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3875" r:id="rId5"/>
    <p:sldId id="3870" r:id="rId6"/>
    <p:sldId id="257" r:id="rId7"/>
    <p:sldId id="3871" r:id="rId8"/>
    <p:sldId id="3866" r:id="rId9"/>
    <p:sldId id="3876" r:id="rId10"/>
    <p:sldId id="3889" r:id="rId11"/>
    <p:sldId id="256" r:id="rId12"/>
    <p:sldId id="3887" r:id="rId13"/>
    <p:sldId id="3882" r:id="rId14"/>
    <p:sldId id="3886" r:id="rId15"/>
    <p:sldId id="3883" r:id="rId16"/>
    <p:sldId id="3885" r:id="rId17"/>
    <p:sldId id="3884" r:id="rId18"/>
  </p:sldIdLst>
  <p:sldSz cx="12192000" cy="6858000"/>
  <p:notesSz cx="6858000" cy="9144000"/>
  <p:embeddedFontLst>
    <p:embeddedFont>
      <p:font typeface="Aptos Narrow" panose="020B0004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4" roundtripDataSignature="AMtx7mh0Wgo+m4Oeok3TN+jW2D8i4IC1G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825F25-FF0A-77D6-FC9E-810104BF2833}" name="Post, Joanna" initials="JP" userId="S::j.post@unesco.org::4add603b-aecf-4c41-8199-9040665483e0" providerId="AD"/>
  <p188:author id="{EC6C00A7-FC04-149F-3162-62EB517E5DA5}" name="Evans, Karen" initials="KE" userId="S::k.evans@unesco.org::e8519df1-80d3-4b22-9b40-4a44ee9569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123574"/>
    <a:srgbClr val="FFF2CC"/>
    <a:srgbClr val="FFF9F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E2561-4EB4-4CC6-9430-14C405A6C27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93D42AD-E409-4300-B2DD-2CFDEED90FB8}">
      <dgm:prSet phldrT="[Text]" custT="1"/>
      <dgm:spPr/>
      <dgm:t>
        <a:bodyPr/>
        <a:lstStyle/>
        <a:p>
          <a:r>
            <a:rPr lang="en-US" sz="1800" b="1"/>
            <a:t>Observations and Data</a:t>
          </a:r>
        </a:p>
        <a:p>
          <a:r>
            <a:rPr lang="en-US" sz="1600"/>
            <a:t>GOOS</a:t>
          </a:r>
          <a:r>
            <a:rPr lang="en-US" sz="1600" baseline="30000"/>
            <a:t>1</a:t>
          </a:r>
          <a:r>
            <a:rPr lang="en-US" sz="1600"/>
            <a:t> and</a:t>
          </a:r>
          <a:endParaRPr lang="en-US" sz="1600">
            <a:solidFill>
              <a:schemeClr val="tx1"/>
            </a:solidFill>
          </a:endParaRPr>
        </a:p>
        <a:p>
          <a:pPr>
            <a:buFontTx/>
            <a:buChar char="-"/>
          </a:pPr>
          <a:r>
            <a:rPr lang="en-US" sz="1600"/>
            <a:t>IODE</a:t>
          </a:r>
          <a:r>
            <a:rPr lang="en-US" sz="1600" baseline="30000"/>
            <a:t>2 </a:t>
          </a:r>
          <a:r>
            <a:rPr lang="en-US" sz="1600"/>
            <a:t>(includes OBIS)</a:t>
          </a:r>
          <a:endParaRPr lang="en-US" sz="1600" kern="1200">
            <a:solidFill>
              <a:prstClr val="black">
                <a:hueOff val="0"/>
                <a:satOff val="0"/>
                <a:lumOff val="0"/>
                <a:alphaOff val="0"/>
              </a:prstClr>
            </a:solidFill>
            <a:latin typeface="Aptos" panose="02110004020202020204"/>
            <a:ea typeface="+mn-ea"/>
            <a:cs typeface="+mn-cs"/>
          </a:endParaRPr>
        </a:p>
        <a:p>
          <a:endParaRPr lang="en-US" sz="1600"/>
        </a:p>
      </dgm:t>
    </dgm:pt>
    <dgm:pt modelId="{9DBD86CB-8E41-4D18-B873-189CDB7553E6}" type="parTrans" cxnId="{1D64D313-8ADC-4E9B-A3EB-51FCE6E0498F}">
      <dgm:prSet/>
      <dgm:spPr/>
      <dgm:t>
        <a:bodyPr/>
        <a:lstStyle/>
        <a:p>
          <a:endParaRPr lang="en-US"/>
        </a:p>
      </dgm:t>
    </dgm:pt>
    <dgm:pt modelId="{C90DE155-4064-4374-A9ED-F1A5CCAF6BCB}" type="sibTrans" cxnId="{1D64D313-8ADC-4E9B-A3EB-51FCE6E0498F}">
      <dgm:prSet/>
      <dgm:spPr/>
      <dgm:t>
        <a:bodyPr/>
        <a:lstStyle/>
        <a:p>
          <a:endParaRPr lang="en-US"/>
        </a:p>
      </dgm:t>
    </dgm:pt>
    <dgm:pt modelId="{1FCDB0DA-A4ED-4F16-A0DE-B9D42675C84E}">
      <dgm:prSet phldrT="[Text]" custT="1"/>
      <dgm:spPr/>
      <dgm:t>
        <a:bodyPr/>
        <a:lstStyle/>
        <a:p>
          <a:r>
            <a:rPr lang="en-US" sz="1600" b="1" kern="1200">
              <a:solidFill>
                <a:prstClr val="black">
                  <a:hueOff val="0"/>
                  <a:satOff val="0"/>
                  <a:lumOff val="0"/>
                  <a:alphaOff val="0"/>
                </a:prstClr>
              </a:solidFill>
              <a:latin typeface="+mn-lt"/>
              <a:ea typeface="+mn-ea"/>
              <a:cs typeface="+mn-cs"/>
            </a:rPr>
            <a:t>Services &amp; Decision support tools</a:t>
          </a:r>
        </a:p>
        <a:p>
          <a:r>
            <a:rPr lang="en-US" sz="1600" b="1" kern="1200">
              <a:solidFill>
                <a:prstClr val="black">
                  <a:hueOff val="0"/>
                  <a:satOff val="0"/>
                  <a:lumOff val="0"/>
                  <a:alphaOff val="0"/>
                </a:prstClr>
              </a:solidFill>
              <a:latin typeface="+mn-lt"/>
              <a:ea typeface="+mn-ea"/>
              <a:cs typeface="+mn-cs"/>
            </a:rPr>
            <a:t>Early Warning Systems </a:t>
          </a:r>
        </a:p>
        <a:p>
          <a:r>
            <a:rPr lang="en-US" sz="1600" b="1" kern="1200">
              <a:solidFill>
                <a:prstClr val="black">
                  <a:hueOff val="0"/>
                  <a:satOff val="0"/>
                  <a:lumOff val="0"/>
                  <a:alphaOff val="0"/>
                </a:prstClr>
              </a:solidFill>
              <a:latin typeface="+mn-lt"/>
              <a:ea typeface="+mn-ea"/>
              <a:cs typeface="+mn-cs"/>
            </a:rPr>
            <a:t>Sustainable ocean management and planning support</a:t>
          </a:r>
        </a:p>
        <a:p>
          <a:r>
            <a:rPr lang="en-US" sz="1600" b="1" kern="1200">
              <a:solidFill>
                <a:prstClr val="black">
                  <a:hueOff val="0"/>
                  <a:satOff val="0"/>
                  <a:lumOff val="0"/>
                  <a:alphaOff val="0"/>
                </a:prstClr>
              </a:solidFill>
              <a:latin typeface="+mn-lt"/>
              <a:ea typeface="+mn-ea"/>
              <a:cs typeface="+mn-cs"/>
            </a:rPr>
            <a:t>Responding to multilateral agreements (BBNJ, UNFCCC, CBD, IMO, FAO, WMO </a:t>
          </a:r>
          <a:r>
            <a:rPr lang="en-US" sz="1600" b="1" kern="1200" err="1">
              <a:solidFill>
                <a:prstClr val="black">
                  <a:hueOff val="0"/>
                  <a:satOff val="0"/>
                  <a:lumOff val="0"/>
                  <a:alphaOff val="0"/>
                </a:prstClr>
              </a:solidFill>
              <a:latin typeface="+mn-lt"/>
              <a:ea typeface="+mn-ea"/>
              <a:cs typeface="+mn-cs"/>
            </a:rPr>
            <a:t>etc</a:t>
          </a:r>
          <a:r>
            <a:rPr lang="en-US" sz="1600" b="1" kern="1200">
              <a:solidFill>
                <a:prstClr val="black">
                  <a:hueOff val="0"/>
                  <a:satOff val="0"/>
                  <a:lumOff val="0"/>
                  <a:alphaOff val="0"/>
                </a:prstClr>
              </a:solidFill>
              <a:latin typeface="+mn-lt"/>
              <a:ea typeface="+mn-ea"/>
              <a:cs typeface="+mn-cs"/>
            </a:rPr>
            <a:t>) </a:t>
          </a:r>
          <a:br>
            <a:rPr lang="en-US" sz="1600" kern="1200">
              <a:solidFill>
                <a:prstClr val="black">
                  <a:hueOff val="0"/>
                  <a:satOff val="0"/>
                  <a:lumOff val="0"/>
                  <a:alphaOff val="0"/>
                </a:prstClr>
              </a:solidFill>
              <a:latin typeface="Aptos" panose="02110004020202020204"/>
              <a:ea typeface="+mn-ea"/>
              <a:cs typeface="+mn-cs"/>
            </a:rPr>
          </a:br>
          <a:endParaRPr lang="en-US" sz="2800" kern="1200">
            <a:latin typeface="+mn-lt"/>
          </a:endParaRPr>
        </a:p>
      </dgm:t>
    </dgm:pt>
    <dgm:pt modelId="{1BDCEA3C-7C05-46E3-BB98-7BBCD7E5F557}" type="parTrans" cxnId="{40CD7BF6-8EC1-41F7-93C6-A1A910EEB481}">
      <dgm:prSet/>
      <dgm:spPr/>
      <dgm:t>
        <a:bodyPr/>
        <a:lstStyle/>
        <a:p>
          <a:endParaRPr lang="en-US"/>
        </a:p>
      </dgm:t>
    </dgm:pt>
    <dgm:pt modelId="{9253D6E5-A5C0-4326-A9BD-0C5B1A75A726}" type="sibTrans" cxnId="{40CD7BF6-8EC1-41F7-93C6-A1A910EEB481}">
      <dgm:prSet/>
      <dgm:spPr/>
      <dgm:t>
        <a:bodyPr/>
        <a:lstStyle/>
        <a:p>
          <a:endParaRPr lang="en-US"/>
        </a:p>
      </dgm:t>
    </dgm:pt>
    <dgm:pt modelId="{81C720C7-D5CF-42FD-808D-6654143057DD}">
      <dgm:prSet phldrT="[Text]" custT="1"/>
      <dgm:spPr/>
      <dgm:t>
        <a:bodyPr/>
        <a:lstStyle/>
        <a:p>
          <a:r>
            <a:rPr lang="en-US" sz="1800" b="1" kern="1200"/>
            <a:t>Scientific Knowledge and Data Products</a:t>
          </a:r>
        </a:p>
        <a:p>
          <a:r>
            <a:rPr lang="en-US" sz="1600" kern="1200">
              <a:solidFill>
                <a:prstClr val="black">
                  <a:hueOff val="0"/>
                  <a:satOff val="0"/>
                  <a:lumOff val="0"/>
                  <a:alphaOff val="0"/>
                </a:prstClr>
              </a:solidFill>
              <a:latin typeface="Aptos" panose="02110004020202020204"/>
              <a:ea typeface="+mn-ea"/>
              <a:cs typeface="+mn-cs"/>
            </a:rPr>
            <a:t>e.g. Indicators</a:t>
          </a:r>
          <a:br>
            <a:rPr lang="en-US" sz="1600" kern="1200">
              <a:solidFill>
                <a:prstClr val="black">
                  <a:hueOff val="0"/>
                  <a:satOff val="0"/>
                  <a:lumOff val="0"/>
                  <a:alphaOff val="0"/>
                </a:prstClr>
              </a:solidFill>
              <a:latin typeface="Aptos" panose="02110004020202020204"/>
              <a:ea typeface="+mn-ea"/>
              <a:cs typeface="+mn-cs"/>
            </a:rPr>
          </a:br>
          <a:endParaRPr lang="en-US" sz="1800"/>
        </a:p>
      </dgm:t>
    </dgm:pt>
    <dgm:pt modelId="{B13DEF22-6900-4E83-8BE5-FF03EF431725}" type="parTrans" cxnId="{244D6162-C037-4345-8576-D984DCEF7936}">
      <dgm:prSet/>
      <dgm:spPr/>
      <dgm:t>
        <a:bodyPr/>
        <a:lstStyle/>
        <a:p>
          <a:endParaRPr lang="en-US"/>
        </a:p>
      </dgm:t>
    </dgm:pt>
    <dgm:pt modelId="{DE1B10BA-8BF2-4546-8997-ADC24B89BF6A}" type="sibTrans" cxnId="{244D6162-C037-4345-8576-D984DCEF7936}">
      <dgm:prSet/>
      <dgm:spPr/>
      <dgm:t>
        <a:bodyPr/>
        <a:lstStyle/>
        <a:p>
          <a:endParaRPr lang="en-US"/>
        </a:p>
      </dgm:t>
    </dgm:pt>
    <dgm:pt modelId="{CCFFEE0F-75E1-46CF-AEF3-EC617CC4F019}" type="pres">
      <dgm:prSet presAssocID="{938E2561-4EB4-4CC6-9430-14C405A6C27F}" presName="rootnode" presStyleCnt="0">
        <dgm:presLayoutVars>
          <dgm:chMax/>
          <dgm:chPref/>
          <dgm:dir/>
          <dgm:animLvl val="lvl"/>
        </dgm:presLayoutVars>
      </dgm:prSet>
      <dgm:spPr/>
    </dgm:pt>
    <dgm:pt modelId="{B4065311-54D7-4CB8-9566-95FEBA1679D7}" type="pres">
      <dgm:prSet presAssocID="{E93D42AD-E409-4300-B2DD-2CFDEED90FB8}" presName="composite" presStyleCnt="0"/>
      <dgm:spPr/>
    </dgm:pt>
    <dgm:pt modelId="{51ED4334-163A-4274-8AEF-967CE632BEEA}" type="pres">
      <dgm:prSet presAssocID="{E93D42AD-E409-4300-B2DD-2CFDEED90FB8}" presName="LShape" presStyleLbl="alignNode1" presStyleIdx="0" presStyleCnt="5"/>
      <dgm:spPr/>
    </dgm:pt>
    <dgm:pt modelId="{D2AC1C52-B36D-4445-8D8A-2F9E39E3A63A}" type="pres">
      <dgm:prSet presAssocID="{E93D42AD-E409-4300-B2DD-2CFDEED90FB8}" presName="ParentText" presStyleLbl="revTx" presStyleIdx="0" presStyleCnt="3">
        <dgm:presLayoutVars>
          <dgm:chMax val="0"/>
          <dgm:chPref val="0"/>
          <dgm:bulletEnabled val="1"/>
        </dgm:presLayoutVars>
      </dgm:prSet>
      <dgm:spPr/>
    </dgm:pt>
    <dgm:pt modelId="{B38F2370-0528-4EED-9A9D-B16945076B31}" type="pres">
      <dgm:prSet presAssocID="{E93D42AD-E409-4300-B2DD-2CFDEED90FB8}" presName="Triangle" presStyleLbl="alignNode1" presStyleIdx="1" presStyleCnt="5"/>
      <dgm:spPr/>
    </dgm:pt>
    <dgm:pt modelId="{F7731E1E-86C1-476B-A13C-1FAB88B5A3A1}" type="pres">
      <dgm:prSet presAssocID="{C90DE155-4064-4374-A9ED-F1A5CCAF6BCB}" presName="sibTrans" presStyleCnt="0"/>
      <dgm:spPr/>
    </dgm:pt>
    <dgm:pt modelId="{E5C4C300-3ADD-4AEC-9E4D-46CDE84D775B}" type="pres">
      <dgm:prSet presAssocID="{C90DE155-4064-4374-A9ED-F1A5CCAF6BCB}" presName="space" presStyleCnt="0"/>
      <dgm:spPr/>
    </dgm:pt>
    <dgm:pt modelId="{0E7F7819-912C-4744-8862-7DD1CB16C713}" type="pres">
      <dgm:prSet presAssocID="{81C720C7-D5CF-42FD-808D-6654143057DD}" presName="composite" presStyleCnt="0"/>
      <dgm:spPr/>
    </dgm:pt>
    <dgm:pt modelId="{74ED0E92-63FD-4923-8F92-F3AD695E09C9}" type="pres">
      <dgm:prSet presAssocID="{81C720C7-D5CF-42FD-808D-6654143057DD}" presName="LShape" presStyleLbl="alignNode1" presStyleIdx="2" presStyleCnt="5"/>
      <dgm:spPr/>
    </dgm:pt>
    <dgm:pt modelId="{1FF8FC53-8F05-4F2F-8A72-A16D3DB72178}" type="pres">
      <dgm:prSet presAssocID="{81C720C7-D5CF-42FD-808D-6654143057DD}" presName="ParentText" presStyleLbl="revTx" presStyleIdx="1" presStyleCnt="3">
        <dgm:presLayoutVars>
          <dgm:chMax val="0"/>
          <dgm:chPref val="0"/>
          <dgm:bulletEnabled val="1"/>
        </dgm:presLayoutVars>
      </dgm:prSet>
      <dgm:spPr/>
    </dgm:pt>
    <dgm:pt modelId="{8AA4DA7D-25E0-47DF-AD7D-53975DC1B453}" type="pres">
      <dgm:prSet presAssocID="{81C720C7-D5CF-42FD-808D-6654143057DD}" presName="Triangle" presStyleLbl="alignNode1" presStyleIdx="3" presStyleCnt="5"/>
      <dgm:spPr/>
    </dgm:pt>
    <dgm:pt modelId="{7CEC73A8-9BC7-4A50-A6DD-FCF60996D593}" type="pres">
      <dgm:prSet presAssocID="{DE1B10BA-8BF2-4546-8997-ADC24B89BF6A}" presName="sibTrans" presStyleCnt="0"/>
      <dgm:spPr/>
    </dgm:pt>
    <dgm:pt modelId="{6E402F71-EB84-469C-8ED3-71558C4E461C}" type="pres">
      <dgm:prSet presAssocID="{DE1B10BA-8BF2-4546-8997-ADC24B89BF6A}" presName="space" presStyleCnt="0"/>
      <dgm:spPr/>
    </dgm:pt>
    <dgm:pt modelId="{51BDCF81-7C26-46D4-ABC8-49EC655A0606}" type="pres">
      <dgm:prSet presAssocID="{1FCDB0DA-A4ED-4F16-A0DE-B9D42675C84E}" presName="composite" presStyleCnt="0"/>
      <dgm:spPr/>
    </dgm:pt>
    <dgm:pt modelId="{96DAE1C2-5C6E-4281-B568-E2CFD0B08271}" type="pres">
      <dgm:prSet presAssocID="{1FCDB0DA-A4ED-4F16-A0DE-B9D42675C84E}" presName="LShape" presStyleLbl="alignNode1" presStyleIdx="4" presStyleCnt="5"/>
      <dgm:spPr/>
    </dgm:pt>
    <dgm:pt modelId="{08ED4933-D93A-4D19-871F-B8203C5BA7C3}" type="pres">
      <dgm:prSet presAssocID="{1FCDB0DA-A4ED-4F16-A0DE-B9D42675C84E}" presName="ParentText" presStyleLbl="revTx" presStyleIdx="2" presStyleCnt="3" custScaleX="97588" custLinFactNeighborX="345" custLinFactNeighborY="9314">
        <dgm:presLayoutVars>
          <dgm:chMax val="0"/>
          <dgm:chPref val="0"/>
          <dgm:bulletEnabled val="1"/>
        </dgm:presLayoutVars>
      </dgm:prSet>
      <dgm:spPr/>
    </dgm:pt>
  </dgm:ptLst>
  <dgm:cxnLst>
    <dgm:cxn modelId="{1D64D313-8ADC-4E9B-A3EB-51FCE6E0498F}" srcId="{938E2561-4EB4-4CC6-9430-14C405A6C27F}" destId="{E93D42AD-E409-4300-B2DD-2CFDEED90FB8}" srcOrd="0" destOrd="0" parTransId="{9DBD86CB-8E41-4D18-B873-189CDB7553E6}" sibTransId="{C90DE155-4064-4374-A9ED-F1A5CCAF6BCB}"/>
    <dgm:cxn modelId="{244D6162-C037-4345-8576-D984DCEF7936}" srcId="{938E2561-4EB4-4CC6-9430-14C405A6C27F}" destId="{81C720C7-D5CF-42FD-808D-6654143057DD}" srcOrd="1" destOrd="0" parTransId="{B13DEF22-6900-4E83-8BE5-FF03EF431725}" sibTransId="{DE1B10BA-8BF2-4546-8997-ADC24B89BF6A}"/>
    <dgm:cxn modelId="{B4C8B18A-122A-43C3-B9DF-0A6370D68743}" type="presOf" srcId="{81C720C7-D5CF-42FD-808D-6654143057DD}" destId="{1FF8FC53-8F05-4F2F-8A72-A16D3DB72178}" srcOrd="0" destOrd="0" presId="urn:microsoft.com/office/officeart/2009/3/layout/StepUpProcess"/>
    <dgm:cxn modelId="{04EB10AA-673C-41A9-AF1C-D2BA31083945}" type="presOf" srcId="{E93D42AD-E409-4300-B2DD-2CFDEED90FB8}" destId="{D2AC1C52-B36D-4445-8D8A-2F9E39E3A63A}" srcOrd="0" destOrd="0" presId="urn:microsoft.com/office/officeart/2009/3/layout/StepUpProcess"/>
    <dgm:cxn modelId="{E8D48FF3-552C-4218-BDAA-1F65809DF8E4}" type="presOf" srcId="{938E2561-4EB4-4CC6-9430-14C405A6C27F}" destId="{CCFFEE0F-75E1-46CF-AEF3-EC617CC4F019}" srcOrd="0" destOrd="0" presId="urn:microsoft.com/office/officeart/2009/3/layout/StepUpProcess"/>
    <dgm:cxn modelId="{40CD7BF6-8EC1-41F7-93C6-A1A910EEB481}" srcId="{938E2561-4EB4-4CC6-9430-14C405A6C27F}" destId="{1FCDB0DA-A4ED-4F16-A0DE-B9D42675C84E}" srcOrd="2" destOrd="0" parTransId="{1BDCEA3C-7C05-46E3-BB98-7BBCD7E5F557}" sibTransId="{9253D6E5-A5C0-4326-A9BD-0C5B1A75A726}"/>
    <dgm:cxn modelId="{2CFDA6F7-4C55-4720-B41A-E5F3B0F51DD8}" type="presOf" srcId="{1FCDB0DA-A4ED-4F16-A0DE-B9D42675C84E}" destId="{08ED4933-D93A-4D19-871F-B8203C5BA7C3}" srcOrd="0" destOrd="0" presId="urn:microsoft.com/office/officeart/2009/3/layout/StepUpProcess"/>
    <dgm:cxn modelId="{237AC3A2-352D-493D-BBCD-A1E5B81BD6E4}" type="presParOf" srcId="{CCFFEE0F-75E1-46CF-AEF3-EC617CC4F019}" destId="{B4065311-54D7-4CB8-9566-95FEBA1679D7}" srcOrd="0" destOrd="0" presId="urn:microsoft.com/office/officeart/2009/3/layout/StepUpProcess"/>
    <dgm:cxn modelId="{3E4B3473-5B5F-40DA-8694-9A02A75D162A}" type="presParOf" srcId="{B4065311-54D7-4CB8-9566-95FEBA1679D7}" destId="{51ED4334-163A-4274-8AEF-967CE632BEEA}" srcOrd="0" destOrd="0" presId="urn:microsoft.com/office/officeart/2009/3/layout/StepUpProcess"/>
    <dgm:cxn modelId="{44A17654-DDF5-423F-A68C-E70C4E454A8E}" type="presParOf" srcId="{B4065311-54D7-4CB8-9566-95FEBA1679D7}" destId="{D2AC1C52-B36D-4445-8D8A-2F9E39E3A63A}" srcOrd="1" destOrd="0" presId="urn:microsoft.com/office/officeart/2009/3/layout/StepUpProcess"/>
    <dgm:cxn modelId="{F403B710-1CEB-49DB-A7C8-C8E6546DFF65}" type="presParOf" srcId="{B4065311-54D7-4CB8-9566-95FEBA1679D7}" destId="{B38F2370-0528-4EED-9A9D-B16945076B31}" srcOrd="2" destOrd="0" presId="urn:microsoft.com/office/officeart/2009/3/layout/StepUpProcess"/>
    <dgm:cxn modelId="{2E36BE79-9D50-4E9D-8D09-68D0DF040804}" type="presParOf" srcId="{CCFFEE0F-75E1-46CF-AEF3-EC617CC4F019}" destId="{F7731E1E-86C1-476B-A13C-1FAB88B5A3A1}" srcOrd="1" destOrd="0" presId="urn:microsoft.com/office/officeart/2009/3/layout/StepUpProcess"/>
    <dgm:cxn modelId="{6FB293EB-C024-4E38-A36A-4B1934C18A50}" type="presParOf" srcId="{F7731E1E-86C1-476B-A13C-1FAB88B5A3A1}" destId="{E5C4C300-3ADD-4AEC-9E4D-46CDE84D775B}" srcOrd="0" destOrd="0" presId="urn:microsoft.com/office/officeart/2009/3/layout/StepUpProcess"/>
    <dgm:cxn modelId="{7E0825D7-A0EE-4491-9D51-E285220BE801}" type="presParOf" srcId="{CCFFEE0F-75E1-46CF-AEF3-EC617CC4F019}" destId="{0E7F7819-912C-4744-8862-7DD1CB16C713}" srcOrd="2" destOrd="0" presId="urn:microsoft.com/office/officeart/2009/3/layout/StepUpProcess"/>
    <dgm:cxn modelId="{2A5D8993-3BC5-4344-9DAF-044ABF330CC2}" type="presParOf" srcId="{0E7F7819-912C-4744-8862-7DD1CB16C713}" destId="{74ED0E92-63FD-4923-8F92-F3AD695E09C9}" srcOrd="0" destOrd="0" presId="urn:microsoft.com/office/officeart/2009/3/layout/StepUpProcess"/>
    <dgm:cxn modelId="{D507DDDA-186B-4091-8EB3-DF2694EA7156}" type="presParOf" srcId="{0E7F7819-912C-4744-8862-7DD1CB16C713}" destId="{1FF8FC53-8F05-4F2F-8A72-A16D3DB72178}" srcOrd="1" destOrd="0" presId="urn:microsoft.com/office/officeart/2009/3/layout/StepUpProcess"/>
    <dgm:cxn modelId="{21B9B731-3719-4A38-A9AE-8EA59A27678E}" type="presParOf" srcId="{0E7F7819-912C-4744-8862-7DD1CB16C713}" destId="{8AA4DA7D-25E0-47DF-AD7D-53975DC1B453}" srcOrd="2" destOrd="0" presId="urn:microsoft.com/office/officeart/2009/3/layout/StepUpProcess"/>
    <dgm:cxn modelId="{172B4187-F9F5-43C9-B515-0C3112888B5A}" type="presParOf" srcId="{CCFFEE0F-75E1-46CF-AEF3-EC617CC4F019}" destId="{7CEC73A8-9BC7-4A50-A6DD-FCF60996D593}" srcOrd="3" destOrd="0" presId="urn:microsoft.com/office/officeart/2009/3/layout/StepUpProcess"/>
    <dgm:cxn modelId="{3FAC8594-888B-4EF4-BA46-60539C578EE8}" type="presParOf" srcId="{7CEC73A8-9BC7-4A50-A6DD-FCF60996D593}" destId="{6E402F71-EB84-469C-8ED3-71558C4E461C}" srcOrd="0" destOrd="0" presId="urn:microsoft.com/office/officeart/2009/3/layout/StepUpProcess"/>
    <dgm:cxn modelId="{97E12AA3-A09A-4CBE-BCC3-53F74A5F55D4}" type="presParOf" srcId="{CCFFEE0F-75E1-46CF-AEF3-EC617CC4F019}" destId="{51BDCF81-7C26-46D4-ABC8-49EC655A0606}" srcOrd="4" destOrd="0" presId="urn:microsoft.com/office/officeart/2009/3/layout/StepUpProcess"/>
    <dgm:cxn modelId="{E7E19835-2EC4-4122-AED2-1BF43492993A}" type="presParOf" srcId="{51BDCF81-7C26-46D4-ABC8-49EC655A0606}" destId="{96DAE1C2-5C6E-4281-B568-E2CFD0B08271}" srcOrd="0" destOrd="0" presId="urn:microsoft.com/office/officeart/2009/3/layout/StepUpProcess"/>
    <dgm:cxn modelId="{F63C0D2A-4E91-45E0-9BAD-E553D44F1449}" type="presParOf" srcId="{51BDCF81-7C26-46D4-ABC8-49EC655A0606}" destId="{08ED4933-D93A-4D19-871F-B8203C5BA7C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D4334-163A-4274-8AEF-967CE632BEEA}">
      <dsp:nvSpPr>
        <dsp:cNvPr id="0" name=""/>
        <dsp:cNvSpPr/>
      </dsp:nvSpPr>
      <dsp:spPr>
        <a:xfrm rot="5400000">
          <a:off x="518963" y="1745192"/>
          <a:ext cx="1560324" cy="259634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C1C52-B36D-4445-8D8A-2F9E39E3A63A}">
      <dsp:nvSpPr>
        <dsp:cNvPr id="0" name=""/>
        <dsp:cNvSpPr/>
      </dsp:nvSpPr>
      <dsp:spPr>
        <a:xfrm>
          <a:off x="258507" y="2520940"/>
          <a:ext cx="2343994" cy="205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a:t>Observations and Data</a:t>
          </a:r>
        </a:p>
        <a:p>
          <a:pPr marL="0" lvl="0" indent="0" algn="l" defTabSz="800100">
            <a:lnSpc>
              <a:spcPct val="90000"/>
            </a:lnSpc>
            <a:spcBef>
              <a:spcPct val="0"/>
            </a:spcBef>
            <a:spcAft>
              <a:spcPct val="35000"/>
            </a:spcAft>
            <a:buNone/>
          </a:pPr>
          <a:r>
            <a:rPr lang="en-US" sz="1600"/>
            <a:t>GOOS</a:t>
          </a:r>
          <a:r>
            <a:rPr lang="en-US" sz="1600" baseline="30000"/>
            <a:t>1</a:t>
          </a:r>
          <a:r>
            <a:rPr lang="en-US" sz="1600"/>
            <a:t> and</a:t>
          </a:r>
          <a:endParaRPr lang="en-US" sz="1600">
            <a:solidFill>
              <a:schemeClr val="tx1"/>
            </a:solidFill>
          </a:endParaRPr>
        </a:p>
        <a:p>
          <a:pPr marL="0" lvl="0" indent="0" algn="l" defTabSz="800100">
            <a:lnSpc>
              <a:spcPct val="90000"/>
            </a:lnSpc>
            <a:spcBef>
              <a:spcPct val="0"/>
            </a:spcBef>
            <a:spcAft>
              <a:spcPct val="35000"/>
            </a:spcAft>
            <a:buFontTx/>
            <a:buNone/>
          </a:pPr>
          <a:r>
            <a:rPr lang="en-US" sz="1600"/>
            <a:t>IODE</a:t>
          </a:r>
          <a:r>
            <a:rPr lang="en-US" sz="1600" baseline="30000"/>
            <a:t>2 </a:t>
          </a:r>
          <a:r>
            <a:rPr lang="en-US" sz="1600"/>
            <a:t>(includes OBIS)</a:t>
          </a:r>
          <a:endParaRPr lang="en-US" sz="1600" kern="1200">
            <a:solidFill>
              <a:prstClr val="black">
                <a:hueOff val="0"/>
                <a:satOff val="0"/>
                <a:lumOff val="0"/>
                <a:alphaOff val="0"/>
              </a:prstClr>
            </a:solidFill>
            <a:latin typeface="Aptos" panose="02110004020202020204"/>
            <a:ea typeface="+mn-ea"/>
            <a:cs typeface="+mn-cs"/>
          </a:endParaRPr>
        </a:p>
        <a:p>
          <a:pPr marL="0" lvl="0" indent="0" algn="l" defTabSz="800100">
            <a:lnSpc>
              <a:spcPct val="90000"/>
            </a:lnSpc>
            <a:spcBef>
              <a:spcPct val="0"/>
            </a:spcBef>
            <a:spcAft>
              <a:spcPct val="35000"/>
            </a:spcAft>
            <a:buNone/>
          </a:pPr>
          <a:endParaRPr lang="en-US" sz="1600"/>
        </a:p>
      </dsp:txBody>
      <dsp:txXfrm>
        <a:off x="258507" y="2520940"/>
        <a:ext cx="2343994" cy="2054648"/>
      </dsp:txXfrm>
    </dsp:sp>
    <dsp:sp modelId="{B38F2370-0528-4EED-9A9D-B16945076B31}">
      <dsp:nvSpPr>
        <dsp:cNvPr id="0" name=""/>
        <dsp:cNvSpPr/>
      </dsp:nvSpPr>
      <dsp:spPr>
        <a:xfrm>
          <a:off x="2160238" y="1554046"/>
          <a:ext cx="442263" cy="44226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D0E92-63FD-4923-8F92-F3AD695E09C9}">
      <dsp:nvSpPr>
        <dsp:cNvPr id="0" name=""/>
        <dsp:cNvSpPr/>
      </dsp:nvSpPr>
      <dsp:spPr>
        <a:xfrm rot="5400000">
          <a:off x="3388470" y="1035130"/>
          <a:ext cx="1560324" cy="259634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8FC53-8F05-4F2F-8A72-A16D3DB72178}">
      <dsp:nvSpPr>
        <dsp:cNvPr id="0" name=""/>
        <dsp:cNvSpPr/>
      </dsp:nvSpPr>
      <dsp:spPr>
        <a:xfrm>
          <a:off x="3128013" y="1810878"/>
          <a:ext cx="2343994" cy="205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Scientific Knowledge and Data Products</a:t>
          </a:r>
        </a:p>
        <a:p>
          <a:pPr marL="0" lvl="0" indent="0" algn="l" defTabSz="800100">
            <a:lnSpc>
              <a:spcPct val="90000"/>
            </a:lnSpc>
            <a:spcBef>
              <a:spcPct val="0"/>
            </a:spcBef>
            <a:spcAft>
              <a:spcPct val="35000"/>
            </a:spcAft>
            <a:buNone/>
          </a:pPr>
          <a:r>
            <a:rPr lang="en-US" sz="1600" kern="1200">
              <a:solidFill>
                <a:prstClr val="black">
                  <a:hueOff val="0"/>
                  <a:satOff val="0"/>
                  <a:lumOff val="0"/>
                  <a:alphaOff val="0"/>
                </a:prstClr>
              </a:solidFill>
              <a:latin typeface="Aptos" panose="02110004020202020204"/>
              <a:ea typeface="+mn-ea"/>
              <a:cs typeface="+mn-cs"/>
            </a:rPr>
            <a:t>e.g. Indicators</a:t>
          </a:r>
          <a:br>
            <a:rPr lang="en-US" sz="1600" kern="1200">
              <a:solidFill>
                <a:prstClr val="black">
                  <a:hueOff val="0"/>
                  <a:satOff val="0"/>
                  <a:lumOff val="0"/>
                  <a:alphaOff val="0"/>
                </a:prstClr>
              </a:solidFill>
              <a:latin typeface="Aptos" panose="02110004020202020204"/>
              <a:ea typeface="+mn-ea"/>
              <a:cs typeface="+mn-cs"/>
            </a:rPr>
          </a:br>
          <a:endParaRPr lang="en-US" sz="1800"/>
        </a:p>
      </dsp:txBody>
      <dsp:txXfrm>
        <a:off x="3128013" y="1810878"/>
        <a:ext cx="2343994" cy="2054648"/>
      </dsp:txXfrm>
    </dsp:sp>
    <dsp:sp modelId="{8AA4DA7D-25E0-47DF-AD7D-53975DC1B453}">
      <dsp:nvSpPr>
        <dsp:cNvPr id="0" name=""/>
        <dsp:cNvSpPr/>
      </dsp:nvSpPr>
      <dsp:spPr>
        <a:xfrm>
          <a:off x="5029745" y="843984"/>
          <a:ext cx="442263" cy="44226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AE1C2-5C6E-4281-B568-E2CFD0B08271}">
      <dsp:nvSpPr>
        <dsp:cNvPr id="0" name=""/>
        <dsp:cNvSpPr/>
      </dsp:nvSpPr>
      <dsp:spPr>
        <a:xfrm rot="5400000">
          <a:off x="6257977" y="325068"/>
          <a:ext cx="1560324" cy="259634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4933-D93A-4D19-871F-B8203C5BA7C3}">
      <dsp:nvSpPr>
        <dsp:cNvPr id="0" name=""/>
        <dsp:cNvSpPr/>
      </dsp:nvSpPr>
      <dsp:spPr>
        <a:xfrm>
          <a:off x="6033876" y="1292185"/>
          <a:ext cx="2287457" cy="205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prstClr val="black">
                  <a:hueOff val="0"/>
                  <a:satOff val="0"/>
                  <a:lumOff val="0"/>
                  <a:alphaOff val="0"/>
                </a:prstClr>
              </a:solidFill>
              <a:latin typeface="+mn-lt"/>
              <a:ea typeface="+mn-ea"/>
              <a:cs typeface="+mn-cs"/>
            </a:rPr>
            <a:t>Services &amp; Decision support tools</a:t>
          </a:r>
        </a:p>
        <a:p>
          <a:pPr marL="0" lvl="0" indent="0" algn="l" defTabSz="711200">
            <a:lnSpc>
              <a:spcPct val="90000"/>
            </a:lnSpc>
            <a:spcBef>
              <a:spcPct val="0"/>
            </a:spcBef>
            <a:spcAft>
              <a:spcPct val="35000"/>
            </a:spcAft>
            <a:buNone/>
          </a:pPr>
          <a:r>
            <a:rPr lang="en-US" sz="1600" b="1" kern="1200">
              <a:solidFill>
                <a:prstClr val="black">
                  <a:hueOff val="0"/>
                  <a:satOff val="0"/>
                  <a:lumOff val="0"/>
                  <a:alphaOff val="0"/>
                </a:prstClr>
              </a:solidFill>
              <a:latin typeface="+mn-lt"/>
              <a:ea typeface="+mn-ea"/>
              <a:cs typeface="+mn-cs"/>
            </a:rPr>
            <a:t>Early Warning Systems </a:t>
          </a:r>
        </a:p>
        <a:p>
          <a:pPr marL="0" lvl="0" indent="0" algn="l" defTabSz="711200">
            <a:lnSpc>
              <a:spcPct val="90000"/>
            </a:lnSpc>
            <a:spcBef>
              <a:spcPct val="0"/>
            </a:spcBef>
            <a:spcAft>
              <a:spcPct val="35000"/>
            </a:spcAft>
            <a:buNone/>
          </a:pPr>
          <a:r>
            <a:rPr lang="en-US" sz="1600" b="1" kern="1200">
              <a:solidFill>
                <a:prstClr val="black">
                  <a:hueOff val="0"/>
                  <a:satOff val="0"/>
                  <a:lumOff val="0"/>
                  <a:alphaOff val="0"/>
                </a:prstClr>
              </a:solidFill>
              <a:latin typeface="+mn-lt"/>
              <a:ea typeface="+mn-ea"/>
              <a:cs typeface="+mn-cs"/>
            </a:rPr>
            <a:t>Sustainable ocean management and planning support</a:t>
          </a:r>
        </a:p>
        <a:p>
          <a:pPr marL="0" lvl="0" indent="0" algn="l" defTabSz="711200">
            <a:lnSpc>
              <a:spcPct val="90000"/>
            </a:lnSpc>
            <a:spcBef>
              <a:spcPct val="0"/>
            </a:spcBef>
            <a:spcAft>
              <a:spcPct val="35000"/>
            </a:spcAft>
            <a:buNone/>
          </a:pPr>
          <a:r>
            <a:rPr lang="en-US" sz="1600" b="1" kern="1200">
              <a:solidFill>
                <a:prstClr val="black">
                  <a:hueOff val="0"/>
                  <a:satOff val="0"/>
                  <a:lumOff val="0"/>
                  <a:alphaOff val="0"/>
                </a:prstClr>
              </a:solidFill>
              <a:latin typeface="+mn-lt"/>
              <a:ea typeface="+mn-ea"/>
              <a:cs typeface="+mn-cs"/>
            </a:rPr>
            <a:t>Responding to multilateral agreements (BBNJ, UNFCCC, CBD, IMO, FAO, WMO </a:t>
          </a:r>
          <a:r>
            <a:rPr lang="en-US" sz="1600" b="1" kern="1200" err="1">
              <a:solidFill>
                <a:prstClr val="black">
                  <a:hueOff val="0"/>
                  <a:satOff val="0"/>
                  <a:lumOff val="0"/>
                  <a:alphaOff val="0"/>
                </a:prstClr>
              </a:solidFill>
              <a:latin typeface="+mn-lt"/>
              <a:ea typeface="+mn-ea"/>
              <a:cs typeface="+mn-cs"/>
            </a:rPr>
            <a:t>etc</a:t>
          </a:r>
          <a:r>
            <a:rPr lang="en-US" sz="1600" b="1" kern="1200">
              <a:solidFill>
                <a:prstClr val="black">
                  <a:hueOff val="0"/>
                  <a:satOff val="0"/>
                  <a:lumOff val="0"/>
                  <a:alphaOff val="0"/>
                </a:prstClr>
              </a:solidFill>
              <a:latin typeface="+mn-lt"/>
              <a:ea typeface="+mn-ea"/>
              <a:cs typeface="+mn-cs"/>
            </a:rPr>
            <a:t>) </a:t>
          </a:r>
          <a:br>
            <a:rPr lang="en-US" sz="1600" kern="1200">
              <a:solidFill>
                <a:prstClr val="black">
                  <a:hueOff val="0"/>
                  <a:satOff val="0"/>
                  <a:lumOff val="0"/>
                  <a:alphaOff val="0"/>
                </a:prstClr>
              </a:solidFill>
              <a:latin typeface="Aptos" panose="02110004020202020204"/>
              <a:ea typeface="+mn-ea"/>
              <a:cs typeface="+mn-cs"/>
            </a:rPr>
          </a:br>
          <a:endParaRPr lang="en-US" sz="2800" kern="1200">
            <a:latin typeface="+mn-lt"/>
          </a:endParaRPr>
        </a:p>
      </dsp:txBody>
      <dsp:txXfrm>
        <a:off x="6033876" y="1292185"/>
        <a:ext cx="2287457" cy="205464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spcAft>
                <a:spcPts val="600"/>
              </a:spcAft>
              <a:buFontTx/>
              <a:buChar char="-"/>
            </a:pPr>
            <a:r>
              <a:rPr lang="en-US" sz="1200"/>
              <a:t>IODE has been delivering support service to MS but mandates and budget dictate need to streamline governance processes and set workplan and priorities</a:t>
            </a:r>
          </a:p>
          <a:p>
            <a:pPr marL="514350" indent="-285750">
              <a:spcAft>
                <a:spcPts val="600"/>
              </a:spcAft>
              <a:buFontTx/>
              <a:buChar char="-"/>
            </a:pPr>
            <a:r>
              <a:rPr lang="en-US" sz="1200"/>
              <a:t>We need to understand what IODE is and does – so we are clear what the priorities are…What is our unique selling point?</a:t>
            </a:r>
          </a:p>
          <a:p>
            <a:pPr marL="514350" indent="-285750">
              <a:spcAft>
                <a:spcPts val="600"/>
              </a:spcAft>
              <a:buFontTx/>
              <a:buChar char="-"/>
            </a:pPr>
            <a:r>
              <a:rPr lang="en-US" sz="1200"/>
              <a:t>MTS provides framework</a:t>
            </a:r>
          </a:p>
          <a:p>
            <a:pPr marL="514350" indent="-285750">
              <a:spcAft>
                <a:spcPts val="600"/>
              </a:spcAft>
              <a:buFontTx/>
              <a:buChar char="-"/>
            </a:pPr>
            <a:r>
              <a:rPr lang="en-US" sz="1200"/>
              <a:t>MS are our primary focus – IOC architecture must focus on EOV (and other) data for purpose and with needs of end user in mind</a:t>
            </a:r>
          </a:p>
          <a:p>
            <a:pPr marL="514350" indent="-285750">
              <a:spcAft>
                <a:spcPts val="600"/>
              </a:spcAft>
              <a:buFontTx/>
              <a:buChar char="-"/>
            </a:pPr>
            <a:r>
              <a:rPr lang="en-US" sz="1200"/>
              <a:t>More discipline needed in IODE governance and structure and focus</a:t>
            </a:r>
          </a:p>
          <a:p>
            <a:pPr marL="514350" indent="-285750">
              <a:spcAft>
                <a:spcPts val="600"/>
              </a:spcAft>
              <a:buFontTx/>
              <a:buChar char="-"/>
            </a:pPr>
            <a:r>
              <a:rPr lang="en-US" sz="1200"/>
              <a:t>OBIS as part of the IODE system</a:t>
            </a:r>
          </a:p>
          <a:p>
            <a:pPr marL="514350" indent="-285750">
              <a:spcAft>
                <a:spcPts val="600"/>
              </a:spcAft>
              <a:buFontTx/>
              <a:buChar char="-"/>
            </a:pPr>
            <a:r>
              <a:rPr lang="en-US" sz="1200"/>
              <a:t>Reduce confusion including in branding/identity</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0584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52"/>
        <p:cNvGrpSpPr/>
        <p:nvPr/>
      </p:nvGrpSpPr>
      <p:grpSpPr>
        <a:xfrm>
          <a:off x="0" y="0"/>
          <a:ext cx="0" cy="0"/>
          <a:chOff x="0" y="0"/>
          <a:chExt cx="0" cy="0"/>
        </a:xfrm>
      </p:grpSpPr>
      <p:sp>
        <p:nvSpPr>
          <p:cNvPr id="53" name="Google Shape;53;g30b63e1cae9_0_20"/>
          <p:cNvSpPr>
            <a:spLocks noGrp="1"/>
          </p:cNvSpPr>
          <p:nvPr>
            <p:ph type="pic" idx="2"/>
          </p:nvPr>
        </p:nvSpPr>
        <p:spPr>
          <a:xfrm>
            <a:off x="0" y="0"/>
            <a:ext cx="6912000" cy="6858000"/>
          </a:xfrm>
          <a:prstGeom prst="rect">
            <a:avLst/>
          </a:prstGeom>
          <a:solidFill>
            <a:srgbClr val="D8D8D8"/>
          </a:solidFill>
          <a:ln>
            <a:noFill/>
          </a:ln>
        </p:spPr>
      </p:sp>
      <p:sp>
        <p:nvSpPr>
          <p:cNvPr id="54" name="Google Shape;54;g30b63e1cae9_0_20"/>
          <p:cNvSpPr txBox="1">
            <a:spLocks noGrp="1"/>
          </p:cNvSpPr>
          <p:nvPr>
            <p:ph type="ctrTitle"/>
          </p:nvPr>
        </p:nvSpPr>
        <p:spPr>
          <a:xfrm>
            <a:off x="7560000" y="3160800"/>
            <a:ext cx="3944700" cy="186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300"/>
              <a:buFont typeface="Arial"/>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g30b63e1cae9_0_20"/>
          <p:cNvSpPr txBox="1">
            <a:spLocks noGrp="1"/>
          </p:cNvSpPr>
          <p:nvPr>
            <p:ph type="subTitle" idx="1"/>
          </p:nvPr>
        </p:nvSpPr>
        <p:spPr>
          <a:xfrm>
            <a:off x="7560000" y="5162400"/>
            <a:ext cx="3944700" cy="757500"/>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900"/>
              <a:buNone/>
              <a:defRPr sz="1900"/>
            </a:lvl3pPr>
            <a:lvl4pPr lvl="3" algn="ctr">
              <a:lnSpc>
                <a:spcPct val="100000"/>
              </a:lnSpc>
              <a:spcBef>
                <a:spcPts val="2800"/>
              </a:spcBef>
              <a:spcAft>
                <a:spcPts val="0"/>
              </a:spcAft>
              <a:buSzPts val="1600"/>
              <a:buNone/>
              <a:defRPr sz="1600"/>
            </a:lvl4pPr>
            <a:lvl5pPr lvl="4" algn="ctr">
              <a:lnSpc>
                <a:spcPct val="100000"/>
              </a:lnSpc>
              <a:spcBef>
                <a:spcPts val="800"/>
              </a:spcBef>
              <a:spcAft>
                <a:spcPts val="0"/>
              </a:spcAft>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g30b63e1cae9_0_20" descr="Logo&#10;&#10;Description automatically generated"/>
          <p:cNvPicPr preferRelativeResize="0"/>
          <p:nvPr/>
        </p:nvPicPr>
        <p:blipFill rotWithShape="1">
          <a:blip r:embed="rId2">
            <a:alphaModFix/>
          </a:blip>
          <a:srcRect/>
          <a:stretch/>
        </p:blipFill>
        <p:spPr>
          <a:xfrm>
            <a:off x="7560000" y="720000"/>
            <a:ext cx="2970001" cy="838750"/>
          </a:xfrm>
          <a:prstGeom prst="rect">
            <a:avLst/>
          </a:prstGeom>
          <a:noFill/>
          <a:ln>
            <a:noFill/>
          </a:ln>
        </p:spPr>
      </p:pic>
      <p:sp>
        <p:nvSpPr>
          <p:cNvPr id="57" name="Google Shape;57;g30b63e1cae9_0_20"/>
          <p:cNvSpPr txBox="1">
            <a:spLocks noGrp="1"/>
          </p:cNvSpPr>
          <p:nvPr>
            <p:ph type="sldNum" idx="12"/>
          </p:nvPr>
        </p:nvSpPr>
        <p:spPr>
          <a:xfrm>
            <a:off x="11409045" y="6333134"/>
            <a:ext cx="731700" cy="5247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700"/>
              <a:buFont typeface="Arial"/>
              <a:buNone/>
              <a:defRPr sz="1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4"/>
        <p:cNvGrpSpPr/>
        <p:nvPr/>
      </p:nvGrpSpPr>
      <p:grpSpPr>
        <a:xfrm>
          <a:off x="0" y="0"/>
          <a:ext cx="0" cy="0"/>
          <a:chOff x="0" y="0"/>
          <a:chExt cx="0" cy="0"/>
        </a:xfrm>
      </p:grpSpPr>
      <p:sp>
        <p:nvSpPr>
          <p:cNvPr id="65" name="Google Shape;65;g30b63e1cae9_0_32"/>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6" name="Google Shape;66;g30b63e1cae9_0_32"/>
          <p:cNvSpPr txBox="1">
            <a:spLocks noGrp="1"/>
          </p:cNvSpPr>
          <p:nvPr>
            <p:ph type="body" idx="1"/>
          </p:nvPr>
        </p:nvSpPr>
        <p:spPr>
          <a:xfrm>
            <a:off x="720723" y="1296988"/>
            <a:ext cx="47292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900"/>
              <a:buNone/>
              <a:defRPr/>
            </a:lvl1pPr>
            <a:lvl2pPr marL="914400" lvl="1" indent="-228600" algn="l">
              <a:lnSpc>
                <a:spcPct val="90000"/>
              </a:lnSpc>
              <a:spcBef>
                <a:spcPts val="1700"/>
              </a:spcBef>
              <a:spcAft>
                <a:spcPts val="0"/>
              </a:spcAft>
              <a:buClr>
                <a:schemeClr val="accent3"/>
              </a:buClr>
              <a:buSzPts val="1900"/>
              <a:buNone/>
              <a:defRPr/>
            </a:lvl2pPr>
            <a:lvl3pPr marL="1371600" lvl="2" indent="-228600" algn="l">
              <a:lnSpc>
                <a:spcPct val="100000"/>
              </a:lnSpc>
              <a:spcBef>
                <a:spcPts val="500"/>
              </a:spcBef>
              <a:spcAft>
                <a:spcPts val="0"/>
              </a:spcAft>
              <a:buSzPts val="1900"/>
              <a:buNone/>
              <a:defRPr/>
            </a:lvl3pPr>
            <a:lvl4pPr marL="1828800" lvl="3" indent="-349250" algn="l">
              <a:lnSpc>
                <a:spcPct val="100000"/>
              </a:lnSpc>
              <a:spcBef>
                <a:spcPts val="2800"/>
              </a:spcBef>
              <a:spcAft>
                <a:spcPts val="0"/>
              </a:spcAft>
              <a:buSzPts val="1900"/>
              <a:buChar char="•"/>
              <a:defRPr/>
            </a:lvl4pPr>
            <a:lvl5pPr marL="2286000" lvl="4" indent="-349250" algn="l">
              <a:lnSpc>
                <a:spcPct val="100000"/>
              </a:lnSpc>
              <a:spcBef>
                <a:spcPts val="800"/>
              </a:spcBef>
              <a:spcAft>
                <a:spcPts val="0"/>
              </a:spcAft>
              <a:buSzPts val="1900"/>
              <a:buChar char="•"/>
              <a:defRPr/>
            </a:lvl5pPr>
            <a:lvl6pPr marL="2743200" lvl="5" indent="-349250" algn="l">
              <a:lnSpc>
                <a:spcPct val="90000"/>
              </a:lnSpc>
              <a:spcBef>
                <a:spcPts val="8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 name="Google Shape;67;g30b63e1cae9_0_32"/>
          <p:cNvSpPr txBox="1">
            <a:spLocks noGrp="1"/>
          </p:cNvSpPr>
          <p:nvPr>
            <p:ph type="body" idx="2"/>
          </p:nvPr>
        </p:nvSpPr>
        <p:spPr>
          <a:xfrm>
            <a:off x="6096000" y="1296988"/>
            <a:ext cx="4729200" cy="461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900"/>
              <a:buNone/>
              <a:defRPr/>
            </a:lvl1pPr>
            <a:lvl2pPr marL="914400" lvl="1" indent="-228600" algn="l">
              <a:lnSpc>
                <a:spcPct val="90000"/>
              </a:lnSpc>
              <a:spcBef>
                <a:spcPts val="1700"/>
              </a:spcBef>
              <a:spcAft>
                <a:spcPts val="0"/>
              </a:spcAft>
              <a:buClr>
                <a:schemeClr val="accent3"/>
              </a:buClr>
              <a:buSzPts val="1900"/>
              <a:buNone/>
              <a:defRPr/>
            </a:lvl2pPr>
            <a:lvl3pPr marL="1371600" lvl="2" indent="-228600" algn="l">
              <a:lnSpc>
                <a:spcPct val="100000"/>
              </a:lnSpc>
              <a:spcBef>
                <a:spcPts val="500"/>
              </a:spcBef>
              <a:spcAft>
                <a:spcPts val="0"/>
              </a:spcAft>
              <a:buSzPts val="1900"/>
              <a:buNone/>
              <a:defRPr/>
            </a:lvl3pPr>
            <a:lvl4pPr marL="1828800" lvl="3" indent="-349250" algn="l">
              <a:lnSpc>
                <a:spcPct val="100000"/>
              </a:lnSpc>
              <a:spcBef>
                <a:spcPts val="2800"/>
              </a:spcBef>
              <a:spcAft>
                <a:spcPts val="0"/>
              </a:spcAft>
              <a:buSzPts val="1900"/>
              <a:buChar char="•"/>
              <a:defRPr/>
            </a:lvl4pPr>
            <a:lvl5pPr marL="2286000" lvl="4" indent="-349250" algn="l">
              <a:lnSpc>
                <a:spcPct val="100000"/>
              </a:lnSpc>
              <a:spcBef>
                <a:spcPts val="800"/>
              </a:spcBef>
              <a:spcAft>
                <a:spcPts val="0"/>
              </a:spcAft>
              <a:buSzPts val="1900"/>
              <a:buChar char="•"/>
              <a:defRPr/>
            </a:lvl5pPr>
            <a:lvl6pPr marL="2743200" lvl="5" indent="-349250" algn="l">
              <a:lnSpc>
                <a:spcPct val="90000"/>
              </a:lnSpc>
              <a:spcBef>
                <a:spcPts val="8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8" name="Google Shape;68;g30b63e1cae9_0_32"/>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9" name="Google Shape;69;g30b63e1cae9_0_32"/>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0" name="Google Shape;70;g30b63e1cae9_0_32"/>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hree Columns with Images">
  <p:cSld name="Three Columns with Images">
    <p:spTree>
      <p:nvGrpSpPr>
        <p:cNvPr id="1" name="Shape 85"/>
        <p:cNvGrpSpPr/>
        <p:nvPr/>
      </p:nvGrpSpPr>
      <p:grpSpPr>
        <a:xfrm>
          <a:off x="0" y="0"/>
          <a:ext cx="0" cy="0"/>
          <a:chOff x="0" y="0"/>
          <a:chExt cx="0" cy="0"/>
        </a:xfrm>
      </p:grpSpPr>
      <p:sp>
        <p:nvSpPr>
          <p:cNvPr id="86" name="Google Shape;86;g30b63e1cae9_0_53"/>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g30b63e1cae9_0_53"/>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8" name="Google Shape;88;g30b63e1cae9_0_53"/>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9" name="Google Shape;89;g30b63e1cae9_0_53"/>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g30b63e1cae9_0_53"/>
          <p:cNvSpPr>
            <a:spLocks noGrp="1"/>
          </p:cNvSpPr>
          <p:nvPr>
            <p:ph type="pic" idx="2"/>
          </p:nvPr>
        </p:nvSpPr>
        <p:spPr>
          <a:xfrm>
            <a:off x="720725" y="1857600"/>
            <a:ext cx="3463200" cy="1656000"/>
          </a:xfrm>
          <a:prstGeom prst="rect">
            <a:avLst/>
          </a:prstGeom>
          <a:solidFill>
            <a:srgbClr val="D8D8D8"/>
          </a:solidFill>
          <a:ln>
            <a:noFill/>
          </a:ln>
        </p:spPr>
        <p:txBody>
          <a:bodyPr/>
          <a:lstStyle/>
          <a:p>
            <a:endParaRPr lang="en-US"/>
          </a:p>
        </p:txBody>
      </p:sp>
      <p:sp>
        <p:nvSpPr>
          <p:cNvPr id="91" name="Google Shape;91;g30b63e1cae9_0_53"/>
          <p:cNvSpPr txBox="1">
            <a:spLocks noGrp="1"/>
          </p:cNvSpPr>
          <p:nvPr>
            <p:ph type="body" idx="1"/>
          </p:nvPr>
        </p:nvSpPr>
        <p:spPr>
          <a:xfrm>
            <a:off x="720725" y="3513600"/>
            <a:ext cx="3463200" cy="24000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500"/>
              <a:buNone/>
              <a:defRPr sz="15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00"/>
              </a:spcBef>
              <a:spcAft>
                <a:spcPts val="0"/>
              </a:spcAft>
              <a:buSzPts val="1900"/>
              <a:buNone/>
              <a:defRPr>
                <a:solidFill>
                  <a:schemeClr val="lt1"/>
                </a:solidFill>
              </a:defRPr>
            </a:lvl3pPr>
            <a:lvl4pPr marL="1828800" lvl="3" indent="-323850" algn="l">
              <a:lnSpc>
                <a:spcPct val="100000"/>
              </a:lnSpc>
              <a:spcBef>
                <a:spcPts val="0"/>
              </a:spcBef>
              <a:spcAft>
                <a:spcPts val="0"/>
              </a:spcAft>
              <a:buSzPts val="1500"/>
              <a:buChar char="•"/>
              <a:defRPr sz="1500">
                <a:solidFill>
                  <a:schemeClr val="lt1"/>
                </a:solidFill>
              </a:defRPr>
            </a:lvl4pPr>
            <a:lvl5pPr marL="2286000" lvl="4" indent="-323850" algn="l">
              <a:lnSpc>
                <a:spcPct val="100000"/>
              </a:lnSpc>
              <a:spcBef>
                <a:spcPts val="0"/>
              </a:spcBef>
              <a:spcAft>
                <a:spcPts val="0"/>
              </a:spcAft>
              <a:buSzPts val="1500"/>
              <a:buChar char="•"/>
              <a:defRPr sz="1500">
                <a:solidFill>
                  <a:schemeClr val="lt1"/>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2" name="Google Shape;92;g30b63e1cae9_0_53"/>
          <p:cNvSpPr>
            <a:spLocks noGrp="1"/>
          </p:cNvSpPr>
          <p:nvPr>
            <p:ph type="pic" idx="3"/>
          </p:nvPr>
        </p:nvSpPr>
        <p:spPr>
          <a:xfrm>
            <a:off x="4364400" y="1857600"/>
            <a:ext cx="3463200" cy="1656000"/>
          </a:xfrm>
          <a:prstGeom prst="rect">
            <a:avLst/>
          </a:prstGeom>
          <a:solidFill>
            <a:srgbClr val="D8D8D8"/>
          </a:solidFill>
          <a:ln>
            <a:noFill/>
          </a:ln>
        </p:spPr>
        <p:txBody>
          <a:bodyPr/>
          <a:lstStyle/>
          <a:p>
            <a:endParaRPr lang="en-US"/>
          </a:p>
        </p:txBody>
      </p:sp>
      <p:sp>
        <p:nvSpPr>
          <p:cNvPr id="93" name="Google Shape;93;g30b63e1cae9_0_53"/>
          <p:cNvSpPr txBox="1">
            <a:spLocks noGrp="1"/>
          </p:cNvSpPr>
          <p:nvPr>
            <p:ph type="body" idx="4"/>
          </p:nvPr>
        </p:nvSpPr>
        <p:spPr>
          <a:xfrm>
            <a:off x="4364400" y="3513600"/>
            <a:ext cx="3463200" cy="24000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500"/>
              <a:buNone/>
              <a:defRPr sz="15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00"/>
              </a:spcBef>
              <a:spcAft>
                <a:spcPts val="0"/>
              </a:spcAft>
              <a:buSzPts val="1900"/>
              <a:buNone/>
              <a:defRPr>
                <a:solidFill>
                  <a:schemeClr val="lt1"/>
                </a:solidFill>
              </a:defRPr>
            </a:lvl3pPr>
            <a:lvl4pPr marL="1828800" lvl="3" indent="-323850" algn="l">
              <a:lnSpc>
                <a:spcPct val="100000"/>
              </a:lnSpc>
              <a:spcBef>
                <a:spcPts val="0"/>
              </a:spcBef>
              <a:spcAft>
                <a:spcPts val="0"/>
              </a:spcAft>
              <a:buSzPts val="1500"/>
              <a:buChar char="•"/>
              <a:defRPr sz="1500">
                <a:solidFill>
                  <a:schemeClr val="lt1"/>
                </a:solidFill>
              </a:defRPr>
            </a:lvl4pPr>
            <a:lvl5pPr marL="2286000" lvl="4" indent="-323850" algn="l">
              <a:lnSpc>
                <a:spcPct val="100000"/>
              </a:lnSpc>
              <a:spcBef>
                <a:spcPts val="0"/>
              </a:spcBef>
              <a:spcAft>
                <a:spcPts val="0"/>
              </a:spcAft>
              <a:buSzPts val="1500"/>
              <a:buChar char="•"/>
              <a:defRPr sz="1500">
                <a:solidFill>
                  <a:schemeClr val="lt1"/>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g30b63e1cae9_0_53"/>
          <p:cNvSpPr>
            <a:spLocks noGrp="1"/>
          </p:cNvSpPr>
          <p:nvPr>
            <p:ph type="pic" idx="5"/>
          </p:nvPr>
        </p:nvSpPr>
        <p:spPr>
          <a:xfrm>
            <a:off x="8008075" y="1857600"/>
            <a:ext cx="3463200" cy="1656000"/>
          </a:xfrm>
          <a:prstGeom prst="rect">
            <a:avLst/>
          </a:prstGeom>
          <a:solidFill>
            <a:srgbClr val="D8D8D8"/>
          </a:solidFill>
          <a:ln>
            <a:noFill/>
          </a:ln>
        </p:spPr>
        <p:txBody>
          <a:bodyPr/>
          <a:lstStyle/>
          <a:p>
            <a:endParaRPr lang="en-US"/>
          </a:p>
        </p:txBody>
      </p:sp>
      <p:sp>
        <p:nvSpPr>
          <p:cNvPr id="95" name="Google Shape;95;g30b63e1cae9_0_53"/>
          <p:cNvSpPr txBox="1">
            <a:spLocks noGrp="1"/>
          </p:cNvSpPr>
          <p:nvPr>
            <p:ph type="body" idx="6"/>
          </p:nvPr>
        </p:nvSpPr>
        <p:spPr>
          <a:xfrm>
            <a:off x="8008075" y="3513600"/>
            <a:ext cx="3463200" cy="24000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500"/>
              <a:buNone/>
              <a:defRPr sz="15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00"/>
              </a:spcBef>
              <a:spcAft>
                <a:spcPts val="0"/>
              </a:spcAft>
              <a:buSzPts val="1900"/>
              <a:buNone/>
              <a:defRPr>
                <a:solidFill>
                  <a:schemeClr val="lt1"/>
                </a:solidFill>
              </a:defRPr>
            </a:lvl3pPr>
            <a:lvl4pPr marL="1828800" lvl="3" indent="-323850" algn="l">
              <a:lnSpc>
                <a:spcPct val="100000"/>
              </a:lnSpc>
              <a:spcBef>
                <a:spcPts val="0"/>
              </a:spcBef>
              <a:spcAft>
                <a:spcPts val="0"/>
              </a:spcAft>
              <a:buSzPts val="1500"/>
              <a:buChar char="•"/>
              <a:defRPr sz="1500">
                <a:solidFill>
                  <a:schemeClr val="lt1"/>
                </a:solidFill>
              </a:defRPr>
            </a:lvl4pPr>
            <a:lvl5pPr marL="2286000" lvl="4" indent="-323850" algn="l">
              <a:lnSpc>
                <a:spcPct val="100000"/>
              </a:lnSpc>
              <a:spcBef>
                <a:spcPts val="0"/>
              </a:spcBef>
              <a:spcAft>
                <a:spcPts val="0"/>
              </a:spcAft>
              <a:buSzPts val="1500"/>
              <a:buChar char="•"/>
              <a:defRPr sz="1500">
                <a:solidFill>
                  <a:schemeClr val="lt1"/>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lumns with Images">
  <p:cSld name="Two Columns with Images">
    <p:spTree>
      <p:nvGrpSpPr>
        <p:cNvPr id="1" name="Shape 96"/>
        <p:cNvGrpSpPr/>
        <p:nvPr/>
      </p:nvGrpSpPr>
      <p:grpSpPr>
        <a:xfrm>
          <a:off x="0" y="0"/>
          <a:ext cx="0" cy="0"/>
          <a:chOff x="0" y="0"/>
          <a:chExt cx="0" cy="0"/>
        </a:xfrm>
      </p:grpSpPr>
      <p:sp>
        <p:nvSpPr>
          <p:cNvPr id="97" name="Google Shape;97;g30b63e1cae9_0_64"/>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8" name="Google Shape;98;g30b63e1cae9_0_64"/>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g30b63e1cae9_0_64"/>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0" name="Google Shape;100;g30b63e1cae9_0_6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g30b63e1cae9_0_64"/>
          <p:cNvSpPr>
            <a:spLocks noGrp="1"/>
          </p:cNvSpPr>
          <p:nvPr>
            <p:ph type="pic" idx="2"/>
          </p:nvPr>
        </p:nvSpPr>
        <p:spPr>
          <a:xfrm>
            <a:off x="720725" y="1857600"/>
            <a:ext cx="5302800" cy="2016000"/>
          </a:xfrm>
          <a:prstGeom prst="rect">
            <a:avLst/>
          </a:prstGeom>
          <a:solidFill>
            <a:srgbClr val="D8D8D8"/>
          </a:solidFill>
          <a:ln>
            <a:noFill/>
          </a:ln>
        </p:spPr>
      </p:sp>
      <p:sp>
        <p:nvSpPr>
          <p:cNvPr id="102" name="Google Shape;102;g30b63e1cae9_0_64"/>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500"/>
              <a:buNone/>
              <a:defRPr sz="15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00"/>
              </a:spcBef>
              <a:spcAft>
                <a:spcPts val="0"/>
              </a:spcAft>
              <a:buSzPts val="1900"/>
              <a:buNone/>
              <a:defRPr>
                <a:solidFill>
                  <a:schemeClr val="lt1"/>
                </a:solidFill>
              </a:defRPr>
            </a:lvl3pPr>
            <a:lvl4pPr marL="1828800" lvl="3" indent="-323850" algn="l">
              <a:lnSpc>
                <a:spcPct val="100000"/>
              </a:lnSpc>
              <a:spcBef>
                <a:spcPts val="0"/>
              </a:spcBef>
              <a:spcAft>
                <a:spcPts val="0"/>
              </a:spcAft>
              <a:buSzPts val="1500"/>
              <a:buChar char="•"/>
              <a:defRPr sz="1500">
                <a:solidFill>
                  <a:schemeClr val="lt1"/>
                </a:solidFill>
              </a:defRPr>
            </a:lvl4pPr>
            <a:lvl5pPr marL="2286000" lvl="4" indent="-323850" algn="l">
              <a:lnSpc>
                <a:spcPct val="100000"/>
              </a:lnSpc>
              <a:spcBef>
                <a:spcPts val="0"/>
              </a:spcBef>
              <a:spcAft>
                <a:spcPts val="0"/>
              </a:spcAft>
              <a:buSzPts val="1500"/>
              <a:buChar char="•"/>
              <a:defRPr sz="1500">
                <a:solidFill>
                  <a:schemeClr val="lt1"/>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3" name="Google Shape;103;g30b63e1cae9_0_64"/>
          <p:cNvSpPr>
            <a:spLocks noGrp="1"/>
          </p:cNvSpPr>
          <p:nvPr>
            <p:ph type="pic" idx="3"/>
          </p:nvPr>
        </p:nvSpPr>
        <p:spPr>
          <a:xfrm>
            <a:off x="6166888" y="1857600"/>
            <a:ext cx="5302800" cy="2016000"/>
          </a:xfrm>
          <a:prstGeom prst="rect">
            <a:avLst/>
          </a:prstGeom>
          <a:solidFill>
            <a:srgbClr val="D8D8D8"/>
          </a:solidFill>
          <a:ln>
            <a:noFill/>
          </a:ln>
        </p:spPr>
      </p:sp>
      <p:sp>
        <p:nvSpPr>
          <p:cNvPr id="104" name="Google Shape;104;g30b63e1cae9_0_64"/>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500"/>
              <a:buNone/>
              <a:defRPr sz="15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00"/>
              </a:spcBef>
              <a:spcAft>
                <a:spcPts val="0"/>
              </a:spcAft>
              <a:buSzPts val="1900"/>
              <a:buNone/>
              <a:defRPr>
                <a:solidFill>
                  <a:schemeClr val="lt1"/>
                </a:solidFill>
              </a:defRPr>
            </a:lvl3pPr>
            <a:lvl4pPr marL="1828800" lvl="3" indent="-323850" algn="l">
              <a:lnSpc>
                <a:spcPct val="100000"/>
              </a:lnSpc>
              <a:spcBef>
                <a:spcPts val="0"/>
              </a:spcBef>
              <a:spcAft>
                <a:spcPts val="0"/>
              </a:spcAft>
              <a:buSzPts val="1500"/>
              <a:buChar char="•"/>
              <a:defRPr sz="1500">
                <a:solidFill>
                  <a:schemeClr val="lt1"/>
                </a:solidFill>
              </a:defRPr>
            </a:lvl4pPr>
            <a:lvl5pPr marL="2286000" lvl="4" indent="-323850" algn="l">
              <a:lnSpc>
                <a:spcPct val="100000"/>
              </a:lnSpc>
              <a:spcBef>
                <a:spcPts val="0"/>
              </a:spcBef>
              <a:spcAft>
                <a:spcPts val="0"/>
              </a:spcAft>
              <a:buSzPts val="1500"/>
              <a:buChar char="•"/>
              <a:defRPr sz="1500">
                <a:solidFill>
                  <a:schemeClr val="lt1"/>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51"/>
        <p:cNvGrpSpPr/>
        <p:nvPr/>
      </p:nvGrpSpPr>
      <p:grpSpPr>
        <a:xfrm>
          <a:off x="0" y="0"/>
          <a:ext cx="0" cy="0"/>
          <a:chOff x="0" y="0"/>
          <a:chExt cx="0" cy="0"/>
        </a:xfrm>
      </p:grpSpPr>
      <p:sp>
        <p:nvSpPr>
          <p:cNvPr id="152" name="Google Shape;152;g30b63e1cae9_0_1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3" name="Google Shape;153;g30b63e1cae9_0_1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g30b63e1cae9_0_138"/>
          <p:cNvSpPr/>
          <p:nvPr/>
        </p:nvSpPr>
        <p:spPr>
          <a:xfrm>
            <a:off x="2445868" y="0"/>
            <a:ext cx="9746100"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g30b63e1cae9_0_138"/>
          <p:cNvSpPr/>
          <p:nvPr/>
        </p:nvSpPr>
        <p:spPr>
          <a:xfrm rot="5400000">
            <a:off x="1412876" y="3379939"/>
            <a:ext cx="2423400" cy="98100"/>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g30b63e1cae9_0_138"/>
          <p:cNvSpPr/>
          <p:nvPr/>
        </p:nvSpPr>
        <p:spPr>
          <a:xfrm>
            <a:off x="0" y="0"/>
            <a:ext cx="2445900"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g30b63e1cae9_0_138"/>
          <p:cNvPicPr preferRelativeResize="0"/>
          <p:nvPr/>
        </p:nvPicPr>
        <p:blipFill rotWithShape="1">
          <a:blip r:embed="rId2">
            <a:alphaModFix/>
          </a:blip>
          <a:srcRect/>
          <a:stretch/>
        </p:blipFill>
        <p:spPr>
          <a:xfrm>
            <a:off x="10575486" y="152363"/>
            <a:ext cx="1495758" cy="140571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31_Title Slide">
  <p:cSld name="31_Title Slide">
    <p:spTree>
      <p:nvGrpSpPr>
        <p:cNvPr id="1" name="Shape 158"/>
        <p:cNvGrpSpPr/>
        <p:nvPr/>
      </p:nvGrpSpPr>
      <p:grpSpPr>
        <a:xfrm>
          <a:off x="0" y="0"/>
          <a:ext cx="0" cy="0"/>
          <a:chOff x="0" y="0"/>
          <a:chExt cx="0" cy="0"/>
        </a:xfrm>
      </p:grpSpPr>
      <p:pic>
        <p:nvPicPr>
          <p:cNvPr id="159" name="Google Shape;159;g30b63e1cae9_0_145"/>
          <p:cNvPicPr preferRelativeResize="0"/>
          <p:nvPr/>
        </p:nvPicPr>
        <p:blipFill rotWithShape="1">
          <a:blip r:embed="rId2">
            <a:alphaModFix/>
          </a:blip>
          <a:srcRect l="1243" t="77475" r="38083" b="1775"/>
          <a:stretch/>
        </p:blipFill>
        <p:spPr>
          <a:xfrm>
            <a:off x="0" y="6148552"/>
            <a:ext cx="12192001" cy="7094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9F2A-4EC0-28BD-CADC-2D35484A6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4977-913D-40F4-C61A-38A9F1C56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3A92B-E66C-29BC-22CB-1A602AD1FEE4}"/>
              </a:ext>
            </a:extLst>
          </p:cNvPr>
          <p:cNvSpPr>
            <a:spLocks noGrp="1"/>
          </p:cNvSpPr>
          <p:nvPr>
            <p:ph type="dt" sz="half" idx="10"/>
          </p:nvPr>
        </p:nvSpPr>
        <p:spPr/>
        <p:txBody>
          <a:bodyPr/>
          <a:lstStyle/>
          <a:p>
            <a:fld id="{2C580CA0-6979-4947-900D-15F90E1B4104}" type="datetimeFigureOut">
              <a:rPr lang="en-US" smtClean="0"/>
              <a:t>4/29/26</a:t>
            </a:fld>
            <a:endParaRPr lang="en-US"/>
          </a:p>
        </p:txBody>
      </p:sp>
      <p:sp>
        <p:nvSpPr>
          <p:cNvPr id="5" name="Footer Placeholder 4">
            <a:extLst>
              <a:ext uri="{FF2B5EF4-FFF2-40B4-BE49-F238E27FC236}">
                <a16:creationId xmlns:a16="http://schemas.microsoft.com/office/drawing/2014/main" id="{622B9FFC-960F-91A4-99FA-59FFE53F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E829B-7FAB-6A4B-78E9-F7F06541F6BC}"/>
              </a:ext>
            </a:extLst>
          </p:cNvPr>
          <p:cNvSpPr>
            <a:spLocks noGrp="1"/>
          </p:cNvSpPr>
          <p:nvPr>
            <p:ph type="sldNum" sz="quarter" idx="12"/>
          </p:nvPr>
        </p:nvSpPr>
        <p:spPr/>
        <p:txBody>
          <a:bodyPr/>
          <a:lstStyle/>
          <a:p>
            <a:fld id="{6352F8BA-24E0-4883-B666-B6C0C393633F}" type="slidenum">
              <a:rPr lang="en-US" smtClean="0"/>
              <a:t>‹#›</a:t>
            </a:fld>
            <a:endParaRPr lang="en-US"/>
          </a:p>
        </p:txBody>
      </p:sp>
    </p:spTree>
    <p:extLst>
      <p:ext uri="{BB962C8B-B14F-4D97-AF65-F5344CB8AC3E}">
        <p14:creationId xmlns:p14="http://schemas.microsoft.com/office/powerpoint/2010/main" val="422485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4138-37B9-89A4-C4A0-C3AD249F42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BF3B4-41F5-4163-7DF7-F3B3D651099C}"/>
              </a:ext>
            </a:extLst>
          </p:cNvPr>
          <p:cNvSpPr>
            <a:spLocks noGrp="1"/>
          </p:cNvSpPr>
          <p:nvPr>
            <p:ph type="dt" sz="half" idx="10"/>
          </p:nvPr>
        </p:nvSpPr>
        <p:spPr/>
        <p:txBody>
          <a:bodyPr/>
          <a:lstStyle/>
          <a:p>
            <a:fld id="{CB7D5257-B8C5-43F4-8BCB-23E93924D423}" type="datetimeFigureOut">
              <a:rPr lang="en-US" smtClean="0"/>
              <a:t>4/29/26</a:t>
            </a:fld>
            <a:endParaRPr lang="en-US"/>
          </a:p>
        </p:txBody>
      </p:sp>
      <p:sp>
        <p:nvSpPr>
          <p:cNvPr id="4" name="Footer Placeholder 3">
            <a:extLst>
              <a:ext uri="{FF2B5EF4-FFF2-40B4-BE49-F238E27FC236}">
                <a16:creationId xmlns:a16="http://schemas.microsoft.com/office/drawing/2014/main" id="{6E985412-0113-B7C3-04FE-A5A246FF1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D6D887-FC1E-DF7D-FA82-F65E12309D69}"/>
              </a:ext>
            </a:extLst>
          </p:cNvPr>
          <p:cNvSpPr>
            <a:spLocks noGrp="1"/>
          </p:cNvSpPr>
          <p:nvPr>
            <p:ph type="sldNum" sz="quarter" idx="12"/>
          </p:nvPr>
        </p:nvSpPr>
        <p:spPr/>
        <p:txBody>
          <a:bodyPr/>
          <a:lstStyle/>
          <a:p>
            <a:fld id="{95BFF900-908D-4EEE-A864-2D2E50FF9611}" type="slidenum">
              <a:rPr lang="en-US" smtClean="0"/>
              <a:t>‹#›</a:t>
            </a:fld>
            <a:endParaRPr lang="en-US"/>
          </a:p>
        </p:txBody>
      </p:sp>
    </p:spTree>
    <p:extLst>
      <p:ext uri="{BB962C8B-B14F-4D97-AF65-F5344CB8AC3E}">
        <p14:creationId xmlns:p14="http://schemas.microsoft.com/office/powerpoint/2010/main" val="17469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0b63e1cae9_0_0"/>
          <p:cNvSpPr txBox="1">
            <a:spLocks noGrp="1"/>
          </p:cNvSpPr>
          <p:nvPr>
            <p:ph type="title"/>
          </p:nvPr>
        </p:nvSpPr>
        <p:spPr>
          <a:xfrm>
            <a:off x="720726" y="722313"/>
            <a:ext cx="10750500" cy="5748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g30b63e1cae9_0_0"/>
          <p:cNvSpPr txBox="1">
            <a:spLocks noGrp="1"/>
          </p:cNvSpPr>
          <p:nvPr>
            <p:ph type="body" idx="1"/>
          </p:nvPr>
        </p:nvSpPr>
        <p:spPr>
          <a:xfrm>
            <a:off x="720725" y="1296988"/>
            <a:ext cx="10750500" cy="461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00"/>
              </a:spcBef>
              <a:spcAft>
                <a:spcPts val="0"/>
              </a:spcAft>
              <a:buClr>
                <a:schemeClr val="accent1"/>
              </a:buClr>
              <a:buSzPts val="1900"/>
              <a:buFont typeface="Arial"/>
              <a:buNone/>
              <a:defRPr sz="19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0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0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9250" algn="l" rtl="0">
              <a:lnSpc>
                <a:spcPct val="90000"/>
              </a:lnSpc>
              <a:spcBef>
                <a:spcPts val="8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 name="Google Shape;12;g30b63e1cae9_0_0"/>
          <p:cNvSpPr txBox="1">
            <a:spLocks noGrp="1"/>
          </p:cNvSpPr>
          <p:nvPr>
            <p:ph type="dt" idx="10"/>
          </p:nvPr>
        </p:nvSpPr>
        <p:spPr>
          <a:xfrm>
            <a:off x="8081962" y="6492875"/>
            <a:ext cx="2743200" cy="1896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5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3" name="Google Shape;13;g30b63e1cae9_0_0"/>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5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4" name="Google Shape;14;g30b63e1cae9_0_0"/>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100"/>
              <a:buFont typeface="Arial"/>
              <a:buNone/>
              <a:defRPr sz="11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g30b63e1cae9_0_0"/>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g30b63e1cae9_0_0"/>
          <p:cNvPicPr preferRelativeResize="0"/>
          <p:nvPr/>
        </p:nvPicPr>
        <p:blipFill rotWithShape="1">
          <a:blip r:embed="rId10">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9" r:id="rId2"/>
    <p:sldLayoutId id="2147483662" r:id="rId3"/>
    <p:sldLayoutId id="2147483663" r:id="rId4"/>
    <p:sldLayoutId id="2147483670" r:id="rId5"/>
    <p:sldLayoutId id="2147483671" r:id="rId6"/>
    <p:sldLayoutId id="2147483673" r:id="rId7"/>
    <p:sldLayoutId id="2147483674" r:id="rId8"/>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oceanexpert.org/admin/group/448" TargetMode="External"/><Relationship Id="rId13" Type="http://schemas.openxmlformats.org/officeDocument/2006/relationships/hyperlink" Target="https://oceanexpert.org/admin/group/462" TargetMode="External"/><Relationship Id="rId3" Type="http://schemas.openxmlformats.org/officeDocument/2006/relationships/hyperlink" Target="https://oceanexpert.org/group/230" TargetMode="External"/><Relationship Id="rId7" Type="http://schemas.openxmlformats.org/officeDocument/2006/relationships/hyperlink" Target="https://oceanexpert.org/group/473" TargetMode="External"/><Relationship Id="rId12" Type="http://schemas.openxmlformats.org/officeDocument/2006/relationships/hyperlink" Target="https://oceanexpert.org/group/266"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oceanexpert.org/group/475" TargetMode="External"/><Relationship Id="rId11" Type="http://schemas.openxmlformats.org/officeDocument/2006/relationships/hyperlink" Target="https://oceanexpert.org/group/350" TargetMode="External"/><Relationship Id="rId5" Type="http://schemas.openxmlformats.org/officeDocument/2006/relationships/hyperlink" Target="https://oceanexpert.org/group/472" TargetMode="External"/><Relationship Id="rId10" Type="http://schemas.openxmlformats.org/officeDocument/2006/relationships/hyperlink" Target="https://oceanexpert.org/group/323" TargetMode="External"/><Relationship Id="rId4" Type="http://schemas.openxmlformats.org/officeDocument/2006/relationships/hyperlink" Target="https://oceanexpert.org/group/68" TargetMode="External"/><Relationship Id="rId9" Type="http://schemas.openxmlformats.org/officeDocument/2006/relationships/hyperlink" Target="https://oceanexpert.org/group/25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D0DFEE-CF1B-8253-8B9C-DDC50D7BAFA2}"/>
              </a:ext>
            </a:extLst>
          </p:cNvPr>
          <p:cNvSpPr txBox="1"/>
          <p:nvPr/>
        </p:nvSpPr>
        <p:spPr>
          <a:xfrm>
            <a:off x="1927860" y="2265528"/>
            <a:ext cx="8683274" cy="830997"/>
          </a:xfrm>
          <a:prstGeom prst="rect">
            <a:avLst/>
          </a:prstGeom>
          <a:noFill/>
        </p:spPr>
        <p:txBody>
          <a:bodyPr wrap="square" rtlCol="0">
            <a:spAutoFit/>
          </a:bodyPr>
          <a:lstStyle/>
          <a:p>
            <a:r>
              <a:rPr lang="en-US" sz="4800" b="1"/>
              <a:t>4. </a:t>
            </a:r>
            <a:r>
              <a:rPr lang="en-US" sz="4800" b="1" dirty="0"/>
              <a:t>Big Picture for 2030</a:t>
            </a:r>
            <a:endParaRPr lang="en-US" sz="2800" dirty="0"/>
          </a:p>
        </p:txBody>
      </p:sp>
    </p:spTree>
    <p:extLst>
      <p:ext uri="{BB962C8B-B14F-4D97-AF65-F5344CB8AC3E}">
        <p14:creationId xmlns:p14="http://schemas.microsoft.com/office/powerpoint/2010/main" val="32093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AF5B-ED35-0C36-83B6-5668AFAFC029}"/>
              </a:ext>
            </a:extLst>
          </p:cNvPr>
          <p:cNvSpPr>
            <a:spLocks noGrp="1"/>
          </p:cNvSpPr>
          <p:nvPr>
            <p:ph type="title"/>
          </p:nvPr>
        </p:nvSpPr>
        <p:spPr/>
        <p:txBody>
          <a:bodyPr/>
          <a:lstStyle/>
          <a:p>
            <a:r>
              <a:rPr lang="en-US"/>
              <a:t>Data - 2030</a:t>
            </a:r>
          </a:p>
        </p:txBody>
      </p:sp>
      <p:sp>
        <p:nvSpPr>
          <p:cNvPr id="3" name="Content Placeholder 2">
            <a:extLst>
              <a:ext uri="{FF2B5EF4-FFF2-40B4-BE49-F238E27FC236}">
                <a16:creationId xmlns:a16="http://schemas.microsoft.com/office/drawing/2014/main" id="{190835DE-5E66-A159-099D-387BB4106C6C}"/>
              </a:ext>
            </a:extLst>
          </p:cNvPr>
          <p:cNvSpPr>
            <a:spLocks noGrp="1"/>
          </p:cNvSpPr>
          <p:nvPr>
            <p:ph idx="1"/>
          </p:nvPr>
        </p:nvSpPr>
        <p:spPr>
          <a:xfrm>
            <a:off x="720724" y="1296988"/>
            <a:ext cx="7934177" cy="4616400"/>
          </a:xfrm>
        </p:spPr>
        <p:txBody>
          <a:bodyPr/>
          <a:lstStyle/>
          <a:p>
            <a:pPr marL="571500" indent="-342900">
              <a:lnSpc>
                <a:spcPct val="150000"/>
              </a:lnSpc>
              <a:buAutoNum type="arabicPeriod"/>
            </a:pPr>
            <a:r>
              <a:rPr lang="en-US" sz="1400">
                <a:solidFill>
                  <a:schemeClr val="bg2"/>
                </a:solidFill>
                <a:latin typeface="Arial" panose="020B0604020202020204" pitchFamily="34" charset="0"/>
                <a:cs typeface="Arial" panose="020B0604020202020204" pitchFamily="34" charset="0"/>
              </a:rPr>
              <a:t>Strengthen and grow NODCs and ADUs</a:t>
            </a:r>
          </a:p>
          <a:p>
            <a:pPr marL="1028700" lvl="1" indent="-342900">
              <a:lnSpc>
                <a:spcPct val="150000"/>
              </a:lnSpc>
              <a:spcBef>
                <a:spcPts val="0"/>
              </a:spcBef>
              <a:buFont typeface="Arial" panose="020B0604020202020204" pitchFamily="34" charset="0"/>
              <a:buChar char="•"/>
            </a:pPr>
            <a:r>
              <a:rPr lang="en-US" sz="1400" b="0"/>
              <a:t>GOOS/IODE standards and endorsed approach for MS</a:t>
            </a:r>
          </a:p>
          <a:p>
            <a:pPr marL="1028700" lvl="1" indent="-342900">
              <a:lnSpc>
                <a:spcPct val="150000"/>
              </a:lnSpc>
              <a:spcBef>
                <a:spcPts val="0"/>
              </a:spcBef>
              <a:buFont typeface="Arial" panose="020B0604020202020204" pitchFamily="34" charset="0"/>
              <a:buChar char="•"/>
            </a:pPr>
            <a:r>
              <a:rPr lang="en-US" sz="1400" b="0"/>
              <a:t>Coordinate EOV observation data exchange technology (frictionless / Machine–Machine) </a:t>
            </a:r>
          </a:p>
          <a:p>
            <a:pPr marL="1028700" lvl="1" indent="-342900">
              <a:lnSpc>
                <a:spcPct val="150000"/>
              </a:lnSpc>
              <a:spcBef>
                <a:spcPts val="0"/>
              </a:spcBef>
              <a:buFont typeface="Arial" panose="020B0604020202020204" pitchFamily="34" charset="0"/>
              <a:buChar char="•"/>
            </a:pPr>
            <a:r>
              <a:rPr lang="en-US" sz="1400" b="0"/>
              <a:t>Relevant knowledge products</a:t>
            </a:r>
          </a:p>
          <a:p>
            <a:pPr marL="571500" indent="-342900">
              <a:lnSpc>
                <a:spcPct val="150000"/>
              </a:lnSpc>
              <a:buAutoNum type="arabicPeriod"/>
            </a:pPr>
            <a:r>
              <a:rPr lang="en-US" sz="1400">
                <a:solidFill>
                  <a:schemeClr val="bg2"/>
                </a:solidFill>
                <a:latin typeface="Arial" panose="020B0604020202020204" pitchFamily="34" charset="0"/>
                <a:cs typeface="Arial" panose="020B0604020202020204" pitchFamily="34" charset="0"/>
              </a:rPr>
              <a:t>Coordinated data exchange system </a:t>
            </a:r>
          </a:p>
          <a:p>
            <a:pPr marL="1028700" lvl="1" indent="-342900">
              <a:lnSpc>
                <a:spcPct val="150000"/>
              </a:lnSpc>
              <a:spcBef>
                <a:spcPts val="0"/>
              </a:spcBef>
              <a:buFont typeface="Arial" panose="020B0604020202020204" pitchFamily="34" charset="0"/>
              <a:buChar char="•"/>
            </a:pPr>
            <a:r>
              <a:rPr lang="en-US" sz="1400" b="0"/>
              <a:t>standards and best practices</a:t>
            </a:r>
          </a:p>
          <a:p>
            <a:pPr marL="1028700" lvl="1" indent="-342900">
              <a:lnSpc>
                <a:spcPct val="150000"/>
              </a:lnSpc>
              <a:spcBef>
                <a:spcPts val="0"/>
              </a:spcBef>
              <a:buFont typeface="Arial" panose="020B0604020202020204" pitchFamily="34" charset="0"/>
              <a:buChar char="•"/>
            </a:pPr>
            <a:r>
              <a:rPr lang="en-US" sz="1400" b="0"/>
              <a:t>shared, Useable, Useful Guidance (Clear process of how to be part of the global system) – What is FAIR data</a:t>
            </a:r>
          </a:p>
          <a:p>
            <a:pPr marL="1028700" lvl="1" indent="-342900">
              <a:lnSpc>
                <a:spcPct val="150000"/>
              </a:lnSpc>
              <a:spcBef>
                <a:spcPts val="0"/>
              </a:spcBef>
              <a:buFont typeface="Arial" panose="020B0604020202020204" pitchFamily="34" charset="0"/>
              <a:buChar char="•"/>
            </a:pPr>
            <a:r>
              <a:rPr lang="en-US" sz="1400" b="0"/>
              <a:t>Clear principles and procedures</a:t>
            </a:r>
          </a:p>
          <a:p>
            <a:pPr marL="1028700" lvl="1" indent="-342900">
              <a:lnSpc>
                <a:spcPct val="150000"/>
              </a:lnSpc>
              <a:spcBef>
                <a:spcPts val="0"/>
              </a:spcBef>
              <a:buFont typeface="Arial" panose="020B0604020202020204" pitchFamily="34" charset="0"/>
              <a:buChar char="•"/>
            </a:pPr>
            <a:r>
              <a:rPr lang="en-US" sz="1400" b="0"/>
              <a:t>Clear responsibilities by all contributors </a:t>
            </a:r>
          </a:p>
          <a:p>
            <a:pPr lvl="0">
              <a:lnSpc>
                <a:spcPct val="150000"/>
              </a:lnSpc>
            </a:pPr>
            <a:r>
              <a:rPr lang="en-US" sz="1400">
                <a:solidFill>
                  <a:schemeClr val="bg2"/>
                </a:solidFill>
                <a:latin typeface="Arial" panose="020B0604020202020204" pitchFamily="34" charset="0"/>
                <a:cs typeface="Arial" panose="020B0604020202020204" pitchFamily="34" charset="0"/>
              </a:rPr>
              <a:t>3. Streamlined communication (Technical and user)</a:t>
            </a:r>
          </a:p>
          <a:p>
            <a:pPr marL="1028700" lvl="1" indent="-342900">
              <a:lnSpc>
                <a:spcPct val="150000"/>
              </a:lnSpc>
              <a:spcBef>
                <a:spcPts val="0"/>
              </a:spcBef>
              <a:buFont typeface="Arial" panose="020B0604020202020204" pitchFamily="34" charset="0"/>
              <a:buChar char="•"/>
            </a:pPr>
            <a:r>
              <a:rPr lang="en-US" sz="1400" b="0"/>
              <a:t>Advocacy and Communication – consistent messaging also by members of the community</a:t>
            </a:r>
          </a:p>
          <a:p>
            <a:pPr marL="1028700" lvl="1" indent="-342900">
              <a:lnSpc>
                <a:spcPct val="150000"/>
              </a:lnSpc>
              <a:spcBef>
                <a:spcPts val="0"/>
              </a:spcBef>
              <a:buFont typeface="Arial" panose="020B0604020202020204" pitchFamily="34" charset="0"/>
              <a:buChar char="•"/>
            </a:pPr>
            <a:r>
              <a:rPr lang="en-US" sz="1400" b="0"/>
              <a:t>Fix the brand </a:t>
            </a:r>
          </a:p>
          <a:p>
            <a:pPr marL="1028700" lvl="1" indent="-342900">
              <a:lnSpc>
                <a:spcPct val="150000"/>
              </a:lnSpc>
              <a:spcBef>
                <a:spcPts val="0"/>
              </a:spcBef>
              <a:buFont typeface="Arial" panose="020B0604020202020204" pitchFamily="34" charset="0"/>
              <a:buChar char="•"/>
            </a:pPr>
            <a:r>
              <a:rPr lang="en-US" sz="1400" b="0"/>
              <a:t>Appropriate governance processes</a:t>
            </a:r>
          </a:p>
          <a:p>
            <a:pPr marL="1028700" lvl="1" indent="-342900">
              <a:lnSpc>
                <a:spcPct val="150000"/>
              </a:lnSpc>
              <a:spcBef>
                <a:spcPts val="0"/>
              </a:spcBef>
              <a:buFont typeface="Arial" panose="020B0604020202020204" pitchFamily="34" charset="0"/>
              <a:buChar char="•"/>
            </a:pPr>
            <a:r>
              <a:rPr lang="en-US" sz="1400" b="0"/>
              <a:t>Prioritize Member State engagement/support</a:t>
            </a:r>
          </a:p>
        </p:txBody>
      </p:sp>
      <p:sp>
        <p:nvSpPr>
          <p:cNvPr id="4" name="TextBox 3">
            <a:extLst>
              <a:ext uri="{FF2B5EF4-FFF2-40B4-BE49-F238E27FC236}">
                <a16:creationId xmlns:a16="http://schemas.microsoft.com/office/drawing/2014/main" id="{F7437659-8B94-9F58-3F96-F7F450163CDE}"/>
              </a:ext>
            </a:extLst>
          </p:cNvPr>
          <p:cNvSpPr txBox="1"/>
          <p:nvPr/>
        </p:nvSpPr>
        <p:spPr>
          <a:xfrm>
            <a:off x="8931349" y="1148316"/>
            <a:ext cx="2775098" cy="2985433"/>
          </a:xfrm>
          <a:prstGeom prst="rect">
            <a:avLst/>
          </a:prstGeom>
          <a:noFill/>
        </p:spPr>
        <p:txBody>
          <a:bodyPr wrap="square" rtlCol="0">
            <a:spAutoFit/>
          </a:bodyPr>
          <a:lstStyle/>
          <a:p>
            <a:r>
              <a:rPr lang="en-US">
                <a:solidFill>
                  <a:srgbClr val="FF0000"/>
                </a:solidFill>
              </a:rPr>
              <a:t>STOP</a:t>
            </a:r>
          </a:p>
          <a:p>
            <a:endParaRPr lang="en-US"/>
          </a:p>
          <a:p>
            <a:pPr marL="285750" indent="-285750">
              <a:spcAft>
                <a:spcPts val="600"/>
              </a:spcAft>
              <a:buFont typeface="Arial" panose="020B0604020202020204" pitchFamily="34" charset="0"/>
              <a:buChar char="•"/>
            </a:pPr>
            <a:r>
              <a:rPr lang="en-US"/>
              <a:t>IODE governance making independent decisions</a:t>
            </a:r>
          </a:p>
          <a:p>
            <a:pPr marL="285750" indent="-285750">
              <a:spcAft>
                <a:spcPts val="600"/>
              </a:spcAft>
              <a:buFont typeface="Arial" panose="020B0604020202020204" pitchFamily="34" charset="0"/>
              <a:buChar char="•"/>
            </a:pPr>
            <a:r>
              <a:rPr lang="en-US">
                <a:latin typeface="Arial" panose="020B0604020202020204" pitchFamily="34" charset="0"/>
                <a:ea typeface="Arial" panose="020B0604020202020204" pitchFamily="34" charset="0"/>
              </a:rPr>
              <a:t>Creating different identities for new things</a:t>
            </a:r>
          </a:p>
          <a:p>
            <a:pPr marL="285750" indent="-285750">
              <a:spcAft>
                <a:spcPts val="600"/>
              </a:spcAft>
              <a:buFont typeface="Arial" panose="020B0604020202020204" pitchFamily="34" charset="0"/>
              <a:buChar char="•"/>
            </a:pPr>
            <a:r>
              <a:rPr lang="en-US">
                <a:latin typeface="Arial" panose="020B0604020202020204" pitchFamily="34" charset="0"/>
                <a:ea typeface="Arial" panose="020B0604020202020204" pitchFamily="34" charset="0"/>
              </a:rPr>
              <a:t>Thinking in terms of projects</a:t>
            </a:r>
          </a:p>
          <a:p>
            <a:pPr marL="285750" indent="-285750">
              <a:spcAft>
                <a:spcPts val="600"/>
              </a:spcAft>
              <a:buFont typeface="Arial" panose="020B0604020202020204" pitchFamily="34" charset="0"/>
              <a:buChar char="•"/>
            </a:pPr>
            <a:r>
              <a:rPr lang="en-US">
                <a:latin typeface="Arial" panose="020B0604020202020204" pitchFamily="34" charset="0"/>
                <a:ea typeface="Arial" panose="020B0604020202020204" pitchFamily="34" charset="0"/>
              </a:rPr>
              <a:t>Stop IODE </a:t>
            </a:r>
            <a:r>
              <a:rPr lang="en-US" err="1">
                <a:latin typeface="Arial" panose="020B0604020202020204" pitchFamily="34" charset="0"/>
                <a:ea typeface="Arial" panose="020B0604020202020204" pitchFamily="34" charset="0"/>
              </a:rPr>
              <a:t>Programme</a:t>
            </a:r>
            <a:r>
              <a:rPr lang="en-US">
                <a:latin typeface="Arial" panose="020B0604020202020204" pitchFamily="34" charset="0"/>
                <a:ea typeface="Arial" panose="020B0604020202020204" pitchFamily="34" charset="0"/>
              </a:rPr>
              <a:t> Activities and/or their SG that are not relevant</a:t>
            </a:r>
          </a:p>
          <a:p>
            <a:endParaRPr lang="en-US"/>
          </a:p>
          <a:p>
            <a:endParaRPr lang="en-US"/>
          </a:p>
        </p:txBody>
      </p:sp>
    </p:spTree>
    <p:extLst>
      <p:ext uri="{BB962C8B-B14F-4D97-AF65-F5344CB8AC3E}">
        <p14:creationId xmlns:p14="http://schemas.microsoft.com/office/powerpoint/2010/main" val="306892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088F-21CF-2D8D-0AB2-694C76E29B16}"/>
              </a:ext>
            </a:extLst>
          </p:cNvPr>
          <p:cNvSpPr>
            <a:spLocks noGrp="1"/>
          </p:cNvSpPr>
          <p:nvPr>
            <p:ph type="title"/>
          </p:nvPr>
        </p:nvSpPr>
        <p:spPr/>
        <p:txBody>
          <a:bodyPr/>
          <a:lstStyle/>
          <a:p>
            <a:r>
              <a:rPr lang="en-US"/>
              <a:t>Next steps</a:t>
            </a:r>
          </a:p>
        </p:txBody>
      </p:sp>
      <p:sp>
        <p:nvSpPr>
          <p:cNvPr id="4" name="TextBox 3">
            <a:extLst>
              <a:ext uri="{FF2B5EF4-FFF2-40B4-BE49-F238E27FC236}">
                <a16:creationId xmlns:a16="http://schemas.microsoft.com/office/drawing/2014/main" id="{FBB8F228-4582-03DD-4373-BCEA6AFDF49A}"/>
              </a:ext>
            </a:extLst>
          </p:cNvPr>
          <p:cNvSpPr txBox="1"/>
          <p:nvPr/>
        </p:nvSpPr>
        <p:spPr>
          <a:xfrm>
            <a:off x="7543800" y="1498759"/>
            <a:ext cx="4498548" cy="2923877"/>
          </a:xfrm>
          <a:prstGeom prst="rect">
            <a:avLst/>
          </a:prstGeom>
          <a:noFill/>
        </p:spPr>
        <p:txBody>
          <a:bodyPr wrap="square" rtlCol="0">
            <a:spAutoFit/>
          </a:bodyPr>
          <a:lstStyle/>
          <a:p>
            <a:pPr>
              <a:spcAft>
                <a:spcPts val="600"/>
              </a:spcAft>
            </a:pPr>
            <a:r>
              <a:rPr lang="en-IE" b="1"/>
              <a:t>Future governance/ structure – how to? (session 6)</a:t>
            </a:r>
            <a:endParaRPr lang="en-US" b="1" kern="100">
              <a:ea typeface="Aptos"/>
              <a:cs typeface="Times New Roman"/>
            </a:endParaRPr>
          </a:p>
          <a:p>
            <a:pPr lvl="0">
              <a:spcAft>
                <a:spcPts val="600"/>
              </a:spcAft>
            </a:pPr>
            <a:r>
              <a:rPr lang="en-IE" b="1"/>
              <a:t>Currently everything except OBIS and OTGA sits under ODIS (guided by ODIS SG)  </a:t>
            </a:r>
            <a:endParaRPr lang="en-US" b="1"/>
          </a:p>
          <a:p>
            <a:pPr marL="742950" lvl="1" indent="-285750">
              <a:spcAft>
                <a:spcPts val="600"/>
              </a:spcAft>
              <a:buFont typeface="Arial" panose="020B0604020202020204" pitchFamily="34" charset="0"/>
              <a:buChar char="•"/>
            </a:pPr>
            <a:r>
              <a:rPr lang="en-IE"/>
              <a:t>NODC /ADU engagement</a:t>
            </a:r>
            <a:endParaRPr lang="en-US" b="1" kern="100">
              <a:ea typeface="Aptos"/>
              <a:cs typeface="Times New Roman"/>
            </a:endParaRPr>
          </a:p>
          <a:p>
            <a:pPr marL="742950" lvl="1" indent="-285750">
              <a:spcAft>
                <a:spcPts val="600"/>
              </a:spcAft>
              <a:buFont typeface="Arial" panose="020B0604020202020204" pitchFamily="34" charset="0"/>
              <a:buChar char="•"/>
            </a:pPr>
            <a:r>
              <a:rPr lang="en-US" kern="100">
                <a:ea typeface="Aptos"/>
                <a:cs typeface="Times New Roman"/>
              </a:rPr>
              <a:t>IOC Data Architecture</a:t>
            </a:r>
          </a:p>
          <a:p>
            <a:pPr marL="742950" lvl="1" indent="-285750">
              <a:spcAft>
                <a:spcPts val="600"/>
              </a:spcAft>
              <a:buFont typeface="Arial" panose="020B0604020202020204" pitchFamily="34" charset="0"/>
              <a:buChar char="•"/>
            </a:pPr>
            <a:r>
              <a:rPr lang="en-IE"/>
              <a:t>Databases: GODAR, GOSUD, GSTT; WOD; </a:t>
            </a:r>
            <a:r>
              <a:rPr lang="en-IE" err="1"/>
              <a:t>IQuOD</a:t>
            </a:r>
            <a:endParaRPr lang="en-US"/>
          </a:p>
          <a:p>
            <a:pPr marL="742950" lvl="1" indent="-285750">
              <a:spcAft>
                <a:spcPts val="600"/>
              </a:spcAft>
              <a:buFont typeface="Arial" panose="020B0604020202020204" pitchFamily="34" charset="0"/>
              <a:buChar char="•"/>
            </a:pPr>
            <a:r>
              <a:rPr lang="en-IE"/>
              <a:t>Websites and infrastructure: </a:t>
            </a:r>
            <a:r>
              <a:rPr lang="en-IE" err="1"/>
              <a:t>OceanExpert</a:t>
            </a:r>
            <a:r>
              <a:rPr lang="en-IE"/>
              <a:t> and </a:t>
            </a:r>
            <a:r>
              <a:rPr lang="en-IE" err="1"/>
              <a:t>AquaDocs</a:t>
            </a:r>
            <a:endParaRPr lang="en-US"/>
          </a:p>
          <a:p>
            <a:pPr marL="742950" lvl="1" indent="-285750">
              <a:spcAft>
                <a:spcPts val="600"/>
              </a:spcAft>
              <a:buFont typeface="Arial" panose="020B0604020202020204" pitchFamily="34" charset="0"/>
              <a:buChar char="•"/>
            </a:pPr>
            <a:r>
              <a:rPr lang="en-IE"/>
              <a:t>Organisational systems and communities: QMF, ICAN</a:t>
            </a:r>
            <a:endParaRPr lang="en-US"/>
          </a:p>
        </p:txBody>
      </p:sp>
      <p:sp>
        <p:nvSpPr>
          <p:cNvPr id="6" name="TextBox 5">
            <a:extLst>
              <a:ext uri="{FF2B5EF4-FFF2-40B4-BE49-F238E27FC236}">
                <a16:creationId xmlns:a16="http://schemas.microsoft.com/office/drawing/2014/main" id="{89DA1389-4F00-F0D0-4824-1590F72EB41B}"/>
              </a:ext>
            </a:extLst>
          </p:cNvPr>
          <p:cNvSpPr txBox="1"/>
          <p:nvPr/>
        </p:nvSpPr>
        <p:spPr>
          <a:xfrm>
            <a:off x="720726" y="1498759"/>
            <a:ext cx="6096000" cy="4893647"/>
          </a:xfrm>
          <a:prstGeom prst="rect">
            <a:avLst/>
          </a:prstGeom>
          <a:noFill/>
        </p:spPr>
        <p:txBody>
          <a:bodyPr wrap="square">
            <a:spAutoFit/>
          </a:bodyPr>
          <a:lstStyle/>
          <a:p>
            <a:pPr marL="228600"/>
            <a:r>
              <a:rPr lang="en-US" sz="1600" b="1" kern="100">
                <a:ea typeface="Aptos"/>
                <a:cs typeface="Times New Roman"/>
              </a:rPr>
              <a:t>Building a sustained team</a:t>
            </a:r>
            <a:endParaRPr lang="en-US" sz="1600" b="1" i="0" kern="100">
              <a:solidFill>
                <a:srgbClr val="000000"/>
              </a:solidFill>
              <a:latin typeface="Arial"/>
              <a:ea typeface="Aptos"/>
              <a:cs typeface="Times New Roman"/>
            </a:endParaRPr>
          </a:p>
          <a:p>
            <a:pPr marL="740410" indent="-283210">
              <a:lnSpc>
                <a:spcPct val="150000"/>
              </a:lnSpc>
              <a:buFont typeface="Arial"/>
              <a:buChar char="•"/>
            </a:pPr>
            <a:r>
              <a:rPr lang="en-US" sz="1600" b="0" i="0" kern="100">
                <a:solidFill>
                  <a:srgbClr val="000000"/>
                </a:solidFill>
                <a:latin typeface="Arial"/>
                <a:ea typeface="Aptos"/>
                <a:cs typeface="Times New Roman"/>
              </a:rPr>
              <a:t>IODE and ODIS coordinator: regraded vacant P4 – to be advertised</a:t>
            </a:r>
          </a:p>
          <a:p>
            <a:pPr marL="740410" indent="-283210">
              <a:lnSpc>
                <a:spcPct val="150000"/>
              </a:lnSpc>
              <a:buFont typeface="Arial"/>
              <a:buChar char="•"/>
            </a:pPr>
            <a:r>
              <a:rPr lang="en-US" sz="1600" b="0" i="0" kern="100">
                <a:solidFill>
                  <a:srgbClr val="000000"/>
                </a:solidFill>
                <a:latin typeface="Arial"/>
                <a:ea typeface="Aptos"/>
                <a:cs typeface="Times New Roman"/>
              </a:rPr>
              <a:t>OBIS technical coordinator: </a:t>
            </a:r>
            <a:r>
              <a:rPr lang="en-US" sz="1600" kern="100">
                <a:ea typeface="Aptos"/>
                <a:cs typeface="Times New Roman"/>
              </a:rPr>
              <a:t>vacant P3 – to be advertised</a:t>
            </a:r>
          </a:p>
          <a:p>
            <a:pPr marL="740410" indent="-283210">
              <a:lnSpc>
                <a:spcPct val="150000"/>
              </a:lnSpc>
              <a:buFont typeface="Arial"/>
              <a:buChar char="•"/>
            </a:pPr>
            <a:r>
              <a:rPr lang="en-US" sz="1600" kern="100">
                <a:ea typeface="Aptos"/>
                <a:cs typeface="Times New Roman"/>
              </a:rPr>
              <a:t>OBIS Admin support: funded through the OBIS EXB </a:t>
            </a:r>
            <a:endParaRPr lang="en-US" sz="1600" b="1" kern="100">
              <a:ea typeface="Aptos"/>
              <a:cs typeface="Times New Roman"/>
            </a:endParaRPr>
          </a:p>
          <a:p>
            <a:pPr marL="324000">
              <a:lnSpc>
                <a:spcPct val="150000"/>
              </a:lnSpc>
            </a:pPr>
            <a:r>
              <a:rPr lang="en-US" sz="1600" b="1" kern="100">
                <a:cs typeface="Times New Roman"/>
              </a:rPr>
              <a:t>Building</a:t>
            </a:r>
            <a:r>
              <a:rPr lang="en-US" sz="1600" b="1" kern="100">
                <a:ea typeface="Aptos"/>
                <a:cs typeface="Times New Roman"/>
              </a:rPr>
              <a:t> IOC data architecture</a:t>
            </a:r>
          </a:p>
          <a:p>
            <a:pPr marL="740410" indent="-283210">
              <a:lnSpc>
                <a:spcPct val="150000"/>
              </a:lnSpc>
              <a:buFont typeface="Arial"/>
              <a:buChar char="•"/>
            </a:pPr>
            <a:r>
              <a:rPr lang="en-US" sz="1600" kern="100">
                <a:ea typeface="Aptos"/>
                <a:cs typeface="Times New Roman"/>
              </a:rPr>
              <a:t>EXB</a:t>
            </a:r>
          </a:p>
          <a:p>
            <a:pPr marL="740410" indent="-283210">
              <a:lnSpc>
                <a:spcPct val="150000"/>
              </a:lnSpc>
              <a:buFont typeface="Arial"/>
              <a:buChar char="•"/>
            </a:pPr>
            <a:endParaRPr lang="en-US" sz="1600" kern="100">
              <a:ea typeface="Aptos"/>
              <a:cs typeface="Times New Roman"/>
            </a:endParaRPr>
          </a:p>
          <a:p>
            <a:r>
              <a:rPr lang="en-US" sz="1600" kern="100"/>
              <a:t>Executive secretary has requested suggestions for streamlining governance and processes</a:t>
            </a:r>
          </a:p>
          <a:p>
            <a:endParaRPr lang="en-US" sz="1600" kern="100"/>
          </a:p>
          <a:p>
            <a:r>
              <a:rPr lang="en-US" sz="1600" kern="100"/>
              <a:t>Progress will be delivered to:</a:t>
            </a:r>
            <a:endParaRPr lang="en-US" sz="1600"/>
          </a:p>
          <a:p>
            <a:pPr marL="742950" indent="-285750">
              <a:buChar char="•"/>
            </a:pPr>
            <a:r>
              <a:rPr lang="en-US" sz="1600" kern="100"/>
              <a:t>IOC EC as update on E/S streamlining processes (as requested by 33rd Assembly)</a:t>
            </a:r>
            <a:endParaRPr lang="en-US" sz="1600"/>
          </a:p>
          <a:p>
            <a:pPr marL="742950" indent="-285750">
              <a:buChar char="•"/>
            </a:pPr>
            <a:r>
              <a:rPr lang="en-US" sz="1600" kern="100"/>
              <a:t>34th IOC Assembly as part of E/S delivery on the request of the 33rd Assembly)</a:t>
            </a:r>
          </a:p>
        </p:txBody>
      </p:sp>
    </p:spTree>
    <p:extLst>
      <p:ext uri="{BB962C8B-B14F-4D97-AF65-F5344CB8AC3E}">
        <p14:creationId xmlns:p14="http://schemas.microsoft.com/office/powerpoint/2010/main" val="39862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379A-94CD-C742-4F97-48919B385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9335D-0596-4127-1F36-D17E07C71C07}"/>
              </a:ext>
            </a:extLst>
          </p:cNvPr>
          <p:cNvSpPr>
            <a:spLocks noGrp="1"/>
          </p:cNvSpPr>
          <p:nvPr>
            <p:ph type="title"/>
          </p:nvPr>
        </p:nvSpPr>
        <p:spPr>
          <a:xfrm>
            <a:off x="720726" y="315913"/>
            <a:ext cx="10750500" cy="574800"/>
          </a:xfrm>
        </p:spPr>
        <p:txBody>
          <a:bodyPr/>
          <a:lstStyle/>
          <a:p>
            <a:r>
              <a:rPr lang="en-US"/>
              <a:t>Capacity Development - 2030</a:t>
            </a:r>
          </a:p>
        </p:txBody>
      </p:sp>
      <p:sp>
        <p:nvSpPr>
          <p:cNvPr id="3" name="Content Placeholder 2">
            <a:extLst>
              <a:ext uri="{FF2B5EF4-FFF2-40B4-BE49-F238E27FC236}">
                <a16:creationId xmlns:a16="http://schemas.microsoft.com/office/drawing/2014/main" id="{51325F7C-F561-492B-6931-C093048FE3D0}"/>
              </a:ext>
            </a:extLst>
          </p:cNvPr>
          <p:cNvSpPr>
            <a:spLocks noGrp="1"/>
          </p:cNvSpPr>
          <p:nvPr>
            <p:ph idx="1"/>
          </p:nvPr>
        </p:nvSpPr>
        <p:spPr>
          <a:xfrm>
            <a:off x="720725" y="1022667"/>
            <a:ext cx="11172028" cy="5318125"/>
          </a:xfrm>
        </p:spPr>
        <p:txBody>
          <a:bodyPr/>
          <a:lstStyle/>
          <a:p>
            <a:pPr marL="571500" indent="-342900">
              <a:lnSpc>
                <a:spcPct val="150000"/>
              </a:lnSpc>
              <a:buAutoNum type="arabicPeriod"/>
            </a:pPr>
            <a:r>
              <a:rPr lang="en-US"/>
              <a:t>Ensure coordination across the whole of IOC</a:t>
            </a:r>
          </a:p>
          <a:p>
            <a:pPr marL="1028700" lvl="1" indent="-342900">
              <a:lnSpc>
                <a:spcPct val="100000"/>
              </a:lnSpc>
              <a:spcBef>
                <a:spcPts val="600"/>
              </a:spcBef>
              <a:buClr>
                <a:srgbClr val="147ED2"/>
              </a:buClr>
              <a:buFont typeface="Arial,Sans-Serif"/>
              <a:buChar char="•"/>
            </a:pPr>
            <a:r>
              <a:rPr lang="en-US" sz="1600" b="0">
                <a:solidFill>
                  <a:srgbClr val="147ED2"/>
                </a:solidFill>
              </a:rPr>
              <a:t>Ensure connectivity between activities</a:t>
            </a:r>
          </a:p>
          <a:p>
            <a:pPr marL="1028700" lvl="1" indent="-342900">
              <a:lnSpc>
                <a:spcPct val="100000"/>
              </a:lnSpc>
              <a:spcBef>
                <a:spcPts val="600"/>
              </a:spcBef>
              <a:buClr>
                <a:srgbClr val="147ED2"/>
              </a:buClr>
              <a:buFont typeface="Arial,Sans-Serif"/>
              <a:buChar char="•"/>
            </a:pPr>
            <a:r>
              <a:rPr lang="en-US" sz="1600" b="0">
                <a:solidFill>
                  <a:srgbClr val="147ED2"/>
                </a:solidFill>
              </a:rPr>
              <a:t>Create efficiencies and reduce duplication</a:t>
            </a:r>
            <a:endParaRPr lang="en-US" sz="1600" b="0">
              <a:solidFill>
                <a:srgbClr val="000000"/>
              </a:solidFill>
            </a:endParaRPr>
          </a:p>
          <a:p>
            <a:pPr marL="1028700" lvl="1" indent="-342900">
              <a:lnSpc>
                <a:spcPct val="100000"/>
              </a:lnSpc>
              <a:spcBef>
                <a:spcPts val="600"/>
              </a:spcBef>
              <a:buClr>
                <a:srgbClr val="147ED2"/>
              </a:buClr>
              <a:buFont typeface="Arial,Sans-Serif"/>
              <a:buChar char="•"/>
            </a:pPr>
            <a:r>
              <a:rPr lang="en-US" sz="1600" b="0">
                <a:solidFill>
                  <a:srgbClr val="147ED2"/>
                </a:solidFill>
              </a:rPr>
              <a:t>Develop systems that allow for evaluation of progress against the strategy</a:t>
            </a:r>
            <a:endParaRPr lang="en-US" sz="1600">
              <a:solidFill>
                <a:srgbClr val="147ED2"/>
              </a:solidFill>
            </a:endParaRPr>
          </a:p>
          <a:p>
            <a:pPr marL="1028700" lvl="1" indent="-342900">
              <a:lnSpc>
                <a:spcPct val="100000"/>
              </a:lnSpc>
              <a:spcBef>
                <a:spcPts val="600"/>
              </a:spcBef>
              <a:buClr>
                <a:srgbClr val="147ED2"/>
              </a:buClr>
              <a:buFont typeface="Arial,Sans-Serif"/>
              <a:buChar char="•"/>
            </a:pPr>
            <a:endParaRPr lang="en-US" sz="1600">
              <a:solidFill>
                <a:srgbClr val="147ED2"/>
              </a:solidFill>
            </a:endParaRPr>
          </a:p>
          <a:p>
            <a:pPr marL="571500" indent="-342900">
              <a:lnSpc>
                <a:spcPct val="150000"/>
              </a:lnSpc>
              <a:buAutoNum type="arabicPeriod"/>
            </a:pPr>
            <a:r>
              <a:rPr lang="en-US"/>
              <a:t>Re-embed the priorities of the regional sub-commissions</a:t>
            </a:r>
          </a:p>
          <a:p>
            <a:pPr marL="1028700" lvl="1" indent="-342900">
              <a:lnSpc>
                <a:spcPct val="100000"/>
              </a:lnSpc>
              <a:spcBef>
                <a:spcPts val="600"/>
              </a:spcBef>
              <a:buFont typeface="Arial" panose="020B0604020202020204" pitchFamily="34" charset="0"/>
              <a:buChar char="•"/>
            </a:pPr>
            <a:r>
              <a:rPr lang="en-US" sz="1600" b="0"/>
              <a:t>Connect and support the Regional Sub-Commissions</a:t>
            </a:r>
          </a:p>
          <a:p>
            <a:pPr marL="1028700" lvl="1" indent="-342900">
              <a:lnSpc>
                <a:spcPct val="100000"/>
              </a:lnSpc>
              <a:spcBef>
                <a:spcPts val="600"/>
              </a:spcBef>
              <a:buFont typeface="Arial" panose="020B0604020202020204" pitchFamily="34" charset="0"/>
              <a:buChar char="•"/>
            </a:pPr>
            <a:r>
              <a:rPr lang="en-US" sz="1600" b="0"/>
              <a:t>Ensure priorities inform programmatic activities</a:t>
            </a:r>
          </a:p>
          <a:p>
            <a:pPr marL="1028700" lvl="1" indent="-342900">
              <a:lnSpc>
                <a:spcPct val="100000"/>
              </a:lnSpc>
              <a:spcBef>
                <a:spcPts val="600"/>
              </a:spcBef>
              <a:buClr>
                <a:srgbClr val="147ED2"/>
              </a:buClr>
              <a:buFont typeface="Arial" panose="020B0604020202020204" pitchFamily="34" charset="0"/>
              <a:buChar char="•"/>
            </a:pPr>
            <a:endParaRPr lang="en-US" sz="1600">
              <a:solidFill>
                <a:srgbClr val="147ED2"/>
              </a:solidFill>
            </a:endParaRPr>
          </a:p>
          <a:p>
            <a:pPr marL="228600" indent="0">
              <a:lnSpc>
                <a:spcPct val="150000"/>
              </a:lnSpc>
            </a:pPr>
            <a:r>
              <a:rPr lang="en-US"/>
              <a:t>3. Reframe the group of experts to address priorities of the CD strategy</a:t>
            </a:r>
          </a:p>
          <a:p>
            <a:pPr marL="971550" lvl="1" indent="-285750">
              <a:lnSpc>
                <a:spcPct val="100000"/>
              </a:lnSpc>
              <a:spcBef>
                <a:spcPts val="600"/>
              </a:spcBef>
              <a:buFont typeface="Arial" panose="020B0604020202020204" pitchFamily="34" charset="0"/>
              <a:buChar char="•"/>
            </a:pPr>
            <a:r>
              <a:rPr lang="en-US" sz="1600" b="0"/>
              <a:t>One group of experts for CD and OL, </a:t>
            </a:r>
            <a:r>
              <a:rPr lang="en-US" sz="1600" b="0" err="1"/>
              <a:t>recognising</a:t>
            </a:r>
            <a:r>
              <a:rPr lang="en-US" sz="1600" b="0"/>
              <a:t> that OL is a core component of CD as set out in the IOC CD Strategy</a:t>
            </a:r>
          </a:p>
          <a:p>
            <a:pPr marL="971550" lvl="1" indent="-285750">
              <a:lnSpc>
                <a:spcPct val="100000"/>
              </a:lnSpc>
              <a:spcBef>
                <a:spcPts val="600"/>
              </a:spcBef>
              <a:buFont typeface="Arial" panose="020B0604020202020204" pitchFamily="34" charset="0"/>
              <a:buChar char="•"/>
            </a:pPr>
            <a:r>
              <a:rPr lang="en-US" sz="1600" b="0"/>
              <a:t>Greater engagement with RSC task teams</a:t>
            </a:r>
          </a:p>
          <a:p>
            <a:pPr marL="971550" lvl="1" indent="-285750">
              <a:lnSpc>
                <a:spcPct val="100000"/>
              </a:lnSpc>
              <a:spcBef>
                <a:spcPts val="600"/>
              </a:spcBef>
              <a:buClr>
                <a:srgbClr val="147ED2"/>
              </a:buClr>
              <a:buFont typeface="Arial" panose="020B0604020202020204" pitchFamily="34" charset="0"/>
              <a:buChar char="•"/>
            </a:pPr>
            <a:endParaRPr lang="en-US" sz="1600">
              <a:solidFill>
                <a:srgbClr val="147ED2"/>
              </a:solidFill>
            </a:endParaRPr>
          </a:p>
          <a:p>
            <a:pPr marL="228600" indent="0">
              <a:lnSpc>
                <a:spcPct val="150000"/>
              </a:lnSpc>
            </a:pPr>
            <a:r>
              <a:rPr lang="en-US"/>
              <a:t>4. Strengthen OTGA and IOC traineeships</a:t>
            </a:r>
          </a:p>
          <a:p>
            <a:pPr marL="971550" lvl="1" indent="-285750">
              <a:lnSpc>
                <a:spcPct val="150000"/>
              </a:lnSpc>
              <a:spcBef>
                <a:spcPts val="0"/>
              </a:spcBef>
              <a:buFont typeface="Arial" panose="020B0604020202020204" pitchFamily="34" charset="0"/>
              <a:buChar char="•"/>
            </a:pPr>
            <a:r>
              <a:rPr lang="en-US" sz="1600" b="0"/>
              <a:t>Transition OTGA into CD </a:t>
            </a:r>
            <a:r>
              <a:rPr lang="en-US" sz="1600" b="0" err="1"/>
              <a:t>programme</a:t>
            </a:r>
            <a:r>
              <a:rPr lang="en-US" sz="1600" b="0"/>
              <a:t> for delivery across the whole of the IOC</a:t>
            </a:r>
          </a:p>
          <a:p>
            <a:pPr marL="971550" lvl="1" indent="-285750">
              <a:lnSpc>
                <a:spcPct val="150000"/>
              </a:lnSpc>
              <a:spcBef>
                <a:spcPts val="0"/>
              </a:spcBef>
              <a:buFont typeface="Arial" panose="020B0604020202020204" pitchFamily="34" charset="0"/>
              <a:buChar char="•"/>
            </a:pPr>
            <a:r>
              <a:rPr lang="en-US" sz="1600" b="0"/>
              <a:t>Create systems and funding pipelines that support sustainability</a:t>
            </a:r>
            <a:endParaRPr lang="en-US" sz="1600"/>
          </a:p>
          <a:p>
            <a:pPr marL="228600" indent="0">
              <a:lnSpc>
                <a:spcPct val="150000"/>
              </a:lnSpc>
              <a:spcBef>
                <a:spcPts val="0"/>
              </a:spcBef>
              <a:buClr>
                <a:srgbClr val="333333"/>
              </a:buClr>
            </a:pPr>
            <a:endParaRPr lang="en-US" b="0">
              <a:solidFill>
                <a:srgbClr val="333333"/>
              </a:solidFill>
            </a:endParaRPr>
          </a:p>
          <a:p>
            <a:pPr marL="1028700" lvl="1" indent="-342900">
              <a:buClr>
                <a:srgbClr val="147ED2"/>
              </a:buClr>
              <a:buAutoNum type="arabicPeriod"/>
            </a:pPr>
            <a:endParaRPr lang="en-US" sz="1600">
              <a:solidFill>
                <a:srgbClr val="147ED2"/>
              </a:solidFill>
            </a:endParaRPr>
          </a:p>
        </p:txBody>
      </p:sp>
      <p:sp>
        <p:nvSpPr>
          <p:cNvPr id="4" name="TextBox 3">
            <a:extLst>
              <a:ext uri="{FF2B5EF4-FFF2-40B4-BE49-F238E27FC236}">
                <a16:creationId xmlns:a16="http://schemas.microsoft.com/office/drawing/2014/main" id="{95029B7A-0669-5588-B5D3-8D6BCB92F347}"/>
              </a:ext>
            </a:extLst>
          </p:cNvPr>
          <p:cNvSpPr txBox="1"/>
          <p:nvPr/>
        </p:nvSpPr>
        <p:spPr>
          <a:xfrm>
            <a:off x="9124389" y="731756"/>
            <a:ext cx="2775098" cy="3139321"/>
          </a:xfrm>
          <a:prstGeom prst="rect">
            <a:avLst/>
          </a:prstGeom>
          <a:noFill/>
        </p:spPr>
        <p:txBody>
          <a:bodyPr wrap="square" lIns="91440" tIns="45720" rIns="91440" bIns="45720" rtlCol="0" anchor="t">
            <a:spAutoFit/>
          </a:bodyPr>
          <a:lstStyle/>
          <a:p>
            <a:r>
              <a:rPr lang="en-US">
                <a:solidFill>
                  <a:srgbClr val="FF0000"/>
                </a:solidFill>
              </a:rPr>
              <a:t>STOP</a:t>
            </a:r>
          </a:p>
          <a:p>
            <a:endParaRPr lang="en-US"/>
          </a:p>
          <a:p>
            <a:pPr marL="285750" indent="-285750">
              <a:spcAft>
                <a:spcPts val="600"/>
              </a:spcAft>
              <a:buFont typeface="Arial" panose="020B0604020202020204" pitchFamily="34" charset="0"/>
              <a:buChar char="•"/>
            </a:pPr>
            <a:r>
              <a:rPr lang="en-US"/>
              <a:t>Overpromising</a:t>
            </a:r>
          </a:p>
          <a:p>
            <a:pPr marL="285750" indent="-285750">
              <a:spcAft>
                <a:spcPts val="600"/>
              </a:spcAft>
              <a:buFont typeface="Arial" panose="020B0604020202020204" pitchFamily="34" charset="0"/>
              <a:buChar char="•"/>
            </a:pPr>
            <a:r>
              <a:rPr lang="en-US">
                <a:ea typeface="Arial" panose="020B0604020202020204" pitchFamily="34" charset="0"/>
              </a:rPr>
              <a:t>Driving priorities from top down</a:t>
            </a:r>
          </a:p>
          <a:p>
            <a:pPr marL="285750" indent="-285750">
              <a:spcAft>
                <a:spcPts val="600"/>
              </a:spcAft>
              <a:buFont typeface="Arial" panose="020B0604020202020204" pitchFamily="34" charset="0"/>
              <a:buChar char="•"/>
            </a:pPr>
            <a:r>
              <a:rPr lang="en-US" err="1">
                <a:latin typeface="Arial" panose="020B0604020202020204" pitchFamily="34" charset="0"/>
                <a:ea typeface="Arial" panose="020B0604020202020204" pitchFamily="34" charset="0"/>
              </a:rPr>
              <a:t>Desigining</a:t>
            </a:r>
            <a:r>
              <a:rPr lang="en-US">
                <a:latin typeface="Arial" panose="020B0604020202020204" pitchFamily="34" charset="0"/>
                <a:ea typeface="Arial" panose="020B0604020202020204" pitchFamily="34" charset="0"/>
              </a:rPr>
              <a:t> in siloes</a:t>
            </a:r>
          </a:p>
          <a:p>
            <a:pPr marL="285750" indent="-285750">
              <a:spcAft>
                <a:spcPts val="600"/>
              </a:spcAft>
              <a:buFont typeface="Arial" panose="020B0604020202020204" pitchFamily="34" charset="0"/>
              <a:buChar char="•"/>
            </a:pPr>
            <a:r>
              <a:rPr lang="en-US">
                <a:ea typeface="Arial" panose="020B0604020202020204" pitchFamily="34" charset="0"/>
              </a:rPr>
              <a:t>Regarding all training as equal</a:t>
            </a:r>
          </a:p>
          <a:p>
            <a:pPr marL="285750" indent="-285750">
              <a:spcAft>
                <a:spcPts val="600"/>
              </a:spcAft>
              <a:buFont typeface="Arial" panose="020B0604020202020204" pitchFamily="34" charset="0"/>
              <a:buChar char="•"/>
            </a:pPr>
            <a:r>
              <a:rPr lang="en-US">
                <a:latin typeface="Arial" panose="020B0604020202020204" pitchFamily="34" charset="0"/>
                <a:ea typeface="Arial" panose="020B0604020202020204" pitchFamily="34" charset="0"/>
              </a:rPr>
              <a:t>CD-hub</a:t>
            </a:r>
          </a:p>
          <a:p>
            <a:pPr marL="285750" indent="-285750">
              <a:spcAft>
                <a:spcPts val="600"/>
              </a:spcAft>
              <a:buFont typeface="Arial" panose="020B0604020202020204" pitchFamily="34" charset="0"/>
              <a:buChar char="•"/>
            </a:pPr>
            <a:endParaRPr lang="en-US">
              <a:latin typeface="Arial" panose="020B0604020202020204" pitchFamily="34" charset="0"/>
              <a:ea typeface="Arial" panose="020B0604020202020204" pitchFamily="34" charset="0"/>
            </a:endParaRPr>
          </a:p>
          <a:p>
            <a:endParaRPr lang="en-US"/>
          </a:p>
          <a:p>
            <a:endParaRPr lang="en-US"/>
          </a:p>
        </p:txBody>
      </p:sp>
    </p:spTree>
    <p:extLst>
      <p:ext uri="{BB962C8B-B14F-4D97-AF65-F5344CB8AC3E}">
        <p14:creationId xmlns:p14="http://schemas.microsoft.com/office/powerpoint/2010/main" val="31344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9ADB-EAD4-6CA3-64BC-232C63069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4DBAA-8E33-9CB8-CB0F-0B6FEA2E9763}"/>
              </a:ext>
            </a:extLst>
          </p:cNvPr>
          <p:cNvSpPr>
            <a:spLocks noGrp="1"/>
          </p:cNvSpPr>
          <p:nvPr>
            <p:ph type="title"/>
          </p:nvPr>
        </p:nvSpPr>
        <p:spPr>
          <a:xfrm>
            <a:off x="720726" y="315913"/>
            <a:ext cx="10750500" cy="574800"/>
          </a:xfrm>
        </p:spPr>
        <p:txBody>
          <a:bodyPr/>
          <a:lstStyle/>
          <a:p>
            <a:r>
              <a:rPr lang="en-US"/>
              <a:t>Capacity Development – Next steps</a:t>
            </a:r>
          </a:p>
        </p:txBody>
      </p:sp>
      <p:sp>
        <p:nvSpPr>
          <p:cNvPr id="3" name="Content Placeholder 2">
            <a:extLst>
              <a:ext uri="{FF2B5EF4-FFF2-40B4-BE49-F238E27FC236}">
                <a16:creationId xmlns:a16="http://schemas.microsoft.com/office/drawing/2014/main" id="{25A1A13B-3121-C4E9-6DE2-6862439F526A}"/>
              </a:ext>
            </a:extLst>
          </p:cNvPr>
          <p:cNvSpPr>
            <a:spLocks noGrp="1"/>
          </p:cNvSpPr>
          <p:nvPr>
            <p:ph idx="1"/>
          </p:nvPr>
        </p:nvSpPr>
        <p:spPr>
          <a:xfrm>
            <a:off x="720725" y="1022667"/>
            <a:ext cx="8581228" cy="5318125"/>
          </a:xfrm>
        </p:spPr>
        <p:txBody>
          <a:bodyPr/>
          <a:lstStyle/>
          <a:p>
            <a:pPr marL="228600" indent="0">
              <a:lnSpc>
                <a:spcPct val="150000"/>
              </a:lnSpc>
            </a:pPr>
            <a:endParaRPr lang="en-US" sz="1600" b="0">
              <a:solidFill>
                <a:srgbClr val="333333"/>
              </a:solidFill>
            </a:endParaRPr>
          </a:p>
          <a:p>
            <a:pPr marL="1028700" lvl="1" indent="-342900">
              <a:buClr>
                <a:srgbClr val="147ED2"/>
              </a:buClr>
              <a:buAutoNum type="arabicPeriod"/>
            </a:pPr>
            <a:endParaRPr lang="en-US">
              <a:solidFill>
                <a:srgbClr val="147ED2"/>
              </a:solidFill>
            </a:endParaRPr>
          </a:p>
        </p:txBody>
      </p:sp>
      <p:sp>
        <p:nvSpPr>
          <p:cNvPr id="5" name="TextBox 4">
            <a:extLst>
              <a:ext uri="{FF2B5EF4-FFF2-40B4-BE49-F238E27FC236}">
                <a16:creationId xmlns:a16="http://schemas.microsoft.com/office/drawing/2014/main" id="{386C0336-6EC0-2779-B7CA-4345B5A065D2}"/>
              </a:ext>
            </a:extLst>
          </p:cNvPr>
          <p:cNvSpPr txBox="1"/>
          <p:nvPr/>
        </p:nvSpPr>
        <p:spPr>
          <a:xfrm>
            <a:off x="721360" y="1010920"/>
            <a:ext cx="10749280" cy="4961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r>
              <a:rPr lang="en-US" sz="1800" b="1" kern="100">
                <a:ea typeface="Aptos"/>
                <a:cs typeface="Times New Roman"/>
              </a:rPr>
              <a:t>Building a sustained team</a:t>
            </a:r>
            <a:endParaRPr lang="en-US" sz="1800" b="1" i="0" kern="100">
              <a:solidFill>
                <a:srgbClr val="000000"/>
              </a:solidFill>
              <a:latin typeface="Arial"/>
              <a:ea typeface="Aptos"/>
              <a:cs typeface="Times New Roman"/>
            </a:endParaRPr>
          </a:p>
          <a:p>
            <a:pPr marL="740410" indent="-283210">
              <a:lnSpc>
                <a:spcPct val="150000"/>
              </a:lnSpc>
              <a:buFont typeface="Arial"/>
              <a:buChar char="•"/>
            </a:pPr>
            <a:r>
              <a:rPr lang="en-US" sz="1600" b="0" i="0" kern="100">
                <a:solidFill>
                  <a:srgbClr val="000000"/>
                </a:solidFill>
                <a:latin typeface="Arial"/>
                <a:ea typeface="Aptos"/>
                <a:cs typeface="Times New Roman"/>
              </a:rPr>
              <a:t>Capacity Development and Ocean Literacy coordinator: funded through the currently vacant core </a:t>
            </a:r>
            <a:r>
              <a:rPr lang="en-US" sz="1600" kern="100">
                <a:ea typeface="Aptos"/>
                <a:cs typeface="Times New Roman"/>
              </a:rPr>
              <a:t>staff position</a:t>
            </a:r>
            <a:r>
              <a:rPr lang="en-US" sz="1600" b="0" i="0" kern="100">
                <a:solidFill>
                  <a:srgbClr val="000000"/>
                </a:solidFill>
                <a:latin typeface="Arial"/>
                <a:ea typeface="Aptos"/>
                <a:cs typeface="Times New Roman"/>
              </a:rPr>
              <a:t> – to be advertised</a:t>
            </a:r>
          </a:p>
          <a:p>
            <a:pPr marL="740410" indent="-283210">
              <a:lnSpc>
                <a:spcPct val="150000"/>
              </a:lnSpc>
              <a:buFont typeface="Arial"/>
              <a:buChar char="•"/>
            </a:pPr>
            <a:r>
              <a:rPr lang="en-US" sz="1600" b="0" i="0" kern="100">
                <a:solidFill>
                  <a:srgbClr val="000000"/>
                </a:solidFill>
                <a:latin typeface="Arial"/>
                <a:ea typeface="Aptos"/>
                <a:cs typeface="Times New Roman"/>
              </a:rPr>
              <a:t>Admin officer</a:t>
            </a:r>
            <a:r>
              <a:rPr lang="en-US" sz="1600" kern="100">
                <a:ea typeface="Aptos"/>
                <a:cs typeface="Times New Roman"/>
              </a:rPr>
              <a:t>:</a:t>
            </a:r>
            <a:r>
              <a:rPr lang="en-US" sz="1600" b="0" i="0" kern="100">
                <a:solidFill>
                  <a:srgbClr val="000000"/>
                </a:solidFill>
                <a:latin typeface="Arial"/>
                <a:ea typeface="Aptos"/>
                <a:cs typeface="Times New Roman"/>
              </a:rPr>
              <a:t> half funded through the ocean literacy DCO and half funded through </a:t>
            </a:r>
            <a:r>
              <a:rPr lang="en-US" sz="1600" kern="100">
                <a:ea typeface="Aptos"/>
                <a:cs typeface="Times New Roman"/>
              </a:rPr>
              <a:t>capacity development</a:t>
            </a:r>
            <a:r>
              <a:rPr lang="en-US" sz="1600" b="0" i="0" kern="100">
                <a:solidFill>
                  <a:srgbClr val="000000"/>
                </a:solidFill>
                <a:latin typeface="Arial"/>
                <a:ea typeface="Aptos"/>
                <a:cs typeface="Times New Roman"/>
              </a:rPr>
              <a:t>/ocean literacy </a:t>
            </a:r>
            <a:r>
              <a:rPr lang="en-US" sz="1600" kern="100">
                <a:ea typeface="Aptos"/>
                <a:cs typeface="Times New Roman"/>
              </a:rPr>
              <a:t>budgets</a:t>
            </a:r>
            <a:endParaRPr lang="en-US" sz="1600" b="0" i="0" kern="100">
              <a:solidFill>
                <a:srgbClr val="000000"/>
              </a:solidFill>
              <a:latin typeface="Arial"/>
              <a:ea typeface="Aptos"/>
              <a:cs typeface="Times New Roman"/>
            </a:endParaRPr>
          </a:p>
          <a:p>
            <a:pPr marL="740410" indent="-283210" algn="l" rtl="0">
              <a:lnSpc>
                <a:spcPct val="150000"/>
              </a:lnSpc>
              <a:buFont typeface="Arial"/>
              <a:buChar char="•"/>
            </a:pPr>
            <a:r>
              <a:rPr lang="en-US" sz="1600" b="0" i="0" kern="100">
                <a:solidFill>
                  <a:srgbClr val="000000"/>
                </a:solidFill>
                <a:latin typeface="Arial"/>
                <a:ea typeface="Aptos"/>
                <a:cs typeface="Times New Roman"/>
              </a:rPr>
              <a:t>OTGA Manager: VLIZ secondment (in place)</a:t>
            </a:r>
          </a:p>
          <a:p>
            <a:pPr marL="740410" indent="-283210" algn="l" rtl="0">
              <a:lnSpc>
                <a:spcPct val="150000"/>
              </a:lnSpc>
              <a:buFont typeface="Arial"/>
              <a:buChar char="•"/>
            </a:pPr>
            <a:r>
              <a:rPr lang="en-US" sz="1600" b="0" i="0" kern="100">
                <a:solidFill>
                  <a:srgbClr val="000000"/>
                </a:solidFill>
                <a:latin typeface="Arial"/>
                <a:ea typeface="Aptos"/>
                <a:cs typeface="Times New Roman"/>
              </a:rPr>
              <a:t>IOC traineeship and Ocean Expert development officer (in place): NORAD funds (secured)</a:t>
            </a:r>
          </a:p>
          <a:p>
            <a:pPr marL="740410" indent="-283210">
              <a:lnSpc>
                <a:spcPct val="150000"/>
              </a:lnSpc>
              <a:buChar char="•"/>
            </a:pPr>
            <a:endParaRPr lang="en-US" sz="1600" kern="100">
              <a:cs typeface="Times New Roman"/>
            </a:endParaRPr>
          </a:p>
          <a:p>
            <a:r>
              <a:rPr lang="en-US" sz="1600" kern="100"/>
              <a:t>Realignment presented to the IOC Officers meeting (January 2026)</a:t>
            </a:r>
          </a:p>
          <a:p>
            <a:endParaRPr lang="en-US" sz="1600" kern="100"/>
          </a:p>
          <a:p>
            <a:r>
              <a:rPr lang="en-US" sz="1600" kern="100"/>
              <a:t>Progress will be delivered to:</a:t>
            </a:r>
            <a:endParaRPr lang="en-US"/>
          </a:p>
          <a:p>
            <a:pPr marL="742950" indent="-285750">
              <a:buChar char="•"/>
            </a:pPr>
            <a:r>
              <a:rPr lang="en-US" sz="1600" kern="100"/>
              <a:t>IOC EC as update on E/S streamlining processes (as requested by 33rd Assembly)</a:t>
            </a:r>
            <a:endParaRPr lang="en-US"/>
          </a:p>
          <a:p>
            <a:pPr marL="742950" indent="-285750">
              <a:buChar char="•"/>
            </a:pPr>
            <a:r>
              <a:rPr lang="en-US" sz="1600" kern="100"/>
              <a:t>34th IOC Assembly as part of E/S delivery on the request of the 33rd Assembly)</a:t>
            </a:r>
          </a:p>
          <a:p>
            <a:endParaRPr lang="en-US" sz="1600" kern="100"/>
          </a:p>
          <a:p>
            <a:endParaRPr lang="en-US" sz="1600" kern="100"/>
          </a:p>
          <a:p>
            <a:pPr algn="ctr">
              <a:lnSpc>
                <a:spcPct val="150000"/>
              </a:lnSpc>
            </a:pPr>
            <a:r>
              <a:rPr lang="en-US" err="1"/>
              <a:t>nitial</a:t>
            </a:r>
          </a:p>
        </p:txBody>
      </p:sp>
      <p:pic>
        <p:nvPicPr>
          <p:cNvPr id="4" name="Picture 3">
            <a:extLst>
              <a:ext uri="{FF2B5EF4-FFF2-40B4-BE49-F238E27FC236}">
                <a16:creationId xmlns:a16="http://schemas.microsoft.com/office/drawing/2014/main" id="{B7ADD088-01BC-1C4F-E2C4-6AB3C25461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426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E94EF-C8BF-08AA-357C-22E1EA885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86DDD-F6B7-80E1-8975-3A2904992BE8}"/>
              </a:ext>
            </a:extLst>
          </p:cNvPr>
          <p:cNvSpPr>
            <a:spLocks noGrp="1"/>
          </p:cNvSpPr>
          <p:nvPr>
            <p:ph type="title"/>
          </p:nvPr>
        </p:nvSpPr>
        <p:spPr>
          <a:xfrm>
            <a:off x="720726" y="315913"/>
            <a:ext cx="10750500" cy="574800"/>
          </a:xfrm>
        </p:spPr>
        <p:txBody>
          <a:bodyPr/>
          <a:lstStyle/>
          <a:p>
            <a:r>
              <a:rPr lang="en-US"/>
              <a:t>Capacity Development – Next steps</a:t>
            </a:r>
          </a:p>
        </p:txBody>
      </p:sp>
      <p:sp>
        <p:nvSpPr>
          <p:cNvPr id="3" name="Content Placeholder 2">
            <a:extLst>
              <a:ext uri="{FF2B5EF4-FFF2-40B4-BE49-F238E27FC236}">
                <a16:creationId xmlns:a16="http://schemas.microsoft.com/office/drawing/2014/main" id="{F5D3324D-FA21-8AC0-47AC-2878AF9150AF}"/>
              </a:ext>
            </a:extLst>
          </p:cNvPr>
          <p:cNvSpPr>
            <a:spLocks noGrp="1"/>
          </p:cNvSpPr>
          <p:nvPr>
            <p:ph idx="1"/>
          </p:nvPr>
        </p:nvSpPr>
        <p:spPr>
          <a:xfrm>
            <a:off x="720725" y="1022667"/>
            <a:ext cx="8581228" cy="5318125"/>
          </a:xfrm>
        </p:spPr>
        <p:txBody>
          <a:bodyPr/>
          <a:lstStyle/>
          <a:p>
            <a:pPr marL="228600" indent="0">
              <a:lnSpc>
                <a:spcPct val="150000"/>
              </a:lnSpc>
            </a:pPr>
            <a:endParaRPr lang="en-US" sz="1600" b="0">
              <a:solidFill>
                <a:srgbClr val="333333"/>
              </a:solidFill>
            </a:endParaRPr>
          </a:p>
          <a:p>
            <a:pPr marL="1028700" lvl="1" indent="-342900">
              <a:buClr>
                <a:srgbClr val="147ED2"/>
              </a:buClr>
              <a:buAutoNum type="arabicPeriod"/>
            </a:pPr>
            <a:endParaRPr lang="en-US">
              <a:solidFill>
                <a:srgbClr val="147ED2"/>
              </a:solidFill>
            </a:endParaRPr>
          </a:p>
        </p:txBody>
      </p:sp>
      <p:sp>
        <p:nvSpPr>
          <p:cNvPr id="5" name="TextBox 4">
            <a:extLst>
              <a:ext uri="{FF2B5EF4-FFF2-40B4-BE49-F238E27FC236}">
                <a16:creationId xmlns:a16="http://schemas.microsoft.com/office/drawing/2014/main" id="{23E14A53-7F6B-56E1-9F0A-FD0296AF56D5}"/>
              </a:ext>
            </a:extLst>
          </p:cNvPr>
          <p:cNvSpPr txBox="1"/>
          <p:nvPr/>
        </p:nvSpPr>
        <p:spPr>
          <a:xfrm>
            <a:off x="721360" y="1010920"/>
            <a:ext cx="10749280" cy="4961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r>
              <a:rPr lang="en-US" sz="1800" b="1" kern="100">
                <a:ea typeface="Aptos"/>
                <a:cs typeface="Times New Roman"/>
              </a:rPr>
              <a:t>Building a sustained team</a:t>
            </a:r>
            <a:endParaRPr lang="en-US" sz="1800" b="1" i="0" kern="100">
              <a:solidFill>
                <a:srgbClr val="000000"/>
              </a:solidFill>
              <a:latin typeface="Arial"/>
              <a:ea typeface="Aptos"/>
              <a:cs typeface="Times New Roman"/>
            </a:endParaRPr>
          </a:p>
          <a:p>
            <a:pPr marL="740410" indent="-283210">
              <a:lnSpc>
                <a:spcPct val="150000"/>
              </a:lnSpc>
              <a:buFont typeface="Arial"/>
              <a:buChar char="•"/>
            </a:pPr>
            <a:r>
              <a:rPr lang="en-US" sz="1600" b="0" i="0" kern="100">
                <a:solidFill>
                  <a:srgbClr val="000000"/>
                </a:solidFill>
                <a:latin typeface="Arial"/>
                <a:ea typeface="Aptos"/>
                <a:cs typeface="Times New Roman"/>
              </a:rPr>
              <a:t>Capacity Development and Ocean Literacy coordinator: funded through the currently vacant core </a:t>
            </a:r>
            <a:r>
              <a:rPr lang="en-US" sz="1600" kern="100">
                <a:ea typeface="Aptos"/>
                <a:cs typeface="Times New Roman"/>
              </a:rPr>
              <a:t>staff position</a:t>
            </a:r>
            <a:r>
              <a:rPr lang="en-US" sz="1600" b="0" i="0" kern="100">
                <a:solidFill>
                  <a:srgbClr val="000000"/>
                </a:solidFill>
                <a:latin typeface="Arial"/>
                <a:ea typeface="Aptos"/>
                <a:cs typeface="Times New Roman"/>
              </a:rPr>
              <a:t> – to be advertised</a:t>
            </a:r>
          </a:p>
          <a:p>
            <a:pPr marL="740410" indent="-283210">
              <a:lnSpc>
                <a:spcPct val="150000"/>
              </a:lnSpc>
              <a:buFont typeface="Arial"/>
              <a:buChar char="•"/>
            </a:pPr>
            <a:r>
              <a:rPr lang="en-US" sz="1600" b="0" i="0" kern="100">
                <a:solidFill>
                  <a:srgbClr val="000000"/>
                </a:solidFill>
                <a:latin typeface="Arial"/>
                <a:ea typeface="Aptos"/>
                <a:cs typeface="Times New Roman"/>
              </a:rPr>
              <a:t>Admin officer</a:t>
            </a:r>
            <a:r>
              <a:rPr lang="en-US" sz="1600" kern="100">
                <a:ea typeface="Aptos"/>
                <a:cs typeface="Times New Roman"/>
              </a:rPr>
              <a:t>:</a:t>
            </a:r>
            <a:r>
              <a:rPr lang="en-US" sz="1600" b="0" i="0" kern="100">
                <a:solidFill>
                  <a:srgbClr val="000000"/>
                </a:solidFill>
                <a:latin typeface="Arial"/>
                <a:ea typeface="Aptos"/>
                <a:cs typeface="Times New Roman"/>
              </a:rPr>
              <a:t> half funded through the ocean literacy DCO and half funded through </a:t>
            </a:r>
            <a:r>
              <a:rPr lang="en-US" sz="1600" kern="100">
                <a:ea typeface="Aptos"/>
                <a:cs typeface="Times New Roman"/>
              </a:rPr>
              <a:t>capacity development</a:t>
            </a:r>
            <a:r>
              <a:rPr lang="en-US" sz="1600" b="0" i="0" kern="100">
                <a:solidFill>
                  <a:srgbClr val="000000"/>
                </a:solidFill>
                <a:latin typeface="Arial"/>
                <a:ea typeface="Aptos"/>
                <a:cs typeface="Times New Roman"/>
              </a:rPr>
              <a:t>/ocean literacy </a:t>
            </a:r>
            <a:r>
              <a:rPr lang="en-US" sz="1600" kern="100">
                <a:ea typeface="Aptos"/>
                <a:cs typeface="Times New Roman"/>
              </a:rPr>
              <a:t>budgets</a:t>
            </a:r>
            <a:endParaRPr lang="en-US" sz="1600" b="0" i="0" kern="100">
              <a:solidFill>
                <a:srgbClr val="000000"/>
              </a:solidFill>
              <a:latin typeface="Arial"/>
              <a:ea typeface="Aptos"/>
              <a:cs typeface="Times New Roman"/>
            </a:endParaRPr>
          </a:p>
          <a:p>
            <a:pPr marL="740410" indent="-283210" algn="l" rtl="0">
              <a:lnSpc>
                <a:spcPct val="150000"/>
              </a:lnSpc>
              <a:buFont typeface="Arial"/>
              <a:buChar char="•"/>
            </a:pPr>
            <a:r>
              <a:rPr lang="en-US" sz="1600" b="0" i="0" kern="100">
                <a:solidFill>
                  <a:srgbClr val="000000"/>
                </a:solidFill>
                <a:latin typeface="Arial"/>
                <a:ea typeface="Aptos"/>
                <a:cs typeface="Times New Roman"/>
              </a:rPr>
              <a:t>OTGA Manager: VLIZ secondment (in place)</a:t>
            </a:r>
          </a:p>
          <a:p>
            <a:pPr marL="740410" indent="-283210" algn="l" rtl="0">
              <a:lnSpc>
                <a:spcPct val="150000"/>
              </a:lnSpc>
              <a:buFont typeface="Arial"/>
              <a:buChar char="•"/>
            </a:pPr>
            <a:r>
              <a:rPr lang="en-US" sz="1600" b="0" i="0" kern="100">
                <a:solidFill>
                  <a:srgbClr val="000000"/>
                </a:solidFill>
                <a:latin typeface="Arial"/>
                <a:ea typeface="Aptos"/>
                <a:cs typeface="Times New Roman"/>
              </a:rPr>
              <a:t>IOC traineeship and Ocean Expert development officer (in place): NORAD funds (secured)</a:t>
            </a:r>
          </a:p>
          <a:p>
            <a:pPr marL="740410" indent="-283210">
              <a:lnSpc>
                <a:spcPct val="150000"/>
              </a:lnSpc>
              <a:buChar char="•"/>
            </a:pPr>
            <a:endParaRPr lang="en-US" sz="1600" kern="100">
              <a:cs typeface="Times New Roman"/>
            </a:endParaRPr>
          </a:p>
          <a:p>
            <a:r>
              <a:rPr lang="en-US" sz="1600" kern="100"/>
              <a:t>Realignment presented to the IOC Officers meeting (January 2026)</a:t>
            </a:r>
          </a:p>
          <a:p>
            <a:endParaRPr lang="en-US" sz="1600" kern="100"/>
          </a:p>
          <a:p>
            <a:r>
              <a:rPr lang="en-US" sz="1600" kern="100"/>
              <a:t>Progress will be delivered to:</a:t>
            </a:r>
            <a:endParaRPr lang="en-US"/>
          </a:p>
          <a:p>
            <a:pPr marL="742950" indent="-285750">
              <a:buChar char="•"/>
            </a:pPr>
            <a:r>
              <a:rPr lang="en-US" sz="1600" kern="100"/>
              <a:t>IOC EC as update on E/S streamlining processes (as requested by 33rd Assembly)</a:t>
            </a:r>
            <a:endParaRPr lang="en-US"/>
          </a:p>
          <a:p>
            <a:pPr marL="742950" indent="-285750">
              <a:buChar char="•"/>
            </a:pPr>
            <a:r>
              <a:rPr lang="en-US" sz="1600" kern="100"/>
              <a:t>34th IOC Assembly as part of E/S delivery on the request of the 33rd Assembly)</a:t>
            </a:r>
          </a:p>
          <a:p>
            <a:endParaRPr lang="en-US" sz="1600" kern="100"/>
          </a:p>
          <a:p>
            <a:endParaRPr lang="en-US" sz="1600" kern="100"/>
          </a:p>
          <a:p>
            <a:pPr algn="ctr">
              <a:lnSpc>
                <a:spcPct val="150000"/>
              </a:lnSpc>
            </a:pPr>
            <a:endParaRPr lang="en-US"/>
          </a:p>
        </p:txBody>
      </p:sp>
    </p:spTree>
    <p:extLst>
      <p:ext uri="{BB962C8B-B14F-4D97-AF65-F5344CB8AC3E}">
        <p14:creationId xmlns:p14="http://schemas.microsoft.com/office/powerpoint/2010/main" val="313881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9BB8-2815-9069-7B78-76938AA263E2}"/>
              </a:ext>
            </a:extLst>
          </p:cNvPr>
          <p:cNvSpPr>
            <a:spLocks noGrp="1"/>
          </p:cNvSpPr>
          <p:nvPr>
            <p:ph type="title"/>
          </p:nvPr>
        </p:nvSpPr>
        <p:spPr/>
        <p:txBody>
          <a:bodyPr/>
          <a:lstStyle/>
          <a:p>
            <a:r>
              <a:rPr lang="en-US"/>
              <a:t>IODE Challenges </a:t>
            </a:r>
          </a:p>
        </p:txBody>
      </p:sp>
      <p:sp>
        <p:nvSpPr>
          <p:cNvPr id="3" name="Text Placeholder 2">
            <a:extLst>
              <a:ext uri="{FF2B5EF4-FFF2-40B4-BE49-F238E27FC236}">
                <a16:creationId xmlns:a16="http://schemas.microsoft.com/office/drawing/2014/main" id="{30838DC6-E049-CC5E-ACB6-72892BBA13DA}"/>
              </a:ext>
            </a:extLst>
          </p:cNvPr>
          <p:cNvSpPr>
            <a:spLocks noGrp="1"/>
          </p:cNvSpPr>
          <p:nvPr>
            <p:ph type="body" idx="1"/>
          </p:nvPr>
        </p:nvSpPr>
        <p:spPr>
          <a:xfrm>
            <a:off x="720722" y="1296988"/>
            <a:ext cx="5255323" cy="5271452"/>
          </a:xfrm>
        </p:spPr>
        <p:txBody>
          <a:bodyPr/>
          <a:lstStyle/>
          <a:p>
            <a:pPr marL="514350" indent="-285750">
              <a:spcAft>
                <a:spcPts val="600"/>
              </a:spcAft>
              <a:buFont typeface="Arial" panose="020B0604020202020204" pitchFamily="34" charset="0"/>
              <a:buChar char="•"/>
            </a:pPr>
            <a:r>
              <a:rPr lang="en-US"/>
              <a:t>Staffing – open positions </a:t>
            </a:r>
          </a:p>
          <a:p>
            <a:pPr marL="514350" indent="-285750">
              <a:spcAft>
                <a:spcPts val="600"/>
              </a:spcAft>
              <a:buFont typeface="Arial" panose="020B0604020202020204" pitchFamily="34" charset="0"/>
              <a:buChar char="•"/>
            </a:pPr>
            <a:r>
              <a:rPr lang="en-US"/>
              <a:t>Reliance on VLIZ for staff, </a:t>
            </a:r>
            <a:r>
              <a:rPr lang="en-US" err="1"/>
              <a:t>offfices</a:t>
            </a:r>
            <a:r>
              <a:rPr lang="en-US"/>
              <a:t>, IT support (pluses and minuses) – need for relationship building and establishment of stable platform for collaboration</a:t>
            </a:r>
          </a:p>
          <a:p>
            <a:pPr marL="514350" indent="-285750">
              <a:spcAft>
                <a:spcPts val="600"/>
              </a:spcAft>
              <a:buFont typeface="Arial" panose="020B0604020202020204" pitchFamily="34" charset="0"/>
              <a:buChar char="•"/>
            </a:pPr>
            <a:r>
              <a:rPr lang="en-US"/>
              <a:t>Lack of management and team coordination</a:t>
            </a:r>
          </a:p>
          <a:p>
            <a:pPr marL="514350" indent="-285750">
              <a:spcAft>
                <a:spcPts val="600"/>
              </a:spcAft>
              <a:buFont typeface="Arial" panose="020B0604020202020204" pitchFamily="34" charset="0"/>
              <a:buChar char="•"/>
            </a:pPr>
            <a:r>
              <a:rPr lang="en-US"/>
              <a:t>Lack of focus across all components </a:t>
            </a:r>
          </a:p>
          <a:p>
            <a:pPr marL="514350" indent="-285750">
              <a:spcAft>
                <a:spcPts val="600"/>
              </a:spcAft>
              <a:buFont typeface="Arial" panose="020B0604020202020204" pitchFamily="34" charset="0"/>
              <a:buChar char="•"/>
            </a:pPr>
            <a:r>
              <a:rPr lang="en-US"/>
              <a:t>Overly complex governance processes and paperwork</a:t>
            </a:r>
          </a:p>
          <a:p>
            <a:pPr marL="514350" indent="-285750">
              <a:spcAft>
                <a:spcPts val="600"/>
              </a:spcAft>
              <a:buFont typeface="Arial" panose="020B0604020202020204" pitchFamily="34" charset="0"/>
              <a:buChar char="•"/>
            </a:pPr>
            <a:r>
              <a:rPr lang="en-US"/>
              <a:t>Unnecessary working groups being mandated</a:t>
            </a:r>
          </a:p>
          <a:p>
            <a:pPr marL="514350" indent="-285750">
              <a:spcAft>
                <a:spcPts val="600"/>
              </a:spcAft>
              <a:buFont typeface="Arial" panose="020B0604020202020204" pitchFamily="34" charset="0"/>
              <a:buChar char="•"/>
            </a:pPr>
            <a:r>
              <a:rPr lang="en-US"/>
              <a:t>Lack of coordinated holistic approach with IOC and other UN partners </a:t>
            </a:r>
          </a:p>
          <a:p>
            <a:pPr marL="514350" indent="-285750">
              <a:spcAft>
                <a:spcPts val="600"/>
              </a:spcAft>
              <a:buFont typeface="Arial" panose="020B0604020202020204" pitchFamily="34" charset="0"/>
              <a:buChar char="•"/>
            </a:pPr>
            <a:r>
              <a:rPr lang="en-US"/>
              <a:t>Reliance on specific individuals (with own (scientific) ideas, interests and agendas) </a:t>
            </a:r>
            <a:r>
              <a:rPr lang="en-US" err="1"/>
              <a:t>inc</a:t>
            </a:r>
            <a:r>
              <a:rPr lang="en-US"/>
              <a:t> at key meetings</a:t>
            </a:r>
          </a:p>
          <a:p>
            <a:pPr marL="514350" indent="-285750">
              <a:spcAft>
                <a:spcPts val="600"/>
              </a:spcAft>
              <a:buFont typeface="Arial" panose="020B0604020202020204" pitchFamily="34" charset="0"/>
              <a:buChar char="•"/>
            </a:pPr>
            <a:r>
              <a:rPr lang="en-US"/>
              <a:t>Too many websites!</a:t>
            </a:r>
          </a:p>
          <a:p>
            <a:pPr marL="514350" indent="-285750">
              <a:spcAft>
                <a:spcPts val="600"/>
              </a:spcAft>
              <a:buFont typeface="Arial" panose="020B0604020202020204" pitchFamily="34" charset="0"/>
              <a:buChar char="•"/>
            </a:pPr>
            <a:r>
              <a:rPr lang="en-US"/>
              <a:t>Lack of IOC identity on webpages / comms</a:t>
            </a:r>
          </a:p>
          <a:p>
            <a:pPr marL="514350" indent="-285750">
              <a:spcAft>
                <a:spcPts val="600"/>
              </a:spcAft>
              <a:buFont typeface="Arial" panose="020B0604020202020204" pitchFamily="34" charset="0"/>
              <a:buChar char="•"/>
            </a:pPr>
            <a:r>
              <a:rPr lang="en-US"/>
              <a:t>IODE being treated and thought of as a separate entity to IOC</a:t>
            </a:r>
          </a:p>
          <a:p>
            <a:pPr marL="514350" indent="-285750">
              <a:spcAft>
                <a:spcPts val="600"/>
              </a:spcAft>
              <a:buFont typeface="Arial" panose="020B0604020202020204" pitchFamily="34" charset="0"/>
              <a:buChar char="•"/>
            </a:pPr>
            <a:endParaRPr lang="en-US"/>
          </a:p>
          <a:p>
            <a:pPr marL="514350" indent="-285750">
              <a:spcAft>
                <a:spcPts val="600"/>
              </a:spcAft>
              <a:buFont typeface="Arial" panose="020B0604020202020204" pitchFamily="34" charset="0"/>
              <a:buChar char="•"/>
            </a:pPr>
            <a:endParaRPr lang="en-US"/>
          </a:p>
          <a:p>
            <a:pPr marL="514350" indent="-285750">
              <a:spcAft>
                <a:spcPts val="600"/>
              </a:spcAft>
              <a:buFont typeface="Arial" panose="020B0604020202020204" pitchFamily="34" charset="0"/>
              <a:buChar char="•"/>
            </a:pPr>
            <a:endParaRPr lang="en-US"/>
          </a:p>
          <a:p>
            <a:pPr marL="514350" indent="-285750">
              <a:spcAft>
                <a:spcPts val="600"/>
              </a:spcAft>
              <a:buFont typeface="Arial" panose="020B0604020202020204" pitchFamily="34" charset="0"/>
              <a:buChar char="•"/>
            </a:pPr>
            <a:endParaRPr lang="en-US"/>
          </a:p>
          <a:p>
            <a:pPr marL="514350" indent="-285750">
              <a:spcAft>
                <a:spcPts val="600"/>
              </a:spcAft>
              <a:buFont typeface="Arial" panose="020B0604020202020204" pitchFamily="34" charset="0"/>
              <a:buChar char="•"/>
            </a:pPr>
            <a:endParaRPr lang="en-US"/>
          </a:p>
          <a:p>
            <a:pPr marL="514350" indent="-285750">
              <a:spcAft>
                <a:spcPts val="600"/>
              </a:spcAft>
              <a:buFont typeface="Arial" panose="020B0604020202020204" pitchFamily="34" charset="0"/>
              <a:buChar char="•"/>
            </a:pPr>
            <a:endParaRPr lang="en-US"/>
          </a:p>
        </p:txBody>
      </p:sp>
      <p:sp>
        <p:nvSpPr>
          <p:cNvPr id="4" name="Text Placeholder 3">
            <a:extLst>
              <a:ext uri="{FF2B5EF4-FFF2-40B4-BE49-F238E27FC236}">
                <a16:creationId xmlns:a16="http://schemas.microsoft.com/office/drawing/2014/main" id="{9B0A837D-60E3-45D6-868C-6ADFB1C3FE80}"/>
              </a:ext>
            </a:extLst>
          </p:cNvPr>
          <p:cNvSpPr>
            <a:spLocks noGrp="1"/>
          </p:cNvSpPr>
          <p:nvPr>
            <p:ph type="body" idx="2"/>
          </p:nvPr>
        </p:nvSpPr>
        <p:spPr/>
        <p:txBody>
          <a:bodyPr/>
          <a:lstStyle/>
          <a:p>
            <a:pPr marL="228600" indent="0"/>
            <a:r>
              <a:rPr lang="en-US"/>
              <a:t>Mandates from IODE28/A33 - Priorities?</a:t>
            </a:r>
          </a:p>
          <a:p>
            <a:pPr marL="228600" indent="0"/>
            <a:endParaRPr lang="en-US"/>
          </a:p>
          <a:p>
            <a:pPr marL="228600" indent="0"/>
            <a:r>
              <a:rPr lang="en-US"/>
              <a:t>-  the three </a:t>
            </a:r>
            <a:r>
              <a:rPr lang="en-US" err="1"/>
              <a:t>ToRs</a:t>
            </a:r>
            <a:r>
              <a:rPr lang="en-US"/>
              <a:t> for ODIS</a:t>
            </a:r>
          </a:p>
          <a:p>
            <a:pPr marL="514350" indent="-285750">
              <a:buFontTx/>
              <a:buChar char="-"/>
            </a:pPr>
            <a:r>
              <a:rPr lang="en-US"/>
              <a:t>IOC Data Architecture</a:t>
            </a:r>
          </a:p>
          <a:p>
            <a:pPr marL="514350" indent="-285750">
              <a:buFontTx/>
              <a:buChar char="-"/>
            </a:pPr>
            <a:r>
              <a:rPr lang="en-US"/>
              <a:t>Better defining the CD Strategy implementation plan to provide guidance to OTGA and </a:t>
            </a:r>
            <a:r>
              <a:rPr lang="en-US" err="1"/>
              <a:t>OLOcean</a:t>
            </a:r>
            <a:r>
              <a:rPr lang="en-US"/>
              <a:t> Best Practices System</a:t>
            </a:r>
          </a:p>
          <a:p>
            <a:pPr marL="514350" indent="-285750">
              <a:buFontTx/>
              <a:buChar char="-"/>
            </a:pPr>
            <a:r>
              <a:rPr lang="en-US"/>
              <a:t>Ocean Best Practices System</a:t>
            </a:r>
          </a:p>
          <a:p>
            <a:pPr marL="514350" indent="-285750">
              <a:buFontTx/>
              <a:buChar char="-"/>
            </a:pPr>
            <a:endParaRPr lang="en-US"/>
          </a:p>
          <a:p>
            <a:pPr marL="514350" indent="-285750">
              <a:buFontTx/>
              <a:buChar char="-"/>
            </a:pPr>
            <a:endParaRPr lang="en-US"/>
          </a:p>
          <a:p>
            <a:pPr marL="514350" indent="-285750">
              <a:buFontTx/>
              <a:buChar char="-"/>
            </a:pPr>
            <a:endParaRPr lang="en-US"/>
          </a:p>
        </p:txBody>
      </p:sp>
    </p:spTree>
    <p:extLst>
      <p:ext uri="{BB962C8B-B14F-4D97-AF65-F5344CB8AC3E}">
        <p14:creationId xmlns:p14="http://schemas.microsoft.com/office/powerpoint/2010/main" val="23654591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94DD-469C-BA2F-D70C-0BDD5D6C6A97}"/>
              </a:ext>
            </a:extLst>
          </p:cNvPr>
          <p:cNvSpPr>
            <a:spLocks noGrp="1"/>
          </p:cNvSpPr>
          <p:nvPr>
            <p:ph type="title"/>
          </p:nvPr>
        </p:nvSpPr>
        <p:spPr>
          <a:xfrm>
            <a:off x="312433" y="263554"/>
            <a:ext cx="10750500" cy="574800"/>
          </a:xfrm>
        </p:spPr>
        <p:txBody>
          <a:bodyPr/>
          <a:lstStyle/>
          <a:p>
            <a:r>
              <a:rPr lang="en-US"/>
              <a:t>Challenges - Governance</a:t>
            </a:r>
          </a:p>
        </p:txBody>
      </p:sp>
      <p:sp>
        <p:nvSpPr>
          <p:cNvPr id="3" name="Content Placeholder 2">
            <a:extLst>
              <a:ext uri="{FF2B5EF4-FFF2-40B4-BE49-F238E27FC236}">
                <a16:creationId xmlns:a16="http://schemas.microsoft.com/office/drawing/2014/main" id="{4091C4C9-4BA3-34BD-D30A-D6815CCD7CA7}"/>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2F0862AA-9DBA-2CF3-B708-77023EBB0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64" y="965171"/>
            <a:ext cx="7620000" cy="562927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7AA1402-8DF2-6124-B2AC-23B481EBF6AE}"/>
              </a:ext>
            </a:extLst>
          </p:cNvPr>
          <p:cNvGrpSpPr/>
          <p:nvPr/>
        </p:nvGrpSpPr>
        <p:grpSpPr>
          <a:xfrm>
            <a:off x="4868856" y="3226279"/>
            <a:ext cx="977661" cy="775015"/>
            <a:chOff x="6556075" y="3226279"/>
            <a:chExt cx="977661" cy="775015"/>
          </a:xfrm>
        </p:grpSpPr>
        <p:cxnSp>
          <p:nvCxnSpPr>
            <p:cNvPr id="5" name="Straight Connector 4">
              <a:extLst>
                <a:ext uri="{FF2B5EF4-FFF2-40B4-BE49-F238E27FC236}">
                  <a16:creationId xmlns:a16="http://schemas.microsoft.com/office/drawing/2014/main" id="{6E7495DE-B0F5-D361-FFC2-11582ED3DF96}"/>
                </a:ext>
              </a:extLst>
            </p:cNvPr>
            <p:cNvCxnSpPr>
              <a:cxnSpLocks/>
            </p:cNvCxnSpPr>
            <p:nvPr/>
          </p:nvCxnSpPr>
          <p:spPr>
            <a:xfrm flipH="1">
              <a:off x="6556075" y="3226279"/>
              <a:ext cx="925902" cy="7750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E6A1544-5E1D-B0A9-E3CD-05C731FB56E0}"/>
                </a:ext>
              </a:extLst>
            </p:cNvPr>
            <p:cNvCxnSpPr>
              <a:cxnSpLocks/>
            </p:cNvCxnSpPr>
            <p:nvPr/>
          </p:nvCxnSpPr>
          <p:spPr>
            <a:xfrm>
              <a:off x="6579079" y="3226279"/>
              <a:ext cx="954657" cy="7750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DD608547-B03B-7D4B-0D93-C2EC34892F8B}"/>
              </a:ext>
            </a:extLst>
          </p:cNvPr>
          <p:cNvSpPr txBox="1"/>
          <p:nvPr/>
        </p:nvSpPr>
        <p:spPr>
          <a:xfrm>
            <a:off x="7450885" y="761017"/>
            <a:ext cx="4495309" cy="5909310"/>
          </a:xfrm>
          <a:prstGeom prst="rect">
            <a:avLst/>
          </a:prstGeom>
          <a:solidFill>
            <a:schemeClr val="tx2"/>
          </a:solidFill>
          <a:ln>
            <a:solidFill>
              <a:schemeClr val="accent1"/>
            </a:solidFill>
          </a:ln>
        </p:spPr>
        <p:txBody>
          <a:bodyPr wrap="square" rtlCol="0">
            <a:spAutoFit/>
          </a:bodyPr>
          <a:lstStyle/>
          <a:p>
            <a:pPr fontAlgn="base"/>
            <a:r>
              <a:rPr lang="en-US" b="1"/>
              <a:t>Steering groups</a:t>
            </a:r>
          </a:p>
          <a:p>
            <a:pPr fontAlgn="base"/>
            <a:r>
              <a:rPr lang="en-US"/>
              <a:t>IODE has 3 PC and 10 PA</a:t>
            </a:r>
          </a:p>
          <a:p>
            <a:pPr fontAlgn="base"/>
            <a:r>
              <a:rPr lang="en-US"/>
              <a:t>This means there are </a:t>
            </a:r>
            <a:r>
              <a:rPr lang="en-US" b="1"/>
              <a:t>13 Steering Groups</a:t>
            </a:r>
          </a:p>
          <a:p>
            <a:pPr fontAlgn="base"/>
            <a:br>
              <a:rPr lang="en-US"/>
            </a:br>
            <a:endParaRPr lang="en-US"/>
          </a:p>
          <a:p>
            <a:pPr fontAlgn="base"/>
            <a:r>
              <a:rPr lang="en-US" b="1"/>
              <a:t>3 </a:t>
            </a:r>
            <a:r>
              <a:rPr lang="en-US" b="1" err="1"/>
              <a:t>Programme</a:t>
            </a:r>
            <a:r>
              <a:rPr lang="en-US" b="1"/>
              <a:t> Components</a:t>
            </a:r>
            <a:endParaRPr lang="en-US"/>
          </a:p>
          <a:p>
            <a:pPr fontAlgn="base"/>
            <a:r>
              <a:rPr lang="en-US"/>
              <a:t>OBIS: </a:t>
            </a:r>
            <a:r>
              <a:rPr lang="en-US">
                <a:hlinkClick r:id="rId3" tooltip="https://oceanexpert.org/group/230"/>
              </a:rPr>
              <a:t>https://oceanexpert.org/group/230</a:t>
            </a:r>
            <a:endParaRPr lang="en-US"/>
          </a:p>
          <a:p>
            <a:pPr fontAlgn="base"/>
            <a:r>
              <a:rPr lang="en-US"/>
              <a:t>OTGA: </a:t>
            </a:r>
            <a:r>
              <a:rPr lang="en-US">
                <a:hlinkClick r:id="rId4" tooltip="https://oceanexpert.org/group/68"/>
              </a:rPr>
              <a:t>https://oceanexpert.org/group/68</a:t>
            </a:r>
            <a:endParaRPr lang="en-US"/>
          </a:p>
          <a:p>
            <a:pPr fontAlgn="base"/>
            <a:r>
              <a:rPr lang="en-US"/>
              <a:t>ODIS: </a:t>
            </a:r>
            <a:r>
              <a:rPr lang="en-US">
                <a:hlinkClick r:id="rId5" tooltip="https://oceanexpert.org/group/472"/>
              </a:rPr>
              <a:t>https://oceanexpert.org/group/472</a:t>
            </a:r>
            <a:endParaRPr lang="en-US"/>
          </a:p>
          <a:p>
            <a:pPr fontAlgn="base"/>
            <a:br>
              <a:rPr lang="en-US"/>
            </a:br>
            <a:endParaRPr lang="en-US"/>
          </a:p>
          <a:p>
            <a:pPr fontAlgn="base"/>
            <a:r>
              <a:rPr lang="en-US" b="1"/>
              <a:t>10 </a:t>
            </a:r>
            <a:r>
              <a:rPr lang="en-US" b="1" err="1"/>
              <a:t>Programme</a:t>
            </a:r>
            <a:r>
              <a:rPr lang="en-US" b="1"/>
              <a:t> Activities (managed under ODIS)</a:t>
            </a:r>
            <a:endParaRPr lang="en-US"/>
          </a:p>
          <a:p>
            <a:pPr fontAlgn="base"/>
            <a:r>
              <a:rPr lang="en-US" err="1"/>
              <a:t>Aquadocs</a:t>
            </a:r>
            <a:r>
              <a:rPr lang="en-US"/>
              <a:t>: </a:t>
            </a:r>
            <a:r>
              <a:rPr lang="en-US">
                <a:hlinkClick r:id="rId6" tooltip="https://oceanexpert.org/group/475"/>
              </a:rPr>
              <a:t>https://oceanexpert.org/group/475</a:t>
            </a:r>
            <a:endParaRPr lang="en-US"/>
          </a:p>
          <a:p>
            <a:pPr fontAlgn="base"/>
            <a:r>
              <a:rPr lang="en-US"/>
              <a:t>OE: </a:t>
            </a:r>
            <a:r>
              <a:rPr lang="en-US">
                <a:hlinkClick r:id="rId7" tooltip="https://oceanexpert.org/group/473"/>
              </a:rPr>
              <a:t>https://oceanexpert.org/group/473</a:t>
            </a:r>
            <a:endParaRPr lang="en-US"/>
          </a:p>
          <a:p>
            <a:pPr fontAlgn="base"/>
            <a:r>
              <a:rPr lang="en-US"/>
              <a:t>OBPS*: </a:t>
            </a:r>
            <a:r>
              <a:rPr lang="en-US">
                <a:hlinkClick r:id="rId8" tooltip="https://oceanexpert.org/admin/group/448"/>
              </a:rPr>
              <a:t>https://oceanexpert.org/admin/group/448</a:t>
            </a:r>
            <a:endParaRPr lang="en-US"/>
          </a:p>
          <a:p>
            <a:pPr fontAlgn="base"/>
            <a:endParaRPr lang="en-US"/>
          </a:p>
          <a:p>
            <a:pPr fontAlgn="base"/>
            <a:r>
              <a:rPr lang="en-US"/>
              <a:t>GTSPP: </a:t>
            </a:r>
            <a:r>
              <a:rPr lang="en-US">
                <a:hlinkClick r:id="rId9" tooltip="https://oceanexpert.org/group/256"/>
              </a:rPr>
              <a:t>https://oceanexpert.org/group/256</a:t>
            </a:r>
            <a:endParaRPr lang="en-US"/>
          </a:p>
          <a:p>
            <a:pPr fontAlgn="base"/>
            <a:r>
              <a:rPr lang="en-US"/>
              <a:t>IQUOD: </a:t>
            </a:r>
            <a:r>
              <a:rPr lang="en-US">
                <a:hlinkClick r:id="rId10" tooltip="https://oceanexpert.org/group/323"/>
              </a:rPr>
              <a:t>https://oceanexpert.org/group/323</a:t>
            </a:r>
            <a:endParaRPr lang="en-US"/>
          </a:p>
          <a:p>
            <a:pPr fontAlgn="base"/>
            <a:r>
              <a:rPr lang="en-US"/>
              <a:t>GODAR: has no SG </a:t>
            </a:r>
          </a:p>
          <a:p>
            <a:pPr fontAlgn="base"/>
            <a:r>
              <a:rPr lang="en-US"/>
              <a:t>GOSUD : </a:t>
            </a:r>
            <a:r>
              <a:rPr lang="en-US">
                <a:hlinkClick r:id="rId11" tooltip="https://oceanexpert.org/group/350"/>
              </a:rPr>
              <a:t>https://oceanexpert.org/group/350</a:t>
            </a:r>
            <a:endParaRPr lang="en-US"/>
          </a:p>
          <a:p>
            <a:pPr fontAlgn="base"/>
            <a:r>
              <a:rPr lang="en-US"/>
              <a:t>ICAN</a:t>
            </a:r>
            <a:r>
              <a:rPr lang="en-US" b="1"/>
              <a:t>: </a:t>
            </a:r>
            <a:r>
              <a:rPr lang="en-US">
                <a:hlinkClick r:id="rId12" tooltip="https://oceanexpert.org/group/266"/>
              </a:rPr>
              <a:t>https://oceanexpert.org/group/266</a:t>
            </a:r>
            <a:endParaRPr lang="en-US"/>
          </a:p>
          <a:p>
            <a:pPr fontAlgn="base"/>
            <a:r>
              <a:rPr lang="en-US"/>
              <a:t>QMF: </a:t>
            </a:r>
            <a:r>
              <a:rPr lang="en-US">
                <a:hlinkClick r:id="rId13" tooltip="https://oceanexpert.org/admin/group/462"/>
              </a:rPr>
              <a:t>https://oceanexpert.org/admin/group/462</a:t>
            </a:r>
            <a:endParaRPr lang="en-US"/>
          </a:p>
          <a:p>
            <a:pPr fontAlgn="base"/>
            <a:r>
              <a:rPr lang="en-US"/>
              <a:t>WOD: has no SG</a:t>
            </a:r>
          </a:p>
          <a:p>
            <a:pPr fontAlgn="base"/>
            <a:endParaRPr lang="en-US"/>
          </a:p>
          <a:p>
            <a:pPr fontAlgn="base"/>
            <a:endParaRPr lang="en-US"/>
          </a:p>
          <a:p>
            <a:pPr fontAlgn="base"/>
            <a:r>
              <a:rPr lang="en-US"/>
              <a:t>*OBPS now IOC activity </a:t>
            </a:r>
          </a:p>
          <a:p>
            <a:endParaRPr lang="en-US"/>
          </a:p>
        </p:txBody>
      </p:sp>
      <p:cxnSp>
        <p:nvCxnSpPr>
          <p:cNvPr id="10" name="Straight Arrow Connector 9">
            <a:extLst>
              <a:ext uri="{FF2B5EF4-FFF2-40B4-BE49-F238E27FC236}">
                <a16:creationId xmlns:a16="http://schemas.microsoft.com/office/drawing/2014/main" id="{8C61EC6C-8081-465F-63FE-01739C24D403}"/>
              </a:ext>
            </a:extLst>
          </p:cNvPr>
          <p:cNvCxnSpPr>
            <a:cxnSpLocks/>
          </p:cNvCxnSpPr>
          <p:nvPr/>
        </p:nvCxnSpPr>
        <p:spPr>
          <a:xfrm flipV="1">
            <a:off x="5400136" y="1109932"/>
            <a:ext cx="2050749" cy="86264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466F21-9625-6268-FC0D-AEFFAE8F4FCE}"/>
              </a:ext>
            </a:extLst>
          </p:cNvPr>
          <p:cNvSpPr txBox="1"/>
          <p:nvPr/>
        </p:nvSpPr>
        <p:spPr>
          <a:xfrm>
            <a:off x="5847923" y="3227438"/>
            <a:ext cx="1196196" cy="738664"/>
          </a:xfrm>
          <a:prstGeom prst="rect">
            <a:avLst/>
          </a:prstGeom>
          <a:solidFill>
            <a:srgbClr val="CC9900"/>
          </a:solidFill>
        </p:spPr>
        <p:txBody>
          <a:bodyPr wrap="square" rtlCol="0">
            <a:spAutoFit/>
          </a:bodyPr>
          <a:lstStyle/>
          <a:p>
            <a:r>
              <a:rPr lang="en-US"/>
              <a:t>World data system - ISC</a:t>
            </a:r>
          </a:p>
        </p:txBody>
      </p:sp>
    </p:spTree>
    <p:extLst>
      <p:ext uri="{BB962C8B-B14F-4D97-AF65-F5344CB8AC3E}">
        <p14:creationId xmlns:p14="http://schemas.microsoft.com/office/powerpoint/2010/main" val="52991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91DC0A7-798A-299A-AAA6-A72FE9DE9394}"/>
              </a:ext>
            </a:extLst>
          </p:cNvPr>
          <p:cNvGraphicFramePr>
            <a:graphicFrameLocks noGrp="1"/>
          </p:cNvGraphicFramePr>
          <p:nvPr>
            <p:extLst>
              <p:ext uri="{D42A27DB-BD31-4B8C-83A1-F6EECF244321}">
                <p14:modId xmlns:p14="http://schemas.microsoft.com/office/powerpoint/2010/main" val="1067430747"/>
              </p:ext>
            </p:extLst>
          </p:nvPr>
        </p:nvGraphicFramePr>
        <p:xfrm>
          <a:off x="941930" y="29402"/>
          <a:ext cx="9981709" cy="12301871"/>
        </p:xfrm>
        <a:graphic>
          <a:graphicData uri="http://schemas.openxmlformats.org/drawingml/2006/table">
            <a:tbl>
              <a:tblPr>
                <a:tableStyleId>{5C22544A-7EE6-4342-B048-85BDC9FD1C3A}</a:tableStyleId>
              </a:tblPr>
              <a:tblGrid>
                <a:gridCol w="2182762">
                  <a:extLst>
                    <a:ext uri="{9D8B030D-6E8A-4147-A177-3AD203B41FA5}">
                      <a16:colId xmlns:a16="http://schemas.microsoft.com/office/drawing/2014/main" val="4076199528"/>
                    </a:ext>
                  </a:extLst>
                </a:gridCol>
                <a:gridCol w="2926080">
                  <a:extLst>
                    <a:ext uri="{9D8B030D-6E8A-4147-A177-3AD203B41FA5}">
                      <a16:colId xmlns:a16="http://schemas.microsoft.com/office/drawing/2014/main" val="675283936"/>
                    </a:ext>
                  </a:extLst>
                </a:gridCol>
                <a:gridCol w="1586926">
                  <a:extLst>
                    <a:ext uri="{9D8B030D-6E8A-4147-A177-3AD203B41FA5}">
                      <a16:colId xmlns:a16="http://schemas.microsoft.com/office/drawing/2014/main" val="1331839548"/>
                    </a:ext>
                  </a:extLst>
                </a:gridCol>
                <a:gridCol w="3285941">
                  <a:extLst>
                    <a:ext uri="{9D8B030D-6E8A-4147-A177-3AD203B41FA5}">
                      <a16:colId xmlns:a16="http://schemas.microsoft.com/office/drawing/2014/main" val="2661838108"/>
                    </a:ext>
                  </a:extLst>
                </a:gridCol>
              </a:tblGrid>
              <a:tr h="40566">
                <a:tc>
                  <a:txBody>
                    <a:bodyPr/>
                    <a:lstStyle/>
                    <a:p>
                      <a:pPr algn="l" fontAlgn="b">
                        <a:buNone/>
                      </a:pPr>
                      <a:r>
                        <a:rPr lang="en-US" sz="1000" u="none" strike="noStrike">
                          <a:effectLst/>
                        </a:rPr>
                        <a:t>ama.iode.vliz.be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wordpress.iode.vliz.be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970855249"/>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africanmarineatlas.com</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805499826"/>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africanmarineatlas.net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pacman.obis.org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084645231"/>
                  </a:ext>
                </a:extLst>
              </a:tr>
              <a:tr h="75144">
                <a:tc>
                  <a:txBody>
                    <a:bodyPr/>
                    <a:lstStyle/>
                    <a:p>
                      <a:pPr algn="l" fontAlgn="b">
                        <a:buNone/>
                      </a:pPr>
                      <a:r>
                        <a:rPr lang="en-US" sz="1000" u="none" strike="noStrike">
                          <a:effectLst/>
                        </a:rPr>
                        <a:t>bigbluebotton3.iode.vliz.be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book.oceaninfohub.org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596233690"/>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bbb3.oceanteacher.org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genocean.org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496183748"/>
                  </a:ext>
                </a:extLst>
              </a:tr>
              <a:tr h="75144">
                <a:tc>
                  <a:txBody>
                    <a:bodyPr/>
                    <a:lstStyle/>
                    <a:p>
                      <a:pPr algn="l" fontAlgn="b">
                        <a:buNone/>
                      </a:pPr>
                      <a:r>
                        <a:rPr lang="en-US" sz="1000" u="none" strike="noStrike">
                          <a:effectLst/>
                        </a:rPr>
                        <a:t>bigbluebotton2.iode.vliz.be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hab.ioc-unesco.org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123606831"/>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bbb.oceanteacher.org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oceandata2030.net</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681449373"/>
                  </a:ext>
                </a:extLst>
              </a:tr>
              <a:tr h="75144">
                <a:tc>
                  <a:txBody>
                    <a:bodyPr/>
                    <a:lstStyle/>
                    <a:p>
                      <a:pPr algn="l" fontAlgn="b">
                        <a:buNone/>
                      </a:pPr>
                      <a:r>
                        <a:rPr lang="en-US" sz="1000" u="none" strike="noStrike">
                          <a:effectLst/>
                        </a:rPr>
                        <a:t>dspace-prod.iode.vliz.be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oceandata2030.org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71556555"/>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repository.oceanbestpractices.org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oceandataconference.org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734988006"/>
                  </a:ext>
                </a:extLst>
              </a:tr>
              <a:tr h="75144">
                <a:tc>
                  <a:txBody>
                    <a:bodyPr/>
                    <a:lstStyle/>
                    <a:p>
                      <a:pPr algn="l" fontAlgn="b">
                        <a:buNone/>
                      </a:pPr>
                      <a:r>
                        <a:rPr lang="en-US" sz="1000" u="none" strike="noStrike">
                          <a:effectLst/>
                        </a:rPr>
                        <a:t>iocafrica.iode.vliz.be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oceaninfohub.net</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882124474"/>
                  </a:ext>
                </a:extLst>
              </a:tr>
              <a:tr h="75144">
                <a:tc>
                  <a:txBody>
                    <a:bodyPr/>
                    <a:lstStyle/>
                    <a:p>
                      <a:pPr algn="l" fontAlgn="b">
                        <a:buNone/>
                      </a:pP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oih.ioc-africa.org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oceaninfohub.org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776682777"/>
                  </a:ext>
                </a:extLst>
              </a:tr>
              <a:tr h="75144">
                <a:tc>
                  <a:txBody>
                    <a:bodyPr/>
                    <a:lstStyle/>
                    <a:p>
                      <a:pPr algn="l" fontAlgn="b">
                        <a:buNone/>
                      </a:pPr>
                      <a:r>
                        <a:rPr lang="en-US" sz="1000" u="none" strike="noStrike">
                          <a:effectLst/>
                        </a:rPr>
                        <a:t>iodeint.iode.vliz.be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odinblacksea.iode.org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810041576"/>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wiki.iode.vliz.be</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odincarsa.iode.org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453326917"/>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http://iodeint.iode.vliz.be/zabbix</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odinecet.iode.org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814012924"/>
                  </a:ext>
                </a:extLst>
              </a:tr>
              <a:tr h="75144">
                <a:tc>
                  <a:txBody>
                    <a:bodyPr/>
                    <a:lstStyle/>
                    <a:p>
                      <a:pPr algn="l" fontAlgn="b">
                        <a:buNone/>
                      </a:pPr>
                      <a:r>
                        <a:rPr lang="en-US" sz="1000" u="none" strike="noStrike">
                          <a:effectLst/>
                        </a:rPr>
                        <a:t>iodew1.iode.vliz.be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oih.aquadocs.org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089913999"/>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ioc-cd.org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oih.oceanbestpractices.org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540088478"/>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legacy.globalhab.info</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survey.gosr.ioc-unesco.org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89795273"/>
                  </a:ext>
                </a:extLst>
              </a:tr>
              <a:tr h="112234">
                <a:tc>
                  <a:txBody>
                    <a:bodyPr/>
                    <a:lstStyle/>
                    <a:p>
                      <a:pPr algn="l" fontAlgn="b">
                        <a:buNone/>
                      </a:pPr>
                      <a:r>
                        <a:rPr lang="en-US" sz="1000" u="none" strike="noStrike">
                          <a:effectLst/>
                        </a:rPr>
                        <a:t>iodew4.iode.vliz.be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survey2.gosr.ioc-unesco.org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739596710"/>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ctic.ioc-unesco.net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surveys.ioc-cd.org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271745017"/>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ctic.ioc-unesco.org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surveys.iode.org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212017524"/>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globalhab.info</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dev.oih.iode.vliz.be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887848347"/>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ican.iode.org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dev.oih.iode.vliz.be</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026870529"/>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ioc-tsunami.org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tsunamiready.iode.vliz.be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074315004"/>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iotic.ioc-unesco.net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tsunamireadyviewer.ioc-tsunami.org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076910757"/>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matomo.iode.vliz.be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528562875"/>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itic.ioc-unesco.net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analytics.iode.org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637844323"/>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oceanteacher.iode.vliz.be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91796933"/>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legacy.ctic.ioc-unesco.org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oceanteacher.org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75879350"/>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legacy.icr.ioc-unesco.org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oceandecade.iode.vliz.be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69133790"/>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legacy.ioc-cd.org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matchmaking.oceandecade.com</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487181528"/>
                  </a:ext>
                </a:extLst>
              </a:tr>
              <a:tr h="185957">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legacy.ioc-tsunami.org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matchmaking.oceandecade.net</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01085617"/>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matchmaking.oceandecade.org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529823537"/>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legacy.itic.ioc-unesco.org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AWS</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064030802"/>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legacy.neamtic.ioc-unesco.org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search.oceanbestpractices.org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771815458"/>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legacy2.ctic.ioc-unesco.org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Digital Ocean</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202576005"/>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msp.ioc-unesco.net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obis.org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960104003"/>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msp.ioc-unesco.org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iobis.org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323729084"/>
                  </a:ext>
                </a:extLst>
              </a:tr>
              <a:tr h="11223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mspes.ioc-unesco.net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dashboard.ednaexpeditions.org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873696310"/>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mspes.ioc-unesco.org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resources.obis.org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449566453"/>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mspfr.ioc-unesco.net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AquaDocs-D2T</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572631457"/>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mspfr.ioc-unesco.org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aquadocs.org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904965631"/>
                  </a:ext>
                </a:extLst>
              </a:tr>
              <a:tr h="75144">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neamtic.ioc-unesco.net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oceandocs.org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24218007"/>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neamtic.ioc-unesco.org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coml.org</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093892840"/>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sidsworkshop.iode.org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coml.org</a:t>
                      </a: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724894100"/>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tsunami.ioc-unesco.org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591447235"/>
                  </a:ext>
                </a:extLst>
              </a:tr>
              <a:tr h="40566">
                <a:tc>
                  <a:txBody>
                    <a:bodyPr/>
                    <a:lstStyle/>
                    <a:p>
                      <a:pPr algn="l" fontAlgn="b">
                        <a:buNone/>
                      </a:pPr>
                      <a:r>
                        <a:rPr lang="en-US" sz="1000" u="none" strike="noStrike">
                          <a:effectLst/>
                        </a:rPr>
                        <a:t>iodew5.iode.vliz.be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818563254"/>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dashboard.oceanbestpractices.org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84924261"/>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oceanbestpractices.net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314260142"/>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oceanbestpractices.org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054949283"/>
                  </a:ext>
                </a:extLst>
              </a:tr>
              <a:tr h="40566">
                <a:tc>
                  <a:txBody>
                    <a:bodyPr/>
                    <a:lstStyle/>
                    <a:p>
                      <a:pPr algn="l" fontAlgn="b">
                        <a:buNone/>
                      </a:pPr>
                      <a:r>
                        <a:rPr lang="en-US" sz="1000" u="none" strike="noStrike">
                          <a:effectLst/>
                        </a:rPr>
                        <a:t>iodew6.iode.vliz.be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136703153"/>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data.hais.ioc-unesco.org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150901824"/>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gosr.ioc-unesco.org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813535398"/>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haedat.iode.org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558114713"/>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pacman.obis.org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6207952"/>
                  </a:ext>
                </a:extLst>
              </a:tr>
              <a:tr h="40566">
                <a:tc>
                  <a:txBody>
                    <a:bodyPr/>
                    <a:lstStyle/>
                    <a:p>
                      <a:pPr algn="l" fontAlgn="b">
                        <a:buNone/>
                      </a:pPr>
                      <a:r>
                        <a:rPr lang="en-US" sz="1000" u="none" strike="noStrike">
                          <a:effectLst/>
                        </a:rPr>
                        <a:t>iodew7.iode.vliz.be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322617918"/>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goosocean.org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688449990"/>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compendium.ioc-cd.org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553821291"/>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dev.actions.oceandecadeforum.org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145936781"/>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gallery.iode.org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986060219"/>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goosocean.org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23954118"/>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09622092"/>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iocaribe.ioc-unesco.org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424459646"/>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oceancd.org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638240204"/>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piwigo.iode.org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202026066"/>
                  </a:ext>
                </a:extLst>
              </a:tr>
              <a:tr h="40566">
                <a:tc>
                  <a:txBody>
                    <a:bodyPr/>
                    <a:lstStyle/>
                    <a:p>
                      <a:pPr algn="l" fontAlgn="b">
                        <a:buNone/>
                      </a:pPr>
                      <a:r>
                        <a:rPr lang="en-US" sz="1000" u="none" strike="noStrike">
                          <a:effectLst/>
                        </a:rPr>
                        <a:t>mail.iode.vliz.be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02837150"/>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mail.iode.org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330903366"/>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rainloop.mail.iode.org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601325915"/>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roundcube.mail.iode.org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123634838"/>
                  </a:ext>
                </a:extLst>
              </a:tr>
              <a:tr h="40566">
                <a:tc>
                  <a:txBody>
                    <a:bodyPr/>
                    <a:lstStyle/>
                    <a:p>
                      <a:pPr algn="l" fontAlgn="b">
                        <a:buNone/>
                      </a:pPr>
                      <a:r>
                        <a:rPr lang="en-US" sz="1000" u="none" strike="noStrike">
                          <a:effectLst/>
                        </a:rPr>
                        <a:t>oceanexpert.iode.vliz.be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130534342"/>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2.7.oceanexpert.org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126471257"/>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dev.oceanexpert.net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509562102"/>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dev.oceanexpert.org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992632784"/>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oceanexpert.net</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57913030"/>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oceanexpert.org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314270051"/>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stag.oceanexpert.org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945390277"/>
                  </a:ext>
                </a:extLst>
              </a:tr>
              <a:tr h="40566">
                <a:tc>
                  <a:txBody>
                    <a:bodyPr/>
                    <a:lstStyle/>
                    <a:p>
                      <a:pPr algn="l" fontAlgn="b">
                        <a:buNone/>
                      </a:pPr>
                      <a:r>
                        <a:rPr lang="en-US" sz="1000" u="none" strike="noStrike">
                          <a:effectLst/>
                        </a:rPr>
                        <a:t>odis.iode.vliz.be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4197419941"/>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catalogue.odis.org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248869749"/>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odis.iode.org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99678811"/>
                  </a:ext>
                </a:extLst>
              </a:tr>
              <a:tr h="40566">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r>
                        <a:rPr lang="en-US" sz="1000" u="none" strike="noStrike">
                          <a:effectLst/>
                        </a:rPr>
                        <a:t>odis.org</a:t>
                      </a: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3237357793"/>
                  </a:ext>
                </a:extLst>
              </a:tr>
              <a:tr h="40566">
                <a:tc>
                  <a:txBody>
                    <a:bodyPr/>
                    <a:lstStyle/>
                    <a:p>
                      <a:pPr algn="l" fontAlgn="b">
                        <a:buNone/>
                      </a:pPr>
                      <a:r>
                        <a:rPr lang="en-US" sz="1000" u="none" strike="noStrike">
                          <a:effectLst/>
                        </a:rPr>
                        <a:t>wod.iode.vliz.be</a:t>
                      </a:r>
                      <a:endParaRPr lang="en-US" sz="1000" b="1"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tc>
                  <a:txBody>
                    <a:bodyPr/>
                    <a:lstStyle/>
                    <a:p>
                      <a:pPr algn="l" fontAlgn="b">
                        <a:buNone/>
                      </a:pPr>
                      <a:endParaRPr lang="en-US" sz="1000" b="0" i="0" u="none" strike="noStrike">
                        <a:solidFill>
                          <a:srgbClr val="000000"/>
                        </a:solidFill>
                        <a:effectLst/>
                        <a:latin typeface="Aptos Narrow" panose="020B0004020202020204" pitchFamily="34" charset="0"/>
                      </a:endParaRPr>
                    </a:p>
                  </a:txBody>
                  <a:tcPr marL="966" marR="966" marT="966" marB="0" anchor="b"/>
                </a:tc>
                <a:extLst>
                  <a:ext uri="{0D108BD9-81ED-4DB2-BD59-A6C34878D82A}">
                    <a16:rowId xmlns:a16="http://schemas.microsoft.com/office/drawing/2014/main" val="1843294486"/>
                  </a:ext>
                </a:extLst>
              </a:tr>
            </a:tbl>
          </a:graphicData>
        </a:graphic>
      </p:graphicFrame>
    </p:spTree>
    <p:extLst>
      <p:ext uri="{BB962C8B-B14F-4D97-AF65-F5344CB8AC3E}">
        <p14:creationId xmlns:p14="http://schemas.microsoft.com/office/powerpoint/2010/main" val="404974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5068-B860-BD1D-D81C-A53E7F78BAEA}"/>
              </a:ext>
            </a:extLst>
          </p:cNvPr>
          <p:cNvSpPr>
            <a:spLocks noGrp="1"/>
          </p:cNvSpPr>
          <p:nvPr>
            <p:ph type="title"/>
          </p:nvPr>
        </p:nvSpPr>
        <p:spPr>
          <a:xfrm>
            <a:off x="461154" y="238566"/>
            <a:ext cx="10750500" cy="574800"/>
          </a:xfrm>
        </p:spPr>
        <p:txBody>
          <a:bodyPr/>
          <a:lstStyle/>
          <a:p>
            <a:r>
              <a:rPr lang="en-US"/>
              <a:t>IODE next steps..</a:t>
            </a:r>
          </a:p>
        </p:txBody>
      </p:sp>
      <p:sp>
        <p:nvSpPr>
          <p:cNvPr id="3" name="Text Placeholder 2">
            <a:extLst>
              <a:ext uri="{FF2B5EF4-FFF2-40B4-BE49-F238E27FC236}">
                <a16:creationId xmlns:a16="http://schemas.microsoft.com/office/drawing/2014/main" id="{21D3E7E2-FBE1-8281-8C87-243B67C4C4E7}"/>
              </a:ext>
            </a:extLst>
          </p:cNvPr>
          <p:cNvSpPr>
            <a:spLocks noGrp="1"/>
          </p:cNvSpPr>
          <p:nvPr>
            <p:ph type="body" idx="1"/>
          </p:nvPr>
        </p:nvSpPr>
        <p:spPr>
          <a:xfrm>
            <a:off x="720722" y="1296988"/>
            <a:ext cx="10871509" cy="4616400"/>
          </a:xfrm>
        </p:spPr>
        <p:txBody>
          <a:bodyPr/>
          <a:lstStyle/>
          <a:p>
            <a:pPr marL="514350" indent="-285750">
              <a:spcAft>
                <a:spcPts val="1200"/>
              </a:spcAft>
              <a:buFont typeface="Arial" panose="020B0604020202020204" pitchFamily="34" charset="0"/>
              <a:buChar char="•"/>
            </a:pPr>
            <a:r>
              <a:rPr lang="en-US" sz="1800">
                <a:solidFill>
                  <a:schemeClr val="tx1"/>
                </a:solidFill>
              </a:rPr>
              <a:t>IMPORTANT to stop current trajectory</a:t>
            </a:r>
            <a:endParaRPr lang="en-US"/>
          </a:p>
          <a:p>
            <a:pPr marL="514350" indent="-285750">
              <a:spcAft>
                <a:spcPts val="1200"/>
              </a:spcAft>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We need </a:t>
            </a:r>
            <a:r>
              <a:rPr lang="en-US" sz="1800" b="0">
                <a:solidFill>
                  <a:schemeClr val="tx1"/>
                </a:solidFill>
                <a:latin typeface="Arial" panose="020B0604020202020204" pitchFamily="34" charset="0"/>
                <a:cs typeface="Arial" panose="020B0604020202020204" pitchFamily="34" charset="0"/>
              </a:rPr>
              <a:t>to </a:t>
            </a:r>
            <a:r>
              <a:rPr lang="en-US" sz="1800" b="0">
                <a:solidFill>
                  <a:srgbClr val="FF0000"/>
                </a:solidFill>
                <a:latin typeface="Arial" panose="020B0604020202020204" pitchFamily="34" charset="0"/>
                <a:cs typeface="Arial" panose="020B0604020202020204" pitchFamily="34" charset="0"/>
              </a:rPr>
              <a:t>REALIGN AND FOCUS</a:t>
            </a:r>
            <a:endParaRPr lang="en-US" sz="1800" b="0">
              <a:solidFill>
                <a:schemeClr val="tx1"/>
              </a:solidFill>
              <a:latin typeface="Arial" panose="020B0604020202020204" pitchFamily="34" charset="0"/>
              <a:cs typeface="Arial" panose="020B0604020202020204" pitchFamily="34" charset="0"/>
            </a:endParaRPr>
          </a:p>
          <a:p>
            <a:pPr marL="514350" indent="-285750">
              <a:spcAft>
                <a:spcPts val="1200"/>
              </a:spcAft>
              <a:buFont typeface="Arial" panose="020B0604020202020204" pitchFamily="34" charset="0"/>
              <a:buChar char="•"/>
            </a:pPr>
            <a:r>
              <a:rPr lang="en-US" sz="1800" b="0">
                <a:solidFill>
                  <a:schemeClr val="tx1"/>
                </a:solidFill>
                <a:latin typeface="Arial" panose="020B0604020202020204" pitchFamily="34" charset="0"/>
                <a:cs typeface="Arial" panose="020B0604020202020204" pitchFamily="34" charset="0"/>
              </a:rPr>
              <a:t>How do we best coordinate/ evolve governance</a:t>
            </a:r>
          </a:p>
          <a:p>
            <a:pPr marL="514350" indent="-285750">
              <a:spcAft>
                <a:spcPts val="1200"/>
              </a:spcAft>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What are the primary/baseline functional needs, including staff? </a:t>
            </a:r>
          </a:p>
          <a:p>
            <a:pPr marL="514350" indent="-285750">
              <a:spcAft>
                <a:spcPts val="1200"/>
              </a:spcAft>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What should the substantive focus be on (long term and short term)?</a:t>
            </a:r>
          </a:p>
          <a:p>
            <a:pPr marL="514350" indent="-285750">
              <a:spcAft>
                <a:spcPts val="1200"/>
              </a:spcAft>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What are the interactions with Decade initiatives including DCO-data – and how do we create positive legacy?</a:t>
            </a:r>
          </a:p>
          <a:p>
            <a:pPr marL="514350" indent="-285750">
              <a:spcAft>
                <a:spcPts val="1200"/>
              </a:spcAft>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How do we engage best with MS and IODE community to realign and refocus</a:t>
            </a:r>
          </a:p>
          <a:p>
            <a:pPr marL="514350" indent="-285750">
              <a:spcAft>
                <a:spcPts val="1200"/>
              </a:spcAft>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How do we convert IODE28 / A33 mandates into a prioritized and focused budgeted plan for next 2 years? and socialize this approach</a:t>
            </a:r>
          </a:p>
          <a:p>
            <a:pPr marL="514350" indent="-285750">
              <a:spcAft>
                <a:spcPts val="1200"/>
              </a:spcAft>
              <a:buFont typeface="Arial" panose="020B0604020202020204" pitchFamily="34" charset="0"/>
              <a:buChar char="•"/>
            </a:pPr>
            <a:r>
              <a:rPr lang="en-US" sz="1800">
                <a:solidFill>
                  <a:schemeClr val="tx1"/>
                </a:solidFill>
              </a:rPr>
              <a:t>What are the appropriate staff reporting lines</a:t>
            </a:r>
          </a:p>
          <a:p>
            <a:pPr marL="514350" indent="-285750">
              <a:spcAft>
                <a:spcPts val="1200"/>
              </a:spcAft>
              <a:buFont typeface="Arial" panose="020B0604020202020204" pitchFamily="34" charset="0"/>
              <a:buChar char="•"/>
            </a:pPr>
            <a:endParaRPr lang="en-US" sz="1800">
              <a:solidFill>
                <a:schemeClr val="tx1"/>
              </a:solidFill>
              <a:latin typeface="Arial" panose="020B0604020202020204" pitchFamily="34" charset="0"/>
              <a:cs typeface="Arial" panose="020B0604020202020204" pitchFamily="34" charset="0"/>
            </a:endParaRPr>
          </a:p>
          <a:p>
            <a:pPr marL="514350" indent="-285750">
              <a:spcAft>
                <a:spcPts val="1200"/>
              </a:spcAft>
              <a:buFont typeface="Arial" panose="020B0604020202020204" pitchFamily="34" charset="0"/>
              <a:buChar char="•"/>
            </a:pPr>
            <a:endParaRPr lang="en-US" sz="1800">
              <a:solidFill>
                <a:schemeClr val="tx1"/>
              </a:solidFill>
              <a:latin typeface="Arial" panose="020B0604020202020204" pitchFamily="34" charset="0"/>
              <a:cs typeface="Arial" panose="020B0604020202020204" pitchFamily="34" charset="0"/>
            </a:endParaRPr>
          </a:p>
          <a:p>
            <a:pPr marL="514350" indent="-285750">
              <a:spcAft>
                <a:spcPts val="1200"/>
              </a:spcAft>
              <a:buFont typeface="Arial" panose="020B0604020202020204" pitchFamily="34" charset="0"/>
              <a:buChar char="•"/>
            </a:pPr>
            <a:endParaRPr lang="en-US" sz="1800">
              <a:solidFill>
                <a:schemeClr val="tx1"/>
              </a:solidFill>
              <a:latin typeface="Arial" panose="020B0604020202020204" pitchFamily="34" charset="0"/>
              <a:cs typeface="Arial" panose="020B0604020202020204" pitchFamily="34" charset="0"/>
            </a:endParaRPr>
          </a:p>
          <a:p>
            <a:pPr marL="514350" indent="-285750">
              <a:spcAft>
                <a:spcPts val="1200"/>
              </a:spcAft>
              <a:buFont typeface="Arial" panose="020B0604020202020204" pitchFamily="34" charset="0"/>
              <a:buChar char="•"/>
            </a:pPr>
            <a:endParaRPr lang="en-US" sz="1800">
              <a:solidFill>
                <a:schemeClr val="tx1"/>
              </a:solidFill>
              <a:latin typeface="Arial" panose="020B0604020202020204" pitchFamily="34" charset="0"/>
              <a:cs typeface="Arial" panose="020B0604020202020204" pitchFamily="34" charset="0"/>
            </a:endParaRPr>
          </a:p>
          <a:p>
            <a:pPr>
              <a:spcAft>
                <a:spcPts val="1200"/>
              </a:spcAft>
            </a:pPr>
            <a:endParaRPr lang="en-US" sz="1800"/>
          </a:p>
        </p:txBody>
      </p:sp>
    </p:spTree>
    <p:extLst>
      <p:ext uri="{BB962C8B-B14F-4D97-AF65-F5344CB8AC3E}">
        <p14:creationId xmlns:p14="http://schemas.microsoft.com/office/powerpoint/2010/main" val="28153072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FC6D-D1F4-9B76-6FBB-B15BFA1F38A2}"/>
              </a:ext>
            </a:extLst>
          </p:cNvPr>
          <p:cNvSpPr>
            <a:spLocks noGrp="1"/>
          </p:cNvSpPr>
          <p:nvPr>
            <p:ph type="title"/>
          </p:nvPr>
        </p:nvSpPr>
        <p:spPr>
          <a:xfrm>
            <a:off x="720726" y="236125"/>
            <a:ext cx="10750500" cy="574800"/>
          </a:xfrm>
        </p:spPr>
        <p:txBody>
          <a:bodyPr/>
          <a:lstStyle/>
          <a:p>
            <a:r>
              <a:rPr lang="en-US"/>
              <a:t>Who are the critical clients?</a:t>
            </a:r>
          </a:p>
        </p:txBody>
      </p:sp>
      <p:graphicFrame>
        <p:nvGraphicFramePr>
          <p:cNvPr id="7" name="Content Placeholder 6">
            <a:extLst>
              <a:ext uri="{FF2B5EF4-FFF2-40B4-BE49-F238E27FC236}">
                <a16:creationId xmlns:a16="http://schemas.microsoft.com/office/drawing/2014/main" id="{A4B14B4C-6461-2D90-7309-C67312A1B9D4}"/>
              </a:ext>
            </a:extLst>
          </p:cNvPr>
          <p:cNvGraphicFramePr>
            <a:graphicFrameLocks noGrp="1"/>
          </p:cNvGraphicFramePr>
          <p:nvPr>
            <p:ph idx="1"/>
            <p:extLst>
              <p:ext uri="{D42A27DB-BD31-4B8C-83A1-F6EECF244321}">
                <p14:modId xmlns:p14="http://schemas.microsoft.com/office/powerpoint/2010/main" val="4055081675"/>
              </p:ext>
            </p:extLst>
          </p:nvPr>
        </p:nvGraphicFramePr>
        <p:xfrm>
          <a:off x="720725" y="810800"/>
          <a:ext cx="10750548" cy="5587937"/>
        </p:xfrm>
        <a:graphic>
          <a:graphicData uri="http://schemas.openxmlformats.org/drawingml/2006/table">
            <a:tbl>
              <a:tblPr firstRow="1" bandRow="1">
                <a:tableStyleId>{5C22544A-7EE6-4342-B048-85BDC9FD1C3A}</a:tableStyleId>
              </a:tblPr>
              <a:tblGrid>
                <a:gridCol w="3583516">
                  <a:extLst>
                    <a:ext uri="{9D8B030D-6E8A-4147-A177-3AD203B41FA5}">
                      <a16:colId xmlns:a16="http://schemas.microsoft.com/office/drawing/2014/main" val="218166059"/>
                    </a:ext>
                  </a:extLst>
                </a:gridCol>
                <a:gridCol w="3583516">
                  <a:extLst>
                    <a:ext uri="{9D8B030D-6E8A-4147-A177-3AD203B41FA5}">
                      <a16:colId xmlns:a16="http://schemas.microsoft.com/office/drawing/2014/main" val="3521746597"/>
                    </a:ext>
                  </a:extLst>
                </a:gridCol>
                <a:gridCol w="3583516">
                  <a:extLst>
                    <a:ext uri="{9D8B030D-6E8A-4147-A177-3AD203B41FA5}">
                      <a16:colId xmlns:a16="http://schemas.microsoft.com/office/drawing/2014/main" val="272280281"/>
                    </a:ext>
                  </a:extLst>
                </a:gridCol>
              </a:tblGrid>
              <a:tr h="370840">
                <a:tc>
                  <a:txBody>
                    <a:bodyPr/>
                    <a:lstStyle/>
                    <a:p>
                      <a:pPr>
                        <a:lnSpc>
                          <a:spcPct val="115000"/>
                        </a:lnSpc>
                        <a:buNone/>
                        <a:tabLst>
                          <a:tab pos="776605" algn="l"/>
                        </a:tabLst>
                      </a:pPr>
                      <a:r>
                        <a:rPr lang="en-US" sz="1100" b="1" kern="100">
                          <a:effectLst/>
                          <a:latin typeface="Arial" panose="020B0604020202020204" pitchFamily="34" charset="0"/>
                          <a:ea typeface="Arial" panose="020B0604020202020204" pitchFamily="34" charset="0"/>
                          <a:cs typeface="Arial" panose="020B0604020202020204" pitchFamily="34" charset="0"/>
                        </a:rPr>
                        <a:t>Member States</a:t>
                      </a:r>
                      <a:endParaRPr lang="en-US" sz="11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nSpc>
                          <a:spcPct val="115000"/>
                        </a:lnSpc>
                        <a:buNone/>
                        <a:tabLst>
                          <a:tab pos="776605" algn="l"/>
                        </a:tabLst>
                      </a:pPr>
                      <a:r>
                        <a:rPr lang="en-US" sz="1100" b="1" kern="100">
                          <a:effectLst/>
                          <a:latin typeface="Arial" panose="020B0604020202020204" pitchFamily="34" charset="0"/>
                          <a:ea typeface="Arial" panose="020B0604020202020204" pitchFamily="34" charset="0"/>
                          <a:cs typeface="Arial" panose="020B0604020202020204" pitchFamily="34" charset="0"/>
                        </a:rPr>
                        <a:t>Providers of data, information &amp; knowledge</a:t>
                      </a:r>
                      <a:endParaRPr lang="en-US" sz="11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nSpc>
                          <a:spcPct val="115000"/>
                        </a:lnSpc>
                        <a:buNone/>
                        <a:tabLst>
                          <a:tab pos="776605" algn="l"/>
                        </a:tabLst>
                      </a:pPr>
                      <a:r>
                        <a:rPr lang="en-US" sz="1100" b="1" kern="100">
                          <a:effectLst/>
                          <a:latin typeface="Arial" panose="020B0604020202020204" pitchFamily="34" charset="0"/>
                          <a:ea typeface="Arial" panose="020B0604020202020204" pitchFamily="34" charset="0"/>
                          <a:cs typeface="Arial" panose="020B0604020202020204" pitchFamily="34" charset="0"/>
                        </a:rPr>
                        <a:t>Users of data, information &amp; knowledge</a:t>
                      </a:r>
                      <a:endParaRPr lang="en-US" sz="11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50077833"/>
                  </a:ext>
                </a:extLst>
              </a:tr>
              <a:tr h="370840">
                <a:tc>
                  <a:txBody>
                    <a:bodyPr/>
                    <a:lstStyle/>
                    <a:p>
                      <a:pPr>
                        <a:spcAft>
                          <a:spcPts val="600"/>
                        </a:spcAft>
                      </a:pPr>
                      <a:r>
                        <a:rPr lang="en-US" sz="1400"/>
                        <a:t>MOST IMPORTANT </a:t>
                      </a:r>
                    </a:p>
                  </a:txBody>
                  <a:tcPr/>
                </a:tc>
                <a:tc>
                  <a:txBody>
                    <a:bodyPr/>
                    <a:lstStyle/>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NODC </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ADUs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RTCs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GOOS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UN Ocean Decade </a:t>
                      </a:r>
                      <a:r>
                        <a:rPr lang="en-US" sz="1400" kern="100" err="1">
                          <a:effectLst/>
                          <a:latin typeface="Arial" panose="020B0604020202020204" pitchFamily="34" charset="0"/>
                          <a:ea typeface="Arial" panose="020B0604020202020204" pitchFamily="34" charset="0"/>
                          <a:cs typeface="Arial" panose="020B0604020202020204" pitchFamily="34" charset="0"/>
                        </a:rPr>
                        <a:t>Programmes</a:t>
                      </a:r>
                      <a:r>
                        <a:rPr lang="en-US" sz="1400" kern="100">
                          <a:effectLst/>
                          <a:latin typeface="Arial" panose="020B0604020202020204" pitchFamily="34" charset="0"/>
                          <a:ea typeface="Arial" panose="020B0604020202020204" pitchFamily="34" charset="0"/>
                          <a:cs typeface="Arial" panose="020B0604020202020204" pitchFamily="34" charset="0"/>
                        </a:rPr>
                        <a:t>/Projects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Private Sector </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Philanthropy  </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600"/>
                        </a:spcAft>
                        <a:buNone/>
                        <a:tabLst>
                          <a:tab pos="776605" algn="l"/>
                        </a:tabLst>
                      </a:pPr>
                      <a:endParaRPr lang="en-US" sz="1400" kern="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NODCs (</a:t>
                      </a:r>
                      <a:r>
                        <a:rPr lang="en-US" sz="1400" kern="100" err="1">
                          <a:effectLst/>
                          <a:latin typeface="Arial" panose="020B0604020202020204" pitchFamily="34" charset="0"/>
                          <a:ea typeface="Arial" panose="020B0604020202020204" pitchFamily="34" charset="0"/>
                          <a:cs typeface="Arial" panose="020B0604020202020204" pitchFamily="34" charset="0"/>
                        </a:rPr>
                        <a:t>inc</a:t>
                      </a:r>
                      <a:r>
                        <a:rPr lang="en-US" sz="1400" kern="100">
                          <a:effectLst/>
                          <a:latin typeface="Arial" panose="020B0604020202020204" pitchFamily="34" charset="0"/>
                          <a:ea typeface="Arial" panose="020B0604020202020204" pitchFamily="34" charset="0"/>
                          <a:cs typeface="Arial" panose="020B0604020202020204" pitchFamily="34" charset="0"/>
                        </a:rPr>
                        <a:t> those not part of IODE)</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ADUs (</a:t>
                      </a:r>
                      <a:r>
                        <a:rPr lang="en-US" sz="1400" kern="100" err="1">
                          <a:effectLst/>
                          <a:latin typeface="Arial" panose="020B0604020202020204" pitchFamily="34" charset="0"/>
                          <a:ea typeface="Arial" panose="020B0604020202020204" pitchFamily="34" charset="0"/>
                          <a:cs typeface="Arial" panose="020B0604020202020204" pitchFamily="34" charset="0"/>
                        </a:rPr>
                        <a:t>inc</a:t>
                      </a:r>
                      <a:r>
                        <a:rPr lang="en-US" sz="1400" kern="100">
                          <a:effectLst/>
                          <a:latin typeface="Arial" panose="020B0604020202020204" pitchFamily="34" charset="0"/>
                          <a:ea typeface="Arial" panose="020B0604020202020204" pitchFamily="34" charset="0"/>
                          <a:cs typeface="Arial" panose="020B0604020202020204" pitchFamily="34" charset="0"/>
                        </a:rPr>
                        <a:t> those not part of IODE)</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RTCs &amp; OTGA Learners, partners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IOC Regional </a:t>
                      </a:r>
                      <a:r>
                        <a:rPr lang="en-US" sz="1400" kern="100" err="1">
                          <a:effectLst/>
                          <a:latin typeface="Arial" panose="020B0604020202020204" pitchFamily="34" charset="0"/>
                          <a:ea typeface="Arial" panose="020B0604020202020204" pitchFamily="34" charset="0"/>
                          <a:cs typeface="Arial" panose="020B0604020202020204" pitchFamily="34" charset="0"/>
                        </a:rPr>
                        <a:t>Subcommissions</a:t>
                      </a:r>
                      <a:endParaRPr lang="en-US" sz="1400" kern="10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buNone/>
                        <a:tabLst>
                          <a:tab pos="776605" algn="l"/>
                        </a:tabLst>
                      </a:pPr>
                      <a:r>
                        <a:rPr lang="fr-FR" sz="1400" kern="100">
                          <a:effectLst/>
                          <a:latin typeface="Arial" panose="020B0604020202020204" pitchFamily="34" charset="0"/>
                          <a:ea typeface="Arial" panose="020B0604020202020204" pitchFamily="34" charset="0"/>
                          <a:cs typeface="Arial" panose="020B0604020202020204" pitchFamily="34" charset="0"/>
                        </a:rPr>
                        <a:t>UN Ocean </a:t>
                      </a:r>
                      <a:r>
                        <a:rPr lang="fr-FR" sz="1400" kern="100" err="1">
                          <a:effectLst/>
                          <a:latin typeface="Arial" panose="020B0604020202020204" pitchFamily="34" charset="0"/>
                          <a:ea typeface="Arial" panose="020B0604020202020204" pitchFamily="34" charset="0"/>
                          <a:cs typeface="Arial" panose="020B0604020202020204" pitchFamily="34" charset="0"/>
                        </a:rPr>
                        <a:t>Decade</a:t>
                      </a:r>
                      <a:endParaRPr lang="en-US" sz="1400" kern="10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buNone/>
                        <a:tabLst>
                          <a:tab pos="776605" algn="l"/>
                        </a:tabLst>
                      </a:pPr>
                      <a:r>
                        <a:rPr lang="fr-FR" sz="1400" kern="100">
                          <a:effectLst/>
                          <a:latin typeface="Arial" panose="020B0604020202020204" pitchFamily="34" charset="0"/>
                          <a:ea typeface="Arial" panose="020B0604020202020204" pitchFamily="34" charset="0"/>
                          <a:cs typeface="Arial" panose="020B0604020202020204" pitchFamily="34" charset="0"/>
                        </a:rPr>
                        <a:t>UN conventions / </a:t>
                      </a:r>
                      <a:r>
                        <a:rPr lang="fr-FR" sz="1400" kern="100" err="1">
                          <a:effectLst/>
                          <a:latin typeface="Arial" panose="020B0604020202020204" pitchFamily="34" charset="0"/>
                          <a:ea typeface="Arial" panose="020B0604020202020204" pitchFamily="34" charset="0"/>
                          <a:cs typeface="Arial" panose="020B0604020202020204" pitchFamily="34" charset="0"/>
                        </a:rPr>
                        <a:t>frameworks</a:t>
                      </a:r>
                      <a:endParaRPr lang="en-US" sz="1400" kern="10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Navy</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Funders </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Private sector</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Philanthropy / Foundations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Ocean community/ practitioners/ researchers</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Technical partners / Institutions developing services on top of our data</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DTO </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Copernicus Marine/Mercator</a:t>
                      </a:r>
                    </a:p>
                    <a:p>
                      <a:pPr>
                        <a:lnSpc>
                          <a:spcPct val="115000"/>
                        </a:lnSpc>
                        <a:spcAft>
                          <a:spcPts val="600"/>
                        </a:spcAft>
                        <a:buNone/>
                        <a:tabLst>
                          <a:tab pos="776605" algn="l"/>
                        </a:tabLst>
                      </a:pPr>
                      <a:r>
                        <a:rPr lang="en-US" sz="1400" kern="100">
                          <a:effectLst/>
                          <a:latin typeface="Arial" panose="020B0604020202020204" pitchFamily="34" charset="0"/>
                          <a:ea typeface="Arial" panose="020B0604020202020204" pitchFamily="34" charset="0"/>
                          <a:cs typeface="Arial" panose="020B0604020202020204" pitchFamily="34" charset="0"/>
                        </a:rPr>
                        <a:t>Media </a:t>
                      </a:r>
                    </a:p>
                  </a:txBody>
                  <a:tcPr marL="68580" marR="68580" marT="0" marB="0"/>
                </a:tc>
                <a:extLst>
                  <a:ext uri="{0D108BD9-81ED-4DB2-BD59-A6C34878D82A}">
                    <a16:rowId xmlns:a16="http://schemas.microsoft.com/office/drawing/2014/main" val="4147115735"/>
                  </a:ext>
                </a:extLst>
              </a:tr>
            </a:tbl>
          </a:graphicData>
        </a:graphic>
      </p:graphicFrame>
    </p:spTree>
    <p:extLst>
      <p:ext uri="{BB962C8B-B14F-4D97-AF65-F5344CB8AC3E}">
        <p14:creationId xmlns:p14="http://schemas.microsoft.com/office/powerpoint/2010/main" val="25736967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9C22A6-D05A-2A90-3BBE-F83ED1EF65E0}"/>
              </a:ext>
            </a:extLst>
          </p:cNvPr>
          <p:cNvPicPr>
            <a:picLocks noChangeAspect="1"/>
          </p:cNvPicPr>
          <p:nvPr/>
        </p:nvPicPr>
        <p:blipFill>
          <a:blip r:embed="rId2"/>
          <a:stretch>
            <a:fillRect/>
          </a:stretch>
        </p:blipFill>
        <p:spPr>
          <a:xfrm>
            <a:off x="955935" y="68263"/>
            <a:ext cx="9819204" cy="6357937"/>
          </a:xfrm>
          <a:prstGeom prst="rect">
            <a:avLst/>
          </a:prstGeom>
          <a:noFill/>
          <a:ln>
            <a:noFill/>
          </a:ln>
        </p:spPr>
      </p:pic>
    </p:spTree>
    <p:extLst>
      <p:ext uri="{BB962C8B-B14F-4D97-AF65-F5344CB8AC3E}">
        <p14:creationId xmlns:p14="http://schemas.microsoft.com/office/powerpoint/2010/main" val="915820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3A8E86B-091E-6077-73E6-58CE67D65735}"/>
              </a:ext>
            </a:extLst>
          </p:cNvPr>
          <p:cNvGraphicFramePr/>
          <p:nvPr/>
        </p:nvGraphicFramePr>
        <p:xfrm>
          <a:off x="214387" y="233395"/>
          <a:ext cx="83372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Right 4">
            <a:extLst>
              <a:ext uri="{FF2B5EF4-FFF2-40B4-BE49-F238E27FC236}">
                <a16:creationId xmlns:a16="http://schemas.microsoft.com/office/drawing/2014/main" id="{B06E5C44-64BD-CB17-D167-0E072D381466}"/>
              </a:ext>
            </a:extLst>
          </p:cNvPr>
          <p:cNvSpPr/>
          <p:nvPr/>
        </p:nvSpPr>
        <p:spPr>
          <a:xfrm rot="20795352">
            <a:off x="618708" y="1025782"/>
            <a:ext cx="5734399" cy="57749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Research, Modelling, Capacity development</a:t>
            </a:r>
          </a:p>
        </p:txBody>
      </p:sp>
      <p:sp>
        <p:nvSpPr>
          <p:cNvPr id="6" name="Rectangle: Rounded Corners 5">
            <a:extLst>
              <a:ext uri="{FF2B5EF4-FFF2-40B4-BE49-F238E27FC236}">
                <a16:creationId xmlns:a16="http://schemas.microsoft.com/office/drawing/2014/main" id="{6E477025-DB84-7D4C-3A1D-3E81BBCD4C88}"/>
              </a:ext>
            </a:extLst>
          </p:cNvPr>
          <p:cNvSpPr/>
          <p:nvPr/>
        </p:nvSpPr>
        <p:spPr>
          <a:xfrm>
            <a:off x="8723491" y="932847"/>
            <a:ext cx="3129280" cy="415136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400"/>
              </a:spcAft>
            </a:pPr>
            <a:r>
              <a:rPr lang="en-US" sz="1600">
                <a:solidFill>
                  <a:schemeClr val="tx1"/>
                </a:solidFill>
              </a:rPr>
              <a:t>Examples</a:t>
            </a:r>
          </a:p>
          <a:p>
            <a:pPr>
              <a:spcAft>
                <a:spcPts val="400"/>
              </a:spcAft>
            </a:pPr>
            <a:r>
              <a:rPr lang="en-US" sz="1600">
                <a:solidFill>
                  <a:schemeClr val="tx1"/>
                </a:solidFill>
              </a:rPr>
              <a:t>- Ocean Data atlas</a:t>
            </a:r>
          </a:p>
          <a:p>
            <a:pPr>
              <a:spcAft>
                <a:spcPts val="400"/>
              </a:spcAft>
            </a:pPr>
            <a:r>
              <a:rPr lang="en-US" sz="1600">
                <a:solidFill>
                  <a:schemeClr val="tx1"/>
                </a:solidFill>
              </a:rPr>
              <a:t>- Scientific foundation for BBNJ CHM (including batch identifiers)</a:t>
            </a:r>
          </a:p>
          <a:p>
            <a:pPr>
              <a:spcAft>
                <a:spcPts val="400"/>
              </a:spcAft>
            </a:pPr>
            <a:r>
              <a:rPr lang="en-US" sz="1600">
                <a:solidFill>
                  <a:schemeClr val="tx1"/>
                </a:solidFill>
              </a:rPr>
              <a:t>- State of the Ocean report</a:t>
            </a:r>
          </a:p>
          <a:p>
            <a:pPr>
              <a:spcAft>
                <a:spcPts val="400"/>
              </a:spcAft>
            </a:pPr>
            <a:r>
              <a:rPr lang="en-US" sz="1600">
                <a:solidFill>
                  <a:schemeClr val="tx1"/>
                </a:solidFill>
              </a:rPr>
              <a:t>- Early Warning Systems </a:t>
            </a:r>
          </a:p>
          <a:p>
            <a:pPr>
              <a:spcAft>
                <a:spcPts val="400"/>
              </a:spcAft>
            </a:pPr>
            <a:r>
              <a:rPr lang="en-US" sz="1600">
                <a:solidFill>
                  <a:schemeClr val="tx1"/>
                </a:solidFill>
              </a:rPr>
              <a:t>      - Tsunami</a:t>
            </a:r>
          </a:p>
          <a:p>
            <a:pPr>
              <a:spcAft>
                <a:spcPts val="400"/>
              </a:spcAft>
            </a:pPr>
            <a:r>
              <a:rPr lang="en-US" sz="1600">
                <a:solidFill>
                  <a:schemeClr val="tx1"/>
                </a:solidFill>
              </a:rPr>
              <a:t>       - Sea level rise</a:t>
            </a:r>
          </a:p>
          <a:p>
            <a:pPr>
              <a:spcAft>
                <a:spcPts val="400"/>
              </a:spcAft>
            </a:pPr>
            <a:r>
              <a:rPr lang="en-US" sz="1600">
                <a:solidFill>
                  <a:schemeClr val="tx1"/>
                </a:solidFill>
              </a:rPr>
              <a:t>        - Pest Species </a:t>
            </a:r>
            <a:br>
              <a:rPr lang="en-US" sz="1600">
                <a:solidFill>
                  <a:schemeClr val="tx1"/>
                </a:solidFill>
              </a:rPr>
            </a:br>
            <a:r>
              <a:rPr lang="en-US" sz="1600">
                <a:solidFill>
                  <a:schemeClr val="tx1"/>
                </a:solidFill>
              </a:rPr>
              <a:t>         (e.g. HAB/Invasives)</a:t>
            </a:r>
          </a:p>
          <a:p>
            <a:pPr marL="228611" indent="-228611">
              <a:spcAft>
                <a:spcPts val="400"/>
              </a:spcAft>
              <a:buFontTx/>
              <a:buChar char="-"/>
            </a:pPr>
            <a:r>
              <a:rPr lang="en-US" sz="1600">
                <a:solidFill>
                  <a:schemeClr val="tx1"/>
                </a:solidFill>
              </a:rPr>
              <a:t>SDG 14.3.1, 14.a</a:t>
            </a:r>
          </a:p>
          <a:p>
            <a:pPr marL="228611" indent="-228611">
              <a:spcAft>
                <a:spcPts val="400"/>
              </a:spcAft>
              <a:buFontTx/>
              <a:buChar char="-"/>
            </a:pPr>
            <a:r>
              <a:rPr lang="en-US" sz="1600">
                <a:solidFill>
                  <a:schemeClr val="tx1"/>
                </a:solidFill>
              </a:rPr>
              <a:t>Oxygen</a:t>
            </a:r>
          </a:p>
          <a:p>
            <a:pPr marL="228611" indent="-228611">
              <a:spcAft>
                <a:spcPts val="400"/>
              </a:spcAft>
              <a:buFontTx/>
              <a:buChar char="-"/>
            </a:pPr>
            <a:r>
              <a:rPr lang="en-US" sz="1600" kern="1200">
                <a:solidFill>
                  <a:schemeClr val="tx1"/>
                </a:solidFill>
              </a:rPr>
              <a:t>Carbon </a:t>
            </a:r>
          </a:p>
          <a:p>
            <a:pPr marL="228611" indent="-228611">
              <a:spcAft>
                <a:spcPts val="400"/>
              </a:spcAft>
              <a:buFontTx/>
              <a:buChar char="-"/>
            </a:pPr>
            <a:r>
              <a:rPr lang="en-US" sz="1600" kern="1200">
                <a:solidFill>
                  <a:schemeClr val="tx1"/>
                </a:solidFill>
              </a:rPr>
              <a:t>Quality of food sources for fisheries (e.g. plankton) such as a</a:t>
            </a:r>
            <a:r>
              <a:rPr lang="en-US" sz="1600">
                <a:solidFill>
                  <a:schemeClr val="tx1"/>
                </a:solidFill>
              </a:rPr>
              <a:t>bundance, biomass, size fraction</a:t>
            </a:r>
          </a:p>
        </p:txBody>
      </p:sp>
      <p:sp>
        <p:nvSpPr>
          <p:cNvPr id="7" name="Arrow: Left-Right 6">
            <a:extLst>
              <a:ext uri="{FF2B5EF4-FFF2-40B4-BE49-F238E27FC236}">
                <a16:creationId xmlns:a16="http://schemas.microsoft.com/office/drawing/2014/main" id="{1A420357-DC79-C22A-6DF6-A10F67CEED77}"/>
              </a:ext>
            </a:extLst>
          </p:cNvPr>
          <p:cNvSpPr/>
          <p:nvPr/>
        </p:nvSpPr>
        <p:spPr>
          <a:xfrm>
            <a:off x="457947" y="4547145"/>
            <a:ext cx="4426560" cy="264000"/>
          </a:xfrm>
          <a:prstGeom prst="leftRightArrow">
            <a:avLst>
              <a:gd name="adj1" fmla="val 100000"/>
              <a:gd name="adj2" fmla="val 5270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67"/>
              <a:t>Standards, QA &amp; QC  and  Best Practices</a:t>
            </a:r>
          </a:p>
        </p:txBody>
      </p:sp>
      <p:sp>
        <p:nvSpPr>
          <p:cNvPr id="8" name="Arrow: Left-Right 7">
            <a:extLst>
              <a:ext uri="{FF2B5EF4-FFF2-40B4-BE49-F238E27FC236}">
                <a16:creationId xmlns:a16="http://schemas.microsoft.com/office/drawing/2014/main" id="{8D9C9CD5-BCAD-6D33-03A1-2A5C45F862E6}"/>
              </a:ext>
            </a:extLst>
          </p:cNvPr>
          <p:cNvSpPr/>
          <p:nvPr/>
        </p:nvSpPr>
        <p:spPr>
          <a:xfrm>
            <a:off x="1022626" y="5632085"/>
            <a:ext cx="6648174" cy="577498"/>
          </a:xfrm>
          <a:prstGeom prst="leftRightArrow">
            <a:avLst>
              <a:gd name="adj1" fmla="val 68358"/>
              <a:gd name="adj2" fmla="val 5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t"/>
          <a:lstStyle/>
          <a:p>
            <a:pPr algn="ctr"/>
            <a:r>
              <a:rPr lang="en-US" sz="2000"/>
              <a:t>Member States and other partners &amp; stakeholders</a:t>
            </a:r>
          </a:p>
        </p:txBody>
      </p:sp>
      <p:sp>
        <p:nvSpPr>
          <p:cNvPr id="9" name="Arrow: Up-Down 8">
            <a:extLst>
              <a:ext uri="{FF2B5EF4-FFF2-40B4-BE49-F238E27FC236}">
                <a16:creationId xmlns:a16="http://schemas.microsoft.com/office/drawing/2014/main" id="{18D54433-CB59-4439-079A-6D55CBE2A7D6}"/>
              </a:ext>
            </a:extLst>
          </p:cNvPr>
          <p:cNvSpPr/>
          <p:nvPr/>
        </p:nvSpPr>
        <p:spPr>
          <a:xfrm>
            <a:off x="965200" y="4971685"/>
            <a:ext cx="254000" cy="577497"/>
          </a:xfrm>
          <a:prstGeom prst="up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0" name="Arrow: Up-Down 9">
            <a:extLst>
              <a:ext uri="{FF2B5EF4-FFF2-40B4-BE49-F238E27FC236}">
                <a16:creationId xmlns:a16="http://schemas.microsoft.com/office/drawing/2014/main" id="{86F6151C-F634-5472-6A22-12335BA4DC9E}"/>
              </a:ext>
            </a:extLst>
          </p:cNvPr>
          <p:cNvSpPr/>
          <p:nvPr/>
        </p:nvSpPr>
        <p:spPr>
          <a:xfrm>
            <a:off x="2788457" y="4982285"/>
            <a:ext cx="254000" cy="577497"/>
          </a:xfrm>
          <a:prstGeom prst="up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1" name="Arrow: Up-Down 10">
            <a:extLst>
              <a:ext uri="{FF2B5EF4-FFF2-40B4-BE49-F238E27FC236}">
                <a16:creationId xmlns:a16="http://schemas.microsoft.com/office/drawing/2014/main" id="{DFD37397-972C-CF7C-6507-46C8A3DCC085}"/>
              </a:ext>
            </a:extLst>
          </p:cNvPr>
          <p:cNvSpPr/>
          <p:nvPr/>
        </p:nvSpPr>
        <p:spPr>
          <a:xfrm>
            <a:off x="4341939" y="4994693"/>
            <a:ext cx="254000" cy="577497"/>
          </a:xfrm>
          <a:prstGeom prst="up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2" name="Arrow: Up-Down 11">
            <a:extLst>
              <a:ext uri="{FF2B5EF4-FFF2-40B4-BE49-F238E27FC236}">
                <a16:creationId xmlns:a16="http://schemas.microsoft.com/office/drawing/2014/main" id="{54D26B88-F34A-6FD4-BFD6-7B10005D013E}"/>
              </a:ext>
            </a:extLst>
          </p:cNvPr>
          <p:cNvSpPr/>
          <p:nvPr/>
        </p:nvSpPr>
        <p:spPr>
          <a:xfrm>
            <a:off x="5967623" y="4994693"/>
            <a:ext cx="254000" cy="577497"/>
          </a:xfrm>
          <a:prstGeom prst="up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3" name="Arrow: Up-Down 12">
            <a:extLst>
              <a:ext uri="{FF2B5EF4-FFF2-40B4-BE49-F238E27FC236}">
                <a16:creationId xmlns:a16="http://schemas.microsoft.com/office/drawing/2014/main" id="{E31283ED-A4E9-FE7B-1C0C-A558A728CC92}"/>
              </a:ext>
            </a:extLst>
          </p:cNvPr>
          <p:cNvSpPr/>
          <p:nvPr/>
        </p:nvSpPr>
        <p:spPr>
          <a:xfrm>
            <a:off x="7413543" y="4971685"/>
            <a:ext cx="254000" cy="577497"/>
          </a:xfrm>
          <a:prstGeom prst="up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5" name="Arrow: Left-Right 14">
            <a:extLst>
              <a:ext uri="{FF2B5EF4-FFF2-40B4-BE49-F238E27FC236}">
                <a16:creationId xmlns:a16="http://schemas.microsoft.com/office/drawing/2014/main" id="{A5CFD9F1-D2D0-B472-33E1-31D85269B631}"/>
              </a:ext>
            </a:extLst>
          </p:cNvPr>
          <p:cNvSpPr/>
          <p:nvPr/>
        </p:nvSpPr>
        <p:spPr>
          <a:xfrm>
            <a:off x="457948" y="4246993"/>
            <a:ext cx="4368053" cy="251116"/>
          </a:xfrm>
          <a:prstGeom prst="leftRightArrow">
            <a:avLst>
              <a:gd name="adj1" fmla="val 100000"/>
              <a:gd name="adj2" fmla="val 52705"/>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67"/>
              <a:t>IOC Data Architecture</a:t>
            </a:r>
          </a:p>
        </p:txBody>
      </p:sp>
      <p:sp>
        <p:nvSpPr>
          <p:cNvPr id="16" name="Title 15">
            <a:extLst>
              <a:ext uri="{FF2B5EF4-FFF2-40B4-BE49-F238E27FC236}">
                <a16:creationId xmlns:a16="http://schemas.microsoft.com/office/drawing/2014/main" id="{4647AFFB-8871-642D-C437-00D93DBB8BC4}"/>
              </a:ext>
            </a:extLst>
          </p:cNvPr>
          <p:cNvSpPr>
            <a:spLocks noGrp="1"/>
          </p:cNvSpPr>
          <p:nvPr>
            <p:ph type="title"/>
          </p:nvPr>
        </p:nvSpPr>
        <p:spPr>
          <a:xfrm>
            <a:off x="148087" y="119629"/>
            <a:ext cx="8754373" cy="577498"/>
          </a:xfrm>
        </p:spPr>
        <p:txBody>
          <a:bodyPr>
            <a:normAutofit/>
          </a:bodyPr>
          <a:lstStyle/>
          <a:p>
            <a:r>
              <a:rPr lang="en-US" sz="2800" b="1"/>
              <a:t>The IOC Value Cycles</a:t>
            </a:r>
          </a:p>
        </p:txBody>
      </p:sp>
      <p:sp>
        <p:nvSpPr>
          <p:cNvPr id="34" name="Rectangle 33">
            <a:extLst>
              <a:ext uri="{FF2B5EF4-FFF2-40B4-BE49-F238E27FC236}">
                <a16:creationId xmlns:a16="http://schemas.microsoft.com/office/drawing/2014/main" id="{99932BC4-DFFD-6441-BF93-44B6977F41C5}"/>
              </a:ext>
            </a:extLst>
          </p:cNvPr>
          <p:cNvSpPr/>
          <p:nvPr/>
        </p:nvSpPr>
        <p:spPr>
          <a:xfrm>
            <a:off x="231591" y="6203259"/>
            <a:ext cx="12011870" cy="586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79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9BDC-A26A-F0D7-9653-253FF6A32E73}"/>
              </a:ext>
            </a:extLst>
          </p:cNvPr>
          <p:cNvSpPr>
            <a:spLocks noGrp="1"/>
          </p:cNvSpPr>
          <p:nvPr>
            <p:ph type="title"/>
          </p:nvPr>
        </p:nvSpPr>
        <p:spPr>
          <a:xfrm>
            <a:off x="581026" y="220663"/>
            <a:ext cx="10750500" cy="574800"/>
          </a:xfrm>
        </p:spPr>
        <p:txBody>
          <a:bodyPr/>
          <a:lstStyle/>
          <a:p>
            <a:r>
              <a:rPr lang="en-US"/>
              <a:t>THE IODE OBJECTIVES</a:t>
            </a:r>
            <a:br>
              <a:rPr lang="en-US"/>
            </a:br>
            <a:endParaRPr lang="en-US"/>
          </a:p>
        </p:txBody>
      </p:sp>
      <p:sp>
        <p:nvSpPr>
          <p:cNvPr id="3" name="Content Placeholder 2">
            <a:extLst>
              <a:ext uri="{FF2B5EF4-FFF2-40B4-BE49-F238E27FC236}">
                <a16:creationId xmlns:a16="http://schemas.microsoft.com/office/drawing/2014/main" id="{3AADCF9A-EB43-00FF-9483-6AA424AD1F20}"/>
              </a:ext>
            </a:extLst>
          </p:cNvPr>
          <p:cNvSpPr>
            <a:spLocks noGrp="1"/>
          </p:cNvSpPr>
          <p:nvPr>
            <p:ph idx="1"/>
          </p:nvPr>
        </p:nvSpPr>
        <p:spPr>
          <a:xfrm>
            <a:off x="508000" y="1104900"/>
            <a:ext cx="10963225" cy="4808488"/>
          </a:xfrm>
        </p:spPr>
        <p:txBody>
          <a:bodyPr/>
          <a:lstStyle/>
          <a:p>
            <a:pPr>
              <a:spcAft>
                <a:spcPts val="600"/>
              </a:spcAft>
            </a:pPr>
            <a:r>
              <a:rPr lang="en-US"/>
              <a:t> </a:t>
            </a:r>
            <a:r>
              <a:rPr lang="en-US" b="1"/>
              <a:t>Recalling</a:t>
            </a:r>
            <a:r>
              <a:rPr lang="en-US"/>
              <a:t> the revision of the IODE objectives through Recommendation IODE-XVIII.1 and Recommendation IODE-XXI.4,</a:t>
            </a:r>
          </a:p>
          <a:p>
            <a:pPr>
              <a:spcAft>
                <a:spcPts val="600"/>
              </a:spcAft>
            </a:pPr>
            <a:r>
              <a:rPr lang="en-US" b="1"/>
              <a:t>Noting</a:t>
            </a:r>
            <a:r>
              <a:rPr lang="en-US"/>
              <a:t> the importance of including the ocean research and observation community as key stakeholders of the IODE,</a:t>
            </a:r>
          </a:p>
          <a:p>
            <a:pPr>
              <a:spcAft>
                <a:spcPts val="600"/>
              </a:spcAft>
            </a:pPr>
            <a:r>
              <a:rPr lang="en-US" b="1"/>
              <a:t>Noting further</a:t>
            </a:r>
            <a:r>
              <a:rPr lang="en-US"/>
              <a:t> the importance of providing societal benefits through appropriate data services and products,</a:t>
            </a:r>
          </a:p>
          <a:p>
            <a:pPr>
              <a:spcAft>
                <a:spcPts val="600"/>
              </a:spcAft>
            </a:pPr>
            <a:r>
              <a:rPr lang="en-US" b="1"/>
              <a:t>Recommends</a:t>
            </a:r>
            <a:r>
              <a:rPr lang="en-US"/>
              <a:t> that the Objectives of the IODE </a:t>
            </a:r>
            <a:r>
              <a:rPr lang="en-US" err="1"/>
              <a:t>Programme</a:t>
            </a:r>
            <a:r>
              <a:rPr lang="en-US"/>
              <a:t> be modified as follows:</a:t>
            </a:r>
          </a:p>
          <a:p>
            <a:pPr>
              <a:spcAft>
                <a:spcPts val="600"/>
              </a:spcAft>
            </a:pPr>
            <a:r>
              <a:rPr lang="en-US"/>
              <a:t>   (</a:t>
            </a:r>
            <a:r>
              <a:rPr lang="en-US" err="1"/>
              <a:t>i</a:t>
            </a:r>
            <a:r>
              <a:rPr lang="en-US"/>
              <a:t>)      To facilitate and promote the </a:t>
            </a:r>
            <a:r>
              <a:rPr lang="en-US" b="1"/>
              <a:t>discovery, exchange of, and access to, marine data and information including metadata, products and information </a:t>
            </a:r>
            <a:r>
              <a:rPr lang="en-US"/>
              <a:t>in real-time, near real time and delayed mode, through the use of international standards, and in compliance with the IOC Oceanographic Data Exchange Policy for the ocean research and observation community and other stakeholders;</a:t>
            </a:r>
          </a:p>
          <a:p>
            <a:pPr>
              <a:spcAft>
                <a:spcPts val="600"/>
              </a:spcAft>
            </a:pPr>
            <a:r>
              <a:rPr lang="en-US"/>
              <a:t>    (ii)      To encourage the </a:t>
            </a:r>
            <a:r>
              <a:rPr lang="en-US" b="1"/>
              <a:t>long term archival, preservation, documentation, management and services</a:t>
            </a:r>
            <a:r>
              <a:rPr lang="en-US"/>
              <a:t> of all marine data, data products, and information;</a:t>
            </a:r>
          </a:p>
          <a:p>
            <a:pPr>
              <a:spcAft>
                <a:spcPts val="600"/>
              </a:spcAft>
            </a:pPr>
            <a:r>
              <a:rPr lang="en-US"/>
              <a:t>   (iii)      To develop or use </a:t>
            </a:r>
            <a:r>
              <a:rPr lang="en-US" b="1"/>
              <a:t>existing best practices</a:t>
            </a:r>
            <a:r>
              <a:rPr lang="en-US"/>
              <a:t> for the discovery, management, exchange of, and access to marine data and information, including international standards, quality control and appropriate information technology;</a:t>
            </a:r>
          </a:p>
          <a:p>
            <a:pPr>
              <a:spcAft>
                <a:spcPts val="600"/>
              </a:spcAft>
            </a:pPr>
            <a:r>
              <a:rPr lang="en-US"/>
              <a:t>    (iv)     </a:t>
            </a:r>
            <a:r>
              <a:rPr lang="en-US" b="1"/>
              <a:t>To assist Member States to acquire the necessary capacity </a:t>
            </a:r>
            <a:r>
              <a:rPr lang="en-US"/>
              <a:t>to manage marine research and observation data and information and become partners in the IODE network;</a:t>
            </a:r>
          </a:p>
          <a:p>
            <a:pPr>
              <a:spcAft>
                <a:spcPts val="600"/>
              </a:spcAft>
            </a:pPr>
            <a:r>
              <a:rPr lang="en-US"/>
              <a:t>    (v)      To </a:t>
            </a:r>
            <a:r>
              <a:rPr lang="en-US" b="1"/>
              <a:t>support international scientific and operational marine </a:t>
            </a:r>
            <a:r>
              <a:rPr lang="en-US" b="1" err="1"/>
              <a:t>programmes</a:t>
            </a:r>
            <a:r>
              <a:rPr lang="en-US" b="1"/>
              <a:t>, including the Framework for Ocean Observing</a:t>
            </a:r>
            <a:r>
              <a:rPr lang="en-US"/>
              <a:t> for the benefit of a wide range of users.</a:t>
            </a:r>
          </a:p>
          <a:p>
            <a:pPr>
              <a:spcAft>
                <a:spcPts val="600"/>
              </a:spcAft>
            </a:pPr>
            <a:endParaRPr lang="en-US"/>
          </a:p>
        </p:txBody>
      </p:sp>
    </p:spTree>
    <p:extLst>
      <p:ext uri="{BB962C8B-B14F-4D97-AF65-F5344CB8AC3E}">
        <p14:creationId xmlns:p14="http://schemas.microsoft.com/office/powerpoint/2010/main" val="4182071629"/>
      </p:ext>
    </p:extLst>
  </p:cSld>
  <p:clrMapOvr>
    <a:masterClrMapping/>
  </p:clrMapOvr>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5AC3103093841B003B7BFE9B7A892" ma:contentTypeVersion="11" ma:contentTypeDescription="Create a new document." ma:contentTypeScope="" ma:versionID="b1e539a6439b7e63849ad94e47984b11">
  <xsd:schema xmlns:xsd="http://www.w3.org/2001/XMLSchema" xmlns:xs="http://www.w3.org/2001/XMLSchema" xmlns:p="http://schemas.microsoft.com/office/2006/metadata/properties" xmlns:ns2="3398ccc8-2cfc-4586-8ea6-68396a3fd7fb" xmlns:ns3="f80cb9b8-85d8-47ba-8f1d-0f5f910e54f8" targetNamespace="http://schemas.microsoft.com/office/2006/metadata/properties" ma:root="true" ma:fieldsID="c7544ba126cb590d2a8c07bf3a0aa030" ns2:_="" ns3:_="">
    <xsd:import namespace="3398ccc8-2cfc-4586-8ea6-68396a3fd7fb"/>
    <xsd:import namespace="f80cb9b8-85d8-47ba-8f1d-0f5f910e54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8ccc8-2cfc-4586-8ea6-68396a3fd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0cb9b8-85d8-47ba-8f1d-0f5f910e54f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7a38c08-8a5c-4736-8d89-f59954dab005}" ma:internalName="TaxCatchAll" ma:showField="CatchAllData" ma:web="f80cb9b8-85d8-47ba-8f1d-0f5f910e5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80cb9b8-85d8-47ba-8f1d-0f5f910e54f8" xsi:nil="true"/>
    <lcf76f155ced4ddcb4097134ff3c332f xmlns="3398ccc8-2cfc-4586-8ea6-68396a3fd7f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877EF-54D5-40D3-A6FA-C3391E16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8ccc8-2cfc-4586-8ea6-68396a3fd7fb"/>
    <ds:schemaRef ds:uri="f80cb9b8-85d8-47ba-8f1d-0f5f910e5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E03225-2F0F-443D-8A45-AA81AE505C34}">
  <ds:schemaRefs>
    <ds:schemaRef ds:uri="3398ccc8-2cfc-4586-8ea6-68396a3fd7fb"/>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f80cb9b8-85d8-47ba-8f1d-0f5f910e54f8"/>
    <ds:schemaRef ds:uri="http://purl.org/dc/elements/1.1/"/>
  </ds:schemaRefs>
</ds:datastoreItem>
</file>

<file path=customXml/itemProps3.xml><?xml version="1.0" encoding="utf-8"?>
<ds:datastoreItem xmlns:ds="http://schemas.openxmlformats.org/officeDocument/2006/customXml" ds:itemID="{BEEF09D5-6FCB-4C1B-98DE-676B79495DE6}">
  <ds:schemaRefs>
    <ds:schemaRef ds:uri="http://schemas.microsoft.com/sharepoint/v3/contenttype/forms"/>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1</TotalTime>
  <Words>2384</Words>
  <Application>Microsoft Macintosh PowerPoint</Application>
  <PresentationFormat>Widescreen</PresentationFormat>
  <Paragraphs>353</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Arial</vt:lpstr>
      <vt:lpstr>Arial,Sans-Serif</vt:lpstr>
      <vt:lpstr>Aptos Narrow</vt:lpstr>
      <vt:lpstr>Calibri</vt:lpstr>
      <vt:lpstr>Aptos</vt:lpstr>
      <vt:lpstr>GOOS PPT Theme</vt:lpstr>
      <vt:lpstr>PowerPoint Presentation</vt:lpstr>
      <vt:lpstr>IODE Challenges </vt:lpstr>
      <vt:lpstr>Challenges - Governance</vt:lpstr>
      <vt:lpstr>PowerPoint Presentation</vt:lpstr>
      <vt:lpstr>IODE next steps..</vt:lpstr>
      <vt:lpstr>Who are the critical clients?</vt:lpstr>
      <vt:lpstr>PowerPoint Presentation</vt:lpstr>
      <vt:lpstr>The IOC Value Cycles</vt:lpstr>
      <vt:lpstr>THE IODE OBJECTIVES </vt:lpstr>
      <vt:lpstr>Data - 2030</vt:lpstr>
      <vt:lpstr>Next steps</vt:lpstr>
      <vt:lpstr>Capacity Development - 2030</vt:lpstr>
      <vt:lpstr>Capacity Development – Next steps</vt:lpstr>
      <vt:lpstr>Capacity Development –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Tesan, Maeva</dc:creator>
  <cp:lastModifiedBy>De Baenst, Sofie</cp:lastModifiedBy>
  <cp:revision>2</cp:revision>
  <dcterms:created xsi:type="dcterms:W3CDTF">2019-09-03T09:02:06Z</dcterms:created>
  <dcterms:modified xsi:type="dcterms:W3CDTF">2026-04-29T08:53:59Z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0x0101004E45AC3103093841B003B7BFE9B7A892</vt:lpwstr>
  </property>
  <property fmtid="{D5CDD505-2E9C-101B-9397-08002B2CF9AE}" pid="3" name="MediaServiceImageTags">
    <vt:lpwstr/>
  </property>
  <property fmtid="{D5CDD505-2E9C-101B-9397-08002B2CF9AE}" pid="4" name="Order">
    <vt:r8>16640300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