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18"/>
  </p:notesMasterIdLst>
  <p:sldIdLst>
    <p:sldId id="257" r:id="rId3"/>
    <p:sldId id="258" r:id="rId4"/>
    <p:sldId id="276" r:id="rId5"/>
    <p:sldId id="270" r:id="rId6"/>
    <p:sldId id="271" r:id="rId7"/>
    <p:sldId id="272" r:id="rId8"/>
    <p:sldId id="260" r:id="rId9"/>
    <p:sldId id="259" r:id="rId10"/>
    <p:sldId id="264" r:id="rId11"/>
    <p:sldId id="274" r:id="rId12"/>
    <p:sldId id="275" r:id="rId13"/>
    <p:sldId id="277" r:id="rId14"/>
    <p:sldId id="273" r:id="rId15"/>
    <p:sldId id="268" r:id="rId16"/>
    <p:sldId id="265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5"/>
    <p:restoredTop sz="92878"/>
  </p:normalViewPr>
  <p:slideViewPr>
    <p:cSldViewPr snapToGrid="0" snapToObjects="1">
      <p:cViewPr varScale="1">
        <p:scale>
          <a:sx n="106" d="100"/>
          <a:sy n="106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5BD79-5809-E24F-BE8F-68B40CE27C5D}" type="datetimeFigureOut">
              <a:rPr lang="it-IT" smtClean="0"/>
              <a:t>17/04/26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3310D-8C0C-2340-A3F4-A3BB47D27A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5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book/10.1007/978-3-031-98115-9#author-1-5" TargetMode="External"/><Relationship Id="rId3" Type="http://schemas.openxmlformats.org/officeDocument/2006/relationships/hyperlink" Target="https://link.springer.com/book/10.1007/978-3-031-98115-9#author-1-0" TargetMode="External"/><Relationship Id="rId7" Type="http://schemas.openxmlformats.org/officeDocument/2006/relationships/hyperlink" Target="https://link.springer.com/book/10.1007/978-3-031-98115-9#author-1-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link.springer.com/book/10.1007/978-3-031-98115-9#author-1-3" TargetMode="External"/><Relationship Id="rId5" Type="http://schemas.openxmlformats.org/officeDocument/2006/relationships/hyperlink" Target="https://link.springer.com/book/10.1007/978-3-031-98115-9#author-1-2" TargetMode="External"/><Relationship Id="rId10" Type="http://schemas.openxmlformats.org/officeDocument/2006/relationships/hyperlink" Target="https://link.springer.com/book/10.1007/978-3-031-98115-9#author-1-7" TargetMode="External"/><Relationship Id="rId4" Type="http://schemas.openxmlformats.org/officeDocument/2006/relationships/hyperlink" Target="https://link.springer.com/book/10.1007/978-3-031-98115-9#author-1-1" TargetMode="External"/><Relationship Id="rId9" Type="http://schemas.openxmlformats.org/officeDocument/2006/relationships/hyperlink" Target="https://link.springer.com/book/10.1007/978-3-031-98115-9#author-1-6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24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32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Editors: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Mathilde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B. Sørensen</a:t>
            </a:r>
            <a:r>
              <a:rPr lang="it-IT" dirty="0">
                <a:effectLst/>
              </a:rPr>
              <a:t>,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Jörn Behrens</a:t>
            </a:r>
            <a:r>
              <a:rPr lang="it-IT" dirty="0">
                <a:effectLst/>
              </a:rPr>
              <a:t>,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Fatemeh Jalayer</a:t>
            </a:r>
            <a:r>
              <a:rPr lang="it-IT" dirty="0">
                <a:effectLst/>
              </a:rPr>
              <a:t>,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Finn Løvholt</a:t>
            </a:r>
            <a:r>
              <a:rPr lang="it-IT" dirty="0">
                <a:effectLst/>
              </a:rPr>
              <a:t>,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Stefano Lorito</a:t>
            </a:r>
            <a:r>
              <a:rPr lang="it-IT" dirty="0">
                <a:effectLst/>
              </a:rPr>
              <a:t>,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Irina Rafliana</a:t>
            </a:r>
            <a:r>
              <a:rPr lang="it-IT" dirty="0">
                <a:effectLst/>
              </a:rPr>
              <a:t>,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Mario A. Salgado-Gálvez</a:t>
            </a:r>
            <a:r>
              <a:rPr lang="it-IT" dirty="0">
                <a:effectLst/>
              </a:rPr>
              <a:t>,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Jacopo Selva</a:t>
            </a:r>
            <a:endParaRPr lang="it-IT" dirty="0">
              <a:effectLst/>
            </a:endParaRPr>
          </a:p>
          <a:p>
            <a:r>
              <a:rPr lang="it-IT" dirty="0">
                <a:effectLst/>
              </a:rPr>
              <a:t>- </a:t>
            </a:r>
            <a:r>
              <a:rPr lang="it-IT" dirty="0" err="1">
                <a:effectLst/>
              </a:rPr>
              <a:t>This</a:t>
            </a:r>
            <a:r>
              <a:rPr lang="it-IT" dirty="0">
                <a:effectLst/>
              </a:rPr>
              <a:t> book </a:t>
            </a:r>
            <a:r>
              <a:rPr lang="it-IT" dirty="0" err="1">
                <a:effectLst/>
              </a:rPr>
              <a:t>is</a:t>
            </a:r>
            <a:r>
              <a:rPr lang="it-IT" dirty="0">
                <a:effectLst/>
              </a:rPr>
              <a:t> open </a:t>
            </a:r>
            <a:r>
              <a:rPr lang="it-IT" dirty="0" err="1">
                <a:effectLst/>
              </a:rPr>
              <a:t>access</a:t>
            </a:r>
            <a:r>
              <a:rPr lang="it-IT" dirty="0">
                <a:effectLst/>
              </a:rPr>
              <a:t>, </a:t>
            </a:r>
            <a:r>
              <a:rPr lang="it-IT" dirty="0" err="1">
                <a:effectLst/>
              </a:rPr>
              <a:t>which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means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that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you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have</a:t>
            </a:r>
            <a:r>
              <a:rPr lang="it-IT" dirty="0">
                <a:effectLst/>
              </a:rPr>
              <a:t> free and </a:t>
            </a:r>
            <a:r>
              <a:rPr lang="it-IT" dirty="0" err="1">
                <a:effectLst/>
              </a:rPr>
              <a:t>unlimited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access</a:t>
            </a:r>
            <a:endParaRPr lang="it-IT" dirty="0">
              <a:effectLst/>
            </a:endParaRPr>
          </a:p>
          <a:p>
            <a:r>
              <a:rPr lang="it-IT" dirty="0">
                <a:effectLst/>
              </a:rPr>
              <a:t>- </a:t>
            </a:r>
            <a:r>
              <a:rPr lang="it-IT" dirty="0" err="1">
                <a:effectLst/>
              </a:rPr>
              <a:t>Intends</a:t>
            </a:r>
            <a:r>
              <a:rPr lang="it-IT" dirty="0">
                <a:effectLst/>
              </a:rPr>
              <a:t> to </a:t>
            </a:r>
            <a:r>
              <a:rPr lang="it-IT" dirty="0" err="1">
                <a:effectLst/>
              </a:rPr>
              <a:t>forward</a:t>
            </a:r>
            <a:r>
              <a:rPr lang="it-IT" dirty="0">
                <a:effectLst/>
              </a:rPr>
              <a:t> the </a:t>
            </a:r>
            <a:r>
              <a:rPr lang="it-IT" dirty="0" err="1">
                <a:effectLst/>
              </a:rPr>
              <a:t>scientific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basis</a:t>
            </a:r>
            <a:r>
              <a:rPr lang="it-IT" dirty="0">
                <a:effectLst/>
              </a:rPr>
              <a:t> for </a:t>
            </a:r>
            <a:r>
              <a:rPr lang="it-IT" dirty="0" err="1">
                <a:effectLst/>
              </a:rPr>
              <a:t>probabilistic</a:t>
            </a:r>
            <a:r>
              <a:rPr lang="it-IT" dirty="0">
                <a:effectLst/>
              </a:rPr>
              <a:t> tsunami </a:t>
            </a:r>
            <a:r>
              <a:rPr lang="it-IT" dirty="0" err="1">
                <a:effectLst/>
              </a:rPr>
              <a:t>hazard</a:t>
            </a:r>
            <a:r>
              <a:rPr lang="it-IT" dirty="0">
                <a:effectLst/>
              </a:rPr>
              <a:t> and </a:t>
            </a:r>
            <a:r>
              <a:rPr lang="it-IT" dirty="0" err="1">
                <a:effectLst/>
              </a:rPr>
              <a:t>risk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analysis</a:t>
            </a:r>
            <a:endParaRPr lang="it-IT" dirty="0">
              <a:effectLst/>
            </a:endParaRPr>
          </a:p>
          <a:p>
            <a:r>
              <a:rPr lang="it-IT" dirty="0">
                <a:effectLst/>
              </a:rPr>
              <a:t>- </a:t>
            </a:r>
            <a:r>
              <a:rPr lang="it-IT" dirty="0" err="1">
                <a:effectLst/>
              </a:rPr>
              <a:t>Presents</a:t>
            </a:r>
            <a:r>
              <a:rPr lang="it-IT" dirty="0">
                <a:effectLst/>
              </a:rPr>
              <a:t> an </a:t>
            </a:r>
            <a:r>
              <a:rPr lang="it-IT" dirty="0" err="1">
                <a:effectLst/>
              </a:rPr>
              <a:t>overview</a:t>
            </a:r>
            <a:r>
              <a:rPr lang="it-IT" dirty="0">
                <a:effectLst/>
              </a:rPr>
              <a:t> of </a:t>
            </a:r>
            <a:r>
              <a:rPr lang="it-IT" dirty="0" err="1">
                <a:effectLst/>
              </a:rPr>
              <a:t>existing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methods</a:t>
            </a:r>
            <a:r>
              <a:rPr lang="it-IT" dirty="0">
                <a:effectLst/>
              </a:rPr>
              <a:t>, to </a:t>
            </a:r>
            <a:r>
              <a:rPr lang="it-IT" dirty="0" err="1">
                <a:effectLst/>
              </a:rPr>
              <a:t>unify</a:t>
            </a:r>
            <a:r>
              <a:rPr lang="it-IT" dirty="0">
                <a:effectLst/>
              </a:rPr>
              <a:t> the </a:t>
            </a:r>
            <a:r>
              <a:rPr lang="it-IT" dirty="0" err="1">
                <a:effectLst/>
              </a:rPr>
              <a:t>description</a:t>
            </a:r>
            <a:r>
              <a:rPr lang="it-IT" dirty="0">
                <a:effectLst/>
              </a:rPr>
              <a:t> of </a:t>
            </a:r>
            <a:r>
              <a:rPr lang="it-IT" dirty="0" err="1">
                <a:effectLst/>
              </a:rPr>
              <a:t>named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workflows</a:t>
            </a:r>
            <a:endParaRPr lang="it-IT" dirty="0">
              <a:effectLst/>
            </a:endParaRPr>
          </a:p>
          <a:p>
            <a:r>
              <a:rPr lang="it-IT" dirty="0">
                <a:effectLst/>
              </a:rPr>
              <a:t>- </a:t>
            </a:r>
            <a:r>
              <a:rPr lang="it-IT" dirty="0" err="1">
                <a:effectLst/>
              </a:rPr>
              <a:t>Gives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enough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freedom</a:t>
            </a:r>
            <a:r>
              <a:rPr lang="it-IT" dirty="0">
                <a:effectLst/>
              </a:rPr>
              <a:t> to </a:t>
            </a:r>
            <a:r>
              <a:rPr lang="it-IT" dirty="0" err="1">
                <a:effectLst/>
              </a:rPr>
              <a:t>build</a:t>
            </a:r>
            <a:r>
              <a:rPr lang="it-IT" dirty="0">
                <a:effectLst/>
              </a:rPr>
              <a:t> on the </a:t>
            </a:r>
            <a:r>
              <a:rPr lang="it-IT" dirty="0" err="1">
                <a:effectLst/>
              </a:rPr>
              <a:t>knowledge</a:t>
            </a:r>
            <a:r>
              <a:rPr lang="it-IT" dirty="0">
                <a:effectLst/>
              </a:rPr>
              <a:t> to </a:t>
            </a:r>
            <a:r>
              <a:rPr lang="it-IT" dirty="0" err="1">
                <a:effectLst/>
              </a:rPr>
              <a:t>further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develop</a:t>
            </a:r>
            <a:r>
              <a:rPr lang="it-IT" dirty="0">
                <a:effectLst/>
              </a:rPr>
              <a:t> the </a:t>
            </a:r>
            <a:r>
              <a:rPr lang="it-IT" dirty="0" err="1">
                <a:effectLst/>
              </a:rPr>
              <a:t>field</a:t>
            </a:r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35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18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57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1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88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7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6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9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 Director / ICG Technical Secretary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Denis Chang Seng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Group 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Hazard Assessment and Modelling - Co-Chairs: Jorge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Macías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(University of Malaga, Spain) and Audrey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(Commissariat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l’Energie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Atomique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aux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Énergies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Alternatives, France)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Group 2 and 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Seismic, Geophysical and Sea Level Measurements and Sea Level Data Collection and Exchange, Including Offshore Tsunami Detection and Instruments – Co-Chairs: Anna von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Gyldenfeldt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(Federal Maritime and Hydrographic Agency, Germany) 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Cambaz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Bogazici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Kandilli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Observatory and Earthquake Research Institute,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Türkiye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Group 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Public Awareness, Preparedness and Mitigation – Chair: Cecilia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Valbonesi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Firenze, Italy)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Raluca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Partheniu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(National Institute for Earth Physics, Romania).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Team on Tsunami Ready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Co-Chairs: Maria Ana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Baptista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Superior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Engenharia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Lisboa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Politécnico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Lisboa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Portugal) and Elena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Daskalaki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(National Observatory of Athens, Greece).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guests at the discretion of the RTRB Chair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3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9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9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DE361B-72A1-4943-ADAA-F502BD8B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477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1B435C-E1F9-4DEF-B182-3819184C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036"/>
            <a:ext cx="10515600" cy="4867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F9E784-935B-464F-9FD9-2B582204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F4E1-7730-42C5-81CC-1D81BB05C61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17/04/2026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600AD5-DA7F-45DA-B47F-08E5483D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82934-2000-49EF-B820-8AE8F95C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9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9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3A73-BD7D-4263-BD96-67D4CFD2A9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17/04/2026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EDF5-7239-47AB-AF6D-BA9D14F8B7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9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DE361B-72A1-4943-ADAA-F502BD8B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477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1B435C-E1F9-4DEF-B182-3819184C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036"/>
            <a:ext cx="10515600" cy="4867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F9E784-935B-464F-9FD9-2B582204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F4E1-7730-42C5-81CC-1D81BB05C61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17/04/2026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600AD5-DA7F-45DA-B47F-08E5483D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82934-2000-49EF-B820-8AE8F95C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5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>
              <a:solidFill>
                <a:srgbClr val="3C3C3C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8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>
              <a:solidFill>
                <a:srgbClr val="3C3C3C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9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esdoc.unesco.org/ark:/48223/pf0000395442" TargetMode="External"/><Relationship Id="rId5" Type="http://schemas.openxmlformats.org/officeDocument/2006/relationships/hyperlink" Target="https://unesdoc.unesco.org/ark:/48223/pf0000395694" TargetMode="External"/><Relationship Id="rId4" Type="http://schemas.openxmlformats.org/officeDocument/2006/relationships/hyperlink" Target="https://unesdoc.unesco.org/ark:/48223/pf000039544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doi.org/10.1007/978-3-031-98115-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orymaps.arcgis.com/stories/47cd88ad5d7e4ca199498fec509b0506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ioc.unesco.org/en/twenty-years-tsunami-early-warning-and-mitigation-neam-achievements-and-new-horiz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cat.ingv.it/en/media-and-documents/news-en/486-first-two-deep-sea-buoys-for-tsunami-monitoring-deployed-in-the-mediterranean-se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ceanexpert.org/event/4644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oceanexpert.org/event/4750#agenda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lobalplatform.undrr.org/" TargetMode="External"/><Relationship Id="rId11" Type="http://schemas.openxmlformats.org/officeDocument/2006/relationships/hyperlink" Target="https://www.ioc.unesco.org/en/memory-resilience-coastal-communities-leading-wave-change-remembering-270th-anniversary-1755-lisbon" TargetMode="External"/><Relationship Id="rId5" Type="http://schemas.openxmlformats.org/officeDocument/2006/relationships/hyperlink" Target="https://globalplatform.undrr.org/gp-2025/preparatory-days/global-ew4all-multi-stakeholder-forum" TargetMode="External"/><Relationship Id="rId10" Type="http://schemas.openxmlformats.org/officeDocument/2006/relationships/hyperlink" Target="https://www.ioc.unesco.org/en/standard-operating-procedures-sop-workshop-cascais-strengthened-tsunami-preparedness-across-neam" TargetMode="External"/><Relationship Id="rId4" Type="http://schemas.openxmlformats.org/officeDocument/2006/relationships/hyperlink" Target="https://www.ioc.unesco.org/en/first-conference-ocean-decade-tsunami-programme-translating-science-life-saving-action-and" TargetMode="External"/><Relationship Id="rId9" Type="http://schemas.openxmlformats.org/officeDocument/2006/relationships/hyperlink" Target="https://oceanexpert.org/event/465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posts/ihcantabria_la-preparaci%C3%B3n-frente-a-tsunamis-y-el-activity-7393996901118967809-UGUz/?originalSubdomain=es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civil-protection-knowledge-network.europa.eu/news/neam-commitment-eu-launches-multi-hazard-workshop-strombol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enodo.org/records/17432571" TargetMode="External"/><Relationship Id="rId5" Type="http://schemas.openxmlformats.org/officeDocument/2006/relationships/hyperlink" Target="https://civil-protection-knowledge-network.europa.eu/news/neam-commitment-capacity-building-training-workshop-rome-28-29-may-2025" TargetMode="External"/><Relationship Id="rId4" Type="http://schemas.openxmlformats.org/officeDocument/2006/relationships/hyperlink" Target="https://www.ioc.unesco.org/en/articles/evacuation-mapping-workshop-strengthens-tsunami-preparedness-north-eastern-atlantic-and" TargetMode="Externa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ceandecade.org/actions/neam-commitment/" TargetMode="External"/><Relationship Id="rId4" Type="http://schemas.openxmlformats.org/officeDocument/2006/relationships/hyperlink" Target="https://oceandecade.org/actions/sustaining-agithar-towards-a-global-tsunami-mode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6795" y="2542224"/>
            <a:ext cx="5722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ICG/NEAMTWS</a:t>
            </a:r>
          </a:p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  </a:t>
            </a:r>
            <a:endParaRPr lang="en-US" sz="2800" b="1" dirty="0">
              <a:solidFill>
                <a:srgbClr val="E7E6E6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0997" y="3862400"/>
            <a:ext cx="609100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Alessandro Amato</a:t>
            </a:r>
            <a:b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  <a:p>
            <a:pPr algn="ctr"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Ignacio Aguirre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Ayerbe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Amr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Hamouda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(vice Chair)</a:t>
            </a:r>
          </a:p>
          <a:p>
            <a:pPr algn="ctr">
              <a:defRPr/>
            </a:pP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 Chang Seng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Secretary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FC7C9-AF3A-5131-0B95-98F57811EC23}"/>
              </a:ext>
            </a:extLst>
          </p:cNvPr>
          <p:cNvSpPr txBox="1"/>
          <p:nvPr/>
        </p:nvSpPr>
        <p:spPr>
          <a:xfrm>
            <a:off x="7183145" y="1002721"/>
            <a:ext cx="38425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ICG/CARIBE-EWS-XIX 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</a:rPr>
              <a:t>April 22 </a:t>
            </a:r>
            <a:r>
              <a:rPr lang="mr-IN" sz="3200" b="1" dirty="0">
                <a:solidFill>
                  <a:srgbClr val="FFC000"/>
                </a:solidFill>
              </a:rPr>
              <a:t>–</a:t>
            </a:r>
            <a:r>
              <a:rPr lang="en-US" sz="3200" b="1" dirty="0">
                <a:solidFill>
                  <a:srgbClr val="FFC000"/>
                </a:solidFill>
              </a:rPr>
              <a:t> 24, 2026</a:t>
            </a:r>
            <a:endParaRPr lang="fr-FR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5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olo 3"/>
          <p:cNvSpPr txBox="1">
            <a:spLocks/>
          </p:cNvSpPr>
          <p:nvPr/>
        </p:nvSpPr>
        <p:spPr>
          <a:xfrm>
            <a:off x="838200" y="347853"/>
            <a:ext cx="10515600" cy="664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...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Noted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it-IT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26012"/>
            <a:ext cx="10515600" cy="5336151"/>
          </a:xfrm>
        </p:spPr>
        <p:txBody>
          <a:bodyPr/>
          <a:lstStyle/>
          <a:p>
            <a:pPr fontAlgn="base"/>
            <a:r>
              <a:rPr lang="it-IT" dirty="0"/>
              <a:t>The </a:t>
            </a:r>
            <a:r>
              <a:rPr lang="it-IT" dirty="0" err="1"/>
              <a:t>continued</a:t>
            </a:r>
            <a:r>
              <a:rPr lang="it-IT" dirty="0"/>
              <a:t> </a:t>
            </a:r>
            <a:r>
              <a:rPr lang="it-IT" dirty="0" err="1"/>
              <a:t>awareness-raising</a:t>
            </a:r>
            <a:r>
              <a:rPr lang="it-IT" dirty="0"/>
              <a:t> </a:t>
            </a:r>
            <a:r>
              <a:rPr lang="it-IT" dirty="0" err="1"/>
              <a:t>efforts</a:t>
            </a:r>
            <a:r>
              <a:rPr lang="it-IT" dirty="0"/>
              <a:t> </a:t>
            </a:r>
            <a:r>
              <a:rPr lang="it-IT" dirty="0" err="1"/>
              <a:t>nationally</a:t>
            </a:r>
            <a:r>
              <a:rPr lang="it-IT" dirty="0"/>
              <a:t> on tsunami </a:t>
            </a:r>
            <a:r>
              <a:rPr lang="it-IT" dirty="0" err="1"/>
              <a:t>hazards</a:t>
            </a:r>
            <a:r>
              <a:rPr lang="it-IT" dirty="0"/>
              <a:t> and </a:t>
            </a:r>
            <a:r>
              <a:rPr lang="it-IT" dirty="0" err="1"/>
              <a:t>preparedness</a:t>
            </a:r>
            <a:r>
              <a:rPr lang="it-IT" dirty="0"/>
              <a:t> by </a:t>
            </a:r>
            <a:r>
              <a:rPr lang="it-IT" dirty="0" err="1"/>
              <a:t>Member</a:t>
            </a:r>
            <a:r>
              <a:rPr lang="it-IT" dirty="0"/>
              <a:t> </a:t>
            </a:r>
            <a:r>
              <a:rPr lang="it-IT" dirty="0" err="1"/>
              <a:t>States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inter-</a:t>
            </a:r>
            <a:r>
              <a:rPr lang="it-IT" dirty="0" err="1"/>
              <a:t>sessional</a:t>
            </a:r>
            <a:r>
              <a:rPr lang="it-IT" dirty="0"/>
              <a:t> </a:t>
            </a:r>
            <a:r>
              <a:rPr lang="it-IT" dirty="0" err="1"/>
              <a:t>period</a:t>
            </a:r>
            <a:r>
              <a:rPr lang="it-IT" dirty="0"/>
              <a:t> in line with, and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contribution</a:t>
            </a:r>
            <a:r>
              <a:rPr lang="it-IT" dirty="0"/>
              <a:t> to the </a:t>
            </a:r>
            <a:r>
              <a:rPr lang="it-IT" b="1" dirty="0"/>
              <a:t>World Tsunami </a:t>
            </a:r>
            <a:r>
              <a:rPr lang="it-IT" b="1" dirty="0" err="1"/>
              <a:t>Awareness</a:t>
            </a:r>
            <a:r>
              <a:rPr lang="it-IT" b="1" dirty="0"/>
              <a:t> </a:t>
            </a:r>
            <a:r>
              <a:rPr lang="it-IT" b="1" dirty="0" err="1"/>
              <a:t>Day</a:t>
            </a:r>
            <a:r>
              <a:rPr lang="it-IT" dirty="0"/>
              <a:t>, 5 </a:t>
            </a:r>
            <a:r>
              <a:rPr lang="it-IT" dirty="0" err="1"/>
              <a:t>November</a:t>
            </a:r>
            <a:r>
              <a:rPr lang="it-IT" dirty="0"/>
              <a:t> 2025;</a:t>
            </a:r>
          </a:p>
          <a:p>
            <a:pPr fontAlgn="base"/>
            <a:r>
              <a:rPr lang="it-IT" dirty="0"/>
              <a:t>Progress </a:t>
            </a:r>
            <a:r>
              <a:rPr lang="it-IT" dirty="0" err="1"/>
              <a:t>achieved</a:t>
            </a:r>
            <a:r>
              <a:rPr lang="it-IT" dirty="0"/>
              <a:t> in </a:t>
            </a:r>
            <a:r>
              <a:rPr lang="it-IT" dirty="0" err="1"/>
              <a:t>implementing</a:t>
            </a:r>
            <a:r>
              <a:rPr lang="it-IT" dirty="0"/>
              <a:t> </a:t>
            </a:r>
            <a:r>
              <a:rPr lang="it-IT" b="1" dirty="0"/>
              <a:t>Tsunami Ready </a:t>
            </a:r>
            <a:r>
              <a:rPr lang="it-IT" dirty="0" err="1"/>
              <a:t>Recognition</a:t>
            </a:r>
            <a:r>
              <a:rPr lang="it-IT" dirty="0"/>
              <a:t> for </a:t>
            </a:r>
            <a:r>
              <a:rPr lang="it-IT" dirty="0" err="1"/>
              <a:t>communities</a:t>
            </a:r>
            <a:r>
              <a:rPr lang="it-IT" dirty="0"/>
              <a:t> in: Ras </a:t>
            </a:r>
            <a:r>
              <a:rPr lang="it-IT" dirty="0" err="1"/>
              <a:t>El</a:t>
            </a:r>
            <a:r>
              <a:rPr lang="it-IT" dirty="0"/>
              <a:t>-Bar (</a:t>
            </a:r>
            <a:r>
              <a:rPr lang="it-IT" dirty="0" err="1"/>
              <a:t>Egypt</a:t>
            </a:r>
            <a:r>
              <a:rPr lang="it-IT" dirty="0"/>
              <a:t>); Marseille and </a:t>
            </a:r>
            <a:r>
              <a:rPr lang="it-IT" dirty="0" err="1"/>
              <a:t>Nice</a:t>
            </a:r>
            <a:r>
              <a:rPr lang="it-IT" dirty="0"/>
              <a:t> (France); Palmi, Stromboli  (</a:t>
            </a:r>
            <a:r>
              <a:rPr lang="it-IT" dirty="0" err="1"/>
              <a:t>Italy</a:t>
            </a:r>
            <a:r>
              <a:rPr lang="it-IT" dirty="0"/>
              <a:t>); </a:t>
            </a:r>
            <a:r>
              <a:rPr lang="it-IT" dirty="0" err="1"/>
              <a:t>Larache</a:t>
            </a:r>
            <a:r>
              <a:rPr lang="it-IT" dirty="0"/>
              <a:t> (Morocco); </a:t>
            </a:r>
            <a:r>
              <a:rPr lang="it-IT" dirty="0" err="1"/>
              <a:t>Cascais</a:t>
            </a:r>
            <a:r>
              <a:rPr lang="it-IT" dirty="0"/>
              <a:t> and </a:t>
            </a:r>
            <a:r>
              <a:rPr lang="it-IT" dirty="0" err="1"/>
              <a:t>Loulé</a:t>
            </a:r>
            <a:r>
              <a:rPr lang="it-IT" dirty="0"/>
              <a:t> (Portugal); Cádiz (</a:t>
            </a:r>
            <a:r>
              <a:rPr lang="it-IT" dirty="0" err="1"/>
              <a:t>Spain</a:t>
            </a:r>
            <a:r>
              <a:rPr lang="it-IT" dirty="0"/>
              <a:t>); and Tuzla, </a:t>
            </a:r>
            <a:r>
              <a:rPr lang="it-IT" dirty="0" err="1"/>
              <a:t>Kartal</a:t>
            </a:r>
            <a:r>
              <a:rPr lang="it-IT" dirty="0"/>
              <a:t>, and </a:t>
            </a:r>
            <a:r>
              <a:rPr lang="it-IT" dirty="0" err="1"/>
              <a:t>Seferihisar</a:t>
            </a:r>
            <a:r>
              <a:rPr lang="it-IT" dirty="0"/>
              <a:t>  (</a:t>
            </a:r>
            <a:r>
              <a:rPr lang="it-IT" dirty="0" err="1"/>
              <a:t>Türkiye</a:t>
            </a:r>
            <a:r>
              <a:rPr lang="it-IT" dirty="0"/>
              <a:t>); </a:t>
            </a:r>
          </a:p>
          <a:p>
            <a:r>
              <a:rPr lang="it-IT" dirty="0"/>
              <a:t>The new </a:t>
            </a:r>
            <a:r>
              <a:rPr lang="it-IT" dirty="0" err="1"/>
              <a:t>Terms</a:t>
            </a:r>
            <a:r>
              <a:rPr lang="it-IT" dirty="0"/>
              <a:t> of Reference of the ICG/NEAMTWS </a:t>
            </a:r>
            <a:r>
              <a:rPr lang="it-IT" b="1" dirty="0"/>
              <a:t>Task Team on </a:t>
            </a:r>
            <a:r>
              <a:rPr lang="it-IT" b="1" dirty="0" err="1"/>
              <a:t>Governance</a:t>
            </a:r>
            <a:r>
              <a:rPr lang="it-IT" dirty="0"/>
              <a:t> (</a:t>
            </a:r>
            <a:r>
              <a:rPr lang="it-IT" dirty="0" err="1"/>
              <a:t>Appendix</a:t>
            </a:r>
            <a:r>
              <a:rPr lang="it-IT" dirty="0"/>
              <a:t> 7);</a:t>
            </a: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9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olo 3"/>
          <p:cNvSpPr txBox="1">
            <a:spLocks/>
          </p:cNvSpPr>
          <p:nvPr/>
        </p:nvSpPr>
        <p:spPr>
          <a:xfrm>
            <a:off x="838200" y="347853"/>
            <a:ext cx="10515600" cy="664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Further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noted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the </a:t>
            </a:r>
            <a:r>
              <a:rPr lang="it-IT" sz="32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following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UNESCO-IOC Publications: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26012"/>
            <a:ext cx="10515600" cy="5336151"/>
          </a:xfrm>
        </p:spPr>
        <p:txBody>
          <a:bodyPr/>
          <a:lstStyle/>
          <a:p>
            <a:pPr fontAlgn="base"/>
            <a:r>
              <a:rPr lang="it-IT" sz="2400" dirty="0"/>
              <a:t>Community </a:t>
            </a:r>
            <a:r>
              <a:rPr lang="it-IT" sz="2400" dirty="0" err="1"/>
              <a:t>Perceptions</a:t>
            </a:r>
            <a:r>
              <a:rPr lang="it-IT" sz="2400" dirty="0"/>
              <a:t> of </a:t>
            </a:r>
            <a:r>
              <a:rPr lang="it-IT" sz="2400" dirty="0" err="1"/>
              <a:t>Coastal</a:t>
            </a:r>
            <a:r>
              <a:rPr lang="it-IT" sz="2400" dirty="0"/>
              <a:t> Sea-Level </a:t>
            </a:r>
            <a:r>
              <a:rPr lang="it-IT" sz="2400" dirty="0" err="1"/>
              <a:t>Related</a:t>
            </a:r>
            <a:r>
              <a:rPr lang="it-IT" sz="2400" dirty="0"/>
              <a:t> </a:t>
            </a:r>
            <a:r>
              <a:rPr lang="it-IT" sz="2400" dirty="0" err="1"/>
              <a:t>Hazard</a:t>
            </a:r>
            <a:r>
              <a:rPr lang="it-IT" sz="2400" dirty="0"/>
              <a:t> </a:t>
            </a:r>
            <a:r>
              <a:rPr lang="it-IT" sz="2400" dirty="0" err="1"/>
              <a:t>Risks</a:t>
            </a:r>
            <a:r>
              <a:rPr lang="it-IT" sz="2400" dirty="0"/>
              <a:t>: A </a:t>
            </a:r>
            <a:r>
              <a:rPr lang="it-IT" sz="2400" dirty="0" err="1"/>
              <a:t>Survey</a:t>
            </a:r>
            <a:r>
              <a:rPr lang="it-IT" sz="2400" dirty="0"/>
              <a:t> </a:t>
            </a:r>
            <a:r>
              <a:rPr lang="it-IT" sz="2400" dirty="0" err="1"/>
              <a:t>Implemented</a:t>
            </a:r>
            <a:r>
              <a:rPr lang="it-IT" sz="2400" dirty="0"/>
              <a:t> by the UNESCO-IOC DG/ECHO </a:t>
            </a:r>
            <a:r>
              <a:rPr lang="it-IT" sz="2400" dirty="0" err="1"/>
              <a:t>CoastWAVE</a:t>
            </a:r>
            <a:r>
              <a:rPr lang="it-IT" sz="2400" dirty="0"/>
              <a:t> Project </a:t>
            </a:r>
            <a:r>
              <a:rPr lang="it-IT" sz="2400" dirty="0" err="1"/>
              <a:t>Partners</a:t>
            </a:r>
            <a:r>
              <a:rPr lang="it-IT" sz="2400" dirty="0"/>
              <a:t> in the North-</a:t>
            </a:r>
            <a:r>
              <a:rPr lang="it-IT" sz="2400" dirty="0" err="1"/>
              <a:t>Eastern</a:t>
            </a:r>
            <a:r>
              <a:rPr lang="it-IT" sz="2400" dirty="0"/>
              <a:t> Atlantic, </a:t>
            </a:r>
            <a:r>
              <a:rPr lang="it-IT" sz="2400" dirty="0" err="1"/>
              <a:t>Mediterranean</a:t>
            </a:r>
            <a:r>
              <a:rPr lang="it-IT" sz="2400" dirty="0"/>
              <a:t> and </a:t>
            </a:r>
            <a:r>
              <a:rPr lang="it-IT" sz="2400" dirty="0" err="1"/>
              <a:t>Connected</a:t>
            </a:r>
            <a:r>
              <a:rPr lang="it-IT" sz="2400" dirty="0"/>
              <a:t> </a:t>
            </a:r>
            <a:r>
              <a:rPr lang="it-IT" sz="2400" dirty="0" err="1"/>
              <a:t>Seas</a:t>
            </a:r>
            <a:r>
              <a:rPr lang="it-IT" sz="2400" dirty="0"/>
              <a:t> (NEAM) </a:t>
            </a:r>
            <a:r>
              <a:rPr lang="it-IT" sz="2400" dirty="0" err="1"/>
              <a:t>Region</a:t>
            </a:r>
            <a:r>
              <a:rPr lang="it-IT" sz="2400" dirty="0"/>
              <a:t>, </a:t>
            </a:r>
            <a:r>
              <a:rPr lang="it-IT" sz="2400" u="sng" dirty="0">
                <a:hlinkClick r:id="rId4"/>
              </a:rPr>
              <a:t>IOC/2025/TS/192</a:t>
            </a:r>
            <a:r>
              <a:rPr lang="it-IT" sz="2400" dirty="0"/>
              <a:t>;</a:t>
            </a:r>
          </a:p>
          <a:p>
            <a:pPr fontAlgn="base"/>
            <a:r>
              <a:rPr lang="it-IT" sz="2400" dirty="0"/>
              <a:t>UNESCO-IOC EU DG ECHO </a:t>
            </a:r>
            <a:r>
              <a:rPr lang="it-IT" sz="2400" dirty="0" err="1"/>
              <a:t>CoastWAVE</a:t>
            </a:r>
            <a:r>
              <a:rPr lang="it-IT" sz="2400" dirty="0"/>
              <a:t> Project: </a:t>
            </a:r>
            <a:r>
              <a:rPr lang="it-IT" sz="2400" dirty="0" err="1"/>
              <a:t>evaluation</a:t>
            </a:r>
            <a:r>
              <a:rPr lang="it-IT" sz="2400" dirty="0"/>
              <a:t> of </a:t>
            </a:r>
            <a:r>
              <a:rPr lang="it-IT" sz="2400" dirty="0" err="1"/>
              <a:t>Inexpensive</a:t>
            </a:r>
            <a:r>
              <a:rPr lang="it-IT" sz="2400" dirty="0"/>
              <a:t> </a:t>
            </a:r>
            <a:r>
              <a:rPr lang="it-IT" sz="2400" dirty="0" err="1"/>
              <a:t>Devices</a:t>
            </a:r>
            <a:r>
              <a:rPr lang="it-IT" sz="2400" dirty="0"/>
              <a:t> for Sea Level (IDSL) IOC. </a:t>
            </a:r>
            <a:r>
              <a:rPr lang="it-IT" sz="2400" u="sng" dirty="0">
                <a:hlinkClick r:id="rId5"/>
              </a:rPr>
              <a:t>Technical series, 210</a:t>
            </a:r>
            <a:r>
              <a:rPr lang="it-IT" sz="2400" dirty="0"/>
              <a:t> [214];</a:t>
            </a:r>
          </a:p>
          <a:p>
            <a:pPr fontAlgn="base"/>
            <a:r>
              <a:rPr lang="it-IT" sz="2400" dirty="0" err="1"/>
              <a:t>Strengthening</a:t>
            </a:r>
            <a:r>
              <a:rPr lang="it-IT" sz="2400" dirty="0"/>
              <a:t> the </a:t>
            </a:r>
            <a:r>
              <a:rPr lang="it-IT" sz="2400" dirty="0" err="1"/>
              <a:t>resilience</a:t>
            </a:r>
            <a:r>
              <a:rPr lang="it-IT" sz="2400" dirty="0"/>
              <a:t> of </a:t>
            </a:r>
            <a:r>
              <a:rPr lang="it-IT" sz="2400" dirty="0" err="1"/>
              <a:t>coastal</a:t>
            </a:r>
            <a:r>
              <a:rPr lang="it-IT" sz="2400" dirty="0"/>
              <a:t> </a:t>
            </a:r>
            <a:r>
              <a:rPr lang="it-IT" sz="2400" dirty="0" err="1"/>
              <a:t>communities</a:t>
            </a:r>
            <a:r>
              <a:rPr lang="it-IT" sz="2400" dirty="0"/>
              <a:t> in the </a:t>
            </a:r>
            <a:r>
              <a:rPr lang="it-IT" sz="2400" dirty="0" err="1"/>
              <a:t>Northeast</a:t>
            </a:r>
            <a:r>
              <a:rPr lang="it-IT" sz="2400" dirty="0"/>
              <a:t> Atlantic, </a:t>
            </a:r>
            <a:r>
              <a:rPr lang="it-IT" sz="2400" dirty="0" err="1"/>
              <a:t>Mediterranean</a:t>
            </a:r>
            <a:r>
              <a:rPr lang="it-IT" sz="2400" dirty="0"/>
              <a:t> </a:t>
            </a:r>
            <a:r>
              <a:rPr lang="it-IT" sz="2400" dirty="0" err="1"/>
              <a:t>Region</a:t>
            </a:r>
            <a:r>
              <a:rPr lang="it-IT" sz="2400" dirty="0"/>
              <a:t> to the impact of </a:t>
            </a:r>
            <a:r>
              <a:rPr lang="it-IT" sz="2400" dirty="0" err="1"/>
              <a:t>tsunamis</a:t>
            </a:r>
            <a:r>
              <a:rPr lang="it-IT" sz="2400" dirty="0"/>
              <a:t> and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sea</a:t>
            </a:r>
            <a:r>
              <a:rPr lang="it-IT" sz="2400" dirty="0"/>
              <a:t> </a:t>
            </a:r>
            <a:r>
              <a:rPr lang="it-IT" sz="2400" dirty="0" err="1"/>
              <a:t>level</a:t>
            </a:r>
            <a:r>
              <a:rPr lang="it-IT" sz="2400" dirty="0"/>
              <a:t> </a:t>
            </a:r>
            <a:r>
              <a:rPr lang="it-IT" sz="2400" dirty="0" err="1"/>
              <a:t>related</a:t>
            </a:r>
            <a:r>
              <a:rPr lang="it-IT" sz="2400" dirty="0"/>
              <a:t> </a:t>
            </a:r>
            <a:r>
              <a:rPr lang="it-IT" sz="2400" dirty="0" err="1"/>
              <a:t>coastal</a:t>
            </a:r>
            <a:r>
              <a:rPr lang="it-IT" sz="2400" dirty="0"/>
              <a:t> </a:t>
            </a:r>
            <a:r>
              <a:rPr lang="it-IT" sz="2400" dirty="0" err="1"/>
              <a:t>hazards</a:t>
            </a:r>
            <a:r>
              <a:rPr lang="it-IT" sz="2400" dirty="0"/>
              <a:t> (</a:t>
            </a:r>
            <a:r>
              <a:rPr lang="it-IT" sz="2400" dirty="0" err="1"/>
              <a:t>CoastWAVE</a:t>
            </a:r>
            <a:r>
              <a:rPr lang="it-IT" sz="2400" dirty="0"/>
              <a:t>): </a:t>
            </a:r>
            <a:r>
              <a:rPr lang="it-IT" sz="2400" dirty="0" err="1"/>
              <a:t>external</a:t>
            </a:r>
            <a:r>
              <a:rPr lang="it-IT" sz="2400" dirty="0"/>
              <a:t> </a:t>
            </a:r>
            <a:r>
              <a:rPr lang="it-IT" sz="2400" dirty="0" err="1"/>
              <a:t>evaluation</a:t>
            </a:r>
            <a:r>
              <a:rPr lang="it-IT" sz="2400" dirty="0"/>
              <a:t> of the DG ECHO </a:t>
            </a:r>
            <a:r>
              <a:rPr lang="it-IT" sz="2400" dirty="0" err="1"/>
              <a:t>CoastWAVE</a:t>
            </a:r>
            <a:r>
              <a:rPr lang="it-IT" sz="2400" dirty="0"/>
              <a:t> </a:t>
            </a:r>
            <a:r>
              <a:rPr lang="it-IT" sz="2400" dirty="0" err="1"/>
              <a:t>project</a:t>
            </a:r>
            <a:r>
              <a:rPr lang="it-IT" sz="2400" dirty="0"/>
              <a:t> </a:t>
            </a:r>
            <a:r>
              <a:rPr lang="it-IT" sz="2400" u="sng" dirty="0">
                <a:hlinkClick r:id="rId6"/>
              </a:rPr>
              <a:t>IOC. Information document series, 1549</a:t>
            </a:r>
            <a:r>
              <a:rPr lang="it-IT" sz="2400" dirty="0"/>
              <a:t> [27].</a:t>
            </a:r>
          </a:p>
          <a:p>
            <a:pPr fontAlgn="base"/>
            <a:endParaRPr lang="it-IT" sz="2400" dirty="0">
              <a:solidFill>
                <a:schemeClr val="tx2"/>
              </a:solidFill>
            </a:endParaRPr>
          </a:p>
          <a:p>
            <a:pPr fontAlgn="base"/>
            <a:r>
              <a:rPr lang="it-IT" sz="2400" dirty="0">
                <a:solidFill>
                  <a:schemeClr val="tx2"/>
                </a:solidFill>
              </a:rPr>
              <a:t>(</a:t>
            </a:r>
            <a:r>
              <a:rPr lang="it-IT" sz="2400" dirty="0" err="1">
                <a:solidFill>
                  <a:schemeClr val="tx2"/>
                </a:solidFill>
              </a:rPr>
              <a:t>Several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papers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were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also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published</a:t>
            </a:r>
            <a:r>
              <a:rPr lang="it-IT" sz="2400" dirty="0">
                <a:solidFill>
                  <a:schemeClr val="tx2"/>
                </a:solidFill>
              </a:rPr>
              <a:t> on </a:t>
            </a:r>
            <a:r>
              <a:rPr lang="it-IT" sz="2400" dirty="0" err="1">
                <a:solidFill>
                  <a:schemeClr val="tx2"/>
                </a:solidFill>
              </a:rPr>
              <a:t>many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scientific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journals</a:t>
            </a:r>
            <a:r>
              <a:rPr lang="it-IT" sz="2400" dirty="0">
                <a:solidFill>
                  <a:schemeClr val="tx2"/>
                </a:solidFill>
              </a:rPr>
              <a:t>)</a:t>
            </a:r>
          </a:p>
          <a:p>
            <a:pPr fontAlgn="base"/>
            <a:r>
              <a:rPr lang="it-IT" sz="2400" dirty="0" err="1">
                <a:solidFill>
                  <a:schemeClr val="tx2"/>
                </a:solidFill>
              </a:rPr>
              <a:t>Cookbook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see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next</a:t>
            </a:r>
            <a:r>
              <a:rPr lang="it-IT" sz="2400" dirty="0">
                <a:solidFill>
                  <a:schemeClr val="tx2"/>
                </a:solidFill>
              </a:rPr>
              <a:t> slide - - - &gt;</a:t>
            </a:r>
          </a:p>
        </p:txBody>
      </p:sp>
    </p:spTree>
    <p:extLst>
      <p:ext uri="{BB962C8B-B14F-4D97-AF65-F5344CB8AC3E}">
        <p14:creationId xmlns:p14="http://schemas.microsoft.com/office/powerpoint/2010/main" val="5689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olo 3"/>
          <p:cNvSpPr txBox="1">
            <a:spLocks/>
          </p:cNvSpPr>
          <p:nvPr/>
        </p:nvSpPr>
        <p:spPr>
          <a:xfrm>
            <a:off x="470238" y="1019004"/>
            <a:ext cx="11237259" cy="6647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 </a:t>
            </a:r>
            <a:r>
              <a:rPr lang="it-IT" sz="3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Cookbook</a:t>
            </a:r>
            <a:r>
              <a:rPr lang="it-IT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for </a:t>
            </a:r>
            <a:r>
              <a:rPr lang="it-IT" sz="3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Probabilistic</a:t>
            </a:r>
            <a:r>
              <a:rPr lang="it-IT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Tsunami </a:t>
            </a:r>
            <a:r>
              <a:rPr lang="it-IT" sz="3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Hazard</a:t>
            </a:r>
            <a:r>
              <a:rPr lang="it-IT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and </a:t>
            </a:r>
            <a:r>
              <a:rPr lang="it-IT" sz="3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Risk</a:t>
            </a:r>
            <a:r>
              <a:rPr lang="it-IT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Analysis (2026)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0884" y="5838353"/>
            <a:ext cx="11240608" cy="1019647"/>
          </a:xfrm>
        </p:spPr>
        <p:txBody>
          <a:bodyPr/>
          <a:lstStyle/>
          <a:p>
            <a:pPr fontAlgn="base"/>
            <a:r>
              <a:rPr lang="it-IT" sz="2400" dirty="0"/>
              <a:t>9 </a:t>
            </a:r>
            <a:r>
              <a:rPr lang="it-IT" sz="2400" dirty="0" err="1"/>
              <a:t>Chapters</a:t>
            </a:r>
            <a:r>
              <a:rPr lang="it-IT" sz="2400" dirty="0"/>
              <a:t>, 25 </a:t>
            </a:r>
            <a:r>
              <a:rPr lang="it-IT" sz="2400" dirty="0" err="1"/>
              <a:t>Recipes</a:t>
            </a:r>
            <a:r>
              <a:rPr lang="it-IT" sz="2400" dirty="0"/>
              <a:t>, 601 </a:t>
            </a:r>
            <a:r>
              <a:rPr lang="it-IT" sz="2400" dirty="0" err="1"/>
              <a:t>pages</a:t>
            </a:r>
            <a:r>
              <a:rPr lang="it-IT" sz="2400" dirty="0"/>
              <a:t>, more </a:t>
            </a:r>
            <a:r>
              <a:rPr lang="it-IT" sz="2400" dirty="0" err="1"/>
              <a:t>than</a:t>
            </a:r>
            <a:r>
              <a:rPr lang="it-IT" sz="2400" dirty="0"/>
              <a:t> 50 </a:t>
            </a:r>
            <a:r>
              <a:rPr lang="it-IT" sz="2400" dirty="0" err="1"/>
              <a:t>Authors</a:t>
            </a:r>
            <a:endParaRPr lang="it-IT" sz="2400" dirty="0"/>
          </a:p>
          <a:p>
            <a:pPr fontAlgn="base"/>
            <a:r>
              <a:rPr lang="mr-IN" sz="2400" dirty="0"/>
              <a:t> </a:t>
            </a:r>
            <a:r>
              <a:rPr lang="mr-IN" sz="2400" dirty="0">
                <a:hlinkClick r:id="rId4" tooltip="https://doi.org/10.1007/978-3-031-98115-9"/>
              </a:rPr>
              <a:t>https://doi.org/10.1007/978-3-031-98115-9</a:t>
            </a:r>
            <a:endParaRPr lang="it-IT" sz="2400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5" y="1687321"/>
            <a:ext cx="11855006" cy="38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5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1201271" y="0"/>
            <a:ext cx="10515600" cy="664778"/>
          </a:xfrm>
        </p:spPr>
        <p:txBody>
          <a:bodyPr/>
          <a:lstStyle/>
          <a:p>
            <a:r>
              <a:rPr lang="it-IT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Recent</a:t>
            </a: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events</a:t>
            </a: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in the NEAM </a:t>
            </a:r>
            <a:r>
              <a:rPr lang="it-IT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region</a:t>
            </a:r>
            <a:endParaRPr lang="it-IT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3" y="545809"/>
            <a:ext cx="11479307" cy="63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1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1129" y="0"/>
            <a:ext cx="1787326" cy="102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024" y="1341680"/>
            <a:ext cx="12513601" cy="5516321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 Story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Map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sellaDiTesto 2">
            <a:hlinkClick r:id="rId5"/>
          </p:cNvPr>
          <p:cNvSpPr txBox="1"/>
          <p:nvPr/>
        </p:nvSpPr>
        <p:spPr>
          <a:xfrm>
            <a:off x="537882" y="6293224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https</a:t>
            </a:r>
            <a:r>
              <a:rPr lang="it-IT" dirty="0">
                <a:solidFill>
                  <a:schemeClr val="bg1"/>
                </a:solidFill>
              </a:rPr>
              <a:t>://</a:t>
            </a:r>
            <a:r>
              <a:rPr lang="it-IT" dirty="0" err="1">
                <a:solidFill>
                  <a:schemeClr val="bg1"/>
                </a:solidFill>
              </a:rPr>
              <a:t>storymaps.arcgis.com</a:t>
            </a:r>
            <a:r>
              <a:rPr lang="it-IT" dirty="0">
                <a:solidFill>
                  <a:schemeClr val="bg1"/>
                </a:solidFill>
              </a:rPr>
              <a:t>/stories/47cd88ad5d7e4ca199498fec509b0506</a:t>
            </a:r>
          </a:p>
        </p:txBody>
      </p:sp>
    </p:spTree>
    <p:extLst>
      <p:ext uri="{BB962C8B-B14F-4D97-AF65-F5344CB8AC3E}">
        <p14:creationId xmlns:p14="http://schemas.microsoft.com/office/powerpoint/2010/main" val="333923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70528" y="2999424"/>
            <a:ext cx="5722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4000" b="1" dirty="0">
              <a:solidFill>
                <a:srgbClr val="E7E6E6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ICG/NEAMTWS D&amp;R (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December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2025)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98491" y="1194735"/>
            <a:ext cx="5856098" cy="5488453"/>
          </a:xfrm>
        </p:spPr>
        <p:txBody>
          <a:bodyPr/>
          <a:lstStyle/>
          <a:p>
            <a:r>
              <a:rPr lang="it-IT" sz="2400" b="1" dirty="0" err="1"/>
              <a:t>Appreciated</a:t>
            </a:r>
            <a:r>
              <a:rPr lang="it-IT" sz="2400" b="1" dirty="0"/>
              <a:t> </a:t>
            </a:r>
            <a:r>
              <a:rPr lang="it-IT" sz="2400" dirty="0"/>
              <a:t>the </a:t>
            </a:r>
            <a:r>
              <a:rPr lang="it-IT" sz="2400" dirty="0" err="1"/>
              <a:t>organization</a:t>
            </a:r>
            <a:r>
              <a:rPr lang="it-IT" sz="2400" dirty="0"/>
              <a:t> of the side </a:t>
            </a:r>
            <a:r>
              <a:rPr lang="it-IT" sz="2400" dirty="0" err="1"/>
              <a:t>event</a:t>
            </a:r>
            <a:r>
              <a:rPr lang="it-IT" sz="2400" dirty="0"/>
              <a:t> on </a:t>
            </a:r>
            <a:r>
              <a:rPr lang="it-IT" sz="2400" u="sng" dirty="0">
                <a:hlinkClick r:id="rId4"/>
              </a:rPr>
              <a:t>20 Years of ICG/NEAMTWS: Achievements and New Horizons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the ICG/NEAMTWS-XX session </a:t>
            </a:r>
            <a:r>
              <a:rPr lang="it-IT" sz="2400" dirty="0" err="1"/>
              <a:t>since</a:t>
            </a:r>
            <a:r>
              <a:rPr lang="it-IT" sz="2400" dirty="0"/>
              <a:t> </a:t>
            </a:r>
            <a:r>
              <a:rPr lang="it-IT" sz="2400" dirty="0" err="1"/>
              <a:t>its</a:t>
            </a:r>
            <a:r>
              <a:rPr lang="it-IT" sz="2400" dirty="0"/>
              <a:t> establishment in 2005 and the </a:t>
            </a:r>
            <a:r>
              <a:rPr lang="it-IT" sz="2400" dirty="0" err="1"/>
              <a:t>presentation</a:t>
            </a:r>
            <a:r>
              <a:rPr lang="it-IT" sz="2400" dirty="0"/>
              <a:t> of </a:t>
            </a:r>
            <a:r>
              <a:rPr lang="it-IT" sz="2400" dirty="0" err="1"/>
              <a:t>Certificates</a:t>
            </a:r>
            <a:r>
              <a:rPr lang="it-IT" sz="2400" dirty="0"/>
              <a:t> of </a:t>
            </a:r>
            <a:r>
              <a:rPr lang="it-IT" sz="2400" dirty="0" err="1"/>
              <a:t>Appreciation</a:t>
            </a:r>
            <a:r>
              <a:rPr lang="it-IT" sz="2400" dirty="0"/>
              <a:t> to </a:t>
            </a:r>
            <a:r>
              <a:rPr lang="it-IT" sz="2400" dirty="0" err="1"/>
              <a:t>individuals</a:t>
            </a:r>
            <a:r>
              <a:rPr lang="it-IT" sz="2400" dirty="0"/>
              <a:t> </a:t>
            </a:r>
            <a:r>
              <a:rPr lang="it-IT" sz="2400" dirty="0" err="1"/>
              <a:t>whose</a:t>
            </a:r>
            <a:r>
              <a:rPr lang="it-IT" sz="2400" dirty="0"/>
              <a:t> </a:t>
            </a:r>
            <a:r>
              <a:rPr lang="it-IT" sz="2400" dirty="0" err="1"/>
              <a:t>contributions</a:t>
            </a:r>
            <a:r>
              <a:rPr lang="it-IT" sz="2400" dirty="0"/>
              <a:t> </a:t>
            </a:r>
            <a:r>
              <a:rPr lang="it-IT" sz="2400" dirty="0" err="1"/>
              <a:t>shaped</a:t>
            </a:r>
            <a:r>
              <a:rPr lang="it-IT" sz="2400" dirty="0"/>
              <a:t> NEAMTWS over the </a:t>
            </a:r>
            <a:r>
              <a:rPr lang="it-IT" sz="2400" dirty="0" err="1"/>
              <a:t>past</a:t>
            </a:r>
            <a:r>
              <a:rPr lang="it-IT" sz="2400" dirty="0"/>
              <a:t> 20 </a:t>
            </a:r>
            <a:r>
              <a:rPr lang="it-IT" sz="2400" dirty="0" err="1"/>
              <a:t>years</a:t>
            </a:r>
            <a:r>
              <a:rPr lang="it-IT" sz="2400" dirty="0"/>
              <a:t>;</a:t>
            </a:r>
          </a:p>
          <a:p>
            <a:r>
              <a:rPr lang="it-IT" sz="2400" b="1" dirty="0" err="1"/>
              <a:t>Welcomed</a:t>
            </a:r>
            <a:r>
              <a:rPr lang="it-IT" sz="2400" b="1" dirty="0"/>
              <a:t> </a:t>
            </a:r>
            <a:r>
              <a:rPr lang="it-IT" sz="2400" dirty="0" err="1"/>
              <a:t>Mr</a:t>
            </a:r>
            <a:r>
              <a:rPr lang="it-IT" sz="2400" dirty="0"/>
              <a:t> Alessandro Amato, </a:t>
            </a:r>
            <a:r>
              <a:rPr lang="it-IT" sz="2400" dirty="0" err="1"/>
              <a:t>Italy</a:t>
            </a:r>
            <a:r>
              <a:rPr lang="it-IT" sz="2400" dirty="0"/>
              <a:t>, </a:t>
            </a:r>
            <a:r>
              <a:rPr lang="it-IT" sz="2400" dirty="0" err="1"/>
              <a:t>as</a:t>
            </a:r>
            <a:r>
              <a:rPr lang="it-IT" sz="2400" dirty="0"/>
              <a:t> the re-</a:t>
            </a:r>
            <a:r>
              <a:rPr lang="it-IT" sz="2400" dirty="0" err="1"/>
              <a:t>elected</a:t>
            </a:r>
            <a:r>
              <a:rPr lang="it-IT" sz="2400" dirty="0"/>
              <a:t>  ICG/NEAMTWS </a:t>
            </a:r>
            <a:r>
              <a:rPr lang="it-IT" sz="2400" dirty="0" err="1"/>
              <a:t>Chairperson</a:t>
            </a:r>
            <a:r>
              <a:rPr lang="it-IT" sz="2400" dirty="0"/>
              <a:t>, </a:t>
            </a:r>
            <a:r>
              <a:rPr lang="it-IT" sz="2400" dirty="0" err="1"/>
              <a:t>Mr</a:t>
            </a:r>
            <a:r>
              <a:rPr lang="it-IT" sz="2400" dirty="0"/>
              <a:t> </a:t>
            </a:r>
            <a:r>
              <a:rPr lang="it-IT" sz="2400" dirty="0" err="1"/>
              <a:t>Amr</a:t>
            </a:r>
            <a:r>
              <a:rPr lang="it-IT" sz="2400" dirty="0"/>
              <a:t> </a:t>
            </a:r>
            <a:r>
              <a:rPr lang="it-IT" sz="2400" dirty="0" err="1"/>
              <a:t>Hamouda</a:t>
            </a:r>
            <a:r>
              <a:rPr lang="it-IT" sz="2400" dirty="0"/>
              <a:t> (</a:t>
            </a:r>
            <a:r>
              <a:rPr lang="it-IT" sz="2400" dirty="0" err="1"/>
              <a:t>Egypt</a:t>
            </a:r>
            <a:r>
              <a:rPr lang="it-IT" sz="2400" dirty="0"/>
              <a:t>) and </a:t>
            </a:r>
            <a:r>
              <a:rPr lang="it-IT" sz="2400" dirty="0" err="1"/>
              <a:t>Mr</a:t>
            </a:r>
            <a:r>
              <a:rPr lang="it-IT" sz="2400" dirty="0"/>
              <a:t> Ignacio </a:t>
            </a:r>
            <a:r>
              <a:rPr lang="it-IT" sz="2400" dirty="0" err="1"/>
              <a:t>Aguirre</a:t>
            </a:r>
            <a:r>
              <a:rPr lang="it-IT" sz="2400" dirty="0"/>
              <a:t> </a:t>
            </a:r>
            <a:r>
              <a:rPr lang="it-IT" sz="2400" dirty="0" err="1"/>
              <a:t>Ayerbe</a:t>
            </a:r>
            <a:r>
              <a:rPr lang="it-IT" sz="2400" dirty="0"/>
              <a:t> (</a:t>
            </a:r>
            <a:r>
              <a:rPr lang="it-IT" sz="2400" dirty="0" err="1"/>
              <a:t>Spain</a:t>
            </a:r>
            <a:r>
              <a:rPr lang="it-IT" sz="2400" dirty="0"/>
              <a:t>) </a:t>
            </a:r>
            <a:r>
              <a:rPr lang="it-IT" sz="2400" dirty="0" err="1"/>
              <a:t>as</a:t>
            </a:r>
            <a:r>
              <a:rPr lang="it-IT" sz="2400" dirty="0"/>
              <a:t> vice </a:t>
            </a:r>
            <a:r>
              <a:rPr lang="it-IT" sz="2400" dirty="0" err="1"/>
              <a:t>Chairpersons</a:t>
            </a:r>
            <a:r>
              <a:rPr lang="it-IT" sz="2400" dirty="0"/>
              <a:t> for a </a:t>
            </a:r>
            <a:r>
              <a:rPr lang="it-IT" sz="2400" dirty="0" err="1"/>
              <a:t>second</a:t>
            </a:r>
            <a:r>
              <a:rPr lang="it-IT" sz="2400" dirty="0"/>
              <a:t> </a:t>
            </a:r>
            <a:r>
              <a:rPr lang="it-IT" sz="2400" dirty="0" err="1"/>
              <a:t>term</a:t>
            </a:r>
            <a:r>
              <a:rPr lang="it-IT" sz="2400" dirty="0"/>
              <a:t>  for the </a:t>
            </a:r>
            <a:r>
              <a:rPr lang="it-IT" sz="2400" dirty="0" err="1"/>
              <a:t>period</a:t>
            </a:r>
            <a:r>
              <a:rPr lang="it-IT" sz="2400" dirty="0"/>
              <a:t> 2026–2027.</a:t>
            </a:r>
            <a:br>
              <a:rPr lang="it-IT" sz="2400" dirty="0"/>
            </a:br>
            <a:br>
              <a:rPr lang="it-IT" sz="2400" dirty="0"/>
            </a:br>
            <a:endParaRPr lang="it-IT" sz="2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9"/>
          <a:stretch/>
        </p:blipFill>
        <p:spPr>
          <a:xfrm rot="5400000">
            <a:off x="6786817" y="1593130"/>
            <a:ext cx="5273302" cy="44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4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olo 3"/>
          <p:cNvSpPr txBox="1">
            <a:spLocks/>
          </p:cNvSpPr>
          <p:nvPr/>
        </p:nvSpPr>
        <p:spPr>
          <a:xfrm>
            <a:off x="838200" y="347853"/>
            <a:ext cx="10515600" cy="664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</a:t>
            </a:r>
            <a:r>
              <a:rPr lang="it-IT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structure</a:t>
            </a: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of the ICG/NEAMTWS </a:t>
            </a:r>
            <a:r>
              <a:rPr lang="it-IT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reorganized</a:t>
            </a:r>
            <a:endParaRPr lang="it-IT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26012"/>
            <a:ext cx="10515600" cy="5336151"/>
          </a:xfrm>
        </p:spPr>
        <p:txBody>
          <a:bodyPr/>
          <a:lstStyle/>
          <a:p>
            <a:pPr fontAlgn="base"/>
            <a:r>
              <a:rPr lang="it-IT" dirty="0"/>
              <a:t>WG1 </a:t>
            </a:r>
            <a:r>
              <a:rPr lang="it-IT" dirty="0" err="1"/>
              <a:t>revised</a:t>
            </a:r>
            <a:r>
              <a:rPr lang="it-IT" dirty="0"/>
              <a:t> from </a:t>
            </a:r>
            <a:r>
              <a:rPr lang="it-IT" i="1" dirty="0" err="1"/>
              <a:t>Hazard</a:t>
            </a:r>
            <a:r>
              <a:rPr lang="it-IT" i="1" dirty="0"/>
              <a:t> </a:t>
            </a:r>
            <a:r>
              <a:rPr lang="it-IT" i="1" dirty="0" err="1"/>
              <a:t>Assessment</a:t>
            </a:r>
            <a:r>
              <a:rPr lang="it-IT" i="1" dirty="0"/>
              <a:t> and </a:t>
            </a:r>
            <a:r>
              <a:rPr lang="it-IT" i="1" dirty="0" err="1"/>
              <a:t>Modelling</a:t>
            </a:r>
            <a:r>
              <a:rPr lang="it-IT" dirty="0"/>
              <a:t> to WG 1: </a:t>
            </a:r>
            <a:r>
              <a:rPr lang="it-IT" b="1" i="1" dirty="0" err="1"/>
              <a:t>Hazard</a:t>
            </a:r>
            <a:r>
              <a:rPr lang="it-IT" b="1" i="1" dirty="0"/>
              <a:t> and </a:t>
            </a:r>
            <a:r>
              <a:rPr lang="it-IT" b="1" i="1" dirty="0" err="1"/>
              <a:t>Risk</a:t>
            </a:r>
            <a:r>
              <a:rPr lang="it-IT" b="1" i="1" dirty="0"/>
              <a:t> </a:t>
            </a:r>
            <a:r>
              <a:rPr lang="it-IT" b="1" i="1" dirty="0" err="1"/>
              <a:t>Assessment</a:t>
            </a:r>
            <a:r>
              <a:rPr lang="it-IT" dirty="0"/>
              <a:t>;</a:t>
            </a:r>
          </a:p>
          <a:p>
            <a:pPr fontAlgn="base"/>
            <a:r>
              <a:rPr lang="it-IT" dirty="0"/>
              <a:t>WG2 &amp; WG3 </a:t>
            </a:r>
            <a:r>
              <a:rPr lang="it-IT" dirty="0" err="1"/>
              <a:t>revised</a:t>
            </a:r>
            <a:r>
              <a:rPr lang="it-IT" dirty="0"/>
              <a:t>  from </a:t>
            </a:r>
            <a:r>
              <a:rPr lang="it-IT" i="1" dirty="0" err="1"/>
              <a:t>Seismic</a:t>
            </a:r>
            <a:r>
              <a:rPr lang="it-IT" i="1" dirty="0"/>
              <a:t>, </a:t>
            </a:r>
            <a:r>
              <a:rPr lang="it-IT" i="1" dirty="0" err="1"/>
              <a:t>Geophysical</a:t>
            </a:r>
            <a:r>
              <a:rPr lang="it-IT" i="1" dirty="0"/>
              <a:t> and Sea Level </a:t>
            </a:r>
            <a:r>
              <a:rPr lang="it-IT" i="1" dirty="0" err="1"/>
              <a:t>Measurements</a:t>
            </a:r>
            <a:r>
              <a:rPr lang="it-IT" dirty="0"/>
              <a:t> and </a:t>
            </a:r>
            <a:r>
              <a:rPr lang="it-IT" i="1" dirty="0"/>
              <a:t>Sea Level Data Collection and Exchange, </a:t>
            </a:r>
            <a:r>
              <a:rPr lang="it-IT" i="1" dirty="0" err="1"/>
              <a:t>including</a:t>
            </a:r>
            <a:r>
              <a:rPr lang="it-IT" i="1" dirty="0"/>
              <a:t> Offshore Tsunami </a:t>
            </a:r>
            <a:r>
              <a:rPr lang="it-IT" i="1" dirty="0" err="1"/>
              <a:t>Detection</a:t>
            </a:r>
            <a:r>
              <a:rPr lang="it-IT" i="1" dirty="0"/>
              <a:t> and Instruments</a:t>
            </a:r>
            <a:r>
              <a:rPr lang="it-IT" dirty="0"/>
              <a:t> to </a:t>
            </a:r>
            <a:r>
              <a:rPr lang="it-IT" b="1" dirty="0"/>
              <a:t>WG2: </a:t>
            </a:r>
            <a:r>
              <a:rPr lang="it-IT" b="1" dirty="0" err="1"/>
              <a:t>Detection</a:t>
            </a:r>
            <a:r>
              <a:rPr lang="it-IT" b="1" dirty="0"/>
              <a:t>, </a:t>
            </a:r>
            <a:r>
              <a:rPr lang="it-IT" b="1" dirty="0" err="1"/>
              <a:t>Warning</a:t>
            </a:r>
            <a:r>
              <a:rPr lang="it-IT" b="1" dirty="0"/>
              <a:t> and </a:t>
            </a:r>
            <a:r>
              <a:rPr lang="it-IT" b="1" dirty="0" err="1"/>
              <a:t>Dissemination</a:t>
            </a:r>
            <a:r>
              <a:rPr lang="it-IT" dirty="0"/>
              <a:t>;</a:t>
            </a:r>
          </a:p>
          <a:p>
            <a:pPr fontAlgn="base"/>
            <a:r>
              <a:rPr lang="it-IT" dirty="0"/>
              <a:t>WG4 </a:t>
            </a:r>
            <a:r>
              <a:rPr lang="it-IT" dirty="0" err="1"/>
              <a:t>revised</a:t>
            </a:r>
            <a:r>
              <a:rPr lang="it-IT" dirty="0"/>
              <a:t> from </a:t>
            </a:r>
            <a:r>
              <a:rPr lang="it-IT" i="1" dirty="0"/>
              <a:t>Public </a:t>
            </a:r>
            <a:r>
              <a:rPr lang="it-IT" i="1" dirty="0" err="1"/>
              <a:t>Awareness</a:t>
            </a:r>
            <a:r>
              <a:rPr lang="it-IT" i="1" dirty="0"/>
              <a:t>, </a:t>
            </a:r>
            <a:r>
              <a:rPr lang="it-IT" i="1" dirty="0" err="1"/>
              <a:t>Preparedness</a:t>
            </a:r>
            <a:r>
              <a:rPr lang="it-IT" i="1" dirty="0"/>
              <a:t> and </a:t>
            </a:r>
            <a:r>
              <a:rPr lang="it-IT" i="1" dirty="0" err="1"/>
              <a:t>Mitigation</a:t>
            </a:r>
            <a:r>
              <a:rPr lang="it-IT" dirty="0"/>
              <a:t> to WG3: </a:t>
            </a:r>
            <a:r>
              <a:rPr lang="it-IT" b="1" dirty="0" err="1"/>
              <a:t>Awareness</a:t>
            </a:r>
            <a:r>
              <a:rPr lang="it-IT" b="1" dirty="0"/>
              <a:t> and </a:t>
            </a:r>
            <a:r>
              <a:rPr lang="it-IT" b="1" dirty="0" err="1"/>
              <a:t>Response</a:t>
            </a:r>
            <a:r>
              <a:rPr lang="it-IT" b="1" dirty="0"/>
              <a:t>.</a:t>
            </a:r>
            <a:endParaRPr lang="it-IT" dirty="0"/>
          </a:p>
          <a:p>
            <a:pPr fontAlgn="base"/>
            <a:endParaRPr lang="it-IT" dirty="0">
              <a:solidFill>
                <a:schemeClr val="tx2"/>
              </a:solidFill>
            </a:endParaRPr>
          </a:p>
          <a:p>
            <a:pPr fontAlgn="base"/>
            <a:r>
              <a:rPr lang="it-IT" dirty="0">
                <a:solidFill>
                  <a:schemeClr val="tx2"/>
                </a:solidFill>
              </a:rPr>
              <a:t>Task Teams </a:t>
            </a:r>
            <a:r>
              <a:rPr lang="it-IT" dirty="0" err="1">
                <a:solidFill>
                  <a:schemeClr val="tx2"/>
                </a:solidFill>
              </a:rPr>
              <a:t>remained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including</a:t>
            </a:r>
            <a:r>
              <a:rPr lang="it-IT" dirty="0">
                <a:solidFill>
                  <a:schemeClr val="tx2"/>
                </a:solidFill>
              </a:rPr>
              <a:t> the new (2024) TT on Non-</a:t>
            </a:r>
            <a:r>
              <a:rPr lang="it-IT" dirty="0" err="1">
                <a:solidFill>
                  <a:schemeClr val="tx2"/>
                </a:solidFill>
              </a:rPr>
              <a:t>Seismic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Tsunamis</a:t>
            </a:r>
            <a:r>
              <a:rPr lang="it-IT" dirty="0">
                <a:solidFill>
                  <a:schemeClr val="tx2"/>
                </a:solidFill>
              </a:rPr>
              <a:t>. </a:t>
            </a:r>
            <a:r>
              <a:rPr lang="it-IT" dirty="0" err="1">
                <a:solidFill>
                  <a:schemeClr val="tx2"/>
                </a:solidFill>
              </a:rPr>
              <a:t>One</a:t>
            </a:r>
            <a:r>
              <a:rPr lang="it-IT" dirty="0">
                <a:solidFill>
                  <a:schemeClr val="tx2"/>
                </a:solidFill>
              </a:rPr>
              <a:t> new TT on </a:t>
            </a:r>
            <a:r>
              <a:rPr lang="it-IT" dirty="0" err="1">
                <a:solidFill>
                  <a:schemeClr val="tx2"/>
                </a:solidFill>
              </a:rPr>
              <a:t>Governance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was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established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2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ICG/NEAMTWS D&amp;R (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December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2025)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98491" y="1194735"/>
            <a:ext cx="5856098" cy="548845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it-IT" sz="2400" b="1" dirty="0" err="1"/>
              <a:t>Further</a:t>
            </a:r>
            <a:r>
              <a:rPr lang="it-IT" sz="2400" b="1" dirty="0"/>
              <a:t> </a:t>
            </a:r>
            <a:r>
              <a:rPr lang="it-IT" sz="2400" b="1" dirty="0" err="1"/>
              <a:t>welcome</a:t>
            </a:r>
            <a:r>
              <a:rPr lang="it-IT" sz="2400" dirty="0" err="1"/>
              <a:t>d</a:t>
            </a:r>
            <a:r>
              <a:rPr lang="it-IT" sz="2400" dirty="0"/>
              <a:t> </a:t>
            </a:r>
            <a:r>
              <a:rPr lang="it-IT" sz="2400" dirty="0" err="1"/>
              <a:t>Fatih</a:t>
            </a:r>
            <a:r>
              <a:rPr lang="it-IT" sz="2400" dirty="0"/>
              <a:t> </a:t>
            </a:r>
            <a:r>
              <a:rPr lang="it-IT" sz="2400" dirty="0" err="1"/>
              <a:t>Turhan</a:t>
            </a:r>
            <a:r>
              <a:rPr lang="it-IT" sz="2400" dirty="0"/>
              <a:t> (</a:t>
            </a:r>
            <a:r>
              <a:rPr lang="it-IT" sz="2400" dirty="0" err="1"/>
              <a:t>Türkiye</a:t>
            </a:r>
            <a:r>
              <a:rPr lang="it-IT" sz="2400" dirty="0"/>
              <a:t>) </a:t>
            </a:r>
            <a:r>
              <a:rPr lang="it-IT" sz="2400" dirty="0" err="1"/>
              <a:t>as</a:t>
            </a:r>
            <a:r>
              <a:rPr lang="it-IT" sz="2400" dirty="0"/>
              <a:t> a new co-</a:t>
            </a:r>
            <a:r>
              <a:rPr lang="it-IT" sz="2400" dirty="0" err="1"/>
              <a:t>chair</a:t>
            </a:r>
            <a:r>
              <a:rPr lang="it-IT" sz="2400" dirty="0"/>
              <a:t> for WG1, </a:t>
            </a:r>
            <a:r>
              <a:rPr lang="it-IT" sz="2400" dirty="0" err="1"/>
              <a:t>Selda</a:t>
            </a:r>
            <a:r>
              <a:rPr lang="it-IT" sz="2400" dirty="0"/>
              <a:t> </a:t>
            </a:r>
            <a:r>
              <a:rPr lang="it-IT" sz="2400" dirty="0" err="1"/>
              <a:t>Altuncu</a:t>
            </a:r>
            <a:r>
              <a:rPr lang="it-IT" sz="2400" dirty="0"/>
              <a:t> </a:t>
            </a:r>
            <a:r>
              <a:rPr lang="it-IT" sz="2400" dirty="0" err="1"/>
              <a:t>Poyraz</a:t>
            </a:r>
            <a:r>
              <a:rPr lang="it-IT" sz="2400" dirty="0"/>
              <a:t> (</a:t>
            </a:r>
            <a:r>
              <a:rPr lang="it-IT" sz="2400" dirty="0" err="1"/>
              <a:t>Türkiye</a:t>
            </a:r>
            <a:r>
              <a:rPr lang="it-IT" sz="2400" dirty="0"/>
              <a:t>)  </a:t>
            </a:r>
            <a:r>
              <a:rPr lang="it-IT" sz="2400" dirty="0" err="1"/>
              <a:t>as</a:t>
            </a:r>
            <a:r>
              <a:rPr lang="it-IT" sz="2400" dirty="0"/>
              <a:t> a new co-</a:t>
            </a:r>
            <a:r>
              <a:rPr lang="it-IT" sz="2400" dirty="0" err="1"/>
              <a:t>chair</a:t>
            </a:r>
            <a:r>
              <a:rPr lang="it-IT" sz="2400" dirty="0"/>
              <a:t> for WG2 &amp; 3 and </a:t>
            </a:r>
            <a:r>
              <a:rPr lang="it-IT" sz="2400" dirty="0" err="1"/>
              <a:t>Tuğçe</a:t>
            </a:r>
            <a:r>
              <a:rPr lang="it-IT" sz="2400" dirty="0"/>
              <a:t> </a:t>
            </a:r>
            <a:r>
              <a:rPr lang="it-IT" sz="2400" dirty="0" err="1"/>
              <a:t>Ergün</a:t>
            </a:r>
            <a:r>
              <a:rPr lang="it-IT" sz="2400" dirty="0"/>
              <a:t> (</a:t>
            </a:r>
            <a:r>
              <a:rPr lang="it-IT" sz="2400" dirty="0" err="1"/>
              <a:t>Türkiye</a:t>
            </a:r>
            <a:r>
              <a:rPr lang="it-IT" sz="2400" dirty="0"/>
              <a:t>) </a:t>
            </a:r>
            <a:r>
              <a:rPr lang="it-IT" sz="2400" dirty="0" err="1"/>
              <a:t>as</a:t>
            </a:r>
            <a:r>
              <a:rPr lang="it-IT" sz="2400" dirty="0"/>
              <a:t> a new co-</a:t>
            </a:r>
            <a:r>
              <a:rPr lang="it-IT" sz="2400" dirty="0" err="1"/>
              <a:t>chair</a:t>
            </a:r>
            <a:r>
              <a:rPr lang="it-IT" sz="2400" dirty="0"/>
              <a:t> for WG4   for the </a:t>
            </a:r>
            <a:r>
              <a:rPr lang="it-IT" sz="2400" dirty="0" err="1"/>
              <a:t>period</a:t>
            </a:r>
            <a:r>
              <a:rPr lang="it-IT" sz="2400" dirty="0"/>
              <a:t> 2026-2027.</a:t>
            </a:r>
          </a:p>
          <a:p>
            <a:pPr>
              <a:spcAft>
                <a:spcPts val="600"/>
              </a:spcAft>
            </a:pPr>
            <a:r>
              <a:rPr lang="it-IT" sz="2400" b="1" dirty="0" err="1"/>
              <a:t>Appreciated</a:t>
            </a:r>
            <a:r>
              <a:rPr lang="it-IT" sz="2400" b="1" dirty="0"/>
              <a:t> </a:t>
            </a:r>
            <a:r>
              <a:rPr lang="it-IT" sz="2400" dirty="0"/>
              <a:t>the </a:t>
            </a:r>
            <a:r>
              <a:rPr lang="it-IT" sz="2400" dirty="0" err="1"/>
              <a:t>deployment</a:t>
            </a:r>
            <a:r>
              <a:rPr lang="it-IT" sz="2400" dirty="0"/>
              <a:t> (9–17 </a:t>
            </a:r>
            <a:r>
              <a:rPr lang="it-IT" sz="2400" dirty="0" err="1"/>
              <a:t>September</a:t>
            </a:r>
            <a:r>
              <a:rPr lang="it-IT" sz="2400" dirty="0"/>
              <a:t> 2025) of the</a:t>
            </a:r>
            <a:r>
              <a:rPr lang="it-IT" sz="2400" u="sng" dirty="0">
                <a:hlinkClick r:id="rId4"/>
              </a:rPr>
              <a:t> first two deep-sea buoys in the Ionian Sea </a:t>
            </a:r>
            <a:r>
              <a:rPr lang="it-IT" sz="2400" dirty="0"/>
              <a:t>by the Tsunami </a:t>
            </a:r>
            <a:r>
              <a:rPr lang="it-IT" sz="2400" dirty="0" err="1"/>
              <a:t>Alert</a:t>
            </a:r>
            <a:r>
              <a:rPr lang="it-IT" sz="2400" dirty="0"/>
              <a:t> Centre (CAT) of the National </a:t>
            </a:r>
            <a:r>
              <a:rPr lang="it-IT" sz="2400" dirty="0" err="1"/>
              <a:t>Institute</a:t>
            </a:r>
            <a:r>
              <a:rPr lang="it-IT" sz="2400" dirty="0"/>
              <a:t> of </a:t>
            </a:r>
            <a:r>
              <a:rPr lang="it-IT" sz="2400" dirty="0" err="1"/>
              <a:t>Geophysics</a:t>
            </a:r>
            <a:r>
              <a:rPr lang="it-IT" sz="2400" dirty="0"/>
              <a:t> and </a:t>
            </a:r>
            <a:r>
              <a:rPr lang="it-IT" sz="2400" dirty="0" err="1"/>
              <a:t>Volcanology</a:t>
            </a:r>
            <a:r>
              <a:rPr lang="it-IT" sz="2400" dirty="0"/>
              <a:t> (INGV, </a:t>
            </a:r>
            <a:r>
              <a:rPr lang="it-IT" sz="2400" dirty="0" err="1"/>
              <a:t>Italy</a:t>
            </a:r>
            <a:r>
              <a:rPr lang="it-IT" sz="2400" dirty="0"/>
              <a:t>) to </a:t>
            </a:r>
            <a:r>
              <a:rPr lang="it-IT" sz="2400" dirty="0" err="1"/>
              <a:t>enable</a:t>
            </a:r>
            <a:r>
              <a:rPr lang="it-IT" sz="2400" dirty="0"/>
              <a:t> real-time </a:t>
            </a:r>
            <a:r>
              <a:rPr lang="it-IT" sz="2400" dirty="0" err="1"/>
              <a:t>detection</a:t>
            </a:r>
            <a:r>
              <a:rPr lang="it-IT" sz="2400" dirty="0"/>
              <a:t> of </a:t>
            </a:r>
            <a:r>
              <a:rPr lang="it-IT" sz="2400" dirty="0" err="1"/>
              <a:t>tsunamis</a:t>
            </a:r>
            <a:r>
              <a:rPr lang="it-IT" sz="2400" dirty="0"/>
              <a:t>.</a:t>
            </a:r>
          </a:p>
          <a:p>
            <a:pPr>
              <a:spcAft>
                <a:spcPts val="600"/>
              </a:spcAft>
            </a:pPr>
            <a:r>
              <a:rPr lang="it-IT" sz="2400" b="1" dirty="0" err="1"/>
              <a:t>Welcomed</a:t>
            </a:r>
            <a:r>
              <a:rPr lang="it-IT" sz="2400" b="1" dirty="0"/>
              <a:t> </a:t>
            </a:r>
            <a:r>
              <a:rPr lang="it-IT" sz="2400" dirty="0"/>
              <a:t>the progress made to </a:t>
            </a:r>
            <a:r>
              <a:rPr lang="it-IT" sz="2400" dirty="0" err="1"/>
              <a:t>conduct</a:t>
            </a:r>
            <a:r>
              <a:rPr lang="it-IT" sz="2400" dirty="0"/>
              <a:t> NEAMWave26 </a:t>
            </a:r>
            <a:r>
              <a:rPr lang="it-IT" sz="2400" dirty="0" err="1"/>
              <a:t>exercise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3-24 March 2026 (*).</a:t>
            </a:r>
            <a:br>
              <a:rPr lang="it-IT" sz="2400" dirty="0"/>
            </a:br>
            <a:endParaRPr lang="it-IT" sz="2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589" y="1855314"/>
            <a:ext cx="5553096" cy="41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ICG/NEAMTWS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main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meetings (2025)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98491" y="1194735"/>
            <a:ext cx="5856098" cy="5488453"/>
          </a:xfrm>
        </p:spPr>
        <p:txBody>
          <a:bodyPr/>
          <a:lstStyle/>
          <a:p>
            <a:pPr fontAlgn="base"/>
            <a:r>
              <a:rPr lang="it-IT" sz="1800" u="sng" dirty="0">
                <a:hlinkClick r:id="rId4"/>
              </a:rPr>
              <a:t>First Ocean Decade Tsunami Programme Conference</a:t>
            </a:r>
            <a:r>
              <a:rPr lang="it-IT" sz="1800" dirty="0"/>
              <a:t>, 10 - 11 </a:t>
            </a:r>
            <a:r>
              <a:rPr lang="it-IT" sz="1800" dirty="0" err="1"/>
              <a:t>November</a:t>
            </a:r>
            <a:r>
              <a:rPr lang="it-IT" sz="1800" dirty="0"/>
              <a:t> 2025, and the Joint International Symposium, Hyderabad, India, 12–14 </a:t>
            </a:r>
            <a:r>
              <a:rPr lang="it-IT" sz="1800" dirty="0" err="1"/>
              <a:t>November</a:t>
            </a:r>
            <a:r>
              <a:rPr lang="it-IT" sz="1800" dirty="0"/>
              <a:t> 2025; </a:t>
            </a:r>
          </a:p>
          <a:p>
            <a:pPr fontAlgn="base"/>
            <a:r>
              <a:rPr lang="it-IT" sz="1800" dirty="0" err="1"/>
              <a:t>Secretariat</a:t>
            </a:r>
            <a:r>
              <a:rPr lang="it-IT" sz="1800" dirty="0"/>
              <a:t> </a:t>
            </a:r>
            <a:r>
              <a:rPr lang="it-IT" sz="1800" dirty="0" err="1"/>
              <a:t>contribution</a:t>
            </a:r>
            <a:r>
              <a:rPr lang="it-IT" sz="1800" dirty="0"/>
              <a:t> and </a:t>
            </a:r>
            <a:r>
              <a:rPr lang="it-IT" sz="1800" dirty="0" err="1"/>
              <a:t>participation</a:t>
            </a:r>
            <a:r>
              <a:rPr lang="it-IT" sz="1800" dirty="0"/>
              <a:t> in the</a:t>
            </a:r>
            <a:r>
              <a:rPr lang="it-IT" sz="1800" u="sng" dirty="0">
                <a:hlinkClick r:id="rId5"/>
              </a:rPr>
              <a:t> Early Warning For All Stakeholder Forum</a:t>
            </a:r>
            <a:r>
              <a:rPr lang="it-IT" sz="1800" dirty="0"/>
              <a:t>, 2-3 </a:t>
            </a:r>
            <a:r>
              <a:rPr lang="it-IT" sz="1800" dirty="0" err="1"/>
              <a:t>June</a:t>
            </a:r>
            <a:r>
              <a:rPr lang="it-IT" sz="1800" dirty="0"/>
              <a:t> 2025, and </a:t>
            </a:r>
            <a:r>
              <a:rPr lang="it-IT" sz="1800" u="sng" dirty="0" err="1"/>
              <a:t>Eighth</a:t>
            </a:r>
            <a:r>
              <a:rPr lang="it-IT" sz="1800" u="sng" dirty="0">
                <a:hlinkClick r:id="rId6"/>
              </a:rPr>
              <a:t> Global Platform for Disaster Risk Reduction (GP2025)</a:t>
            </a:r>
            <a:r>
              <a:rPr lang="it-IT" sz="1800" dirty="0"/>
              <a:t>, 4-6 </a:t>
            </a:r>
            <a:r>
              <a:rPr lang="it-IT" sz="1800" dirty="0" err="1"/>
              <a:t>June</a:t>
            </a:r>
            <a:r>
              <a:rPr lang="it-IT" sz="1800" dirty="0"/>
              <a:t> 2025, Geneva;</a:t>
            </a:r>
          </a:p>
          <a:p>
            <a:pPr fontAlgn="base"/>
            <a:r>
              <a:rPr lang="it-IT" sz="1800" u="sng" dirty="0">
                <a:hlinkClick r:id="rId7"/>
              </a:rPr>
              <a:t>ICG-NEAMTWS Steering Committee Meeting</a:t>
            </a:r>
            <a:r>
              <a:rPr lang="it-IT" sz="1800" dirty="0"/>
              <a:t>, Istanbul, </a:t>
            </a:r>
            <a:r>
              <a:rPr lang="it-IT" sz="1800" dirty="0" err="1"/>
              <a:t>Türkiye</a:t>
            </a:r>
            <a:r>
              <a:rPr lang="it-IT" sz="1800" dirty="0"/>
              <a:t>, by the </a:t>
            </a:r>
            <a:r>
              <a:rPr lang="it-IT" sz="1800" dirty="0" err="1"/>
              <a:t>Kandilli</a:t>
            </a:r>
            <a:r>
              <a:rPr lang="it-IT" sz="1800" dirty="0"/>
              <a:t> </a:t>
            </a:r>
            <a:r>
              <a:rPr lang="it-IT" sz="1800" dirty="0" err="1"/>
              <a:t>Observatory</a:t>
            </a:r>
            <a:r>
              <a:rPr lang="it-IT" sz="1800" dirty="0"/>
              <a:t> and </a:t>
            </a:r>
            <a:r>
              <a:rPr lang="it-IT" sz="1800" dirty="0" err="1"/>
              <a:t>Earthquake</a:t>
            </a:r>
            <a:r>
              <a:rPr lang="it-IT" sz="1800" dirty="0"/>
              <a:t> </a:t>
            </a:r>
            <a:r>
              <a:rPr lang="it-IT" sz="1800" dirty="0" err="1"/>
              <a:t>Research</a:t>
            </a:r>
            <a:r>
              <a:rPr lang="it-IT" sz="1800" dirty="0"/>
              <a:t> </a:t>
            </a:r>
            <a:r>
              <a:rPr lang="it-IT" sz="1800" dirty="0" err="1"/>
              <a:t>Institute</a:t>
            </a:r>
            <a:r>
              <a:rPr lang="it-IT" sz="1800" dirty="0"/>
              <a:t> (KOERI), 15 - 16 </a:t>
            </a:r>
            <a:r>
              <a:rPr lang="it-IT" sz="1800" dirty="0" err="1"/>
              <a:t>May</a:t>
            </a:r>
            <a:r>
              <a:rPr lang="it-IT" sz="1800" dirty="0"/>
              <a:t> 2025;</a:t>
            </a:r>
          </a:p>
          <a:p>
            <a:pPr fontAlgn="base"/>
            <a:r>
              <a:rPr lang="it-IT" sz="1800" dirty="0" err="1"/>
              <a:t>Participation</a:t>
            </a:r>
            <a:r>
              <a:rPr lang="it-IT" sz="1800" dirty="0"/>
              <a:t> in the </a:t>
            </a:r>
            <a:r>
              <a:rPr lang="it-IT" sz="1800" u="sng" dirty="0">
                <a:hlinkClick r:id="rId8"/>
              </a:rPr>
              <a:t>TOWS Joint Task Team on DMP and TWO</a:t>
            </a:r>
            <a:r>
              <a:rPr lang="it-IT" sz="1800" dirty="0"/>
              <a:t> and the </a:t>
            </a:r>
            <a:r>
              <a:rPr lang="it-IT" sz="1800" u="sng" dirty="0">
                <a:hlinkClick r:id="rId9"/>
              </a:rPr>
              <a:t>18th session of the </a:t>
            </a:r>
            <a:r>
              <a:rPr lang="it-IT" sz="1800" dirty="0"/>
              <a:t>TOWS-WG, Paris, France, 24 - 25 </a:t>
            </a:r>
            <a:r>
              <a:rPr lang="it-IT" sz="1800" dirty="0" err="1"/>
              <a:t>February</a:t>
            </a:r>
            <a:r>
              <a:rPr lang="it-IT" sz="1800" dirty="0"/>
              <a:t> 2025</a:t>
            </a:r>
          </a:p>
          <a:p>
            <a:pPr fontAlgn="base"/>
            <a:r>
              <a:rPr lang="it-IT" sz="1800" u="sng" dirty="0">
                <a:hlinkClick r:id="rId10"/>
              </a:rPr>
              <a:t>National to Local Levels SOP Workshop</a:t>
            </a:r>
            <a:r>
              <a:rPr lang="it-IT" sz="1800" dirty="0"/>
              <a:t>, </a:t>
            </a:r>
            <a:r>
              <a:rPr lang="it-IT" sz="1800" dirty="0" err="1"/>
              <a:t>Oct</a:t>
            </a:r>
            <a:r>
              <a:rPr lang="it-IT" sz="1800" dirty="0"/>
              <a:t>. 2025 and the </a:t>
            </a:r>
            <a:r>
              <a:rPr lang="it-IT" sz="1800" u="sng" dirty="0">
                <a:hlinkClick r:id="rId11"/>
              </a:rPr>
              <a:t>Event for the 1755 Lisbon Earthquake </a:t>
            </a:r>
            <a:r>
              <a:rPr lang="it-IT" sz="1800" dirty="0"/>
              <a:t>in </a:t>
            </a:r>
            <a:r>
              <a:rPr lang="it-IT" sz="1800" dirty="0" err="1"/>
              <a:t>collaboration</a:t>
            </a:r>
            <a:r>
              <a:rPr lang="it-IT" sz="1800" dirty="0"/>
              <a:t> with the </a:t>
            </a:r>
            <a:r>
              <a:rPr lang="it-IT" sz="1800" dirty="0" err="1"/>
              <a:t>Civil</a:t>
            </a:r>
            <a:r>
              <a:rPr lang="it-IT" sz="1800" dirty="0"/>
              <a:t> </a:t>
            </a:r>
            <a:r>
              <a:rPr lang="it-IT" sz="1800" dirty="0" err="1"/>
              <a:t>Protection</a:t>
            </a:r>
            <a:r>
              <a:rPr lang="it-IT" sz="1800" dirty="0"/>
              <a:t> </a:t>
            </a:r>
            <a:r>
              <a:rPr lang="it-IT" sz="1800" dirty="0" err="1"/>
              <a:t>Dep</a:t>
            </a:r>
            <a:r>
              <a:rPr lang="it-IT" sz="1800" dirty="0"/>
              <a:t>. of </a:t>
            </a:r>
            <a:r>
              <a:rPr lang="it-IT" sz="1800" dirty="0" err="1"/>
              <a:t>Cascais</a:t>
            </a:r>
            <a:r>
              <a:rPr lang="it-IT" sz="1800" dirty="0"/>
              <a:t> and </a:t>
            </a:r>
            <a:r>
              <a:rPr lang="it-IT" sz="1800" dirty="0" err="1"/>
              <a:t>Loulé</a:t>
            </a:r>
            <a:r>
              <a:rPr lang="it-IT" sz="1800" dirty="0"/>
              <a:t>, Portugal,  5 </a:t>
            </a:r>
            <a:r>
              <a:rPr lang="it-IT" sz="1800" dirty="0" err="1"/>
              <a:t>November</a:t>
            </a:r>
            <a:r>
              <a:rPr lang="it-IT" sz="1800" dirty="0"/>
              <a:t> 2025 (CoastWave2.0);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593" y="1194735"/>
            <a:ext cx="3914207" cy="52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5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ICG/NEAMTWS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main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meetings (2025)</a:t>
            </a:r>
          </a:p>
        </p:txBody>
      </p:sp>
      <p:sp>
        <p:nvSpPr>
          <p:cNvPr id="6" name="Segnaposto contenuto 4"/>
          <p:cNvSpPr txBox="1">
            <a:spLocks/>
          </p:cNvSpPr>
          <p:nvPr/>
        </p:nvSpPr>
        <p:spPr>
          <a:xfrm>
            <a:off x="5957048" y="1201168"/>
            <a:ext cx="5856098" cy="54884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it-IT" sz="1800" u="sng" dirty="0">
                <a:hlinkClick r:id="rId4"/>
              </a:rPr>
              <a:t>Evacuation Mapping Workshop to Strengthen Tsunami Preparedness in the MEAM </a:t>
            </a:r>
            <a:r>
              <a:rPr lang="it-IT" sz="1800" u="sng" dirty="0" err="1">
                <a:hlinkClick r:id="rId4"/>
              </a:rPr>
              <a:t>Regio</a:t>
            </a:r>
            <a:r>
              <a:rPr lang="it-IT" sz="1800" dirty="0" err="1"/>
              <a:t>n</a:t>
            </a:r>
            <a:r>
              <a:rPr lang="it-IT" sz="1800" dirty="0"/>
              <a:t> by the </a:t>
            </a:r>
            <a:r>
              <a:rPr lang="it-IT" sz="1800" dirty="0" err="1"/>
              <a:t>Univ</a:t>
            </a:r>
            <a:r>
              <a:rPr lang="it-IT" sz="1800" dirty="0"/>
              <a:t>. of Montpellier Paul-Valéry, </a:t>
            </a:r>
            <a:r>
              <a:rPr lang="it-IT" sz="1800" dirty="0" err="1"/>
              <a:t>through</a:t>
            </a:r>
            <a:r>
              <a:rPr lang="it-IT" sz="1800" dirty="0"/>
              <a:t> </a:t>
            </a:r>
            <a:r>
              <a:rPr lang="it-IT" sz="1800" dirty="0" err="1"/>
              <a:t>its</a:t>
            </a:r>
            <a:r>
              <a:rPr lang="it-IT" sz="1800" dirty="0"/>
              <a:t> LAGAM,30 </a:t>
            </a:r>
            <a:r>
              <a:rPr lang="it-IT" sz="1800" dirty="0" err="1"/>
              <a:t>June</a:t>
            </a:r>
            <a:r>
              <a:rPr lang="it-IT" sz="1800" dirty="0"/>
              <a:t> - 4 </a:t>
            </a:r>
            <a:r>
              <a:rPr lang="it-IT" sz="1800" dirty="0" err="1"/>
              <a:t>July</a:t>
            </a:r>
            <a:r>
              <a:rPr lang="it-IT" sz="1800" dirty="0"/>
              <a:t> 2025 (CoastWave2.0);</a:t>
            </a:r>
          </a:p>
          <a:p>
            <a:pPr fontAlgn="base"/>
            <a:r>
              <a:rPr lang="it-IT" sz="1800" dirty="0"/>
              <a:t>The </a:t>
            </a:r>
            <a:r>
              <a:rPr lang="it-IT" sz="1800" u="sng" dirty="0">
                <a:hlinkClick r:id="rId5"/>
              </a:rPr>
              <a:t>technical capacity-building workshop</a:t>
            </a:r>
            <a:r>
              <a:rPr lang="it-IT" sz="1800" dirty="0"/>
              <a:t>, </a:t>
            </a:r>
            <a:r>
              <a:rPr lang="it-IT" sz="1800" dirty="0" err="1"/>
              <a:t>held</a:t>
            </a:r>
            <a:r>
              <a:rPr lang="it-IT" sz="1800" dirty="0"/>
              <a:t> </a:t>
            </a:r>
            <a:r>
              <a:rPr lang="it-IT" sz="1800" dirty="0" err="1"/>
              <a:t>at</a:t>
            </a:r>
            <a:r>
              <a:rPr lang="it-IT" sz="1800" dirty="0"/>
              <a:t> ISPRA </a:t>
            </a:r>
            <a:r>
              <a:rPr lang="it-IT" sz="1800" dirty="0" err="1"/>
              <a:t>headquarters</a:t>
            </a:r>
            <a:r>
              <a:rPr lang="it-IT" sz="1800" dirty="0"/>
              <a:t> in Rome </a:t>
            </a:r>
            <a:r>
              <a:rPr lang="it-IT" sz="1800" dirty="0" err="1"/>
              <a:t>organized</a:t>
            </a:r>
            <a:r>
              <a:rPr lang="it-IT" sz="1800" dirty="0"/>
              <a:t> by ISPRA and INGV, </a:t>
            </a:r>
            <a:r>
              <a:rPr lang="it-IT" sz="1800" dirty="0" err="1"/>
              <a:t>focused</a:t>
            </a:r>
            <a:r>
              <a:rPr lang="it-IT" sz="1800" dirty="0"/>
              <a:t> on the </a:t>
            </a:r>
            <a:r>
              <a:rPr lang="it-IT" sz="1800" dirty="0" err="1"/>
              <a:t>methodologies</a:t>
            </a:r>
            <a:r>
              <a:rPr lang="it-IT" sz="1800" dirty="0"/>
              <a:t> and GIS </a:t>
            </a:r>
            <a:r>
              <a:rPr lang="it-IT" sz="1800" dirty="0" err="1"/>
              <a:t>tools</a:t>
            </a:r>
            <a:r>
              <a:rPr lang="it-IT" sz="1800" dirty="0"/>
              <a:t> for tsunami </a:t>
            </a:r>
            <a:r>
              <a:rPr lang="it-IT" sz="1800" dirty="0" err="1"/>
              <a:t>inundation</a:t>
            </a:r>
            <a:r>
              <a:rPr lang="it-IT" sz="1800" dirty="0"/>
              <a:t> </a:t>
            </a:r>
            <a:r>
              <a:rPr lang="it-IT" sz="1800" dirty="0" err="1"/>
              <a:t>map</a:t>
            </a:r>
            <a:r>
              <a:rPr lang="it-IT" sz="1800" dirty="0"/>
              <a:t> processing (NEAM-COMMITMENT)</a:t>
            </a:r>
          </a:p>
          <a:p>
            <a:pPr fontAlgn="base"/>
            <a:r>
              <a:rPr lang="it-IT" sz="1800" u="sng" dirty="0">
                <a:hlinkClick r:id="rId6"/>
              </a:rPr>
              <a:t>Tsunami Hazard Workshop</a:t>
            </a:r>
            <a:r>
              <a:rPr lang="it-IT" sz="1800" dirty="0"/>
              <a:t> to </a:t>
            </a:r>
            <a:r>
              <a:rPr lang="it-IT" sz="1800" dirty="0" err="1"/>
              <a:t>support</a:t>
            </a:r>
            <a:r>
              <a:rPr lang="it-IT" sz="1800" dirty="0"/>
              <a:t> </a:t>
            </a:r>
            <a:r>
              <a:rPr lang="it-IT" sz="1800" dirty="0" err="1"/>
              <a:t>decision-making</a:t>
            </a:r>
            <a:r>
              <a:rPr lang="it-IT" sz="1800" dirty="0"/>
              <a:t> on the tsunami </a:t>
            </a:r>
            <a:r>
              <a:rPr lang="it-IT" sz="1800" dirty="0" err="1"/>
              <a:t>hazard</a:t>
            </a:r>
            <a:r>
              <a:rPr lang="it-IT" sz="1800" dirty="0"/>
              <a:t> zone to be </a:t>
            </a:r>
            <a:r>
              <a:rPr lang="it-IT" sz="1800" dirty="0" err="1"/>
              <a:t>used</a:t>
            </a:r>
            <a:r>
              <a:rPr lang="it-IT" sz="1800" dirty="0"/>
              <a:t> for </a:t>
            </a:r>
            <a:r>
              <a:rPr lang="it-IT" sz="1800" dirty="0" err="1"/>
              <a:t>emergency</a:t>
            </a:r>
            <a:r>
              <a:rPr lang="it-IT" sz="1800" dirty="0"/>
              <a:t> and </a:t>
            </a:r>
            <a:r>
              <a:rPr lang="it-IT" sz="1800" dirty="0" err="1"/>
              <a:t>evacuation</a:t>
            </a:r>
            <a:r>
              <a:rPr lang="it-IT" sz="1800" dirty="0"/>
              <a:t> planning in the </a:t>
            </a:r>
            <a:r>
              <a:rPr lang="it-IT" sz="1800" dirty="0" err="1"/>
              <a:t>municipality</a:t>
            </a:r>
            <a:r>
              <a:rPr lang="it-IT" sz="1800" dirty="0"/>
              <a:t> of Cádiz, </a:t>
            </a:r>
            <a:r>
              <a:rPr lang="it-IT" sz="1800" dirty="0" err="1"/>
              <a:t>based</a:t>
            </a:r>
            <a:r>
              <a:rPr lang="it-IT" sz="1800" dirty="0"/>
              <a:t> on a </a:t>
            </a:r>
            <a:r>
              <a:rPr lang="it-IT" sz="1800" dirty="0" err="1"/>
              <a:t>probabilistic</a:t>
            </a:r>
            <a:r>
              <a:rPr lang="it-IT" sz="1800" dirty="0"/>
              <a:t> </a:t>
            </a:r>
            <a:r>
              <a:rPr lang="it-IT" sz="1800" dirty="0" err="1"/>
              <a:t>analysis</a:t>
            </a:r>
            <a:r>
              <a:rPr lang="it-IT" sz="1800" dirty="0"/>
              <a:t> (S-PTHA),  26 </a:t>
            </a:r>
            <a:r>
              <a:rPr lang="it-IT" sz="1800" dirty="0" err="1"/>
              <a:t>June</a:t>
            </a:r>
            <a:r>
              <a:rPr lang="it-IT" sz="1800" dirty="0"/>
              <a:t> 2025;</a:t>
            </a:r>
          </a:p>
          <a:p>
            <a:pPr fontAlgn="base"/>
            <a:r>
              <a:rPr lang="it-IT" sz="1800" u="sng" dirty="0">
                <a:hlinkClick r:id="rId7"/>
              </a:rPr>
              <a:t>Multi-Hazard Stakeholders Workshop </a:t>
            </a:r>
            <a:r>
              <a:rPr lang="it-IT" sz="1800" dirty="0"/>
              <a:t> </a:t>
            </a:r>
            <a:r>
              <a:rPr lang="it-IT" sz="1800" dirty="0" err="1"/>
              <a:t>organized</a:t>
            </a:r>
            <a:r>
              <a:rPr lang="it-IT" sz="1800" dirty="0"/>
              <a:t> by INGV in Stromboli Island, </a:t>
            </a:r>
            <a:r>
              <a:rPr lang="it-IT" sz="1800" dirty="0" err="1"/>
              <a:t>Italy</a:t>
            </a:r>
            <a:r>
              <a:rPr lang="it-IT" sz="1800" dirty="0"/>
              <a:t> with </a:t>
            </a:r>
            <a:r>
              <a:rPr lang="it-IT" sz="1800" dirty="0" err="1"/>
              <a:t>contributions</a:t>
            </a:r>
            <a:r>
              <a:rPr lang="it-IT" sz="1800" dirty="0"/>
              <a:t> from the </a:t>
            </a:r>
            <a:r>
              <a:rPr lang="it-IT" sz="1800" dirty="0" err="1"/>
              <a:t>Municipality</a:t>
            </a:r>
            <a:r>
              <a:rPr lang="it-IT" sz="1800" dirty="0"/>
              <a:t> of Lipari and the </a:t>
            </a:r>
            <a:r>
              <a:rPr lang="it-IT" sz="1800" dirty="0" err="1"/>
              <a:t>Italian</a:t>
            </a:r>
            <a:r>
              <a:rPr lang="it-IT" sz="1800" dirty="0"/>
              <a:t> </a:t>
            </a:r>
            <a:r>
              <a:rPr lang="it-IT" sz="1800" dirty="0" err="1"/>
              <a:t>Department</a:t>
            </a:r>
            <a:r>
              <a:rPr lang="it-IT" sz="1800" dirty="0"/>
              <a:t> of </a:t>
            </a:r>
            <a:r>
              <a:rPr lang="it-IT" sz="1800" dirty="0" err="1"/>
              <a:t>Civil</a:t>
            </a:r>
            <a:r>
              <a:rPr lang="it-IT" sz="1800" dirty="0"/>
              <a:t> </a:t>
            </a:r>
            <a:r>
              <a:rPr lang="it-IT" sz="1800" dirty="0" err="1"/>
              <a:t>Protection</a:t>
            </a:r>
            <a:r>
              <a:rPr lang="it-IT" sz="1800" dirty="0"/>
              <a:t>, 6–9 </a:t>
            </a:r>
            <a:r>
              <a:rPr lang="it-IT" sz="1800" dirty="0" err="1"/>
              <a:t>October</a:t>
            </a:r>
            <a:r>
              <a:rPr lang="it-IT" sz="1800" dirty="0"/>
              <a:t> 2025 (NEAM-COMMITMENT);</a:t>
            </a:r>
          </a:p>
          <a:p>
            <a:r>
              <a:rPr lang="it-IT" sz="1800" u="sng" dirty="0">
                <a:hlinkClick r:id="rId8"/>
              </a:rPr>
              <a:t>Tsunami Evacuation Workshop</a:t>
            </a:r>
            <a:r>
              <a:rPr lang="it-IT" sz="1800" dirty="0"/>
              <a:t> for </a:t>
            </a:r>
            <a:r>
              <a:rPr lang="it-IT" sz="1800" dirty="0" err="1"/>
              <a:t>validation</a:t>
            </a:r>
            <a:r>
              <a:rPr lang="it-IT" sz="1800" dirty="0"/>
              <a:t> and co-design of the tsunami </a:t>
            </a:r>
            <a:r>
              <a:rPr lang="it-IT" sz="1800" dirty="0" err="1"/>
              <a:t>evacuation</a:t>
            </a:r>
            <a:r>
              <a:rPr lang="it-IT" sz="1800" dirty="0"/>
              <a:t> </a:t>
            </a:r>
            <a:r>
              <a:rPr lang="it-IT" sz="1800" dirty="0" err="1"/>
              <a:t>maps</a:t>
            </a:r>
            <a:r>
              <a:rPr lang="it-IT" sz="1800" dirty="0"/>
              <a:t> in Cádiz, 3–4 </a:t>
            </a:r>
            <a:r>
              <a:rPr lang="it-IT" sz="1800" dirty="0" err="1"/>
              <a:t>November</a:t>
            </a:r>
            <a:r>
              <a:rPr lang="it-IT" sz="1800" dirty="0"/>
              <a:t> 2025.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65" y="1115536"/>
            <a:ext cx="3556824" cy="474243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83DFA4-88D0-C3DD-D8EA-7C8754F0C6DB}"/>
              </a:ext>
            </a:extLst>
          </p:cNvPr>
          <p:cNvSpPr txBox="1"/>
          <p:nvPr/>
        </p:nvSpPr>
        <p:spPr>
          <a:xfrm>
            <a:off x="614614" y="5943600"/>
            <a:ext cx="4860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 new </a:t>
            </a:r>
            <a:r>
              <a:rPr lang="it-IT" b="1" dirty="0" err="1">
                <a:solidFill>
                  <a:srgbClr val="FF0000"/>
                </a:solidFill>
              </a:rPr>
              <a:t>type</a:t>
            </a:r>
            <a:r>
              <a:rPr lang="it-IT" b="1" dirty="0">
                <a:solidFill>
                  <a:srgbClr val="FF0000"/>
                </a:solidFill>
              </a:rPr>
              <a:t> of </a:t>
            </a:r>
            <a:r>
              <a:rPr lang="it-IT" b="1" dirty="0" err="1">
                <a:solidFill>
                  <a:srgbClr val="FF0000"/>
                </a:solidFill>
              </a:rPr>
              <a:t>cabled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buoy</a:t>
            </a:r>
            <a:r>
              <a:rPr lang="it-IT" b="1" dirty="0">
                <a:solidFill>
                  <a:srgbClr val="FF0000"/>
                </a:solidFill>
              </a:rPr>
              <a:t> for </a:t>
            </a:r>
            <a:r>
              <a:rPr lang="it-IT" b="1" dirty="0" err="1">
                <a:solidFill>
                  <a:srgbClr val="FF0000"/>
                </a:solidFill>
              </a:rPr>
              <a:t>seismic</a:t>
            </a:r>
            <a:r>
              <a:rPr lang="it-IT" b="1" dirty="0">
                <a:solidFill>
                  <a:srgbClr val="FF0000"/>
                </a:solidFill>
              </a:rPr>
              <a:t> and </a:t>
            </a:r>
            <a:r>
              <a:rPr lang="it-IT" b="1" dirty="0" err="1">
                <a:solidFill>
                  <a:srgbClr val="FF0000"/>
                </a:solidFill>
              </a:rPr>
              <a:t>sea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level</a:t>
            </a:r>
            <a:r>
              <a:rPr lang="it-IT" b="1" dirty="0">
                <a:solidFill>
                  <a:srgbClr val="FF0000"/>
                </a:solidFill>
              </a:rPr>
              <a:t> monitoring </a:t>
            </a:r>
            <a:r>
              <a:rPr lang="it-IT" b="1" dirty="0" err="1">
                <a:solidFill>
                  <a:srgbClr val="FF0000"/>
                </a:solidFill>
              </a:rPr>
              <a:t>has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been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developed</a:t>
            </a:r>
            <a:r>
              <a:rPr lang="it-IT" b="1" dirty="0">
                <a:solidFill>
                  <a:srgbClr val="FF0000"/>
                </a:solidFill>
              </a:rPr>
              <a:t> and </a:t>
            </a:r>
            <a:r>
              <a:rPr lang="it-IT" b="1" dirty="0" err="1">
                <a:solidFill>
                  <a:srgbClr val="FF0000"/>
                </a:solidFill>
              </a:rPr>
              <a:t>installed</a:t>
            </a:r>
            <a:r>
              <a:rPr lang="it-IT" b="1" dirty="0">
                <a:solidFill>
                  <a:srgbClr val="FF0000"/>
                </a:solidFill>
              </a:rPr>
              <a:t> in </a:t>
            </a:r>
            <a:r>
              <a:rPr lang="it-IT" b="1" dirty="0" err="1">
                <a:solidFill>
                  <a:srgbClr val="FF0000"/>
                </a:solidFill>
              </a:rPr>
              <a:t>July</a:t>
            </a:r>
            <a:r>
              <a:rPr lang="it-IT" b="1" dirty="0">
                <a:solidFill>
                  <a:srgbClr val="FF0000"/>
                </a:solidFill>
              </a:rPr>
              <a:t> 2025. Others are coming…</a:t>
            </a:r>
          </a:p>
        </p:txBody>
      </p:sp>
    </p:spTree>
    <p:extLst>
      <p:ext uri="{BB962C8B-B14F-4D97-AF65-F5344CB8AC3E}">
        <p14:creationId xmlns:p14="http://schemas.microsoft.com/office/powerpoint/2010/main" val="9083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1309036"/>
            <a:ext cx="5840896" cy="5548964"/>
          </a:xfrm>
        </p:spPr>
        <p:txBody>
          <a:bodyPr/>
          <a:lstStyle/>
          <a:p>
            <a:pPr marL="0" indent="0">
              <a:buNone/>
            </a:pPr>
            <a:r>
              <a:rPr lang="it-IT" sz="3600" u="sng" dirty="0">
                <a:solidFill>
                  <a:schemeClr val="accent1">
                    <a:lumMod val="75000"/>
                  </a:schemeClr>
                </a:solidFill>
              </a:rPr>
              <a:t>NEAM </a:t>
            </a:r>
            <a:r>
              <a:rPr lang="it-IT" sz="3600" u="sng" dirty="0" err="1">
                <a:solidFill>
                  <a:schemeClr val="accent1">
                    <a:lumMod val="75000"/>
                  </a:schemeClr>
                </a:solidFill>
              </a:rPr>
              <a:t>Steering</a:t>
            </a:r>
            <a:r>
              <a:rPr lang="it-IT" sz="36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u="sng" dirty="0" err="1">
                <a:solidFill>
                  <a:schemeClr val="accent1">
                    <a:lumMod val="75000"/>
                  </a:schemeClr>
                </a:solidFill>
              </a:rPr>
              <a:t>Committee</a:t>
            </a:r>
            <a:r>
              <a:rPr lang="it-IT" sz="3600" u="sng" dirty="0">
                <a:solidFill>
                  <a:schemeClr val="accent1">
                    <a:lumMod val="75000"/>
                  </a:schemeClr>
                </a:solidFill>
              </a:rPr>
              <a:t> and TSP </a:t>
            </a:r>
            <a:r>
              <a:rPr lang="it-IT" sz="3600" u="sng" dirty="0" err="1">
                <a:solidFill>
                  <a:schemeClr val="accent1">
                    <a:lumMod val="75000"/>
                  </a:schemeClr>
                </a:solidFill>
              </a:rPr>
              <a:t>meetings</a:t>
            </a:r>
            <a:r>
              <a:rPr lang="it-IT" sz="3600" u="sng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Santorini </a:t>
            </a:r>
            <a:r>
              <a:rPr lang="it-IT" sz="3200" dirty="0" err="1">
                <a:solidFill>
                  <a:schemeClr val="accent1">
                    <a:lumMod val="75000"/>
                  </a:schemeClr>
                </a:solidFill>
              </a:rPr>
              <a:t>meetings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sz="3200" dirty="0" err="1">
                <a:solidFill>
                  <a:schemeClr val="accent1">
                    <a:lumMod val="75000"/>
                  </a:schemeClr>
                </a:solidFill>
              </a:rPr>
              <a:t>Jan-Feb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 25)</a:t>
            </a:r>
          </a:p>
          <a:p>
            <a:pPr lvl="1"/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TSP meeting</a:t>
            </a:r>
          </a:p>
          <a:p>
            <a:pPr lvl="1"/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Expert meeting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SC: Istanbul, </a:t>
            </a:r>
            <a:r>
              <a:rPr lang="it-IT" sz="3200" dirty="0" err="1">
                <a:solidFill>
                  <a:schemeClr val="accent1">
                    <a:lumMod val="75000"/>
                  </a:schemeClr>
                </a:solidFill>
              </a:rPr>
              <a:t>May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 2025</a:t>
            </a:r>
          </a:p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SC: Online, 1 </a:t>
            </a:r>
            <a:r>
              <a:rPr lang="it-IT" sz="3200" dirty="0" err="1">
                <a:solidFill>
                  <a:schemeClr val="accent1">
                    <a:lumMod val="75000"/>
                  </a:schemeClr>
                </a:solidFill>
              </a:rPr>
              <a:t>Dec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. 2025</a:t>
            </a:r>
          </a:p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TSP </a:t>
            </a:r>
            <a:r>
              <a:rPr lang="it-IT" sz="3200" dirty="0" err="1">
                <a:solidFill>
                  <a:schemeClr val="accent1">
                    <a:lumMod val="75000"/>
                  </a:schemeClr>
                </a:solidFill>
              </a:rPr>
              <a:t>meetings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 on PTF, EMSC </a:t>
            </a:r>
            <a:r>
              <a:rPr lang="it-IT" sz="3200" dirty="0" err="1">
                <a:solidFill>
                  <a:schemeClr val="accent1">
                    <a:lumMod val="75000"/>
                  </a:schemeClr>
                </a:solidFill>
              </a:rPr>
              <a:t>issue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, etc.</a:t>
            </a:r>
          </a:p>
          <a:p>
            <a:r>
              <a:rPr lang="it-IT" sz="3200" b="1" u="sng" dirty="0">
                <a:solidFill>
                  <a:schemeClr val="accent1">
                    <a:lumMod val="75000"/>
                  </a:schemeClr>
                </a:solidFill>
              </a:rPr>
              <a:t>ICG </a:t>
            </a:r>
            <a:r>
              <a:rPr lang="it-IT" sz="3200" b="1" u="sng" dirty="0" err="1">
                <a:solidFill>
                  <a:schemeClr val="accent1">
                    <a:lumMod val="75000"/>
                  </a:schemeClr>
                </a:solidFill>
              </a:rPr>
              <a:t>Dec</a:t>
            </a:r>
            <a:r>
              <a:rPr lang="it-IT" sz="3200" b="1" u="sng" dirty="0">
                <a:solidFill>
                  <a:schemeClr val="accent1">
                    <a:lumMod val="75000"/>
                  </a:schemeClr>
                </a:solidFill>
              </a:rPr>
              <a:t>. 3-5, 2025</a:t>
            </a:r>
            <a:endParaRPr lang="it-IT" sz="36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6" name="Titolo 3"/>
          <p:cNvSpPr txBox="1">
            <a:spLocks/>
          </p:cNvSpPr>
          <p:nvPr/>
        </p:nvSpPr>
        <p:spPr>
          <a:xfrm>
            <a:off x="838200" y="337594"/>
            <a:ext cx="10515600" cy="664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Inter-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sessional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activity 2025</a:t>
            </a:r>
            <a:endParaRPr lang="it-IT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3128" y="1309036"/>
            <a:ext cx="4055897" cy="53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u="sng" dirty="0">
                <a:solidFill>
                  <a:schemeClr val="accent1">
                    <a:lumMod val="75000"/>
                  </a:schemeClr>
                </a:solidFill>
              </a:rPr>
              <a:t>NEAM </a:t>
            </a:r>
            <a:r>
              <a:rPr lang="it-IT" sz="4000" b="1" u="sng" dirty="0" err="1">
                <a:solidFill>
                  <a:schemeClr val="accent1">
                    <a:lumMod val="75000"/>
                  </a:schemeClr>
                </a:solidFill>
              </a:rPr>
              <a:t>Regional</a:t>
            </a:r>
            <a:r>
              <a:rPr lang="it-IT" sz="4000" b="1" u="sng" dirty="0">
                <a:solidFill>
                  <a:schemeClr val="accent1">
                    <a:lumMod val="75000"/>
                  </a:schemeClr>
                </a:solidFill>
              </a:rPr>
              <a:t> Tsunami Ready Board est.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68942" y="1309037"/>
            <a:ext cx="7471844" cy="5293470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Established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in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response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to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Israel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request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for TRR</a:t>
            </a:r>
          </a:p>
          <a:p>
            <a:pPr marL="0" indent="0">
              <a:buNone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Chair: NEAMTWS Chair</a:t>
            </a:r>
          </a:p>
          <a:p>
            <a:pPr marL="0" indent="0">
              <a:buNone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Components: WG 1,2-3,4 co-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Chairs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TT-TR co-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Chairs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TIC Director</a:t>
            </a:r>
          </a:p>
          <a:p>
            <a:pPr marL="0" indent="0">
              <a:buNone/>
            </a:pP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Meetings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in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January-May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2025</a:t>
            </a:r>
          </a:p>
          <a:p>
            <a:pPr marL="0" indent="0">
              <a:buNone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Report on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June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2025</a:t>
            </a:r>
          </a:p>
          <a:p>
            <a:pPr marL="0" indent="0">
              <a:buNone/>
            </a:pP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Discussion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at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ICG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Dec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2025</a:t>
            </a:r>
            <a:endParaRPr lang="it-IT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Recommends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 TOWS-WG and the Task Team on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Disaster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Management and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Preparedness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(TT-DMP) to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provide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guidance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on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how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to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address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Tsunami Ready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submitted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for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situations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including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 i) the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entire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national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coastline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ii)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unique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emergency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management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policies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or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strategies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that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are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not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covered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by the UNESCO/IOC (2022) Standard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Guidelines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for the Tsunami Ready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Recognition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Programme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IOC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Manuals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Guides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No. 74. </a:t>
            </a:r>
          </a:p>
          <a:p>
            <a:endParaRPr lang="it-IT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0"/>
            <a:endParaRPr lang="it-IT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8703" y="1395030"/>
            <a:ext cx="4096652" cy="44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5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olo 3"/>
          <p:cNvSpPr txBox="1">
            <a:spLocks/>
          </p:cNvSpPr>
          <p:nvPr/>
        </p:nvSpPr>
        <p:spPr>
          <a:xfrm>
            <a:off x="838200" y="347853"/>
            <a:ext cx="10515600" cy="664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Projects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/ </a:t>
            </a:r>
            <a:r>
              <a:rPr lang="it-IT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actions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for Ocean Decade Tsunami </a:t>
            </a:r>
            <a:r>
              <a:rPr lang="it-IT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Programme</a:t>
            </a:r>
            <a:endParaRPr lang="it-IT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226012"/>
            <a:ext cx="10663989" cy="5336151"/>
          </a:xfrm>
        </p:spPr>
        <p:txBody>
          <a:bodyPr/>
          <a:lstStyle/>
          <a:p>
            <a:r>
              <a:rPr lang="it-IT" b="1" dirty="0" err="1"/>
              <a:t>Appreciated</a:t>
            </a:r>
            <a:r>
              <a:rPr lang="it-IT" b="1" dirty="0"/>
              <a:t> </a:t>
            </a:r>
            <a:r>
              <a:rPr lang="it-IT" dirty="0" err="1"/>
              <a:t>two</a:t>
            </a:r>
            <a:r>
              <a:rPr lang="it-IT" dirty="0"/>
              <a:t> new </a:t>
            </a:r>
            <a:r>
              <a:rPr lang="it-IT" dirty="0" err="1"/>
              <a:t>project</a:t>
            </a:r>
            <a:r>
              <a:rPr lang="it-IT" dirty="0"/>
              <a:t> </a:t>
            </a:r>
            <a:r>
              <a:rPr lang="it-IT" dirty="0" err="1"/>
              <a:t>actions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endorsed</a:t>
            </a:r>
            <a:r>
              <a:rPr lang="it-IT" dirty="0"/>
              <a:t> by Ocean Decade Tsunami </a:t>
            </a:r>
            <a:r>
              <a:rPr lang="it-IT" dirty="0" err="1"/>
              <a:t>Programme</a:t>
            </a:r>
            <a:r>
              <a:rPr lang="it-IT" dirty="0"/>
              <a:t>  with </a:t>
            </a:r>
            <a:r>
              <a:rPr lang="it-IT" dirty="0" err="1"/>
              <a:t>reference</a:t>
            </a:r>
            <a:r>
              <a:rPr lang="it-IT" dirty="0"/>
              <a:t> to Challenge 6 “</a:t>
            </a:r>
            <a:r>
              <a:rPr lang="it-IT" dirty="0" err="1"/>
              <a:t>Increase</a:t>
            </a:r>
            <a:r>
              <a:rPr lang="it-IT" dirty="0"/>
              <a:t> Community </a:t>
            </a:r>
            <a:r>
              <a:rPr lang="it-IT" dirty="0" err="1"/>
              <a:t>Resilience</a:t>
            </a:r>
            <a:r>
              <a:rPr lang="it-IT" dirty="0"/>
              <a:t> to Ocean </a:t>
            </a:r>
            <a:r>
              <a:rPr lang="it-IT" dirty="0" err="1"/>
              <a:t>Hazards</a:t>
            </a:r>
            <a:r>
              <a:rPr lang="it-IT" dirty="0"/>
              <a:t>”:</a:t>
            </a:r>
          </a:p>
          <a:p>
            <a:r>
              <a:rPr lang="it-IT" dirty="0"/>
              <a:t> </a:t>
            </a:r>
            <a:r>
              <a:rPr lang="it-IT" u="sng" dirty="0">
                <a:hlinkClick r:id="rId4"/>
              </a:rPr>
              <a:t>Global Tsunami Model Association (GTM)</a:t>
            </a:r>
            <a:r>
              <a:rPr lang="it-IT" dirty="0"/>
              <a:t> </a:t>
            </a:r>
          </a:p>
          <a:p>
            <a:r>
              <a:rPr lang="it-IT" u="sng" dirty="0">
                <a:hlinkClick r:id="rId5"/>
              </a:rPr>
              <a:t> NEAM-COMMITMENT</a:t>
            </a:r>
            <a:r>
              <a:rPr lang="it-IT" dirty="0"/>
              <a:t>  (Ocean Decade Call 8) </a:t>
            </a:r>
            <a:r>
              <a:rPr lang="it-IT" dirty="0" err="1"/>
              <a:t>coord</a:t>
            </a:r>
            <a:r>
              <a:rPr lang="it-IT" dirty="0"/>
              <a:t>. by NOA, </a:t>
            </a:r>
            <a:r>
              <a:rPr lang="it-IT" dirty="0" err="1"/>
              <a:t>Greece</a:t>
            </a:r>
            <a:r>
              <a:rPr lang="it-IT" dirty="0"/>
              <a:t>)</a:t>
            </a:r>
            <a:br>
              <a:rPr lang="it-IT" dirty="0"/>
            </a:br>
            <a:endParaRPr lang="it-IT" dirty="0"/>
          </a:p>
          <a:p>
            <a:r>
              <a:rPr lang="it-IT" b="1" dirty="0" err="1"/>
              <a:t>Noted</a:t>
            </a:r>
            <a:r>
              <a:rPr lang="it-IT" dirty="0"/>
              <a:t>: The </a:t>
            </a:r>
            <a:r>
              <a:rPr lang="it-IT" dirty="0" err="1"/>
              <a:t>official</a:t>
            </a:r>
            <a:r>
              <a:rPr lang="it-IT" dirty="0"/>
              <a:t> </a:t>
            </a:r>
            <a:r>
              <a:rPr lang="it-IT" dirty="0" err="1"/>
              <a:t>ending</a:t>
            </a:r>
            <a:r>
              <a:rPr lang="it-IT" dirty="0"/>
              <a:t> of </a:t>
            </a:r>
            <a:r>
              <a:rPr lang="it-IT" u="sng" dirty="0" err="1">
                <a:solidFill>
                  <a:schemeClr val="accent5"/>
                </a:solidFill>
              </a:rPr>
              <a:t>CoastWAVE</a:t>
            </a:r>
            <a:r>
              <a:rPr lang="it-IT" u="sng" dirty="0">
                <a:solidFill>
                  <a:schemeClr val="accent5"/>
                </a:solidFill>
              </a:rPr>
              <a:t> Project </a:t>
            </a:r>
            <a:r>
              <a:rPr lang="it-IT" u="sng" dirty="0" err="1">
                <a:solidFill>
                  <a:schemeClr val="accent5"/>
                </a:solidFill>
              </a:rPr>
              <a:t>Phase</a:t>
            </a:r>
            <a:r>
              <a:rPr lang="it-IT" u="sng" dirty="0">
                <a:solidFill>
                  <a:schemeClr val="accent5"/>
                </a:solidFill>
              </a:rPr>
              <a:t> II </a:t>
            </a:r>
            <a:r>
              <a:rPr lang="it-IT" dirty="0"/>
              <a:t>(</a:t>
            </a:r>
            <a:r>
              <a:rPr lang="it-IT" dirty="0" err="1"/>
              <a:t>CoastWAVE</a:t>
            </a:r>
            <a:r>
              <a:rPr lang="it-IT" dirty="0"/>
              <a:t> 2.0) </a:t>
            </a:r>
            <a:r>
              <a:rPr lang="it-IT" dirty="0" err="1"/>
              <a:t>Scaling</a:t>
            </a:r>
            <a:r>
              <a:rPr lang="it-IT" dirty="0"/>
              <a:t>-Up and </a:t>
            </a:r>
            <a:r>
              <a:rPr lang="it-IT" dirty="0" err="1"/>
              <a:t>Strengthening</a:t>
            </a:r>
            <a:r>
              <a:rPr lang="it-IT" dirty="0"/>
              <a:t> the </a:t>
            </a:r>
            <a:r>
              <a:rPr lang="it-IT" dirty="0" err="1"/>
              <a:t>Resilience</a:t>
            </a:r>
            <a:r>
              <a:rPr lang="it-IT" dirty="0"/>
              <a:t> of </a:t>
            </a:r>
            <a:r>
              <a:rPr lang="it-IT" dirty="0" err="1"/>
              <a:t>Coastal</a:t>
            </a:r>
            <a:r>
              <a:rPr lang="it-IT" dirty="0"/>
              <a:t> </a:t>
            </a:r>
            <a:r>
              <a:rPr lang="it-IT" dirty="0" err="1"/>
              <a:t>Communities</a:t>
            </a:r>
            <a:r>
              <a:rPr lang="it-IT" dirty="0"/>
              <a:t> in the North-</a:t>
            </a:r>
            <a:r>
              <a:rPr lang="it-IT" dirty="0" err="1"/>
              <a:t>Eastern</a:t>
            </a:r>
            <a:r>
              <a:rPr lang="it-IT" dirty="0"/>
              <a:t> Atlantic and </a:t>
            </a:r>
            <a:r>
              <a:rPr lang="it-IT" dirty="0" err="1"/>
              <a:t>Mediterranean</a:t>
            </a:r>
            <a:r>
              <a:rPr lang="it-IT" dirty="0"/>
              <a:t> </a:t>
            </a:r>
            <a:r>
              <a:rPr lang="it-IT" dirty="0" err="1"/>
              <a:t>Regions</a:t>
            </a:r>
            <a:r>
              <a:rPr lang="it-IT" dirty="0"/>
              <a:t> to the Impact of </a:t>
            </a:r>
            <a:r>
              <a:rPr lang="it-IT" dirty="0" err="1"/>
              <a:t>Tsunamis</a:t>
            </a:r>
            <a:r>
              <a:rPr lang="it-IT" dirty="0"/>
              <a:t> and </a:t>
            </a:r>
            <a:r>
              <a:rPr lang="it-IT" dirty="0" err="1"/>
              <a:t>Other</a:t>
            </a:r>
            <a:r>
              <a:rPr lang="it-IT" dirty="0"/>
              <a:t> Sea Level-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Coastal</a:t>
            </a:r>
            <a:r>
              <a:rPr lang="it-IT" dirty="0"/>
              <a:t> </a:t>
            </a:r>
            <a:r>
              <a:rPr lang="it-IT" dirty="0" err="1"/>
              <a:t>Hazards</a:t>
            </a:r>
            <a:r>
              <a:rPr lang="it-IT" dirty="0"/>
              <a:t>’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>
                <a:solidFill>
                  <a:schemeClr val="accent5"/>
                </a:solidFill>
              </a:rPr>
              <a:t>30th of </a:t>
            </a:r>
            <a:r>
              <a:rPr lang="it-IT" dirty="0" err="1">
                <a:solidFill>
                  <a:schemeClr val="accent5"/>
                </a:solidFill>
              </a:rPr>
              <a:t>June</a:t>
            </a:r>
            <a:r>
              <a:rPr lang="it-IT" dirty="0">
                <a:solidFill>
                  <a:schemeClr val="accent5"/>
                </a:solidFill>
              </a:rPr>
              <a:t> 2026</a:t>
            </a:r>
            <a:r>
              <a:rPr lang="it-IT" dirty="0"/>
              <a:t>;</a:t>
            </a: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4985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1561</Words>
  <Application>Microsoft Macintosh PowerPoint</Application>
  <PresentationFormat>Widescreen</PresentationFormat>
  <Paragraphs>117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9_Custom Design</vt:lpstr>
      <vt:lpstr>10_Custom Design</vt:lpstr>
      <vt:lpstr>Presentazione standard di PowerPoint</vt:lpstr>
      <vt:lpstr>ICG/NEAMTWS D&amp;R (December 2025)</vt:lpstr>
      <vt:lpstr>Presentazione standard di PowerPoint</vt:lpstr>
      <vt:lpstr>ICG/NEAMTWS D&amp;R (December 2025)</vt:lpstr>
      <vt:lpstr>ICG/NEAMTWS main meetings (2025)</vt:lpstr>
      <vt:lpstr>ICG/NEAMTWS main meetings (2025)</vt:lpstr>
      <vt:lpstr>Presentazione standard di PowerPoint</vt:lpstr>
      <vt:lpstr>NEAM Regional Tsunami Ready Board est.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Recent events in the NEAM region</vt:lpstr>
      <vt:lpstr>A Story Map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Alessandro Amato</cp:lastModifiedBy>
  <cp:revision>70</cp:revision>
  <dcterms:created xsi:type="dcterms:W3CDTF">2025-11-26T14:25:12Z</dcterms:created>
  <dcterms:modified xsi:type="dcterms:W3CDTF">2026-04-17T10:14:18Z</dcterms:modified>
</cp:coreProperties>
</file>