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8" r:id="rId5"/>
    <p:sldMasterId id="2147483676" r:id="rId6"/>
    <p:sldMasterId id="2147490887" r:id="rId7"/>
    <p:sldMasterId id="2147490917" r:id="rId8"/>
    <p:sldMasterId id="2147490920" r:id="rId9"/>
  </p:sldMasterIdLst>
  <p:notesMasterIdLst>
    <p:notesMasterId r:id="rId22"/>
  </p:notesMasterIdLst>
  <p:sldIdLst>
    <p:sldId id="256" r:id="rId10"/>
    <p:sldId id="4367" r:id="rId11"/>
    <p:sldId id="4373" r:id="rId12"/>
    <p:sldId id="2325" r:id="rId13"/>
    <p:sldId id="2319" r:id="rId14"/>
    <p:sldId id="1266" r:id="rId15"/>
    <p:sldId id="609" r:id="rId16"/>
    <p:sldId id="4359" r:id="rId17"/>
    <p:sldId id="615" r:id="rId18"/>
    <p:sldId id="4371" r:id="rId19"/>
    <p:sldId id="4386" r:id="rId20"/>
    <p:sldId id="268" r:id="rId21"/>
  </p:sldIdLst>
  <p:sldSz cx="12192000" cy="6858000"/>
  <p:notesSz cx="6858000" cy="9144000"/>
  <p:embeddedFontLst>
    <p:embeddedFont>
      <p:font typeface="Candara" panose="020E050203030302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1" roundtripDataSignature="AMtx7mhfl7V5e24uAWjTYx6+bnQdys7x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8000"/>
    <a:srgbClr val="FFFF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CEE952-5A9A-431F-BE4B-BCD4D9654FE0}" v="10" dt="2026-04-16T03:31:37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2.fntdata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61" Type="http://customschemas.google.com/relationships/presentationmetadata" Target="meta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0F13D5BB-285D-BE95-0A1A-BFE561215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>
            <a:extLst>
              <a:ext uri="{FF2B5EF4-FFF2-40B4-BE49-F238E27FC236}">
                <a16:creationId xmlns:a16="http://schemas.microsoft.com/office/drawing/2014/main" id="{7B34E51C-82EB-C310-D261-29EFACDDB6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Highlight only the boxes with green background that are related to the ICG/IOTWMS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the WGs / TTs / Secretariat / IOTIC and how they work on the 3 pillars of the IOTWMS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Highlight the contributions of Australia and Indonesia for the Secretariat and IOTIC – highlighted in red font</a:t>
            </a:r>
            <a:endParaRPr/>
          </a:p>
        </p:txBody>
      </p:sp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A1996398-9892-8EBC-9D66-25BA96B930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18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999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39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497FF8FA-97CE-2593-1649-3EFE40CB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>
            <a:extLst>
              <a:ext uri="{FF2B5EF4-FFF2-40B4-BE49-F238E27FC236}">
                <a16:creationId xmlns:a16="http://schemas.microsoft.com/office/drawing/2014/main" id="{14FAE750-04A8-D410-89DA-C7ED8692FA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B6A5BF38-B988-692D-19D7-BD88E0043B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8657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F9E94-0742-54B7-8437-BD99E4EF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D7D19-88AA-E372-C8DE-50E0801D6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2B3BD-BE7E-74BF-7DFD-6B622BF1C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Progress of activities during 2023-2024 are listed in blue boxes. These </a:t>
            </a:r>
            <a:r>
              <a:rPr lang="en-US" err="1"/>
              <a:t>activites</a:t>
            </a:r>
            <a:r>
              <a:rPr lang="en-US"/>
              <a:t> are already covered in the earlier slides.</a:t>
            </a:r>
          </a:p>
          <a:p>
            <a:r>
              <a:rPr lang="en-US"/>
              <a:t>So the focus of this slide is to highlight the IOTWMS Workplan for 2025-2026 in brown boxes;</a:t>
            </a:r>
          </a:p>
          <a:p>
            <a:r>
              <a:rPr lang="en-US"/>
              <a:t>Activities listed on the Top of the Road relate to CD and those listed in the Bottom related to Warning System &amp; Governance</a:t>
            </a:r>
          </a:p>
          <a:p>
            <a:r>
              <a:rPr lang="en-US"/>
              <a:t>The box has acknowledgements of key contributions made by important partners to the IOTWMS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CCD76-EC12-DE17-E0B7-CE08256D76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880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40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26291"/>
            <a:ext cx="617220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6291"/>
            <a:ext cx="3932237" cy="4993416"/>
          </a:xfr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0097A9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E1E4E75-7B56-F44F-89B4-78A371ABF1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8777341" cy="422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IRDR0010 Advanced Hazards (22/23)</a:t>
            </a:r>
          </a:p>
        </p:txBody>
      </p:sp>
    </p:spTree>
    <p:extLst>
      <p:ext uri="{BB962C8B-B14F-4D97-AF65-F5344CB8AC3E}">
        <p14:creationId xmlns:p14="http://schemas.microsoft.com/office/powerpoint/2010/main" val="1794637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3"/>
          <p:cNvPicPr preferRelativeResize="0"/>
          <p:nvPr/>
        </p:nvPicPr>
        <p:blipFill rotWithShape="1">
          <a:blip r:embed="rId2">
            <a:alphaModFix/>
          </a:blip>
          <a:srcRect l="1241" t="77476" r="38086" b="1775"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355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276A2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t>ICG/IOTWMS</a:t>
            </a:r>
            <a:r>
              <a:rPr spc="-60"/>
              <a:t> </a:t>
            </a:r>
            <a:r>
              <a:t>Working</a:t>
            </a:r>
            <a:r>
              <a:rPr spc="-35"/>
              <a:t> </a:t>
            </a:r>
            <a:r>
              <a:t>Group</a:t>
            </a:r>
            <a:r>
              <a:rPr spc="-25"/>
              <a:t> </a:t>
            </a:r>
            <a:r>
              <a:t>2</a:t>
            </a:r>
            <a:r>
              <a:rPr spc="-40"/>
              <a:t> </a:t>
            </a:r>
            <a:r>
              <a:t>Meeting,</a:t>
            </a:r>
            <a:r>
              <a:rPr spc="-25"/>
              <a:t> </a:t>
            </a:r>
            <a:r>
              <a:t>25</a:t>
            </a:r>
            <a:r>
              <a:rPr spc="-95"/>
              <a:t> </a:t>
            </a:r>
            <a:r>
              <a:t>August</a:t>
            </a:r>
            <a:r>
              <a:rPr spc="-30"/>
              <a:t> </a:t>
            </a:r>
            <a:r>
              <a:rPr spc="-2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23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276A2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t>ICG/IOTWMS</a:t>
            </a:r>
            <a:r>
              <a:rPr spc="-60"/>
              <a:t> </a:t>
            </a:r>
            <a:r>
              <a:t>Working</a:t>
            </a:r>
            <a:r>
              <a:rPr spc="-35"/>
              <a:t> </a:t>
            </a:r>
            <a:r>
              <a:t>Group</a:t>
            </a:r>
            <a:r>
              <a:rPr spc="-25"/>
              <a:t> </a:t>
            </a:r>
            <a:r>
              <a:t>2</a:t>
            </a:r>
            <a:r>
              <a:rPr spc="-40"/>
              <a:t> </a:t>
            </a:r>
            <a:r>
              <a:t>Meeting,</a:t>
            </a:r>
            <a:r>
              <a:rPr spc="-25"/>
              <a:t> </a:t>
            </a:r>
            <a:r>
              <a:t>25</a:t>
            </a:r>
            <a:r>
              <a:rPr spc="-95"/>
              <a:t> </a:t>
            </a:r>
            <a:r>
              <a:t>August</a:t>
            </a:r>
            <a:r>
              <a:rPr spc="-30"/>
              <a:t> </a:t>
            </a:r>
            <a:r>
              <a:rPr spc="-20"/>
              <a:t>2025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555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FDDD2-4464-44C2-AF36-DCFE4B9D885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615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65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FDDD2-4464-44C2-AF36-DCFE4B9D885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3617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35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F9FD-975D-4A5B-8E19-5A0AF9067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D5BCE-A9DE-46BE-8A86-ABCB2FC6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BB9E-F3CD-4FE3-B377-20C610CB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8299F-499D-4E60-8DBE-1BD0E68C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1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3"/>
          <p:cNvPicPr preferRelativeResize="0"/>
          <p:nvPr/>
        </p:nvPicPr>
        <p:blipFill rotWithShape="1">
          <a:blip r:embed="rId2">
            <a:alphaModFix/>
          </a:blip>
          <a:srcRect l="1241" t="77476" r="38086" b="1775"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>
            <a:alphaModFix/>
          </a:blip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2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9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FB29-3829-BC0C-490F-05648FBB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6B762-B52F-C622-29F0-B6BCA84F6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657F-7431-EEC9-9970-93174233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8EC8-1AC4-469E-AB42-477837DF193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DB379-C81D-5B5C-A2C8-1634A5C6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F64F4-9812-5221-7AF1-89007993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9555-F493-4886-9073-8035D5B8E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8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13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17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93" r:id="rId4"/>
    <p:sldLayoutId id="214748369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3820886" y="670731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7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" name="Google Shape;53;p21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10819071" y="150590"/>
            <a:ext cx="1232729" cy="124364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299142"/>
            <a:ext cx="12192000" cy="40826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D01F3-6506-2356-3748-805BA67B45BC}"/>
              </a:ext>
            </a:extLst>
          </p:cNvPr>
          <p:cNvSpPr txBox="1"/>
          <p:nvPr userDrawn="1"/>
        </p:nvSpPr>
        <p:spPr>
          <a:xfrm>
            <a:off x="304800" y="6377356"/>
            <a:ext cx="11762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a typeface="Arial"/>
                <a:cs typeface="Arial"/>
                <a:sym typeface="Arial"/>
              </a:rPr>
              <a:t>Meeting of the TOWS-WG Task Team on Tsunami Watch Operations (TT-TWO), 5-6 March 2026</a:t>
            </a:r>
          </a:p>
        </p:txBody>
      </p:sp>
    </p:spTree>
    <p:extLst>
      <p:ext uri="{BB962C8B-B14F-4D97-AF65-F5344CB8AC3E}">
        <p14:creationId xmlns:p14="http://schemas.microsoft.com/office/powerpoint/2010/main" val="1548030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0888" r:id="rId1"/>
    <p:sldLayoutId id="2147490890" r:id="rId2"/>
    <p:sldLayoutId id="2147490891" r:id="rId3"/>
    <p:sldLayoutId id="2147490892" r:id="rId4"/>
    <p:sldLayoutId id="2147490893" r:id="rId5"/>
    <p:sldLayoutId id="2147490912" r:id="rId6"/>
    <p:sldLayoutId id="214749091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BACDDA24-BC79-11C5-DC5B-2214B85DC5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02"/>
          <a:stretch>
            <a:fillRect/>
          </a:stretch>
        </p:blipFill>
        <p:spPr>
          <a:xfrm>
            <a:off x="10977916" y="173462"/>
            <a:ext cx="996749" cy="9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11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0918" r:id="rId1"/>
    <p:sldLayoutId id="214749091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BACDDA24-BC79-11C5-DC5B-2214B85DC5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02"/>
          <a:stretch>
            <a:fillRect/>
          </a:stretch>
        </p:blipFill>
        <p:spPr>
          <a:xfrm>
            <a:off x="10977916" y="173462"/>
            <a:ext cx="996749" cy="9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28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0921" r:id="rId1"/>
    <p:sldLayoutId id="2147490922" r:id="rId2"/>
    <p:sldLayoutId id="214749092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58A443-B14A-2C7A-F8CA-9B17797EA5AE}"/>
              </a:ext>
            </a:extLst>
          </p:cNvPr>
          <p:cNvSpPr/>
          <p:nvPr/>
        </p:nvSpPr>
        <p:spPr>
          <a:xfrm>
            <a:off x="8330185" y="209228"/>
            <a:ext cx="37127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ICG/CARIB-EWS-XIX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April 2026</a:t>
            </a:r>
          </a:p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Item: 3</a:t>
            </a:r>
          </a:p>
        </p:txBody>
      </p:sp>
      <p:sp>
        <p:nvSpPr>
          <p:cNvPr id="3" name="Google Shape;159;p1">
            <a:extLst>
              <a:ext uri="{FF2B5EF4-FFF2-40B4-BE49-F238E27FC236}">
                <a16:creationId xmlns:a16="http://schemas.microsoft.com/office/drawing/2014/main" id="{8F056675-0F5E-58E0-21E6-9B1BF91A3D3D}"/>
              </a:ext>
            </a:extLst>
          </p:cNvPr>
          <p:cNvSpPr/>
          <p:nvPr/>
        </p:nvSpPr>
        <p:spPr>
          <a:xfrm>
            <a:off x="6361785" y="2132034"/>
            <a:ext cx="5261404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Intergovernmental Coordination Group for the Indian Ocean Tsunami Warning and Mitigation System (</a:t>
            </a:r>
            <a:r>
              <a:rPr lang="en-GB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ICG/IOTWMS)</a:t>
            </a:r>
            <a:endParaRPr lang="en-GB" sz="2800" b="1" i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3C90A-7BCE-6D67-FCFF-1C0A69DA382A}"/>
              </a:ext>
            </a:extLst>
          </p:cNvPr>
          <p:cNvSpPr txBox="1"/>
          <p:nvPr/>
        </p:nvSpPr>
        <p:spPr>
          <a:xfrm>
            <a:off x="5943600" y="4549140"/>
            <a:ext cx="609937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Eluri Pattabhi Rama Rao</a:t>
            </a:r>
            <a:endParaRPr kumimoji="0" lang="en-GB" sz="2000" b="0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Chair, ICG/IOTWMS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Acknowledgements: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Yuelong Miao, Harkunti Rahayu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Srinivasa Kumar, Ardito </a:t>
            </a:r>
            <a:r>
              <a:rPr lang="en-GB" sz="1600" i="1" err="1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Kodijat</a:t>
            </a:r>
            <a:r>
              <a:rPr lang="en-GB" sz="1600" i="1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, Nora Gale</a:t>
            </a:r>
            <a:endParaRPr lang="en-GB" sz="3200" b="1" i="1" kern="100">
              <a:solidFill>
                <a:srgbClr val="FFFFFF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FB486-7981-BA66-586E-38C99C657E59}"/>
              </a:ext>
            </a:extLst>
          </p:cNvPr>
          <p:cNvSpPr txBox="1"/>
          <p:nvPr/>
        </p:nvSpPr>
        <p:spPr>
          <a:xfrm>
            <a:off x="52740" y="6400800"/>
            <a:ext cx="120865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solidFill>
                  <a:schemeClr val="bg1"/>
                </a:solidFill>
              </a:rPr>
              <a:t>22  April  2026</a:t>
            </a:r>
            <a:endParaRPr lang="en-IN" sz="11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1737C-F2F4-5114-AD7E-14BDC4E8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F09A3DF-7797-95BF-A11C-BBEF35870EBB}"/>
              </a:ext>
            </a:extLst>
          </p:cNvPr>
          <p:cNvSpPr txBox="1"/>
          <p:nvPr/>
        </p:nvSpPr>
        <p:spPr>
          <a:xfrm>
            <a:off x="370987" y="78293"/>
            <a:ext cx="10544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Strengthening Community Resilience to Ocean Hazards through implementation of Tsunami Ready in Indian Ocean SIDS and Africa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30" name="Picture 6" descr="Seychelles Map">
            <a:extLst>
              <a:ext uri="{FF2B5EF4-FFF2-40B4-BE49-F238E27FC236}">
                <a16:creationId xmlns:a16="http://schemas.microsoft.com/office/drawing/2014/main" id="{CA94F3B0-3B2C-2291-A4DF-F56BB0E0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08" y="911732"/>
            <a:ext cx="3035618" cy="201880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29" name="Picture 28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6A0D0E68-2FB2-FFB2-AE05-672A1374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06" y="2003474"/>
            <a:ext cx="750447" cy="5397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399EC7-2AC3-6C60-D8AA-27670B4CD004}"/>
              </a:ext>
            </a:extLst>
          </p:cNvPr>
          <p:cNvSpPr txBox="1"/>
          <p:nvPr/>
        </p:nvSpPr>
        <p:spPr>
          <a:xfrm>
            <a:off x="4143682" y="940132"/>
            <a:ext cx="3035618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002060"/>
                </a:solidFill>
              </a:defRPr>
            </a:lvl1pPr>
          </a:lstStyle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Project duration: 18 Months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Budget: ~ USD 50,000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Funding Agency: Flanders UNESCO Science Trust Fund (FUST)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A2C4AC-9460-5D60-2AD1-ECF343BC1D26}"/>
              </a:ext>
            </a:extLst>
          </p:cNvPr>
          <p:cNvGrpSpPr/>
          <p:nvPr/>
        </p:nvGrpSpPr>
        <p:grpSpPr>
          <a:xfrm>
            <a:off x="9940597" y="2777526"/>
            <a:ext cx="1860865" cy="1936553"/>
            <a:chOff x="4499991" y="1661976"/>
            <a:chExt cx="2954801" cy="3174125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F243F56B-0C3A-E68B-D117-8767CABB0B8F}"/>
                </a:ext>
              </a:extLst>
            </p:cNvPr>
            <p:cNvSpPr/>
            <p:nvPr/>
          </p:nvSpPr>
          <p:spPr>
            <a:xfrm rot="5400000">
              <a:off x="4390329" y="1771638"/>
              <a:ext cx="3174125" cy="29548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01E849-0819-5D50-1139-F8278DA4EEE7}"/>
                </a:ext>
              </a:extLst>
            </p:cNvPr>
            <p:cNvSpPr txBox="1"/>
            <p:nvPr/>
          </p:nvSpPr>
          <p:spPr>
            <a:xfrm>
              <a:off x="4728126" y="2133125"/>
              <a:ext cx="2638594" cy="1799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Objective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Tsunami Ready Communities are recognized by UNESCO-IOC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80E0C-037A-271A-CAD2-543836A1992F}"/>
              </a:ext>
            </a:extLst>
          </p:cNvPr>
          <p:cNvGrpSpPr/>
          <p:nvPr/>
        </p:nvGrpSpPr>
        <p:grpSpPr>
          <a:xfrm>
            <a:off x="2915780" y="4570789"/>
            <a:ext cx="2102488" cy="2194076"/>
            <a:chOff x="8328641" y="1424150"/>
            <a:chExt cx="2954801" cy="3174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C1A5B1-4338-8E44-6471-FE2248610CB6}"/>
                </a:ext>
              </a:extLst>
            </p:cNvPr>
            <p:cNvGrpSpPr/>
            <p:nvPr/>
          </p:nvGrpSpPr>
          <p:grpSpPr>
            <a:xfrm>
              <a:off x="8328641" y="1424150"/>
              <a:ext cx="2954801" cy="3174125"/>
              <a:chOff x="1750060" y="95"/>
              <a:chExt cx="1747506" cy="2008628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C176E377-F4AD-9161-5C65-6697EE023529}"/>
                  </a:ext>
                </a:extLst>
              </p:cNvPr>
              <p:cNvSpPr/>
              <p:nvPr/>
            </p:nvSpPr>
            <p:spPr>
              <a:xfrm rot="5400000">
                <a:off x="1619499" y="130656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Hexagon 4">
                <a:extLst>
                  <a:ext uri="{FF2B5EF4-FFF2-40B4-BE49-F238E27FC236}">
                    <a16:creationId xmlns:a16="http://schemas.microsoft.com/office/drawing/2014/main" id="{07EA77FD-CE4B-9B3D-5F2B-99A7A79A38AC}"/>
                  </a:ext>
                </a:extLst>
              </p:cNvPr>
              <p:cNvSpPr txBox="1"/>
              <p:nvPr/>
            </p:nvSpPr>
            <p:spPr>
              <a:xfrm>
                <a:off x="2022380" y="313106"/>
                <a:ext cx="1202866" cy="138260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FFFF41-EEEC-6E8B-4743-7033B99B10B3}"/>
                </a:ext>
              </a:extLst>
            </p:cNvPr>
            <p:cNvSpPr txBox="1"/>
            <p:nvPr/>
          </p:nvSpPr>
          <p:spPr>
            <a:xfrm>
              <a:off x="8486745" y="1970055"/>
              <a:ext cx="2638593" cy="2315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Activity 1.2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Identification of Pilot Sites (1 each in Madagascar &amp; Seychelles) for Tsunami Ready Implementation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9E69724-089F-F356-54D7-C7287A7C7DF7}"/>
              </a:ext>
            </a:extLst>
          </p:cNvPr>
          <p:cNvGrpSpPr/>
          <p:nvPr/>
        </p:nvGrpSpPr>
        <p:grpSpPr>
          <a:xfrm>
            <a:off x="626325" y="4607359"/>
            <a:ext cx="2102488" cy="2262335"/>
            <a:chOff x="627853" y="1353282"/>
            <a:chExt cx="2954801" cy="3174125"/>
          </a:xfrm>
        </p:grpSpPr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8BBFD20B-14C0-C066-5753-7B42B7D7018C}"/>
                </a:ext>
              </a:extLst>
            </p:cNvPr>
            <p:cNvSpPr/>
            <p:nvPr/>
          </p:nvSpPr>
          <p:spPr>
            <a:xfrm rot="5400000">
              <a:off x="518191" y="1462944"/>
              <a:ext cx="3174125" cy="29548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D9F7959-2F68-B71E-3603-303CF54AC0E1}"/>
                </a:ext>
              </a:extLst>
            </p:cNvPr>
            <p:cNvSpPr txBox="1"/>
            <p:nvPr/>
          </p:nvSpPr>
          <p:spPr>
            <a:xfrm>
              <a:off x="805544" y="1817612"/>
              <a:ext cx="2638594" cy="2245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Activity 1.1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On-the-job training at INCOIS on TIMM for two experts each from Madagascar and Seychelles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F00244-4E2E-DFDD-1203-A11915687223}"/>
              </a:ext>
            </a:extLst>
          </p:cNvPr>
          <p:cNvGrpSpPr/>
          <p:nvPr/>
        </p:nvGrpSpPr>
        <p:grpSpPr>
          <a:xfrm>
            <a:off x="5177361" y="4548538"/>
            <a:ext cx="2167897" cy="2262335"/>
            <a:chOff x="4513193" y="1424150"/>
            <a:chExt cx="2954801" cy="3174125"/>
          </a:xfrm>
        </p:grpSpPr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67D96ED6-872D-895A-899A-2104CD820D4D}"/>
                </a:ext>
              </a:extLst>
            </p:cNvPr>
            <p:cNvSpPr/>
            <p:nvPr/>
          </p:nvSpPr>
          <p:spPr>
            <a:xfrm rot="5400000">
              <a:off x="4403531" y="1533812"/>
              <a:ext cx="3174125" cy="29548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005F734-A625-483E-A87E-31874459048E}"/>
                </a:ext>
              </a:extLst>
            </p:cNvPr>
            <p:cNvSpPr txBox="1"/>
            <p:nvPr/>
          </p:nvSpPr>
          <p:spPr>
            <a:xfrm>
              <a:off x="4671296" y="2015986"/>
              <a:ext cx="2638594" cy="2245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Activity 2.1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Support the National Stakeholders to coordinate and facilitate the establishment of the NTRB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4A67ED2-E90D-9927-43C4-9054FF94A0C5}"/>
              </a:ext>
            </a:extLst>
          </p:cNvPr>
          <p:cNvGrpSpPr/>
          <p:nvPr/>
        </p:nvGrpSpPr>
        <p:grpSpPr>
          <a:xfrm>
            <a:off x="7517111" y="4549864"/>
            <a:ext cx="2198133" cy="2262335"/>
            <a:chOff x="8328642" y="1458825"/>
            <a:chExt cx="2996013" cy="3174125"/>
          </a:xfrm>
        </p:grpSpPr>
        <p:sp>
          <p:nvSpPr>
            <p:cNvPr id="68" name="Hexagon 67">
              <a:extLst>
                <a:ext uri="{FF2B5EF4-FFF2-40B4-BE49-F238E27FC236}">
                  <a16:creationId xmlns:a16="http://schemas.microsoft.com/office/drawing/2014/main" id="{9ED0AB8D-02EC-F717-DC06-26BAC94E07DE}"/>
                </a:ext>
              </a:extLst>
            </p:cNvPr>
            <p:cNvSpPr/>
            <p:nvPr/>
          </p:nvSpPr>
          <p:spPr>
            <a:xfrm rot="5400000">
              <a:off x="8218980" y="1568487"/>
              <a:ext cx="3174125" cy="29548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02098D5-3673-07F8-34AC-19F3881EACE9}"/>
                </a:ext>
              </a:extLst>
            </p:cNvPr>
            <p:cNvSpPr txBox="1"/>
            <p:nvPr/>
          </p:nvSpPr>
          <p:spPr>
            <a:xfrm>
              <a:off x="8331511" y="2017716"/>
              <a:ext cx="2993144" cy="1943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Activity 2.2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National Tsunami Ready Training for stakeholders and facilitators in Madagascar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DE938F-ABA2-48BA-8CA6-84D8710DC759}"/>
              </a:ext>
            </a:extLst>
          </p:cNvPr>
          <p:cNvGrpSpPr/>
          <p:nvPr/>
        </p:nvGrpSpPr>
        <p:grpSpPr>
          <a:xfrm>
            <a:off x="1800866" y="2756719"/>
            <a:ext cx="1929977" cy="2018808"/>
            <a:chOff x="697745" y="1292771"/>
            <a:chExt cx="2954801" cy="3174125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5348CD7-BE52-C26E-4677-C8519D17F33B}"/>
                </a:ext>
              </a:extLst>
            </p:cNvPr>
            <p:cNvSpPr/>
            <p:nvPr/>
          </p:nvSpPr>
          <p:spPr>
            <a:xfrm rot="5400000">
              <a:off x="588083" y="1402433"/>
              <a:ext cx="3174125" cy="29548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AD3245-1E78-56A3-3039-CE4F93A7FC0E}"/>
                </a:ext>
              </a:extLst>
            </p:cNvPr>
            <p:cNvSpPr txBox="1"/>
            <p:nvPr/>
          </p:nvSpPr>
          <p:spPr>
            <a:xfrm>
              <a:off x="855849" y="1720944"/>
              <a:ext cx="2638594" cy="1838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Objective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Capacity Building on TIMM for Madagascar &amp; Seychelles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E36D36-89E0-1F8D-F659-3C20F4253BAB}"/>
              </a:ext>
            </a:extLst>
          </p:cNvPr>
          <p:cNvGrpSpPr/>
          <p:nvPr/>
        </p:nvGrpSpPr>
        <p:grpSpPr>
          <a:xfrm>
            <a:off x="6415869" y="2821405"/>
            <a:ext cx="1993557" cy="1988229"/>
            <a:chOff x="4559609" y="1617947"/>
            <a:chExt cx="2954801" cy="3174125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9D09F2C7-B430-556B-60F7-49BA16577B30}"/>
                </a:ext>
              </a:extLst>
            </p:cNvPr>
            <p:cNvSpPr/>
            <p:nvPr/>
          </p:nvSpPr>
          <p:spPr>
            <a:xfrm rot="5400000">
              <a:off x="4449947" y="1727609"/>
              <a:ext cx="3174125" cy="29548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659867-520C-2F1D-2871-97FDBC707588}"/>
                </a:ext>
              </a:extLst>
            </p:cNvPr>
            <p:cNvSpPr txBox="1"/>
            <p:nvPr/>
          </p:nvSpPr>
          <p:spPr>
            <a:xfrm>
              <a:off x="4717711" y="2002844"/>
              <a:ext cx="2638594" cy="20622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Objective 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Capacity building for Tsunami Ready Communities in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Madagascar &amp; Seychelles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B8A90C-E7A5-9C4B-67C6-ABC083B98847}"/>
              </a:ext>
            </a:extLst>
          </p:cNvPr>
          <p:cNvGrpSpPr/>
          <p:nvPr/>
        </p:nvGrpSpPr>
        <p:grpSpPr>
          <a:xfrm>
            <a:off x="9819787" y="4599948"/>
            <a:ext cx="2102488" cy="2194076"/>
            <a:chOff x="8328641" y="1424150"/>
            <a:chExt cx="2954801" cy="31741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D6484D2-949C-7E41-AC27-EACB1493EBB5}"/>
                </a:ext>
              </a:extLst>
            </p:cNvPr>
            <p:cNvGrpSpPr/>
            <p:nvPr/>
          </p:nvGrpSpPr>
          <p:grpSpPr>
            <a:xfrm>
              <a:off x="8328641" y="1424150"/>
              <a:ext cx="2954801" cy="3174125"/>
              <a:chOff x="1750060" y="95"/>
              <a:chExt cx="1747506" cy="2008628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48D4F40D-2923-9D0E-7BDD-C40E1C4FA5FE}"/>
                  </a:ext>
                </a:extLst>
              </p:cNvPr>
              <p:cNvSpPr/>
              <p:nvPr/>
            </p:nvSpPr>
            <p:spPr>
              <a:xfrm rot="5400000">
                <a:off x="1619499" y="130656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8" name="Hexagon 4">
                <a:extLst>
                  <a:ext uri="{FF2B5EF4-FFF2-40B4-BE49-F238E27FC236}">
                    <a16:creationId xmlns:a16="http://schemas.microsoft.com/office/drawing/2014/main" id="{AA7F7E60-2FB1-07F2-C825-5DC2352E860C}"/>
                  </a:ext>
                </a:extLst>
              </p:cNvPr>
              <p:cNvSpPr txBox="1"/>
              <p:nvPr/>
            </p:nvSpPr>
            <p:spPr>
              <a:xfrm>
                <a:off x="2022380" y="313106"/>
                <a:ext cx="1202866" cy="138260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D7ADA9-5DF8-BEB8-59C3-096B4B008AF5}"/>
                </a:ext>
              </a:extLst>
            </p:cNvPr>
            <p:cNvSpPr txBox="1"/>
            <p:nvPr/>
          </p:nvSpPr>
          <p:spPr>
            <a:xfrm>
              <a:off x="8486745" y="1949400"/>
              <a:ext cx="2638593" cy="2315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Activity 2.3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Support on Community Capacity Building on UNESCO-IOC 12 Tsunami Ready Indicators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895F81-67B3-2F4F-F181-65BD790849C4}"/>
              </a:ext>
            </a:extLst>
          </p:cNvPr>
          <p:cNvGrpSpPr/>
          <p:nvPr/>
        </p:nvGrpSpPr>
        <p:grpSpPr>
          <a:xfrm>
            <a:off x="1119957" y="4278307"/>
            <a:ext cx="10802318" cy="716906"/>
            <a:chOff x="727017" y="5551893"/>
            <a:chExt cx="10926538" cy="830317"/>
          </a:xfrm>
        </p:grpSpPr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701B2E6A-AF3F-323F-C077-22A3A010BF33}"/>
                </a:ext>
              </a:extLst>
            </p:cNvPr>
            <p:cNvSpPr/>
            <p:nvPr/>
          </p:nvSpPr>
          <p:spPr>
            <a:xfrm>
              <a:off x="727017" y="5551893"/>
              <a:ext cx="10926538" cy="830317"/>
            </a:xfrm>
            <a:prstGeom prst="rightArrow">
              <a:avLst/>
            </a:prstGeom>
            <a:solidFill>
              <a:srgbClr val="238ACB">
                <a:alpha val="2588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BF173F-BEC9-4290-317E-30895AAD901D}"/>
                </a:ext>
              </a:extLst>
            </p:cNvPr>
            <p:cNvSpPr txBox="1"/>
            <p:nvPr/>
          </p:nvSpPr>
          <p:spPr>
            <a:xfrm>
              <a:off x="727017" y="5808246"/>
              <a:ext cx="10611226" cy="356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Support for the planning and implementation of Tsunami Ready indicators in pilot communities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10CEC2-BD03-DD3D-EDCD-B118E89608A9}"/>
              </a:ext>
            </a:extLst>
          </p:cNvPr>
          <p:cNvSpPr txBox="1"/>
          <p:nvPr/>
        </p:nvSpPr>
        <p:spPr>
          <a:xfrm flipH="1">
            <a:off x="4025174" y="1830548"/>
            <a:ext cx="3318742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IOTIC &amp; IOTWMS Secretariat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IOTWMS Working Group – 3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TNCs / TRFPs / Stakeholders / Coastal Communities - 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Madagascar, Seychelles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IOCAFRICA / TRS / FUST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65F276-9B87-06B9-D504-A53F6303E638}"/>
              </a:ext>
            </a:extLst>
          </p:cNvPr>
          <p:cNvSpPr txBox="1"/>
          <p:nvPr/>
        </p:nvSpPr>
        <p:spPr>
          <a:xfrm>
            <a:off x="366436" y="1510900"/>
            <a:ext cx="3549900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00206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Complements the Projects on Strengthening Sea Level Monitoring and Data Management in East Africa for Coastal Resilience and Community Safety (SEAMARCS)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Kenya,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Madagascar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Mozambique,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Seychelles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461D6-5B63-F078-8084-102856EF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029" y="1219996"/>
            <a:ext cx="1276866" cy="6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3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D5E58-FFE8-C894-FD72-DF1ECBA5A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road.png">
            <a:extLst>
              <a:ext uri="{FF2B5EF4-FFF2-40B4-BE49-F238E27FC236}">
                <a16:creationId xmlns:a16="http://schemas.microsoft.com/office/drawing/2014/main" id="{B8EAA2CD-A15B-49F1-92CF-471CB1F1C0F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9863829">
            <a:off x="460925" y="3475502"/>
            <a:ext cx="10775240" cy="87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Google Shape;184;p6">
            <a:extLst>
              <a:ext uri="{FF2B5EF4-FFF2-40B4-BE49-F238E27FC236}">
                <a16:creationId xmlns:a16="http://schemas.microsoft.com/office/drawing/2014/main" id="{1EB8662D-068C-B3DE-C001-CA774D8D4705}"/>
              </a:ext>
            </a:extLst>
          </p:cNvPr>
          <p:cNvSpPr txBox="1"/>
          <p:nvPr/>
        </p:nvSpPr>
        <p:spPr>
          <a:xfrm>
            <a:off x="778690" y="260098"/>
            <a:ext cx="4114055" cy="62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Roadmap 2025-2026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" name="Group 54">
            <a:extLst>
              <a:ext uri="{FF2B5EF4-FFF2-40B4-BE49-F238E27FC236}">
                <a16:creationId xmlns:a16="http://schemas.microsoft.com/office/drawing/2014/main" id="{5883FD12-AC61-49F5-FA2F-0BE91CA11584}"/>
              </a:ext>
            </a:extLst>
          </p:cNvPr>
          <p:cNvGrpSpPr/>
          <p:nvPr/>
        </p:nvGrpSpPr>
        <p:grpSpPr>
          <a:xfrm>
            <a:off x="1627380" y="5062797"/>
            <a:ext cx="576064" cy="819398"/>
            <a:chOff x="128076" y="5861568"/>
            <a:chExt cx="288032" cy="491640"/>
          </a:xfrm>
          <a:solidFill>
            <a:srgbClr val="FFFF99"/>
          </a:solidFill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31BD7DC-DD4F-68D8-A287-2EAE51D00C72}"/>
                </a:ext>
              </a:extLst>
            </p:cNvPr>
            <p:cNvCxnSpPr/>
            <p:nvPr/>
          </p:nvCxnSpPr>
          <p:spPr>
            <a:xfrm>
              <a:off x="128076" y="5921160"/>
              <a:ext cx="0" cy="432048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2" name="Flowchart: Punched Tape 71">
              <a:extLst>
                <a:ext uri="{FF2B5EF4-FFF2-40B4-BE49-F238E27FC236}">
                  <a16:creationId xmlns:a16="http://schemas.microsoft.com/office/drawing/2014/main" id="{D7039198-E3BD-414D-D558-005E54D1D6F5}"/>
                </a:ext>
              </a:extLst>
            </p:cNvPr>
            <p:cNvSpPr/>
            <p:nvPr/>
          </p:nvSpPr>
          <p:spPr>
            <a:xfrm>
              <a:off x="128076" y="5861568"/>
              <a:ext cx="288032" cy="216024"/>
            </a:xfrm>
            <a:prstGeom prst="flowChartPunchedTape">
              <a:avLst/>
            </a:prstGeom>
            <a:solidFill>
              <a:srgbClr val="FFFF99"/>
            </a:solidFill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  <a:sym typeface="Arial"/>
                </a:rPr>
                <a:t>2023</a:t>
              </a:r>
            </a:p>
          </p:txBody>
        </p:sp>
      </p:grpSp>
      <p:grpSp>
        <p:nvGrpSpPr>
          <p:cNvPr id="8" name="Group 50">
            <a:extLst>
              <a:ext uri="{FF2B5EF4-FFF2-40B4-BE49-F238E27FC236}">
                <a16:creationId xmlns:a16="http://schemas.microsoft.com/office/drawing/2014/main" id="{24827C6C-F616-2E1C-C450-CD42D7CD0F08}"/>
              </a:ext>
            </a:extLst>
          </p:cNvPr>
          <p:cNvGrpSpPr/>
          <p:nvPr/>
        </p:nvGrpSpPr>
        <p:grpSpPr>
          <a:xfrm>
            <a:off x="3834003" y="3814487"/>
            <a:ext cx="576064" cy="793157"/>
            <a:chOff x="411774" y="5618680"/>
            <a:chExt cx="288032" cy="475894"/>
          </a:xfrm>
          <a:solidFill>
            <a:srgbClr val="FFFF99"/>
          </a:solidFill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4DCBE1B-504E-E854-612A-A855AC1E414F}"/>
                </a:ext>
              </a:extLst>
            </p:cNvPr>
            <p:cNvCxnSpPr/>
            <p:nvPr/>
          </p:nvCxnSpPr>
          <p:spPr>
            <a:xfrm>
              <a:off x="411774" y="5662526"/>
              <a:ext cx="0" cy="432048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5" name="Flowchart: Punched Tape 64">
              <a:extLst>
                <a:ext uri="{FF2B5EF4-FFF2-40B4-BE49-F238E27FC236}">
                  <a16:creationId xmlns:a16="http://schemas.microsoft.com/office/drawing/2014/main" id="{7E02A778-5FB8-E860-D242-4F19518E06D9}"/>
                </a:ext>
              </a:extLst>
            </p:cNvPr>
            <p:cNvSpPr/>
            <p:nvPr/>
          </p:nvSpPr>
          <p:spPr>
            <a:xfrm>
              <a:off x="411774" y="5618680"/>
              <a:ext cx="288032" cy="216024"/>
            </a:xfrm>
            <a:prstGeom prst="flowChartPunchedTape">
              <a:avLst/>
            </a:prstGeom>
            <a:solidFill>
              <a:srgbClr val="FFFF99"/>
            </a:solidFill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  <a:sym typeface="Arial"/>
                </a:rPr>
                <a:t>2024</a:t>
              </a:r>
            </a:p>
          </p:txBody>
        </p:sp>
      </p:grpSp>
      <p:sp>
        <p:nvSpPr>
          <p:cNvPr id="18" name="5-Point Star 101">
            <a:extLst>
              <a:ext uri="{FF2B5EF4-FFF2-40B4-BE49-F238E27FC236}">
                <a16:creationId xmlns:a16="http://schemas.microsoft.com/office/drawing/2014/main" id="{F3055BF0-ED28-5BA6-7146-6AE969B80F32}"/>
              </a:ext>
            </a:extLst>
          </p:cNvPr>
          <p:cNvSpPr/>
          <p:nvPr/>
        </p:nvSpPr>
        <p:spPr>
          <a:xfrm>
            <a:off x="3252153" y="4942017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ular Callout 114">
            <a:extLst>
              <a:ext uri="{FF2B5EF4-FFF2-40B4-BE49-F238E27FC236}">
                <a16:creationId xmlns:a16="http://schemas.microsoft.com/office/drawing/2014/main" id="{8C75B9F3-CC55-055E-6761-8F45408C7311}"/>
              </a:ext>
            </a:extLst>
          </p:cNvPr>
          <p:cNvSpPr/>
          <p:nvPr/>
        </p:nvSpPr>
        <p:spPr>
          <a:xfrm flipH="1">
            <a:off x="571193" y="3564178"/>
            <a:ext cx="1791108" cy="360039"/>
          </a:xfrm>
          <a:prstGeom prst="wedgeRoundRectCallout">
            <a:avLst>
              <a:gd name="adj1" fmla="val -77925"/>
              <a:gd name="adj2" fmla="val 3560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SOP Training Workshops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(July-Aug 2023)</a:t>
            </a:r>
          </a:p>
        </p:txBody>
      </p:sp>
      <p:grpSp>
        <p:nvGrpSpPr>
          <p:cNvPr id="24" name="Group 50">
            <a:extLst>
              <a:ext uri="{FF2B5EF4-FFF2-40B4-BE49-F238E27FC236}">
                <a16:creationId xmlns:a16="http://schemas.microsoft.com/office/drawing/2014/main" id="{FE6FF009-F900-5293-2FDB-8C27CA95281B}"/>
              </a:ext>
            </a:extLst>
          </p:cNvPr>
          <p:cNvGrpSpPr/>
          <p:nvPr/>
        </p:nvGrpSpPr>
        <p:grpSpPr>
          <a:xfrm>
            <a:off x="5906035" y="2683670"/>
            <a:ext cx="576064" cy="756711"/>
            <a:chOff x="409819" y="5635439"/>
            <a:chExt cx="288032" cy="454029"/>
          </a:xfrm>
          <a:solidFill>
            <a:srgbClr val="FFFF99"/>
          </a:solidFill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B14A89-8C47-CB1F-8BA8-0F92AD67302A}"/>
                </a:ext>
              </a:extLst>
            </p:cNvPr>
            <p:cNvCxnSpPr/>
            <p:nvPr/>
          </p:nvCxnSpPr>
          <p:spPr>
            <a:xfrm>
              <a:off x="409819" y="5657420"/>
              <a:ext cx="0" cy="432048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6" name="Flowchart: Punched Tape 55">
              <a:extLst>
                <a:ext uri="{FF2B5EF4-FFF2-40B4-BE49-F238E27FC236}">
                  <a16:creationId xmlns:a16="http://schemas.microsoft.com/office/drawing/2014/main" id="{7EB41637-A51D-7A89-8F9C-C9FB15062B29}"/>
                </a:ext>
              </a:extLst>
            </p:cNvPr>
            <p:cNvSpPr/>
            <p:nvPr/>
          </p:nvSpPr>
          <p:spPr>
            <a:xfrm>
              <a:off x="409819" y="5635439"/>
              <a:ext cx="288032" cy="216024"/>
            </a:xfrm>
            <a:prstGeom prst="flowChartPunchedTape">
              <a:avLst/>
            </a:prstGeom>
            <a:solidFill>
              <a:srgbClr val="FFFF99"/>
            </a:solidFill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  <a:sym typeface="Arial"/>
                </a:rPr>
                <a:t>2025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8C4D31-54AC-BD9A-8367-7628CBA895F8}"/>
              </a:ext>
            </a:extLst>
          </p:cNvPr>
          <p:cNvCxnSpPr>
            <a:cxnSpLocks/>
            <a:stCxn id="33" idx="1"/>
          </p:cNvCxnSpPr>
          <p:nvPr/>
        </p:nvCxnSpPr>
        <p:spPr>
          <a:xfrm>
            <a:off x="10046273" y="949272"/>
            <a:ext cx="0" cy="56077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Flowchart: Punched Tape 32">
            <a:extLst>
              <a:ext uri="{FF2B5EF4-FFF2-40B4-BE49-F238E27FC236}">
                <a16:creationId xmlns:a16="http://schemas.microsoft.com/office/drawing/2014/main" id="{5B5BDB81-875C-0A90-7837-43D59F86F34A}"/>
              </a:ext>
            </a:extLst>
          </p:cNvPr>
          <p:cNvSpPr/>
          <p:nvPr/>
        </p:nvSpPr>
        <p:spPr>
          <a:xfrm>
            <a:off x="10046273" y="619624"/>
            <a:ext cx="877824" cy="659295"/>
          </a:xfrm>
          <a:prstGeom prst="flowChartPunchedTape">
            <a:avLst/>
          </a:prstGeom>
          <a:solidFill>
            <a:srgbClr val="FFFF99"/>
          </a:solidFill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2027 &amp; beyond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  <a:sym typeface="Arial"/>
            </a:endParaRPr>
          </a:p>
        </p:txBody>
      </p:sp>
      <p:sp>
        <p:nvSpPr>
          <p:cNvPr id="77" name="Rounded Rectangular Callout 114">
            <a:extLst>
              <a:ext uri="{FF2B5EF4-FFF2-40B4-BE49-F238E27FC236}">
                <a16:creationId xmlns:a16="http://schemas.microsoft.com/office/drawing/2014/main" id="{5DA05316-3A3F-D206-6495-4068C34BC1EB}"/>
              </a:ext>
            </a:extLst>
          </p:cNvPr>
          <p:cNvSpPr/>
          <p:nvPr/>
        </p:nvSpPr>
        <p:spPr>
          <a:xfrm flipH="1">
            <a:off x="976896" y="2483480"/>
            <a:ext cx="2455277" cy="744318"/>
          </a:xfrm>
          <a:prstGeom prst="wedgeRoundRectCallout">
            <a:avLst>
              <a:gd name="adj1" fmla="val -57620"/>
              <a:gd name="adj2" fmla="val 2509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Launch of UNESCAP Phase 2c Makran Project (November 2023)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Post-IOWave23 Webinar (December 2023)</a:t>
            </a:r>
          </a:p>
        </p:txBody>
      </p:sp>
      <p:sp>
        <p:nvSpPr>
          <p:cNvPr id="83" name="Rounded Rectangular Callout 114">
            <a:extLst>
              <a:ext uri="{FF2B5EF4-FFF2-40B4-BE49-F238E27FC236}">
                <a16:creationId xmlns:a16="http://schemas.microsoft.com/office/drawing/2014/main" id="{8D25CAC7-0D02-C51A-177C-CD34BF6F884B}"/>
              </a:ext>
            </a:extLst>
          </p:cNvPr>
          <p:cNvSpPr/>
          <p:nvPr/>
        </p:nvSpPr>
        <p:spPr>
          <a:xfrm flipH="1">
            <a:off x="3770526" y="2425755"/>
            <a:ext cx="1686674" cy="778078"/>
          </a:xfrm>
          <a:prstGeom prst="wedgeRoundRectCallout">
            <a:avLst>
              <a:gd name="adj1" fmla="val -20484"/>
              <a:gd name="adj2" fmla="val 1471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NWIO Workshops on inundation modelling &amp; evacuation mapping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(April 2024)</a:t>
            </a:r>
          </a:p>
        </p:txBody>
      </p:sp>
      <p:sp>
        <p:nvSpPr>
          <p:cNvPr id="84" name="Rounded Rectangular Callout 114">
            <a:extLst>
              <a:ext uri="{FF2B5EF4-FFF2-40B4-BE49-F238E27FC236}">
                <a16:creationId xmlns:a16="http://schemas.microsoft.com/office/drawing/2014/main" id="{8B5645B5-C260-B2BC-651A-05166817DC05}"/>
              </a:ext>
            </a:extLst>
          </p:cNvPr>
          <p:cNvSpPr/>
          <p:nvPr/>
        </p:nvSpPr>
        <p:spPr>
          <a:xfrm flipH="1">
            <a:off x="4873453" y="1721133"/>
            <a:ext cx="1952367" cy="611715"/>
          </a:xfrm>
          <a:prstGeom prst="wedgeRoundRectCallout">
            <a:avLst>
              <a:gd name="adj1" fmla="val -42444"/>
              <a:gd name="adj2" fmla="val 1600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TEMPP Workshop, Hyderabad, India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Global TGV Webinars</a:t>
            </a:r>
          </a:p>
        </p:txBody>
      </p:sp>
      <p:grpSp>
        <p:nvGrpSpPr>
          <p:cNvPr id="85" name="Group 50">
            <a:extLst>
              <a:ext uri="{FF2B5EF4-FFF2-40B4-BE49-F238E27FC236}">
                <a16:creationId xmlns:a16="http://schemas.microsoft.com/office/drawing/2014/main" id="{56DC2F92-90C5-AF60-C2E8-773A8E38BE34}"/>
              </a:ext>
            </a:extLst>
          </p:cNvPr>
          <p:cNvGrpSpPr/>
          <p:nvPr/>
        </p:nvGrpSpPr>
        <p:grpSpPr>
          <a:xfrm>
            <a:off x="8019612" y="1566151"/>
            <a:ext cx="576064" cy="756711"/>
            <a:chOff x="409819" y="5635439"/>
            <a:chExt cx="288032" cy="454029"/>
          </a:xfrm>
          <a:solidFill>
            <a:srgbClr val="FFFF99"/>
          </a:solidFill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2F99094-D57A-0103-519D-0966B81AFAEC}"/>
                </a:ext>
              </a:extLst>
            </p:cNvPr>
            <p:cNvCxnSpPr/>
            <p:nvPr/>
          </p:nvCxnSpPr>
          <p:spPr>
            <a:xfrm>
              <a:off x="409819" y="5657420"/>
              <a:ext cx="0" cy="432048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Flowchart: Punched Tape 86">
              <a:extLst>
                <a:ext uri="{FF2B5EF4-FFF2-40B4-BE49-F238E27FC236}">
                  <a16:creationId xmlns:a16="http://schemas.microsoft.com/office/drawing/2014/main" id="{1E565B40-F2D9-5391-8B6B-DC0B08E15848}"/>
                </a:ext>
              </a:extLst>
            </p:cNvPr>
            <p:cNvSpPr/>
            <p:nvPr/>
          </p:nvSpPr>
          <p:spPr>
            <a:xfrm>
              <a:off x="409819" y="5635439"/>
              <a:ext cx="288032" cy="216024"/>
            </a:xfrm>
            <a:prstGeom prst="flowChartPunchedTape">
              <a:avLst/>
            </a:prstGeom>
            <a:solidFill>
              <a:srgbClr val="FFFF99"/>
            </a:solidFill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  <a:sym typeface="Arial"/>
                </a:rPr>
                <a:t>2026</a:t>
              </a:r>
            </a:p>
          </p:txBody>
        </p:sp>
      </p:grpSp>
      <p:sp>
        <p:nvSpPr>
          <p:cNvPr id="88" name="Rounded Rectangular Callout 134">
            <a:extLst>
              <a:ext uri="{FF2B5EF4-FFF2-40B4-BE49-F238E27FC236}">
                <a16:creationId xmlns:a16="http://schemas.microsoft.com/office/drawing/2014/main" id="{18135DF3-49CC-1FC7-D866-97F7F40282EA}"/>
              </a:ext>
            </a:extLst>
          </p:cNvPr>
          <p:cNvSpPr/>
          <p:nvPr/>
        </p:nvSpPr>
        <p:spPr>
          <a:xfrm flipH="1">
            <a:off x="6383363" y="5179873"/>
            <a:ext cx="2531908" cy="1404643"/>
          </a:xfrm>
          <a:prstGeom prst="wedgeRoundRectCallout">
            <a:avLst>
              <a:gd name="adj1" fmla="val 81627"/>
              <a:gd name="adj2" fmla="val -1396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Indian Ocean Capacity Assessment of Tsunami Preparedness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Global Tsunami Symposium, Banda Aceh (November 2024)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ICG/IOTWMS-XIV, Banten, Indonesia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48 Tsunami Ready  Communities: India (26) &amp; Indonesia (22) </a:t>
            </a:r>
          </a:p>
        </p:txBody>
      </p:sp>
      <p:pic>
        <p:nvPicPr>
          <p:cNvPr id="59" name="Picture 4" descr="http://www.incois.gov.in/Incois/osf/images/wave2.gif">
            <a:extLst>
              <a:ext uri="{FF2B5EF4-FFF2-40B4-BE49-F238E27FC236}">
                <a16:creationId xmlns:a16="http://schemas.microsoft.com/office/drawing/2014/main" id="{9049A6D4-75B9-D515-C72C-EC989F2F73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219" y="5415218"/>
            <a:ext cx="1319808" cy="171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Rounded Rectangular Callout 134">
            <a:extLst>
              <a:ext uri="{FF2B5EF4-FFF2-40B4-BE49-F238E27FC236}">
                <a16:creationId xmlns:a16="http://schemas.microsoft.com/office/drawing/2014/main" id="{875CA238-9760-043D-D659-C9C6178E41F0}"/>
              </a:ext>
            </a:extLst>
          </p:cNvPr>
          <p:cNvSpPr/>
          <p:nvPr/>
        </p:nvSpPr>
        <p:spPr>
          <a:xfrm flipH="1">
            <a:off x="2260599" y="5849174"/>
            <a:ext cx="2910674" cy="812975"/>
          </a:xfrm>
          <a:prstGeom prst="wedgeRoundRectCallout">
            <a:avLst>
              <a:gd name="adj1" fmla="val 9323"/>
              <a:gd name="adj2" fmla="val -11585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/>
              </a:rPr>
              <a:t>Exercise IOWave 2023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/>
              </a:rPr>
              <a:t>TSP Australia commenced issuing products for Tsunamis Generated by Volcanos (TVGs)</a:t>
            </a:r>
          </a:p>
        </p:txBody>
      </p:sp>
      <p:sp>
        <p:nvSpPr>
          <p:cNvPr id="92" name="Rounded Rectangular Callout 134">
            <a:extLst>
              <a:ext uri="{FF2B5EF4-FFF2-40B4-BE49-F238E27FC236}">
                <a16:creationId xmlns:a16="http://schemas.microsoft.com/office/drawing/2014/main" id="{01A453D0-FC35-4A93-746F-59E6A85FD263}"/>
              </a:ext>
            </a:extLst>
          </p:cNvPr>
          <p:cNvSpPr/>
          <p:nvPr/>
        </p:nvSpPr>
        <p:spPr>
          <a:xfrm flipH="1">
            <a:off x="6698888" y="3783219"/>
            <a:ext cx="2146640" cy="1058154"/>
          </a:xfrm>
          <a:prstGeom prst="wedgeRoundRectCallout">
            <a:avLst>
              <a:gd name="adj1" fmla="val 34370"/>
              <a:gd name="adj2" fmla="val -11391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IOTWMS Communications Test (June 2025) 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TSP testing of NAVAREA products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Steering Group Meeting (June 2025)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Intersessional Meetings</a:t>
            </a:r>
          </a:p>
        </p:txBody>
      </p:sp>
      <p:sp>
        <p:nvSpPr>
          <p:cNvPr id="93" name="5-Point Star 101">
            <a:extLst>
              <a:ext uri="{FF2B5EF4-FFF2-40B4-BE49-F238E27FC236}">
                <a16:creationId xmlns:a16="http://schemas.microsoft.com/office/drawing/2014/main" id="{2FB99B4A-0382-D2B0-A00F-5EA89C165B12}"/>
              </a:ext>
            </a:extLst>
          </p:cNvPr>
          <p:cNvSpPr/>
          <p:nvPr/>
        </p:nvSpPr>
        <p:spPr>
          <a:xfrm>
            <a:off x="7542484" y="2540285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  <a:sym typeface="Arial"/>
            </a:endParaRPr>
          </a:p>
        </p:txBody>
      </p:sp>
      <p:sp>
        <p:nvSpPr>
          <p:cNvPr id="94" name="Rounded Rectangular Callout 134">
            <a:extLst>
              <a:ext uri="{FF2B5EF4-FFF2-40B4-BE49-F238E27FC236}">
                <a16:creationId xmlns:a16="http://schemas.microsoft.com/office/drawing/2014/main" id="{91D8F9D4-FEBF-FB75-D6B5-10267538F2C0}"/>
              </a:ext>
            </a:extLst>
          </p:cNvPr>
          <p:cNvSpPr/>
          <p:nvPr/>
        </p:nvSpPr>
        <p:spPr>
          <a:xfrm flipH="1">
            <a:off x="7761260" y="3237731"/>
            <a:ext cx="1110993" cy="474040"/>
          </a:xfrm>
          <a:prstGeom prst="wedgeRoundRectCallout">
            <a:avLst>
              <a:gd name="adj1" fmla="val 39839"/>
              <a:gd name="adj2" fmla="val -115331"/>
              <a:gd name="adj3" fmla="val 16667"/>
            </a:avLst>
          </a:prstGeom>
          <a:solidFill>
            <a:srgbClr val="FFCC9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/>
              </a:rPr>
              <a:t>Exercise IOWave 2025</a:t>
            </a:r>
          </a:p>
        </p:txBody>
      </p:sp>
      <p:sp>
        <p:nvSpPr>
          <p:cNvPr id="30" name="Rounded Rectangular Callout 134">
            <a:extLst>
              <a:ext uri="{FF2B5EF4-FFF2-40B4-BE49-F238E27FC236}">
                <a16:creationId xmlns:a16="http://schemas.microsoft.com/office/drawing/2014/main" id="{DA211DD6-E8FD-02F9-39D3-520BA3D664D1}"/>
              </a:ext>
            </a:extLst>
          </p:cNvPr>
          <p:cNvSpPr/>
          <p:nvPr/>
        </p:nvSpPr>
        <p:spPr>
          <a:xfrm flipH="1">
            <a:off x="4103998" y="4698113"/>
            <a:ext cx="2158987" cy="1058154"/>
          </a:xfrm>
          <a:prstGeom prst="wedgeRoundRectCallout">
            <a:avLst>
              <a:gd name="adj1" fmla="val 24093"/>
              <a:gd name="adj2" fmla="val -7609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/>
              </a:rPr>
              <a:t>IOR-DCC &amp; Steering Group Meetings (February 2024)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/>
              </a:rPr>
              <a:t>IOTWMS Communications Test (June 2024)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/>
              </a:rPr>
              <a:t>Intersessional Working Group Meetings (July &amp; August 2024)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  <a:sym typeface="Arial"/>
            </a:endParaRPr>
          </a:p>
        </p:txBody>
      </p:sp>
      <p:sp>
        <p:nvSpPr>
          <p:cNvPr id="95" name="Rounded Rectangular Callout 114">
            <a:extLst>
              <a:ext uri="{FF2B5EF4-FFF2-40B4-BE49-F238E27FC236}">
                <a16:creationId xmlns:a16="http://schemas.microsoft.com/office/drawing/2014/main" id="{B39F7DA0-C07A-8E56-26BD-0EA8FE25C9EB}"/>
              </a:ext>
            </a:extLst>
          </p:cNvPr>
          <p:cNvSpPr/>
          <p:nvPr/>
        </p:nvSpPr>
        <p:spPr>
          <a:xfrm flipH="1">
            <a:off x="5286226" y="922454"/>
            <a:ext cx="2081374" cy="498936"/>
          </a:xfrm>
          <a:prstGeom prst="wedgeRoundRectCallout">
            <a:avLst>
              <a:gd name="adj1" fmla="val -59451"/>
              <a:gd name="adj2" fmla="val 268789"/>
              <a:gd name="adj3" fmla="val 1666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Pre-IOWave25 Workshop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TGV + NAVAREA Webinar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Post-IOWave25 Webinar</a:t>
            </a:r>
          </a:p>
        </p:txBody>
      </p:sp>
      <p:sp>
        <p:nvSpPr>
          <p:cNvPr id="96" name="Rounded Rectangular Callout 114">
            <a:extLst>
              <a:ext uri="{FF2B5EF4-FFF2-40B4-BE49-F238E27FC236}">
                <a16:creationId xmlns:a16="http://schemas.microsoft.com/office/drawing/2014/main" id="{721F8AD7-8F6F-5039-64EB-2FF7B9B2254F}"/>
              </a:ext>
            </a:extLst>
          </p:cNvPr>
          <p:cNvSpPr/>
          <p:nvPr/>
        </p:nvSpPr>
        <p:spPr>
          <a:xfrm flipH="1">
            <a:off x="7695172" y="731630"/>
            <a:ext cx="2188603" cy="680491"/>
          </a:xfrm>
          <a:prstGeom prst="wedgeRoundRectCallout">
            <a:avLst>
              <a:gd name="adj1" fmla="val -24100"/>
              <a:gd name="adj2" fmla="val 93335"/>
              <a:gd name="adj3" fmla="val 1666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SOP Workshop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Hazard Assessment Training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TRRP Facilitators &amp; Community Training</a:t>
            </a:r>
          </a:p>
        </p:txBody>
      </p:sp>
      <p:sp>
        <p:nvSpPr>
          <p:cNvPr id="97" name="Rounded Rectangular Callout 134">
            <a:extLst>
              <a:ext uri="{FF2B5EF4-FFF2-40B4-BE49-F238E27FC236}">
                <a16:creationId xmlns:a16="http://schemas.microsoft.com/office/drawing/2014/main" id="{8E961497-6581-6327-18CD-48C860B36B55}"/>
              </a:ext>
            </a:extLst>
          </p:cNvPr>
          <p:cNvSpPr/>
          <p:nvPr/>
        </p:nvSpPr>
        <p:spPr>
          <a:xfrm flipH="1">
            <a:off x="9468330" y="2217958"/>
            <a:ext cx="2641146" cy="415593"/>
          </a:xfrm>
          <a:prstGeom prst="wedgeRoundRectCallout">
            <a:avLst>
              <a:gd name="adj1" fmla="val 28735"/>
              <a:gd name="adj2" fmla="val -138327"/>
              <a:gd name="adj3" fmla="val 16667"/>
            </a:avLst>
          </a:prstGeom>
          <a:solidFill>
            <a:srgbClr val="FFCC9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IOTWMS Intersessional Meetings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ICG/IOTWMS-XV, Muscat, Oman</a:t>
            </a:r>
          </a:p>
        </p:txBody>
      </p:sp>
      <p:sp>
        <p:nvSpPr>
          <p:cNvPr id="98" name="Rounded Rectangular Callout 134">
            <a:extLst>
              <a:ext uri="{FF2B5EF4-FFF2-40B4-BE49-F238E27FC236}">
                <a16:creationId xmlns:a16="http://schemas.microsoft.com/office/drawing/2014/main" id="{7E4B6219-EB74-73F2-5AC4-04B5B2369CC6}"/>
              </a:ext>
            </a:extLst>
          </p:cNvPr>
          <p:cNvSpPr/>
          <p:nvPr/>
        </p:nvSpPr>
        <p:spPr>
          <a:xfrm flipH="1">
            <a:off x="8535536" y="2737285"/>
            <a:ext cx="2641146" cy="415593"/>
          </a:xfrm>
          <a:prstGeom prst="wedgeRoundRectCallout">
            <a:avLst>
              <a:gd name="adj1" fmla="val 69349"/>
              <a:gd name="adj2" fmla="val -81288"/>
              <a:gd name="adj3" fmla="val 16667"/>
            </a:avLst>
          </a:prstGeom>
          <a:solidFill>
            <a:srgbClr val="FFCC9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ODTP Conference &amp; ITS2025</a:t>
            </a:r>
          </a:p>
          <a:p>
            <a:pPr marL="225425" marR="0" lvl="2" indent="-22542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Arial"/>
              </a:rPr>
              <a:t>IIOSC Conference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9C57232-EEA5-F6A7-8F93-5D0D2243A2D9}"/>
              </a:ext>
            </a:extLst>
          </p:cNvPr>
          <p:cNvSpPr txBox="1"/>
          <p:nvPr/>
        </p:nvSpPr>
        <p:spPr>
          <a:xfrm rot="19844783">
            <a:off x="4617198" y="3439444"/>
            <a:ext cx="350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Warning System &amp; Governance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538817-CA28-DC65-412F-54F6F5D6BED0}"/>
              </a:ext>
            </a:extLst>
          </p:cNvPr>
          <p:cNvSpPr txBox="1"/>
          <p:nvPr/>
        </p:nvSpPr>
        <p:spPr>
          <a:xfrm rot="19874719">
            <a:off x="4201497" y="3333820"/>
            <a:ext cx="251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Capacity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116856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DCB5570-50A8-9657-710D-EDF0E0E7B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9" b="22094"/>
          <a:stretch/>
        </p:blipFill>
        <p:spPr>
          <a:xfrm>
            <a:off x="2799102" y="2245426"/>
            <a:ext cx="9144505" cy="3367645"/>
          </a:xfrm>
          <a:prstGeom prst="rect">
            <a:avLst/>
          </a:prstGeom>
          <a:ln w="38100">
            <a:solidFill>
              <a:srgbClr val="003366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22981-6BBF-E4A0-EA6F-009F34280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AC17-27DE-6EC0-32A2-D0EAB2AC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8" y="157249"/>
            <a:ext cx="10682071" cy="553228"/>
          </a:xfrm>
        </p:spPr>
        <p:txBody>
          <a:bodyPr anchor="ctr">
            <a:noAutofit/>
          </a:bodyPr>
          <a:lstStyle/>
          <a:p>
            <a:pPr>
              <a:buClr>
                <a:srgbClr val="002060"/>
              </a:buClr>
              <a:buSzPts val="2400"/>
              <a:defRPr/>
            </a:pPr>
            <a:r>
              <a:rPr lang="en-US" sz="3200" b="1" dirty="0">
                <a:solidFill>
                  <a:srgbClr val="002060"/>
                </a:solidFill>
              </a:rPr>
              <a:t>IOTWMS - Key Elements, </a:t>
            </a:r>
            <a:r>
              <a:rPr lang="en-US" sz="3200" b="1" dirty="0" err="1">
                <a:solidFill>
                  <a:srgbClr val="002060"/>
                </a:solidFill>
              </a:rPr>
              <a:t>AoS</a:t>
            </a:r>
            <a:r>
              <a:rPr lang="en-US" sz="3200" b="1" dirty="0">
                <a:solidFill>
                  <a:srgbClr val="002060"/>
                </a:solidFill>
              </a:rPr>
              <a:t> and Member States</a:t>
            </a:r>
          </a:p>
        </p:txBody>
      </p:sp>
      <p:grpSp>
        <p:nvGrpSpPr>
          <p:cNvPr id="10" name="Group 21">
            <a:extLst>
              <a:ext uri="{FF2B5EF4-FFF2-40B4-BE49-F238E27FC236}">
                <a16:creationId xmlns:a16="http://schemas.microsoft.com/office/drawing/2014/main" id="{375A49C4-403C-810E-E4A6-67168D047CC7}"/>
              </a:ext>
            </a:extLst>
          </p:cNvPr>
          <p:cNvGrpSpPr>
            <a:grpSpLocks/>
          </p:cNvGrpSpPr>
          <p:nvPr/>
        </p:nvGrpSpPr>
        <p:grpSpPr bwMode="auto">
          <a:xfrm>
            <a:off x="8965" y="1067109"/>
            <a:ext cx="12171133" cy="1389690"/>
            <a:chOff x="-602785" y="1946758"/>
            <a:chExt cx="9674037" cy="1389690"/>
          </a:xfrm>
          <a:solidFill>
            <a:schemeClr val="bg1"/>
          </a:solidFill>
        </p:grpSpPr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62C63A74-DF35-EB3F-4E30-B928D381A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02785" y="1946758"/>
              <a:ext cx="2626166" cy="1389690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  <a:t>Risk Assessment and Reduction          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  <a:t>Systematically collect data and undertake risk assessments</a:t>
              </a: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6BB68DE9-9CBE-25E2-2C48-9EB32D191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135" y="1946758"/>
              <a:ext cx="4438292" cy="138969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  <a:t>Detection, Warning and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  <a:t>Dissemination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  <a:t>Develop hazard detection, monitoring and warning services Communicate threat information and early warnings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</a:br>
              <a:b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</a:br>
              <a:endPara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1B704297-CD35-597B-2E7A-491031975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5019" y="1946758"/>
              <a:ext cx="2536233" cy="138151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  <a:t>Awareness and Response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Arial"/>
                  <a:sym typeface="Arial"/>
                </a:rPr>
                <a:t>Build national and community response capabilities</a:t>
              </a: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675AC7BC-85A6-FE54-FBE9-CA54FB2A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" y="6314503"/>
            <a:ext cx="11104637" cy="38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B364F-4B51-EFFB-5825-497DADCC6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26" b="10419"/>
          <a:stretch>
            <a:fillRect/>
          </a:stretch>
        </p:blipFill>
        <p:spPr>
          <a:xfrm>
            <a:off x="5351929" y="2533340"/>
            <a:ext cx="6828169" cy="35849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38884E47-4792-2C2E-458D-E6D78C03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" r="1617" b="357"/>
          <a:stretch>
            <a:fillRect/>
          </a:stretch>
        </p:blipFill>
        <p:spPr>
          <a:xfrm>
            <a:off x="14504" y="2533339"/>
            <a:ext cx="5199301" cy="35849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094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4B70750-3767-D106-46B5-533CFB913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E651662-1F49-2467-6EFC-AAB5A7ADB5FB}"/>
              </a:ext>
            </a:extLst>
          </p:cNvPr>
          <p:cNvSpPr txBox="1"/>
          <p:nvPr/>
        </p:nvSpPr>
        <p:spPr>
          <a:xfrm>
            <a:off x="251909" y="114146"/>
            <a:ext cx="117397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0069B4"/>
                </a:solidFill>
                <a:effectLst/>
                <a:ea typeface="Times New Roman" panose="02020603050405020304" pitchFamily="18" charset="0"/>
                <a:cs typeface="Angsana New" panose="02020603050405020304" pitchFamily="18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IOTWMS - Governance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84A76A-E160-BBAB-EE3B-E771575D8CE1}"/>
              </a:ext>
            </a:extLst>
          </p:cNvPr>
          <p:cNvGrpSpPr/>
          <p:nvPr/>
        </p:nvGrpSpPr>
        <p:grpSpPr>
          <a:xfrm>
            <a:off x="147319" y="912740"/>
            <a:ext cx="12035716" cy="5796598"/>
            <a:chOff x="113650" y="931246"/>
            <a:chExt cx="12035716" cy="57965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9A0C9D-24DD-6226-1B5F-DB7C19A23873}"/>
                </a:ext>
              </a:extLst>
            </p:cNvPr>
            <p:cNvSpPr txBox="1"/>
            <p:nvPr/>
          </p:nvSpPr>
          <p:spPr>
            <a:xfrm>
              <a:off x="1141307" y="6420067"/>
              <a:ext cx="10526559" cy="307777"/>
            </a:xfrm>
            <a:prstGeom prst="rect">
              <a:avLst/>
            </a:prstGeom>
            <a:solidFill>
              <a:srgbClr val="24A0C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IOC Regional Programmes and Offices               </a:t>
              </a:r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80B4FC1B-7F7D-F841-AE25-34AEBF2A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1796" y="931246"/>
              <a:ext cx="3191476" cy="819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UNESCO-IOC (1960)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Specialised</a:t>
              </a:r>
              <a:r>
                <a:rPr kumimoji="0" lang="en-US" alt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 UN Ocean Agency</a:t>
              </a:r>
              <a:endParaRPr kumimoji="0" lang="en-US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Assembly/Executive Council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31" name="Text Box 44">
              <a:extLst>
                <a:ext uri="{FF2B5EF4-FFF2-40B4-BE49-F238E27FC236}">
                  <a16:creationId xmlns:a16="http://schemas.microsoft.com/office/drawing/2014/main" id="{5BD1914C-3C6D-05F5-54FB-3BEB91289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4684" y="3268167"/>
              <a:ext cx="3949176" cy="120035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Intergovernmental Coordination Group (ICG)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Indian Ocean Tsunami Warning &amp; Mitigation System (IOTWMS)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  </a:t>
              </a:r>
              <a:r>
                <a:rPr kumimoji="0" lang="en-AU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Chair</a:t>
              </a:r>
              <a:r>
                <a:rPr kumimoji="0" lang="en-AU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: Mr. Pattabhi Rama Rao </a:t>
              </a:r>
              <a:r>
                <a:rPr kumimoji="0" lang="en-AU" alt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Eluri</a:t>
              </a:r>
              <a:r>
                <a:rPr kumimoji="0" lang="en-AU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 (India)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  Vice Chair</a:t>
              </a:r>
              <a:r>
                <a:rPr kumimoji="0" lang="en-AU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: Dr. Yuelong Miao (Australia)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  Vice Chair</a:t>
              </a:r>
              <a:r>
                <a:rPr kumimoji="0" lang="en-AU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: Dr. Harkunti Rahayu (Indonesia)</a:t>
              </a:r>
              <a:endPara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32" name="Text Box 43">
              <a:extLst>
                <a:ext uri="{FF2B5EF4-FFF2-40B4-BE49-F238E27FC236}">
                  <a16:creationId xmlns:a16="http://schemas.microsoft.com/office/drawing/2014/main" id="{CCB69CE1-9451-8133-465D-E6280B519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396" y="1947126"/>
              <a:ext cx="3015230" cy="8806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Global Coordination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Working Group for Tsunami &amp; Other sea level related Warning &amp; mitigation Systems         (TOWS-WG) 	                                                            [4x ICG Chairs, WMO, UNISDR, UNDP, IMO, IHO]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33" name="Text Box 42">
              <a:extLst>
                <a:ext uri="{FF2B5EF4-FFF2-40B4-BE49-F238E27FC236}">
                  <a16:creationId xmlns:a16="http://schemas.microsoft.com/office/drawing/2014/main" id="{C5E6A4CC-A1F7-12AC-8ADE-18BA7B787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5739" y="3283399"/>
              <a:ext cx="1232574" cy="10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rgbClr val="000000"/>
              </a:solidFill>
              <a:prstDash val="dashDot"/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100" b="0" i="0" u="sng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ICG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Pacific Tsunami Warning &amp; Mitigation System (PTWS)</a:t>
              </a:r>
            </a:p>
          </p:txBody>
        </p:sp>
        <p:sp>
          <p:nvSpPr>
            <p:cNvPr id="34" name="Text Box 5">
              <a:extLst>
                <a:ext uri="{FF2B5EF4-FFF2-40B4-BE49-F238E27FC236}">
                  <a16:creationId xmlns:a16="http://schemas.microsoft.com/office/drawing/2014/main" id="{C151413A-49A9-F6ED-9D86-436D1CAFC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8768" y="1072463"/>
              <a:ext cx="1960448" cy="7337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WMO, IHO, IMO, UNDRR, UNDP, UNESCAP…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35" name="Text Box 6">
              <a:extLst>
                <a:ext uri="{FF2B5EF4-FFF2-40B4-BE49-F238E27FC236}">
                  <a16:creationId xmlns:a16="http://schemas.microsoft.com/office/drawing/2014/main" id="{ED52FD5D-6DF0-08CE-87DA-D6134B1DE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2254" y="2524080"/>
              <a:ext cx="1691703" cy="4772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Task Team Tsunami Watch Operations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860F31CF-D630-8E33-A620-78A50D832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5579" y="1835313"/>
              <a:ext cx="2058395" cy="4772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Task Team Disaster Management &amp; Preparedness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37" name="Text Box 8">
              <a:extLst>
                <a:ext uri="{FF2B5EF4-FFF2-40B4-BE49-F238E27FC236}">
                  <a16:creationId xmlns:a16="http://schemas.microsoft.com/office/drawing/2014/main" id="{27687601-BE2A-AFF1-A0F1-3CFC5BC191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6207" y="3281996"/>
              <a:ext cx="1239294" cy="10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rgbClr val="000000"/>
              </a:solidFill>
              <a:prstDash val="dashDot"/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100" b="0" i="0" u="sng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ICG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NE Atlantic &amp; Mediterranean Seas (NEAMS-TWS</a:t>
              </a:r>
            </a:p>
          </p:txBody>
        </p:sp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id="{EA9DD360-2548-43D7-9269-E2CACE056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397" y="3276414"/>
              <a:ext cx="1475504" cy="1092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rgbClr val="000000"/>
              </a:solidFill>
              <a:prstDash val="dashDot"/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ICG</a:t>
              </a:r>
              <a:endParaRPr kumimoji="0" lang="en-US" altLang="en-US" sz="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Caribbean &amp; Adjacent Seas (CARIBE-EWS)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Arial"/>
              </a:endParaRPr>
            </a:p>
          </p:txBody>
        </p:sp>
        <p:sp>
          <p:nvSpPr>
            <p:cNvPr id="39" name="Text Box 11">
              <a:extLst>
                <a:ext uri="{FF2B5EF4-FFF2-40B4-BE49-F238E27FC236}">
                  <a16:creationId xmlns:a16="http://schemas.microsoft.com/office/drawing/2014/main" id="{6D5C582D-1EDE-D3EF-2F57-9DA57692C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4684" y="4258474"/>
              <a:ext cx="3840641" cy="2334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Steering Group</a:t>
              </a: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: Officers, WG Chairs/VCs, TT Chairs</a:t>
              </a:r>
            </a:p>
          </p:txBody>
        </p:sp>
        <p:sp>
          <p:nvSpPr>
            <p:cNvPr id="40" name="Text Box 13">
              <a:extLst>
                <a:ext uri="{FF2B5EF4-FFF2-40B4-BE49-F238E27FC236}">
                  <a16:creationId xmlns:a16="http://schemas.microsoft.com/office/drawing/2014/main" id="{141D6764-86E2-0594-AF37-E8EDE7A21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980" y="4569132"/>
              <a:ext cx="2677227" cy="446679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WG1 Tsunami Risk, Community Awareness and Preparedness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Times New Roman" pitchFamily="18" charset="0"/>
                  <a:sym typeface="Arial"/>
                </a:rPr>
                <a:t>Chair: Ms. Weniza (Indonesia)</a:t>
              </a: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Arial"/>
              </a:endParaRPr>
            </a:p>
          </p:txBody>
        </p:sp>
        <p:sp>
          <p:nvSpPr>
            <p:cNvPr id="41" name="Text Box 14">
              <a:extLst>
                <a:ext uri="{FF2B5EF4-FFF2-40B4-BE49-F238E27FC236}">
                  <a16:creationId xmlns:a16="http://schemas.microsoft.com/office/drawing/2014/main" id="{C555DA0A-CE11-CD79-03D8-3B7D28F07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6163" y="4580662"/>
              <a:ext cx="2722379" cy="435149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WG2 Tsunami Detection, Warning &amp; Dissemination </a:t>
              </a:r>
              <a:endPara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Times New Roman" pitchFamily="18" charset="0"/>
                  <a:sym typeface="Arial"/>
                </a:rPr>
                <a:t> Mr </a:t>
              </a:r>
              <a:r>
                <a:rPr kumimoji="0" lang="en-AU" alt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Times New Roman" pitchFamily="18" charset="0"/>
                  <a:sym typeface="Arial"/>
                </a:rPr>
                <a:t>Jijjavarapu</a:t>
              </a:r>
              <a:r>
                <a:rPr kumimoji="0" lang="en-A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Times New Roman" pitchFamily="18" charset="0"/>
                  <a:sym typeface="Arial"/>
                </a:rPr>
                <a:t> Padmanabham (India)</a:t>
              </a: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67DF9EE-6E85-3792-85C4-F1BB9B88643F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 flipH="1">
              <a:off x="6644011" y="1692384"/>
              <a:ext cx="5078" cy="254742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F3E6795-E858-25D5-DDF5-72304D44DA2E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21" y="3086201"/>
              <a:ext cx="6891044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0562A80-D577-FEED-E872-2280EBB2D59A}"/>
                </a:ext>
              </a:extLst>
            </p:cNvPr>
            <p:cNvCxnSpPr>
              <a:cxnSpLocks/>
            </p:cNvCxnSpPr>
            <p:nvPr/>
          </p:nvCxnSpPr>
          <p:spPr>
            <a:xfrm>
              <a:off x="5718430" y="4491937"/>
              <a:ext cx="0" cy="1666874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D1DD428-23EB-E474-6B04-8230718D53D2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>
              <a:off x="4813957" y="2571075"/>
              <a:ext cx="300038" cy="19165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0FBCCAB-B945-6001-2A57-FEAE195EDC8A}"/>
                </a:ext>
              </a:extLst>
            </p:cNvPr>
            <p:cNvCxnSpPr>
              <a:cxnSpLocks/>
              <a:stCxn id="34" idx="1"/>
              <a:endCxn id="30" idx="3"/>
            </p:cNvCxnSpPr>
            <p:nvPr/>
          </p:nvCxnSpPr>
          <p:spPr>
            <a:xfrm flipH="1" flipV="1">
              <a:off x="8083272" y="1340994"/>
              <a:ext cx="505496" cy="98359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D2ACBDD-9CD7-1DF1-51CD-FE891394B90B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8151626" y="1864539"/>
              <a:ext cx="1568305" cy="522888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1E3FA09-BB2C-E98B-0355-B240CD1EDFD3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3023149" y="3036811"/>
              <a:ext cx="0" cy="239603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C058CC9-AAC9-8F58-11E8-1296A80345F8}"/>
                </a:ext>
              </a:extLst>
            </p:cNvPr>
            <p:cNvCxnSpPr>
              <a:cxnSpLocks/>
            </p:cNvCxnSpPr>
            <p:nvPr/>
          </p:nvCxnSpPr>
          <p:spPr>
            <a:xfrm>
              <a:off x="5596646" y="3036811"/>
              <a:ext cx="0" cy="22698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C04C8AC-1166-0188-3B92-666C0098BA15}"/>
                </a:ext>
              </a:extLst>
            </p:cNvPr>
            <p:cNvCxnSpPr>
              <a:cxnSpLocks/>
            </p:cNvCxnSpPr>
            <p:nvPr/>
          </p:nvCxnSpPr>
          <p:spPr>
            <a:xfrm>
              <a:off x="6596804" y="2827728"/>
              <a:ext cx="0" cy="258473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159EF3E-EC57-7B18-9306-6B1FB4351215}"/>
                </a:ext>
              </a:extLst>
            </p:cNvPr>
            <p:cNvCxnSpPr>
              <a:cxnSpLocks/>
            </p:cNvCxnSpPr>
            <p:nvPr/>
          </p:nvCxnSpPr>
          <p:spPr>
            <a:xfrm>
              <a:off x="9915665" y="3036811"/>
              <a:ext cx="0" cy="232397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 Box 15">
              <a:extLst>
                <a:ext uri="{FF2B5EF4-FFF2-40B4-BE49-F238E27FC236}">
                  <a16:creationId xmlns:a16="http://schemas.microsoft.com/office/drawing/2014/main" id="{310134D5-B443-051F-7F53-628339DE2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5192" y="5103265"/>
              <a:ext cx="2664476" cy="358152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WG3 Tsunami Ready Implementation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Chair: Ms. Suci Anugrah (Indonesia)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A80D923-26FF-0773-8B7B-1C08A79669BE}"/>
                </a:ext>
              </a:extLst>
            </p:cNvPr>
            <p:cNvCxnSpPr>
              <a:cxnSpLocks/>
            </p:cNvCxnSpPr>
            <p:nvPr/>
          </p:nvCxnSpPr>
          <p:spPr>
            <a:xfrm>
              <a:off x="8547975" y="3036811"/>
              <a:ext cx="0" cy="232397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 Box 15">
              <a:extLst>
                <a:ext uri="{FF2B5EF4-FFF2-40B4-BE49-F238E27FC236}">
                  <a16:creationId xmlns:a16="http://schemas.microsoft.com/office/drawing/2014/main" id="{370C3390-5090-FEE9-03B1-126ECA0D6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3192" y="5701611"/>
              <a:ext cx="2694185" cy="381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Times New Roman" pitchFamily="18" charset="0"/>
                  <a:sym typeface="Arial"/>
                </a:rPr>
                <a:t>RWG North-West Indian Ocean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Times New Roman" pitchFamily="18" charset="0"/>
                  <a:sym typeface="Arial"/>
                </a:rPr>
                <a:t>Chair: Ms. Sunanda </a:t>
              </a:r>
              <a:r>
                <a:rPr kumimoji="0" lang="en-US" alt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Times New Roman" pitchFamily="18" charset="0"/>
                  <a:sym typeface="Arial"/>
                </a:rPr>
                <a:t>Manneela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Times New Roman" pitchFamily="18" charset="0"/>
                  <a:sym typeface="Arial"/>
                </a:rPr>
                <a:t> (India)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6B33CF20-0963-648F-C5EA-73EC832EDDC2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flipH="1" flipV="1">
              <a:off x="4963974" y="2073958"/>
              <a:ext cx="168218" cy="199586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1307D2B-406C-93B1-F60F-B1D95B17D0D9}"/>
                </a:ext>
              </a:extLst>
            </p:cNvPr>
            <p:cNvSpPr txBox="1"/>
            <p:nvPr/>
          </p:nvSpPr>
          <p:spPr>
            <a:xfrm>
              <a:off x="1044360" y="1935283"/>
              <a:ext cx="1596789" cy="5770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UN Ocean Decade 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Tsunami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Programme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Science Committee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061D4451-686B-42D3-271E-FD32560F4753}"/>
                </a:ext>
              </a:extLst>
            </p:cNvPr>
            <p:cNvCxnSpPr>
              <a:cxnSpLocks/>
              <a:endCxn id="35" idx="1"/>
            </p:cNvCxnSpPr>
            <p:nvPr/>
          </p:nvCxnSpPr>
          <p:spPr bwMode="auto">
            <a:xfrm>
              <a:off x="2670452" y="2497348"/>
              <a:ext cx="363018" cy="2849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6B57E6C0-317C-BDFC-9E6F-DD1D2A69496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92863" y="2105189"/>
              <a:ext cx="343470" cy="12507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AE3A99B5-11D0-FD8F-4A0D-667636FDB1EE}"/>
                </a:ext>
              </a:extLst>
            </p:cNvPr>
            <p:cNvCxnSpPr>
              <a:cxnSpLocks/>
              <a:stCxn id="32" idx="1"/>
            </p:cNvCxnSpPr>
            <p:nvPr/>
          </p:nvCxnSpPr>
          <p:spPr bwMode="auto">
            <a:xfrm flipH="1">
              <a:off x="2670452" y="2387427"/>
              <a:ext cx="2465944" cy="1961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454BC38-8A9A-BE8F-0708-3D2E4D6AD705}"/>
                </a:ext>
              </a:extLst>
            </p:cNvPr>
            <p:cNvSpPr txBox="1"/>
            <p:nvPr/>
          </p:nvSpPr>
          <p:spPr>
            <a:xfrm>
              <a:off x="2550535" y="1199954"/>
              <a:ext cx="2135670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UN OCEAN DECADE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2021 - 2030</a:t>
              </a: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7B3F9BC-8BBE-3DB3-AC29-A6A4C36FC487}"/>
                </a:ext>
              </a:extLst>
            </p:cNvPr>
            <p:cNvCxnSpPr>
              <a:cxnSpLocks/>
              <a:stCxn id="30" idx="1"/>
              <a:endCxn id="149" idx="3"/>
            </p:cNvCxnSpPr>
            <p:nvPr/>
          </p:nvCxnSpPr>
          <p:spPr bwMode="auto">
            <a:xfrm flipH="1">
              <a:off x="4686205" y="1340994"/>
              <a:ext cx="205591" cy="1205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ECF71F53-ABAF-2E09-4208-68C15E7A5EA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25726" y="1756386"/>
              <a:ext cx="424809" cy="17889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2" name="Text Box 4">
              <a:extLst>
                <a:ext uri="{FF2B5EF4-FFF2-40B4-BE49-F238E27FC236}">
                  <a16:creationId xmlns:a16="http://schemas.microsoft.com/office/drawing/2014/main" id="{61B3B30E-9C58-24C4-720E-E3BDC38D5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205825" y="4011859"/>
              <a:ext cx="4999828" cy="3608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UNESCO Disaster Risk Reduction Section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153" name="Text Box 4">
              <a:extLst>
                <a:ext uri="{FF2B5EF4-FFF2-40B4-BE49-F238E27FC236}">
                  <a16:creationId xmlns:a16="http://schemas.microsoft.com/office/drawing/2014/main" id="{74A97CC5-8208-A5C1-2E72-C9E95AB93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9402592" y="3962541"/>
              <a:ext cx="5054681" cy="4388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152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 UNESCO-IOC  Member States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154" name="Text Box 4">
              <a:extLst>
                <a:ext uri="{FF2B5EF4-FFF2-40B4-BE49-F238E27FC236}">
                  <a16:creationId xmlns:a16="http://schemas.microsoft.com/office/drawing/2014/main" id="{D09088E0-CD76-9A6B-389A-FFE9751D1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596259" y="4003680"/>
              <a:ext cx="4985614" cy="363019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UNESCO-IOC Tsunami Resilient Section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F12CDD29-33AC-B319-E15F-B0F44DECAC98}"/>
                </a:ext>
              </a:extLst>
            </p:cNvPr>
            <p:cNvCxnSpPr>
              <a:cxnSpLocks/>
              <a:stCxn id="152" idx="2"/>
              <a:endCxn id="154" idx="0"/>
            </p:cNvCxnSpPr>
            <p:nvPr/>
          </p:nvCxnSpPr>
          <p:spPr bwMode="auto">
            <a:xfrm flipV="1">
              <a:off x="474528" y="4185190"/>
              <a:ext cx="240511" cy="71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triangle"/>
              <a:tailEnd type="triangle"/>
            </a:ln>
            <a:effectLst/>
          </p:spPr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84E978B-812F-677E-CD7D-5BE9543511B8}"/>
                </a:ext>
              </a:extLst>
            </p:cNvPr>
            <p:cNvSpPr txBox="1"/>
            <p:nvPr/>
          </p:nvSpPr>
          <p:spPr>
            <a:xfrm rot="16200000">
              <a:off x="560187" y="3115256"/>
              <a:ext cx="1870129" cy="70788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ICG/IOTWMS Secretariat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Srinivasa Kumar Tummala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Nora Gale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Hosted by BOM, Australia</a:t>
              </a: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36501CA-2049-C612-DCB7-721D0B02FD07}"/>
                </a:ext>
              </a:extLst>
            </p:cNvPr>
            <p:cNvSpPr txBox="1"/>
            <p:nvPr/>
          </p:nvSpPr>
          <p:spPr>
            <a:xfrm rot="16200000">
              <a:off x="757989" y="4838032"/>
              <a:ext cx="1946663" cy="116955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Indian Ocean Tsunami Information Centre (IOTIC) Ardito Kodijat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Housed at UNESCO-JAK IOTIC-BMKG </a:t>
              </a:r>
              <a:r>
                <a:rPr kumimoji="0" lang="en-US" sz="10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Programme</a:t>
              </a: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office hosted by BMKG Indonesia</a:t>
              </a: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Text Box 15">
              <a:extLst>
                <a:ext uri="{FF2B5EF4-FFF2-40B4-BE49-F238E27FC236}">
                  <a16:creationId xmlns:a16="http://schemas.microsoft.com/office/drawing/2014/main" id="{622A8BAA-9E31-1E74-3E32-6F1424937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5192" y="5549211"/>
              <a:ext cx="2664476" cy="381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Task Team – IOWAVE25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Chair: Dr. Ajay Kumar Bandela (India)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159" name="Text Box 15">
              <a:extLst>
                <a:ext uri="{FF2B5EF4-FFF2-40B4-BE49-F238E27FC236}">
                  <a16:creationId xmlns:a16="http://schemas.microsoft.com/office/drawing/2014/main" id="{664570BD-1919-BA29-9D5E-0EF24D373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1793" y="5168211"/>
              <a:ext cx="2286000" cy="488941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Task Team –New Technologies Observations and Forecasting (under WG2)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Chair: Dr. Wahyu Pandoe (Indonesia)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sp>
          <p:nvSpPr>
            <p:cNvPr id="160" name="Text Box 15">
              <a:extLst>
                <a:ext uri="{FF2B5EF4-FFF2-40B4-BE49-F238E27FC236}">
                  <a16:creationId xmlns:a16="http://schemas.microsoft.com/office/drawing/2014/main" id="{60B46E53-4E83-C652-39D5-D8B8806CD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5192" y="6006411"/>
              <a:ext cx="2667000" cy="381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Task Team –Mid-Term Strategy (MTS)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Chair: </a:t>
              </a:r>
              <a:r>
                <a:rPr kumimoji="0" lang="en-A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  <a:sym typeface="Arial"/>
                </a:rPr>
                <a:t>Dr. Yuelong Miao (Australia)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endParaRP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9C5CAEC-5AAE-9C46-071F-5E4CA0B3B038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2" y="4958244"/>
              <a:ext cx="0" cy="209967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5249C4E8-2B4B-7D25-A429-96BEC2D28F82}"/>
                </a:ext>
              </a:extLst>
            </p:cNvPr>
            <p:cNvCxnSpPr>
              <a:cxnSpLocks/>
            </p:cNvCxnSpPr>
            <p:nvPr/>
          </p:nvCxnSpPr>
          <p:spPr>
            <a:xfrm>
              <a:off x="5512192" y="6158811"/>
              <a:ext cx="228600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1A0DA7C7-67C5-A50B-A66F-943BB4022093}"/>
                </a:ext>
              </a:extLst>
            </p:cNvPr>
            <p:cNvCxnSpPr>
              <a:cxnSpLocks/>
            </p:cNvCxnSpPr>
            <p:nvPr/>
          </p:nvCxnSpPr>
          <p:spPr>
            <a:xfrm>
              <a:off x="5495864" y="5726103"/>
              <a:ext cx="228600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6C8B5E-A5D6-0909-6ECE-D991D6C53DFE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84" y="5886667"/>
              <a:ext cx="228600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F3BF56E-FE6B-62D1-9D88-0EC132C88158}"/>
                </a:ext>
              </a:extLst>
            </p:cNvPr>
            <p:cNvCxnSpPr>
              <a:cxnSpLocks/>
            </p:cNvCxnSpPr>
            <p:nvPr/>
          </p:nvCxnSpPr>
          <p:spPr>
            <a:xfrm>
              <a:off x="5512192" y="5320611"/>
              <a:ext cx="228600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EBD0B39-0B05-EA88-EDBE-101E62740A97}"/>
                </a:ext>
              </a:extLst>
            </p:cNvPr>
            <p:cNvCxnSpPr>
              <a:cxnSpLocks/>
            </p:cNvCxnSpPr>
            <p:nvPr/>
          </p:nvCxnSpPr>
          <p:spPr>
            <a:xfrm>
              <a:off x="5512192" y="4787211"/>
              <a:ext cx="228600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82A5482-203A-767B-B805-1ACA550C2F71}"/>
                </a:ext>
              </a:extLst>
            </p:cNvPr>
            <p:cNvCxnSpPr>
              <a:cxnSpLocks/>
            </p:cNvCxnSpPr>
            <p:nvPr/>
          </p:nvCxnSpPr>
          <p:spPr>
            <a:xfrm>
              <a:off x="5716300" y="4787211"/>
              <a:ext cx="228600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NOC support in delivering the Intergovernmental Oceanographic ...">
            <a:extLst>
              <a:ext uri="{FF2B5EF4-FFF2-40B4-BE49-F238E27FC236}">
                <a16:creationId xmlns:a16="http://schemas.microsoft.com/office/drawing/2014/main" id="{FE9495F5-F7EC-3220-B316-8CAC4969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425" y="4098660"/>
            <a:ext cx="2980905" cy="27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9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1027D-F43C-7F92-E8F8-1A9444A34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1DCDB0-588F-8928-B6C4-519A45B3C004}"/>
              </a:ext>
            </a:extLst>
          </p:cNvPr>
          <p:cNvCxnSpPr>
            <a:cxnSpLocks/>
          </p:cNvCxnSpPr>
          <p:nvPr/>
        </p:nvCxnSpPr>
        <p:spPr>
          <a:xfrm>
            <a:off x="4828694" y="1246063"/>
            <a:ext cx="0" cy="2879623"/>
          </a:xfrm>
          <a:prstGeom prst="lin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Image">
            <a:extLst>
              <a:ext uri="{FF2B5EF4-FFF2-40B4-BE49-F238E27FC236}">
                <a16:creationId xmlns:a16="http://schemas.microsoft.com/office/drawing/2014/main" id="{293D94EA-A6A5-70FA-EACA-EAC221FE0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9" b="10751"/>
          <a:stretch/>
        </p:blipFill>
        <p:spPr bwMode="auto">
          <a:xfrm>
            <a:off x="393145" y="4363235"/>
            <a:ext cx="6076811" cy="244824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84;p6">
            <a:extLst>
              <a:ext uri="{FF2B5EF4-FFF2-40B4-BE49-F238E27FC236}">
                <a16:creationId xmlns:a16="http://schemas.microsoft.com/office/drawing/2014/main" id="{3D69EC3F-6D81-D37A-1E79-8988941C9972}"/>
              </a:ext>
            </a:extLst>
          </p:cNvPr>
          <p:cNvSpPr txBox="1"/>
          <p:nvPr/>
        </p:nvSpPr>
        <p:spPr>
          <a:xfrm>
            <a:off x="5134598" y="2139859"/>
            <a:ext cx="2907022" cy="213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B7C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Upcoming Meetings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Intersessional Meetings of the Working Groups &amp; Task Teams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(to be confirmed)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20th Meeting of the Steering Group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, Perth, Australia, 9-11 June 2025</a:t>
            </a:r>
            <a:endParaRPr lang="en-US" b="1" dirty="0">
              <a:solidFill>
                <a:schemeClr val="tx1"/>
              </a:solidFill>
            </a:endParaRP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Tx/>
              <a:buFont typeface="Arial MT"/>
              <a:buChar char="•"/>
              <a:tabLst>
                <a:tab pos="354965" algn="l"/>
              </a:tabLst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15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th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 Session of the ICG/IOTWMS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, Muscat, Oman, 15-19 Nov 2026</a:t>
            </a:r>
            <a:endParaRPr lang="en-US" spc="-1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184;p6">
            <a:extLst>
              <a:ext uri="{FF2B5EF4-FFF2-40B4-BE49-F238E27FC236}">
                <a16:creationId xmlns:a16="http://schemas.microsoft.com/office/drawing/2014/main" id="{9F729020-35FD-A0B0-1812-B0552C88534D}"/>
              </a:ext>
            </a:extLst>
          </p:cNvPr>
          <p:cNvSpPr txBox="1"/>
          <p:nvPr/>
        </p:nvSpPr>
        <p:spPr>
          <a:xfrm>
            <a:off x="296278" y="117274"/>
            <a:ext cx="9676640" cy="62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>
              <a:buClr>
                <a:srgbClr val="002060"/>
              </a:buClr>
              <a:buSzPts val="2400"/>
              <a:defRPr/>
            </a:pPr>
            <a:r>
              <a:rPr lang="en-US" sz="3200" b="1" dirty="0">
                <a:solidFill>
                  <a:srgbClr val="002060"/>
                </a:solidFill>
              </a:rPr>
              <a:t>Intersessional Meetings 2025-2026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E64AAE-84CD-4C7E-AE21-8363AC38D518}"/>
              </a:ext>
            </a:extLst>
          </p:cNvPr>
          <p:cNvCxnSpPr>
            <a:cxnSpLocks/>
          </p:cNvCxnSpPr>
          <p:nvPr/>
        </p:nvCxnSpPr>
        <p:spPr>
          <a:xfrm>
            <a:off x="8516203" y="1246063"/>
            <a:ext cx="0" cy="4700684"/>
          </a:xfrm>
          <a:prstGeom prst="lin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object 4">
            <a:extLst>
              <a:ext uri="{FF2B5EF4-FFF2-40B4-BE49-F238E27FC236}">
                <a16:creationId xmlns:a16="http://schemas.microsoft.com/office/drawing/2014/main" id="{4AEE263D-41E9-5BCB-E418-96825A46599D}"/>
              </a:ext>
            </a:extLst>
          </p:cNvPr>
          <p:cNvSpPr txBox="1"/>
          <p:nvPr/>
        </p:nvSpPr>
        <p:spPr>
          <a:xfrm>
            <a:off x="272143" y="1390760"/>
            <a:ext cx="4103913" cy="2888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1B7C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Intersessional Meetings</a:t>
            </a:r>
            <a:endParaRPr lang="en-US" sz="1300">
              <a:solidFill>
                <a:srgbClr val="FF0000"/>
              </a:solidFill>
              <a:latin typeface="Calibri"/>
              <a:cs typeface="Calibri"/>
            </a:endParaRP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Working Group 1</a:t>
            </a: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 on Tsunami Risk Community Awareness &amp; Preparedness, 23 July 2025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19</a:t>
            </a:r>
            <a:r>
              <a:rPr lang="en-US" baseline="30000">
                <a:solidFill>
                  <a:srgbClr val="FF0000"/>
                </a:solidFill>
                <a:latin typeface="Calibri"/>
                <a:cs typeface="Calibri"/>
              </a:rPr>
              <a:t>th</a:t>
            </a: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 Meeting of the Steering Group</a:t>
            </a: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, Jakarta, Indonesia, 17-19 June 2025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Working Group 2 </a:t>
            </a: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on Tsunami Detection, Warning and Dissemination, 25 Aug 2025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Working Group 3 </a:t>
            </a: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on Tsunami Ready Implementation, 15 Oct 2025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Subregional </a:t>
            </a: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Working Group for the North- West Indian Ocean</a:t>
            </a: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, 8 Oct 2025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Task Team on Exercise IOWave25</a:t>
            </a: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, 30 April 2025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354965" algn="l"/>
              </a:tabLst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Google Shape;184;p6">
            <a:extLst>
              <a:ext uri="{FF2B5EF4-FFF2-40B4-BE49-F238E27FC236}">
                <a16:creationId xmlns:a16="http://schemas.microsoft.com/office/drawing/2014/main" id="{3D589299-C3E6-358D-799E-C7E0D9748FD0}"/>
              </a:ext>
            </a:extLst>
          </p:cNvPr>
          <p:cNvSpPr txBox="1"/>
          <p:nvPr/>
        </p:nvSpPr>
        <p:spPr>
          <a:xfrm>
            <a:off x="5045756" y="726798"/>
            <a:ext cx="3253385" cy="146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>
              <a:buClr>
                <a:srgbClr val="002060"/>
              </a:buClr>
              <a:buSzPts val="2400"/>
              <a:defRPr/>
            </a:pPr>
            <a:r>
              <a:rPr lang="en-US" b="1" dirty="0">
                <a:solidFill>
                  <a:srgbClr val="41B7C8"/>
                </a:solidFill>
              </a:rPr>
              <a:t>Conferences 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ITS-2025, 12-14 Nov 2025, Hyderabad, India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ODTP Conference, 10-11 Nov 2025, Hyderabad, India </a:t>
            </a:r>
          </a:p>
          <a:p>
            <a:pPr marL="180975" indent="-180975" algn="just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PCTWIN, 08-11 April 2025, Kochi, India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0E2ED-8AA1-1538-0BDA-E975A858B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4"/>
          <a:stretch>
            <a:fillRect/>
          </a:stretch>
        </p:blipFill>
        <p:spPr>
          <a:xfrm>
            <a:off x="7153276" y="4329117"/>
            <a:ext cx="4881756" cy="246408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A223E-61E3-48F9-A6C5-7915A4A37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265" y="1721013"/>
            <a:ext cx="3301766" cy="248444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387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65CD9-D400-CECD-15B4-D6D4E24C6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030C39-8CAD-E3AA-4BD6-B3802F82C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37" y="5122391"/>
            <a:ext cx="2885278" cy="1696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4AF4F8-CFF3-D68F-25FC-7FA965C12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26667" b="23276"/>
          <a:stretch>
            <a:fillRect/>
          </a:stretch>
        </p:blipFill>
        <p:spPr>
          <a:xfrm>
            <a:off x="-19545" y="5122391"/>
            <a:ext cx="3971366" cy="16697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Google Shape;184;p6">
            <a:extLst>
              <a:ext uri="{FF2B5EF4-FFF2-40B4-BE49-F238E27FC236}">
                <a16:creationId xmlns:a16="http://schemas.microsoft.com/office/drawing/2014/main" id="{5F3D626F-F713-54C8-65F9-92F29C83446A}"/>
              </a:ext>
            </a:extLst>
          </p:cNvPr>
          <p:cNvSpPr txBox="1"/>
          <p:nvPr/>
        </p:nvSpPr>
        <p:spPr>
          <a:xfrm>
            <a:off x="250371" y="224605"/>
            <a:ext cx="10584206" cy="56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02060"/>
              </a:buClr>
              <a:buSzPts val="2400"/>
              <a:buNone/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Capacity Development Activities 2025-2026  </a:t>
            </a:r>
            <a:endParaRPr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E81200-337D-63D1-DC5F-7FB25339F049}"/>
              </a:ext>
            </a:extLst>
          </p:cNvPr>
          <p:cNvCxnSpPr>
            <a:cxnSpLocks/>
          </p:cNvCxnSpPr>
          <p:nvPr/>
        </p:nvCxnSpPr>
        <p:spPr>
          <a:xfrm>
            <a:off x="6462899" y="1638300"/>
            <a:ext cx="0" cy="3292929"/>
          </a:xfrm>
          <a:prstGeom prst="lin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E2E96F2-9C4C-752A-66EC-672C65413126}"/>
              </a:ext>
            </a:extLst>
          </p:cNvPr>
          <p:cNvSpPr txBox="1"/>
          <p:nvPr/>
        </p:nvSpPr>
        <p:spPr>
          <a:xfrm>
            <a:off x="6664309" y="1378801"/>
            <a:ext cx="5417336" cy="370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defTabSz="914400" eaLnBrk="0" fontAlgn="base" latinLnBrk="0" hangingPunct="0">
              <a:spcBef>
                <a:spcPct val="20000"/>
              </a:spcBef>
              <a:spcAft>
                <a:spcPct val="0"/>
              </a:spcAft>
              <a:buSzTx/>
              <a:tabLst/>
              <a:defRPr/>
            </a:pPr>
            <a:r>
              <a:rPr lang="en-AU" sz="1800" b="1" dirty="0">
                <a:solidFill>
                  <a:srgbClr val="1A6798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Early Warning Chains and SOPs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Pre-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IOWave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 2025 Workshops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on Standard Operating Procedures for National Tsunami Warning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Centres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 and Disaster Management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Organisations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  <a:sym typeface="Arial"/>
            </a:endParaRPr>
          </a:p>
          <a:p>
            <a:pPr marL="179388" lvl="3" indent="-179388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Eastern Indian Ocean Member States, 04-06 Aug 2025</a:t>
            </a:r>
          </a:p>
          <a:p>
            <a:pPr marL="179388" marR="0" lvl="3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Western Indian Ocean Member States, 11-13 Aug 2025</a:t>
            </a:r>
          </a:p>
          <a:p>
            <a:pPr marL="179388" marR="0" lvl="3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Online regional workshops and in-person national workshops.</a:t>
            </a:r>
          </a:p>
          <a:p>
            <a:pPr marL="179388" marR="0" lvl="3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Draft booklet on Strengthening Tsunami Warning Chains</a:t>
            </a:r>
          </a:p>
          <a:p>
            <a:pPr lvl="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1800" b="1" dirty="0">
                <a:solidFill>
                  <a:srgbClr val="1A6798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Tsunami Messages for NAVAREA Coordinators</a:t>
            </a:r>
          </a:p>
          <a:p>
            <a:pPr marL="285750" lvl="3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Pre-IOWave25 Webinar for NAVAREA Coordinators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on Strengthening Maritime Tsunami Alerting Mechanism. </a:t>
            </a:r>
            <a:endParaRPr lang="en-AU" b="1" dirty="0">
              <a:solidFill>
                <a:schemeClr val="accent4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lvl="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1800" b="1" dirty="0">
                <a:solidFill>
                  <a:srgbClr val="1A6798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Post-IOWave25 Webinar</a:t>
            </a:r>
          </a:p>
          <a:p>
            <a:pPr marL="285750" lvl="3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Webinar on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Lessons Learnt during Exercise Indian Ocean Wave 2025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16-17 Dec 2025</a:t>
            </a:r>
            <a:endParaRPr lang="en-AU" b="1" dirty="0">
              <a:solidFill>
                <a:schemeClr val="accent4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8472BB-F32C-7C27-D2D4-674908ADC7A3}"/>
              </a:ext>
            </a:extLst>
          </p:cNvPr>
          <p:cNvSpPr txBox="1">
            <a:spLocks/>
          </p:cNvSpPr>
          <p:nvPr/>
        </p:nvSpPr>
        <p:spPr>
          <a:xfrm>
            <a:off x="102066" y="1422297"/>
            <a:ext cx="6251111" cy="34500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1A6798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Tsunami Generated by Volcanoes</a:t>
            </a:r>
          </a:p>
          <a:p>
            <a:pPr marL="285750" marR="0" lvl="3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Webinar on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Monitoring and Warning for Tsunamis Generated by Volcanos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, 16 &amp; 23 April 2025</a:t>
            </a:r>
          </a:p>
          <a:p>
            <a:pPr marL="0" lvl="3" indent="0">
              <a:buNone/>
              <a:defRPr/>
            </a:pPr>
            <a:r>
              <a:rPr lang="en-AU" sz="1800" b="1" dirty="0">
                <a:solidFill>
                  <a:srgbClr val="1A67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Tsunami United Sessions </a:t>
            </a:r>
          </a:p>
          <a:p>
            <a:pPr marL="342900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Tsunami United Sessions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for high school students including interactive online session, coaching and campaigns to raise awareness and build resilience against tsunami threats, 14 Aug – 19 Sep 2025</a:t>
            </a:r>
          </a:p>
          <a:p>
            <a:pPr marL="0" lvl="3" indent="0">
              <a:buNone/>
              <a:defRPr/>
            </a:pPr>
            <a:r>
              <a:rPr lang="en-AU" sz="1800" b="1" dirty="0">
                <a:solidFill>
                  <a:srgbClr val="1A67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Tsunami Evacuation Maps, Plans and Procedures</a:t>
            </a:r>
          </a:p>
          <a:p>
            <a:pPr marL="179388" marR="0" lvl="0" indent="-179388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TEMPP Training 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focused on 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a) Tsunami Inundation Modelling, b) Tsunami Evacuation Maps, Plans and Procedures &amp; c) the UNESCO-IOC Tsunami Ready Recognition Programme ( 15-23 April 2025, Hyderabad, India)</a:t>
            </a:r>
            <a:endParaRPr lang="en-AU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marR="0" lvl="0" indent="-179388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TIMM Training 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focused on Tsunami Ready implementation in Madagascar, Seychelles and Sri Lanka (16-21 March 2026, Hyderabad, India)</a:t>
            </a: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94E5EC71-7AE5-12A6-A710-3BB2AC6A5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5" t="13340" r="16875" b="15514"/>
          <a:stretch/>
        </p:blipFill>
        <p:spPr>
          <a:xfrm>
            <a:off x="9372977" y="5062309"/>
            <a:ext cx="2751372" cy="1661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64A0F-876D-4D76-69BB-52E6C34C1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731" y="5084924"/>
            <a:ext cx="2300222" cy="16968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4915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D050C256-B105-02A9-ACBB-6BEF748BCE65}"/>
              </a:ext>
            </a:extLst>
          </p:cNvPr>
          <p:cNvSpPr txBox="1">
            <a:spLocks/>
          </p:cNvSpPr>
          <p:nvPr/>
        </p:nvSpPr>
        <p:spPr>
          <a:xfrm>
            <a:off x="174724" y="177525"/>
            <a:ext cx="8740676" cy="627736"/>
          </a:xfrm>
          <a:prstGeom prst="rect">
            <a:avLst/>
          </a:prstGeom>
          <a:noFill/>
        </p:spPr>
        <p:txBody>
          <a:bodyPr vert="horz" lIns="45720" tIns="45720" rIns="45720" bIns="45720" anchor="ctr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Arial"/>
              <a:defRPr sz="3200" b="1" i="0" u="none" strike="noStrike" cap="none">
                <a:solidFill>
                  <a:srgbClr val="5B9BD5">
                    <a:lumMod val="75000"/>
                  </a:srgbClr>
                </a:solidFill>
                <a:latin typeface="Century Gothic" panose="020B0502020202020204"/>
                <a:ea typeface="+mj-ea"/>
                <a:cs typeface="+mj-cs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spcBef>
                <a:spcPts val="0"/>
              </a:spcBef>
              <a:buClr>
                <a:srgbClr val="002060"/>
              </a:buClr>
              <a:buSzPts val="2400"/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Progress of Tsunami Watch Operations 2025 - 2026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692406-5D82-5AE3-CE38-3E8692F95E0F}"/>
              </a:ext>
            </a:extLst>
          </p:cNvPr>
          <p:cNvGrpSpPr/>
          <p:nvPr/>
        </p:nvGrpSpPr>
        <p:grpSpPr>
          <a:xfrm>
            <a:off x="27838" y="1328639"/>
            <a:ext cx="12136323" cy="5643880"/>
            <a:chOff x="13093" y="1214577"/>
            <a:chExt cx="12136323" cy="5643880"/>
          </a:xfrm>
        </p:grpSpPr>
        <p:grpSp>
          <p:nvGrpSpPr>
            <p:cNvPr id="2" name="object 2">
              <a:extLst>
                <a:ext uri="{FF2B5EF4-FFF2-40B4-BE49-F238E27FC236}">
                  <a16:creationId xmlns:a16="http://schemas.microsoft.com/office/drawing/2014/main" id="{24B4B525-2918-BDF9-6AFC-1ADF3ABE74B7}"/>
                </a:ext>
              </a:extLst>
            </p:cNvPr>
            <p:cNvGrpSpPr/>
            <p:nvPr/>
          </p:nvGrpSpPr>
          <p:grpSpPr>
            <a:xfrm>
              <a:off x="13093" y="1214577"/>
              <a:ext cx="7996022" cy="5643880"/>
              <a:chOff x="13093" y="1214577"/>
              <a:chExt cx="7996022" cy="5643880"/>
            </a:xfrm>
          </p:grpSpPr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576E28F5-E446-30C8-F2F4-F63B8A15013E}"/>
                  </a:ext>
                </a:extLst>
              </p:cNvPr>
              <p:cNvSpPr/>
              <p:nvPr/>
            </p:nvSpPr>
            <p:spPr>
              <a:xfrm>
                <a:off x="4033367" y="1214577"/>
                <a:ext cx="3975735" cy="5535291"/>
              </a:xfrm>
              <a:custGeom>
                <a:avLst/>
                <a:gdLst/>
                <a:ahLst/>
                <a:cxnLst/>
                <a:rect l="l" t="t" r="r" b="b"/>
                <a:pathLst>
                  <a:path w="3975734" h="5643880">
                    <a:moveTo>
                      <a:pt x="3975353" y="0"/>
                    </a:moveTo>
                    <a:lnTo>
                      <a:pt x="0" y="0"/>
                    </a:lnTo>
                    <a:lnTo>
                      <a:pt x="0" y="5643422"/>
                    </a:lnTo>
                    <a:lnTo>
                      <a:pt x="3975353" y="5643422"/>
                    </a:lnTo>
                    <a:lnTo>
                      <a:pt x="3975353" y="0"/>
                    </a:lnTo>
                    <a:close/>
                  </a:path>
                </a:pathLst>
              </a:custGeom>
              <a:solidFill>
                <a:srgbClr val="F7C9AC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id="{89D48596-BF17-861D-028F-3FF6D0929E6B}"/>
                  </a:ext>
                </a:extLst>
              </p:cNvPr>
              <p:cNvSpPr/>
              <p:nvPr/>
            </p:nvSpPr>
            <p:spPr>
              <a:xfrm>
                <a:off x="4033380" y="1214577"/>
                <a:ext cx="3975735" cy="5643880"/>
              </a:xfrm>
              <a:custGeom>
                <a:avLst/>
                <a:gdLst/>
                <a:ahLst/>
                <a:cxnLst/>
                <a:rect l="l" t="t" r="r" b="b"/>
                <a:pathLst>
                  <a:path w="3975734" h="5643880">
                    <a:moveTo>
                      <a:pt x="0" y="0"/>
                    </a:moveTo>
                    <a:lnTo>
                      <a:pt x="3975353" y="0"/>
                    </a:lnTo>
                    <a:lnTo>
                      <a:pt x="3975353" y="5643422"/>
                    </a:lnTo>
                    <a:lnTo>
                      <a:pt x="0" y="564342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E0EED7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B91DA9B0-817D-0898-A255-C986C58DB45B}"/>
                  </a:ext>
                </a:extLst>
              </p:cNvPr>
              <p:cNvSpPr/>
              <p:nvPr/>
            </p:nvSpPr>
            <p:spPr>
              <a:xfrm>
                <a:off x="13093" y="1219427"/>
                <a:ext cx="3975735" cy="5535291"/>
              </a:xfrm>
              <a:custGeom>
                <a:avLst/>
                <a:gdLst/>
                <a:ahLst/>
                <a:cxnLst/>
                <a:rect l="l" t="t" r="r" b="b"/>
                <a:pathLst>
                  <a:path w="3975735" h="5638800">
                    <a:moveTo>
                      <a:pt x="3975354" y="0"/>
                    </a:moveTo>
                    <a:lnTo>
                      <a:pt x="0" y="0"/>
                    </a:lnTo>
                    <a:lnTo>
                      <a:pt x="0" y="5638571"/>
                    </a:lnTo>
                    <a:lnTo>
                      <a:pt x="3975354" y="5638571"/>
                    </a:lnTo>
                    <a:lnTo>
                      <a:pt x="3975354" y="0"/>
                    </a:lnTo>
                    <a:close/>
                  </a:path>
                </a:pathLst>
              </a:custGeom>
              <a:solidFill>
                <a:srgbClr val="E0EED7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8D0936EA-023A-023F-9461-DDFB58C3E642}"/>
                  </a:ext>
                </a:extLst>
              </p:cNvPr>
              <p:cNvSpPr/>
              <p:nvPr/>
            </p:nvSpPr>
            <p:spPr>
              <a:xfrm>
                <a:off x="13093" y="1219428"/>
                <a:ext cx="3975735" cy="5638800"/>
              </a:xfrm>
              <a:custGeom>
                <a:avLst/>
                <a:gdLst/>
                <a:ahLst/>
                <a:cxnLst/>
                <a:rect l="l" t="t" r="r" b="b"/>
                <a:pathLst>
                  <a:path w="3975735" h="5638800">
                    <a:moveTo>
                      <a:pt x="0" y="0"/>
                    </a:moveTo>
                    <a:lnTo>
                      <a:pt x="3975354" y="0"/>
                    </a:lnTo>
                    <a:lnTo>
                      <a:pt x="3975354" y="5638571"/>
                    </a:lnTo>
                  </a:path>
                  <a:path w="3975735" h="5638800">
                    <a:moveTo>
                      <a:pt x="0" y="5638571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E0EED7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608CC47C-A46D-D895-F51E-8A9C1D32BCD4}"/>
                </a:ext>
              </a:extLst>
            </p:cNvPr>
            <p:cNvSpPr txBox="1"/>
            <p:nvPr/>
          </p:nvSpPr>
          <p:spPr>
            <a:xfrm>
              <a:off x="130693" y="3190388"/>
              <a:ext cx="3729647" cy="30296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NAVAREA &amp; TGV Products: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Implemented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BOM‑JATWC ISO 9001: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Accredited 2020; re-accredited 2023 → valid to 2026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Audits: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Annual surveillance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Bureau-JATWC has implemented 2 minor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updates to TOAST system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These updates contain bug fixes and ease of use features. 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DART Stations: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Two Tasman Sea DARTs restored; 5 of 6 are online.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GA‑JATWC ISO 9001: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Work underway toward ISO 9001:2015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Upgraded to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SeisComP6 &amp; 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currently in testing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Seismic Array: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Real-time processor tested in parallel; performance assessment ongoing</a:t>
              </a:r>
            </a:p>
          </p:txBody>
        </p:sp>
        <p:grpSp>
          <p:nvGrpSpPr>
            <p:cNvPr id="10" name="object 20">
              <a:extLst>
                <a:ext uri="{FF2B5EF4-FFF2-40B4-BE49-F238E27FC236}">
                  <a16:creationId xmlns:a16="http://schemas.microsoft.com/office/drawing/2014/main" id="{1F90A055-0C8D-EE7E-0DCA-9362BBF952AC}"/>
                </a:ext>
              </a:extLst>
            </p:cNvPr>
            <p:cNvGrpSpPr/>
            <p:nvPr/>
          </p:nvGrpSpPr>
          <p:grpSpPr>
            <a:xfrm>
              <a:off x="8053666" y="1240876"/>
              <a:ext cx="4095750" cy="5583138"/>
              <a:chOff x="8053666" y="1180134"/>
              <a:chExt cx="4095750" cy="5643880"/>
            </a:xfrm>
          </p:grpSpPr>
          <p:sp>
            <p:nvSpPr>
              <p:cNvPr id="11" name="object 21">
                <a:extLst>
                  <a:ext uri="{FF2B5EF4-FFF2-40B4-BE49-F238E27FC236}">
                    <a16:creationId xmlns:a16="http://schemas.microsoft.com/office/drawing/2014/main" id="{BF3345B4-4C09-7990-F962-8849F61AE293}"/>
                  </a:ext>
                </a:extLst>
              </p:cNvPr>
              <p:cNvSpPr/>
              <p:nvPr/>
            </p:nvSpPr>
            <p:spPr>
              <a:xfrm>
                <a:off x="8053666" y="1180134"/>
                <a:ext cx="4095750" cy="5568927"/>
              </a:xfrm>
              <a:custGeom>
                <a:avLst/>
                <a:gdLst/>
                <a:ahLst/>
                <a:cxnLst/>
                <a:rect l="l" t="t" r="r" b="b"/>
                <a:pathLst>
                  <a:path w="4095750" h="5643880">
                    <a:moveTo>
                      <a:pt x="4095635" y="0"/>
                    </a:moveTo>
                    <a:lnTo>
                      <a:pt x="0" y="0"/>
                    </a:lnTo>
                    <a:lnTo>
                      <a:pt x="0" y="5643422"/>
                    </a:lnTo>
                    <a:lnTo>
                      <a:pt x="4095635" y="5643422"/>
                    </a:lnTo>
                    <a:lnTo>
                      <a:pt x="4095635" y="0"/>
                    </a:lnTo>
                    <a:close/>
                  </a:path>
                </a:pathLst>
              </a:custGeom>
              <a:solidFill>
                <a:srgbClr val="BAD5ED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bject 22">
                <a:extLst>
                  <a:ext uri="{FF2B5EF4-FFF2-40B4-BE49-F238E27FC236}">
                    <a16:creationId xmlns:a16="http://schemas.microsoft.com/office/drawing/2014/main" id="{323A8664-FD80-ED83-D881-EB4F8D8D320C}"/>
                  </a:ext>
                </a:extLst>
              </p:cNvPr>
              <p:cNvSpPr/>
              <p:nvPr/>
            </p:nvSpPr>
            <p:spPr>
              <a:xfrm>
                <a:off x="8053666" y="1180134"/>
                <a:ext cx="4095750" cy="5643880"/>
              </a:xfrm>
              <a:custGeom>
                <a:avLst/>
                <a:gdLst/>
                <a:ahLst/>
                <a:cxnLst/>
                <a:rect l="l" t="t" r="r" b="b"/>
                <a:pathLst>
                  <a:path w="4095750" h="5643880">
                    <a:moveTo>
                      <a:pt x="0" y="0"/>
                    </a:moveTo>
                    <a:lnTo>
                      <a:pt x="4095635" y="0"/>
                    </a:lnTo>
                    <a:lnTo>
                      <a:pt x="4095635" y="5643422"/>
                    </a:lnTo>
                    <a:lnTo>
                      <a:pt x="0" y="564342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E0EED7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36AD7FBC-88EA-8DA1-679F-F4B5DBDE8305}"/>
                </a:ext>
              </a:extLst>
            </p:cNvPr>
            <p:cNvSpPr txBox="1"/>
            <p:nvPr/>
          </p:nvSpPr>
          <p:spPr>
            <a:xfrm>
              <a:off x="8114550" y="3264466"/>
              <a:ext cx="3959390" cy="281359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Tested NAVAREA &amp; TGV Products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Backup Operational </a:t>
              </a:r>
              <a:r>
                <a:rPr kumimoji="0" lang="en-I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Center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kumimoji="0" lang="en-I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InaTEWS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at Bali launched on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 June 2025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by BMKG equipped with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Base Isolator Technology 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ensure earthquake resilience and operational continuity;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Experimenting AI-based earthquake processing and ~10,000 tsunami scenarios for faster, more comprehensive warnings.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 a New Magnitude Formula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Mbmkg</a:t>
              </a:r>
              <a:endParaRPr lang="en-US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Expanded Sunda Zone tsunami database with 1,800 new pre-calculated scenarios (Mw 7.1–7.3), including ‘odd’ magnitudes from West Sumatra to Sumbawa</a:t>
              </a:r>
            </a:p>
          </p:txBody>
        </p:sp>
        <p:sp>
          <p:nvSpPr>
            <p:cNvPr id="16" name="object 30">
              <a:extLst>
                <a:ext uri="{FF2B5EF4-FFF2-40B4-BE49-F238E27FC236}">
                  <a16:creationId xmlns:a16="http://schemas.microsoft.com/office/drawing/2014/main" id="{AAF65B3C-9768-D33A-4D00-CDCFF965BA29}"/>
                </a:ext>
              </a:extLst>
            </p:cNvPr>
            <p:cNvSpPr txBox="1"/>
            <p:nvPr/>
          </p:nvSpPr>
          <p:spPr>
            <a:xfrm>
              <a:off x="11877243" y="6454999"/>
              <a:ext cx="14160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12E177-2770-32B5-D182-6553AD084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4289" y="1240876"/>
              <a:ext cx="3959352" cy="19724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E1758C-BD68-0D44-5955-90BDD37A7EBF}"/>
                </a:ext>
              </a:extLst>
            </p:cNvPr>
            <p:cNvSpPr txBox="1"/>
            <p:nvPr/>
          </p:nvSpPr>
          <p:spPr>
            <a:xfrm>
              <a:off x="4049757" y="3274065"/>
              <a:ext cx="3959352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NAVAREA &amp; TGV Products:</a:t>
              </a: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Implemented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Maintaining CFZs Layers for IOTWMS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Established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 new tide gauges with co-located GPS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along Indian coast.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Upgraded </a:t>
              </a:r>
              <a:r>
                <a:rPr kumimoji="0" lang="en-I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SeisComP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and operational.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HPC facility “TARANG” at INCOIS -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Dedicated to real-time tsunami inundation modeling, 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ODTP endorsed projects </a:t>
              </a:r>
              <a:r>
                <a:rPr lang="en-US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PCTWIN, SMART Cables, Tsunami Ready at Odisha, etc.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Contributing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ESCAP Phase-3 project of NWIO region.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en-US" b="1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osted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TEMPP-2025, TIMM</a:t>
              </a:r>
              <a:r>
                <a:rPr lang="en-US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-2026, ODTP Conference-2025, ITS-2025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982A83B-1EC2-3E7A-CD37-E43DE6A3CCF4}"/>
                </a:ext>
              </a:extLst>
            </p:cNvPr>
            <p:cNvGrpSpPr/>
            <p:nvPr/>
          </p:nvGrpSpPr>
          <p:grpSpPr>
            <a:xfrm>
              <a:off x="130693" y="1312976"/>
              <a:ext cx="3375530" cy="1900347"/>
              <a:chOff x="42584" y="1242453"/>
              <a:chExt cx="3645087" cy="205210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DD0C7C6-4556-ABDD-C7BA-5B810FC97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14654"/>
              <a:stretch>
                <a:fillRect/>
              </a:stretch>
            </p:blipFill>
            <p:spPr>
              <a:xfrm>
                <a:off x="42584" y="1242453"/>
                <a:ext cx="3645087" cy="106227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5FC174-31AF-B90A-8C74-58C0D2DC0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496" y="2327757"/>
                <a:ext cx="1961261" cy="966797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78D7160-96CE-C3B3-A457-6D17F615D741}"/>
                </a:ext>
              </a:extLst>
            </p:cNvPr>
            <p:cNvGrpSpPr/>
            <p:nvPr/>
          </p:nvGrpSpPr>
          <p:grpSpPr>
            <a:xfrm>
              <a:off x="8249514" y="1283731"/>
              <a:ext cx="3868977" cy="1949511"/>
              <a:chOff x="8070011" y="1240876"/>
              <a:chExt cx="3868977" cy="194951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E5D9C02-1BBB-0ACD-6CF9-CDA90113D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14550" y="1240876"/>
                <a:ext cx="1764449" cy="127645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82ADC01-9B58-DB1F-32C1-F182DD570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0011" y="2689566"/>
                <a:ext cx="3868977" cy="50082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9473010-A194-7FE0-9FE5-AD6EE6563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4125"/>
              <a:stretch>
                <a:fillRect/>
              </a:stretch>
            </p:blipFill>
            <p:spPr>
              <a:xfrm>
                <a:off x="9923550" y="1240876"/>
                <a:ext cx="1764450" cy="1348412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1BD07F-CEC6-FCA7-34C0-9E68E13BE8C1}"/>
              </a:ext>
            </a:extLst>
          </p:cNvPr>
          <p:cNvGrpSpPr/>
          <p:nvPr/>
        </p:nvGrpSpPr>
        <p:grpSpPr>
          <a:xfrm>
            <a:off x="467393" y="786589"/>
            <a:ext cx="9890652" cy="369332"/>
            <a:chOff x="-55122" y="811761"/>
            <a:chExt cx="9890652" cy="369332"/>
          </a:xfrm>
          <a:solidFill>
            <a:schemeClr val="bg1"/>
          </a:solidFill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B87B255-E163-C298-2520-964170DC886F}"/>
                </a:ext>
              </a:extLst>
            </p:cNvPr>
            <p:cNvSpPr txBox="1"/>
            <p:nvPr/>
          </p:nvSpPr>
          <p:spPr>
            <a:xfrm>
              <a:off x="7758445" y="863464"/>
              <a:ext cx="2077085" cy="289182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D587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TSP Indonesia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8E888B-CC62-A26F-3DB6-16F21F07277C}"/>
                </a:ext>
              </a:extLst>
            </p:cNvPr>
            <p:cNvSpPr txBox="1"/>
            <p:nvPr/>
          </p:nvSpPr>
          <p:spPr>
            <a:xfrm>
              <a:off x="-55122" y="811761"/>
              <a:ext cx="609600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4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985260" algn="l"/>
                </a:tabLst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TSP</a:t>
              </a:r>
              <a:r>
                <a:rPr kumimoji="0" lang="en-US" sz="1800" b="1" i="0" u="none" strike="noStrike" kern="0" cap="none" spc="-55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Australia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6FAC4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TSP India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F4346A-0695-DFFC-5E41-4B8AD7372411}"/>
              </a:ext>
            </a:extLst>
          </p:cNvPr>
          <p:cNvSpPr txBox="1"/>
          <p:nvPr/>
        </p:nvSpPr>
        <p:spPr>
          <a:xfrm>
            <a:off x="2635236" y="6377783"/>
            <a:ext cx="68014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reporting period, the </a:t>
            </a:r>
            <a:r>
              <a:rPr lang="en-US" b="1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Indian Ocean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experienced three</a:t>
            </a:r>
            <a:r>
              <a:rPr lang="en-US" b="1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earthquake events of magnitude ≥ 6.5</a:t>
            </a:r>
            <a:r>
              <a:rPr lang="en-US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all of which were assessed as </a:t>
            </a:r>
            <a:r>
              <a:rPr lang="en-US" b="1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posing no tsunami threat by </a:t>
            </a:r>
            <a:r>
              <a:rPr lang="en-US" b="1" i="1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TSPs</a:t>
            </a:r>
            <a:r>
              <a:rPr lang="en-US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7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FCFEC-00EB-F24D-7823-CD21739AF561}"/>
              </a:ext>
            </a:extLst>
          </p:cNvPr>
          <p:cNvSpPr txBox="1"/>
          <p:nvPr/>
        </p:nvSpPr>
        <p:spPr>
          <a:xfrm>
            <a:off x="283466" y="257424"/>
            <a:ext cx="772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0069B4"/>
                </a:solidFill>
                <a:effectLst/>
                <a:ea typeface="Times New Roman" panose="02020603050405020304" pitchFamily="18" charset="0"/>
                <a:cs typeface="Angsana New" panose="02020603050405020304" pitchFamily="18" charset="-34"/>
              </a:defRPr>
            </a:lvl1pPr>
          </a:lstStyle>
          <a:p>
            <a:pPr>
              <a:lnSpc>
                <a:spcPct val="100000"/>
              </a:lnSpc>
              <a:buClr>
                <a:srgbClr val="002060"/>
              </a:buClr>
              <a:buSzPts val="2400"/>
              <a:defRPr/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Indian Ocean Wave Exercise IOWave2025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69BA3-774C-8E85-6440-920A22BBE511}"/>
              </a:ext>
            </a:extLst>
          </p:cNvPr>
          <p:cNvSpPr txBox="1"/>
          <p:nvPr/>
        </p:nvSpPr>
        <p:spPr>
          <a:xfrm>
            <a:off x="283467" y="1188602"/>
            <a:ext cx="759370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2D75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September to 05 November 2025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A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Scenarios including1 Non-seismic event and outside of working hours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A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Included non-seismic and NAVAREA products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A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Encourage the Member States to ensure the participation of TR recognised communities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A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Pre-IOWave SOP &amp; Post-IOWave25 Lessons Learnt Workshops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400" b="1">
                <a:solidFill>
                  <a:srgbClr val="2D75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Participation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least 20 countries participated in IOWave25 through simulations, drills, tests and evacuations.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evacuations involved ~330,000 people overall across the region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Seven countries carried out community-level evacuations: India (112,000), Indonesia (207,000), Sri Lanka (3,000) , Timor Leste (200), United Arab Emirates (108)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8C5DD5-FE8A-3433-6147-578A772C1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84" y="2664794"/>
            <a:ext cx="4123770" cy="42273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166BEF-D893-473C-9F9E-1D7594644DED}"/>
              </a:ext>
            </a:extLst>
          </p:cNvPr>
          <p:cNvGrpSpPr/>
          <p:nvPr/>
        </p:nvGrpSpPr>
        <p:grpSpPr>
          <a:xfrm>
            <a:off x="3551193" y="4508540"/>
            <a:ext cx="4390818" cy="2092036"/>
            <a:chOff x="0" y="0"/>
            <a:chExt cx="6120131" cy="3060065"/>
          </a:xfrm>
        </p:grpSpPr>
        <p:pic>
          <p:nvPicPr>
            <p:cNvPr id="13" name="Image6" descr="A map of the world&#10;&#10;AI-generated content may be incorrect.">
              <a:extLst>
                <a:ext uri="{FF2B5EF4-FFF2-40B4-BE49-F238E27FC236}">
                  <a16:creationId xmlns:a16="http://schemas.microsoft.com/office/drawing/2014/main" id="{5D6D6B95-B992-9999-52A8-04DF2F321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120131" cy="3060065"/>
            </a:xfrm>
            <a:prstGeom prst="rect">
              <a:avLst/>
            </a:prstGeom>
          </p:spPr>
        </p:pic>
        <p:pic>
          <p:nvPicPr>
            <p:cNvPr id="14" name="Picture 13" descr="A logo with a couple of people running around the earth&#10;&#10;AI-generated content may be incorrect.">
              <a:extLst>
                <a:ext uri="{FF2B5EF4-FFF2-40B4-BE49-F238E27FC236}">
                  <a16:creationId xmlns:a16="http://schemas.microsoft.com/office/drawing/2014/main" id="{EB7D9A24-82F1-175A-6E90-8D4AC9652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28" y="2156603"/>
              <a:ext cx="715645" cy="79756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940A34-1164-C6D6-8055-B526F2B3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" y="4508540"/>
            <a:ext cx="3491442" cy="209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AAE73-B55E-E25B-8960-DF8C60D3D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663" y="167056"/>
            <a:ext cx="1422612" cy="1414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2633C-0803-111E-4DB1-B77E7F963A29}"/>
              </a:ext>
            </a:extLst>
          </p:cNvPr>
          <p:cNvSpPr txBox="1"/>
          <p:nvPr/>
        </p:nvSpPr>
        <p:spPr>
          <a:xfrm>
            <a:off x="8065789" y="1689078"/>
            <a:ext cx="4068865" cy="9757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NAVAREA messages: </a:t>
            </a:r>
            <a:r>
              <a:rPr lang="en-US" sz="1300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Trial dissemination of was conducted during IOWave25 with all Indian Ocean NAVAREA coordinators (VII-XI) participating. </a:t>
            </a:r>
            <a:endParaRPr lang="en-AU" sz="1300" i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A54AC2FC-D951-8B05-5039-A809349B1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606FE7-51DF-9A81-B143-F4CD92A03EDA}"/>
              </a:ext>
            </a:extLst>
          </p:cNvPr>
          <p:cNvSpPr txBox="1"/>
          <p:nvPr/>
        </p:nvSpPr>
        <p:spPr>
          <a:xfrm>
            <a:off x="226116" y="145833"/>
            <a:ext cx="117397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0069B4"/>
                </a:solidFill>
                <a:effectLst/>
                <a:ea typeface="Times New Roman" panose="02020603050405020304" pitchFamily="18" charset="0"/>
                <a:cs typeface="Angsana New" panose="02020603050405020304" pitchFamily="18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Tsunami Ready Recognition Programme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0D45E4-0B4E-F12F-0007-942343F160D7}"/>
              </a:ext>
            </a:extLst>
          </p:cNvPr>
          <p:cNvSpPr txBox="1">
            <a:spLocks/>
          </p:cNvSpPr>
          <p:nvPr/>
        </p:nvSpPr>
        <p:spPr>
          <a:xfrm>
            <a:off x="-43817" y="1453069"/>
            <a:ext cx="4170808" cy="107721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kern="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342900" indent="-342900">
              <a:spcBef>
                <a:spcPts val="800"/>
              </a:spcBef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National Tsunami Ready Focal Points</a:t>
            </a:r>
          </a:p>
          <a:p>
            <a:pPr marL="342900" indent="-342900">
              <a:spcBef>
                <a:spcPts val="800"/>
              </a:spcBef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National Tsunami Ready Boards </a:t>
            </a: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India, Indonesia and Seychelles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buFont typeface="Arial"/>
              <a:buChar char="•"/>
              <a:defRPr/>
            </a:pPr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 Communities </a:t>
            </a: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- 26 in India and 29 in Indonesia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C8A22-8862-48E0-E7B6-707E6AA9F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555" y="0"/>
            <a:ext cx="1835055" cy="932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3FD5D8-2A25-2F29-59E8-8F50DF2B9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12" y="2454190"/>
            <a:ext cx="3772550" cy="3785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C94F0-C288-CBB6-B416-747593210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15" y="1453069"/>
            <a:ext cx="7830767" cy="4404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934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AEEEB-3D69-03FF-77F7-831BCD274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4D39FF8-BA63-9093-E9ED-2426C6F81FF4}"/>
              </a:ext>
            </a:extLst>
          </p:cNvPr>
          <p:cNvGrpSpPr/>
          <p:nvPr/>
        </p:nvGrpSpPr>
        <p:grpSpPr>
          <a:xfrm>
            <a:off x="3303684" y="2572347"/>
            <a:ext cx="6672515" cy="3711934"/>
            <a:chOff x="380462" y="1482890"/>
            <a:chExt cx="6672515" cy="371193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41EA50D-CBFD-52D1-77BE-1D6293514F48}"/>
                </a:ext>
              </a:extLst>
            </p:cNvPr>
            <p:cNvGrpSpPr/>
            <p:nvPr/>
          </p:nvGrpSpPr>
          <p:grpSpPr>
            <a:xfrm>
              <a:off x="1301151" y="3118413"/>
              <a:ext cx="1932935" cy="2076410"/>
              <a:chOff x="697745" y="1292771"/>
              <a:chExt cx="2954801" cy="3174125"/>
            </a:xfrm>
          </p:grpSpPr>
          <p:sp>
            <p:nvSpPr>
              <p:cNvPr id="58" name="Hexagon 57">
                <a:extLst>
                  <a:ext uri="{FF2B5EF4-FFF2-40B4-BE49-F238E27FC236}">
                    <a16:creationId xmlns:a16="http://schemas.microsoft.com/office/drawing/2014/main" id="{A8AE6E68-C8E8-7BCE-7D43-54C890045DD2}"/>
                  </a:ext>
                </a:extLst>
              </p:cNvPr>
              <p:cNvSpPr/>
              <p:nvPr/>
            </p:nvSpPr>
            <p:spPr>
              <a:xfrm rot="5400000">
                <a:off x="588083" y="1402433"/>
                <a:ext cx="3174125" cy="295480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2FEDEF9-624A-1BD9-A47A-D5896B7AB331}"/>
                  </a:ext>
                </a:extLst>
              </p:cNvPr>
              <p:cNvSpPr txBox="1"/>
              <p:nvPr/>
            </p:nvSpPr>
            <p:spPr>
              <a:xfrm>
                <a:off x="818330" y="1818418"/>
                <a:ext cx="2638595" cy="18348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6.2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Strengthening the capacities of the national, local, and community facilitators</a:t>
                </a:r>
              </a:p>
            </p:txBody>
          </p:sp>
        </p:grpSp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4F3E9829-280C-B82E-8C30-BE62204BAD92}"/>
                </a:ext>
              </a:extLst>
            </p:cNvPr>
            <p:cNvSpPr/>
            <p:nvPr/>
          </p:nvSpPr>
          <p:spPr>
            <a:xfrm rot="5400000">
              <a:off x="3245762" y="3190151"/>
              <a:ext cx="2076410" cy="19329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6C5CE62-42BC-2FCD-ECA2-FF549DC85D04}"/>
                </a:ext>
              </a:extLst>
            </p:cNvPr>
            <p:cNvGrpSpPr/>
            <p:nvPr/>
          </p:nvGrpSpPr>
          <p:grpSpPr>
            <a:xfrm>
              <a:off x="3319750" y="3118413"/>
              <a:ext cx="3733227" cy="2076410"/>
              <a:chOff x="5270918" y="1424151"/>
              <a:chExt cx="5706834" cy="3174125"/>
            </a:xfrm>
          </p:grpSpPr>
          <p:sp>
            <p:nvSpPr>
              <p:cNvPr id="68" name="Hexagon 67">
                <a:extLst>
                  <a:ext uri="{FF2B5EF4-FFF2-40B4-BE49-F238E27FC236}">
                    <a16:creationId xmlns:a16="http://schemas.microsoft.com/office/drawing/2014/main" id="{90EA5DB4-6808-4CD4-42FD-C5753A822FEF}"/>
                  </a:ext>
                </a:extLst>
              </p:cNvPr>
              <p:cNvSpPr/>
              <p:nvPr/>
            </p:nvSpPr>
            <p:spPr>
              <a:xfrm rot="5400000">
                <a:off x="8033797" y="1654322"/>
                <a:ext cx="3174125" cy="2713784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E521002-5027-D81C-CB06-9697DDA1C0AF}"/>
                  </a:ext>
                </a:extLst>
              </p:cNvPr>
              <p:cNvSpPr txBox="1"/>
              <p:nvPr/>
            </p:nvSpPr>
            <p:spPr>
              <a:xfrm>
                <a:off x="5270918" y="1607919"/>
                <a:ext cx="2993144" cy="2399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6.2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Support pilot communities to strengthen their capacity to meet the UNESCO-IOC TR Indicators and apply for the recognition process</a:t>
                </a: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23F00BE-640E-2FFA-EF46-09317D1CCD2D}"/>
                </a:ext>
              </a:extLst>
            </p:cNvPr>
            <p:cNvGrpSpPr/>
            <p:nvPr/>
          </p:nvGrpSpPr>
          <p:grpSpPr>
            <a:xfrm>
              <a:off x="380462" y="1492745"/>
              <a:ext cx="1874615" cy="2013761"/>
              <a:chOff x="697745" y="1292771"/>
              <a:chExt cx="2954801" cy="3174125"/>
            </a:xfrm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A7416949-5DAB-D010-9680-CAA3090FAFE7}"/>
                  </a:ext>
                </a:extLst>
              </p:cNvPr>
              <p:cNvSpPr/>
              <p:nvPr/>
            </p:nvSpPr>
            <p:spPr>
              <a:xfrm rot="5400000">
                <a:off x="588083" y="1402433"/>
                <a:ext cx="3174125" cy="295480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8497D0-E83A-0E87-C5F8-10568D3067D0}"/>
                  </a:ext>
                </a:extLst>
              </p:cNvPr>
              <p:cNvSpPr txBox="1"/>
              <p:nvPr/>
            </p:nvSpPr>
            <p:spPr>
              <a:xfrm>
                <a:off x="845148" y="1805325"/>
                <a:ext cx="2638594" cy="2183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6.1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Build the capacity of Maldives and Sri Lanka on Tsunami Inundation Modelling and Mapping</a:t>
                </a: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AE065E8-5F62-E384-2EAA-0F1D211EBB44}"/>
                </a:ext>
              </a:extLst>
            </p:cNvPr>
            <p:cNvGrpSpPr/>
            <p:nvPr/>
          </p:nvGrpSpPr>
          <p:grpSpPr>
            <a:xfrm>
              <a:off x="2336315" y="1513085"/>
              <a:ext cx="1874615" cy="2013761"/>
              <a:chOff x="4513193" y="1424150"/>
              <a:chExt cx="2954801" cy="3174125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F92C8146-4C9C-286B-EE1B-4501251509DB}"/>
                  </a:ext>
                </a:extLst>
              </p:cNvPr>
              <p:cNvSpPr/>
              <p:nvPr/>
            </p:nvSpPr>
            <p:spPr>
              <a:xfrm rot="5400000">
                <a:off x="4403531" y="1533812"/>
                <a:ext cx="3174125" cy="295480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D531D5-3301-27A8-8F6B-8D3E7A1D739B}"/>
                  </a:ext>
                </a:extLst>
              </p:cNvPr>
              <p:cNvSpPr txBox="1"/>
              <p:nvPr/>
            </p:nvSpPr>
            <p:spPr>
              <a:xfrm>
                <a:off x="4695341" y="1881409"/>
                <a:ext cx="2638593" cy="2183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2000" b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6.4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Strengthening local DMO warning SOPs and coming up with recommendations for a multi-hazard framework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9C6555-29D6-5FDC-EC02-C5101C972B6F}"/>
                </a:ext>
              </a:extLst>
            </p:cNvPr>
            <p:cNvGrpSpPr/>
            <p:nvPr/>
          </p:nvGrpSpPr>
          <p:grpSpPr>
            <a:xfrm>
              <a:off x="4314210" y="1482890"/>
              <a:ext cx="1874616" cy="2013761"/>
              <a:chOff x="8328641" y="1424150"/>
              <a:chExt cx="2954801" cy="317412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3F5E2C3-5713-6653-6CD4-D84F55811F36}"/>
                  </a:ext>
                </a:extLst>
              </p:cNvPr>
              <p:cNvGrpSpPr/>
              <p:nvPr/>
            </p:nvGrpSpPr>
            <p:grpSpPr>
              <a:xfrm>
                <a:off x="8328641" y="1424150"/>
                <a:ext cx="2954801" cy="3174125"/>
                <a:chOff x="1750060" y="95"/>
                <a:chExt cx="1747506" cy="2008628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17" name="Hexagon 16">
                  <a:extLst>
                    <a:ext uri="{FF2B5EF4-FFF2-40B4-BE49-F238E27FC236}">
                      <a16:creationId xmlns:a16="http://schemas.microsoft.com/office/drawing/2014/main" id="{3DED7EA5-E365-ECCA-9D17-7E27E360E91F}"/>
                    </a:ext>
                  </a:extLst>
                </p:cNvPr>
                <p:cNvSpPr/>
                <p:nvPr/>
              </p:nvSpPr>
              <p:spPr>
                <a:xfrm rot="5400000">
                  <a:off x="1619499" y="130656"/>
                  <a:ext cx="2008628" cy="1747506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8" name="Hexagon 4">
                  <a:extLst>
                    <a:ext uri="{FF2B5EF4-FFF2-40B4-BE49-F238E27FC236}">
                      <a16:creationId xmlns:a16="http://schemas.microsoft.com/office/drawing/2014/main" id="{6F0ACB32-C5F4-04BA-1E7C-8C365AC96F89}"/>
                    </a:ext>
                  </a:extLst>
                </p:cNvPr>
                <p:cNvSpPr txBox="1"/>
                <p:nvPr/>
              </p:nvSpPr>
              <p:spPr>
                <a:xfrm>
                  <a:off x="2022380" y="313106"/>
                  <a:ext cx="1202866" cy="1382606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marR="0" lvl="0" indent="0" algn="ctr" defTabSz="1600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0CC3EF-8DE7-476F-A828-238C32DFFAE0}"/>
                  </a:ext>
                </a:extLst>
              </p:cNvPr>
              <p:cNvSpPr txBox="1"/>
              <p:nvPr/>
            </p:nvSpPr>
            <p:spPr>
              <a:xfrm>
                <a:off x="8513225" y="1901626"/>
                <a:ext cx="2638593" cy="2183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6.5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Further research on non-seismic and complex sources of tsunami generation in the Makran Subduction Zone</a:t>
                </a: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8DA71BC-4AE2-A6D7-BE29-B65A6ED79143}"/>
              </a:ext>
            </a:extLst>
          </p:cNvPr>
          <p:cNvGrpSpPr/>
          <p:nvPr/>
        </p:nvGrpSpPr>
        <p:grpSpPr>
          <a:xfrm>
            <a:off x="3733230" y="1997245"/>
            <a:ext cx="6098416" cy="996711"/>
            <a:chOff x="1855766" y="792968"/>
            <a:chExt cx="9011172" cy="996711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543ED768-2B18-8A2D-459A-C13F16900A34}"/>
                </a:ext>
              </a:extLst>
            </p:cNvPr>
            <p:cNvSpPr/>
            <p:nvPr/>
          </p:nvSpPr>
          <p:spPr>
            <a:xfrm>
              <a:off x="1855766" y="792968"/>
              <a:ext cx="9011172" cy="996711"/>
            </a:xfrm>
            <a:prstGeom prst="rightArrow">
              <a:avLst/>
            </a:prstGeom>
            <a:solidFill>
              <a:srgbClr val="238ACB">
                <a:alpha val="2588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E05211-5D62-3DC6-02E0-1A669B34683D}"/>
                </a:ext>
              </a:extLst>
            </p:cNvPr>
            <p:cNvSpPr txBox="1"/>
            <p:nvPr/>
          </p:nvSpPr>
          <p:spPr>
            <a:xfrm>
              <a:off x="2283233" y="1138107"/>
              <a:ext cx="765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Support the strengthening of Tsunami Ready Indicators 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9F54178-A3B5-12DD-3DF7-15AAD03883D1}"/>
              </a:ext>
            </a:extLst>
          </p:cNvPr>
          <p:cNvGrpSpPr/>
          <p:nvPr/>
        </p:nvGrpSpPr>
        <p:grpSpPr>
          <a:xfrm>
            <a:off x="3733230" y="5848858"/>
            <a:ext cx="6109206" cy="1028693"/>
            <a:chOff x="274479" y="5491728"/>
            <a:chExt cx="10594376" cy="830317"/>
          </a:xfrm>
        </p:grpSpPr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307B673F-D0F7-4212-737C-376DD746CF4D}"/>
                </a:ext>
              </a:extLst>
            </p:cNvPr>
            <p:cNvSpPr/>
            <p:nvPr/>
          </p:nvSpPr>
          <p:spPr>
            <a:xfrm>
              <a:off x="274479" y="5491728"/>
              <a:ext cx="10594376" cy="830317"/>
            </a:xfrm>
            <a:prstGeom prst="rightArrow">
              <a:avLst/>
            </a:prstGeom>
            <a:solidFill>
              <a:srgbClr val="238ACB">
                <a:alpha val="2588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46604D-1CBC-A779-09D0-9E2AAD81E7A6}"/>
                </a:ext>
              </a:extLst>
            </p:cNvPr>
            <p:cNvSpPr txBox="1"/>
            <p:nvPr/>
          </p:nvSpPr>
          <p:spPr>
            <a:xfrm>
              <a:off x="868009" y="5705839"/>
              <a:ext cx="8541217" cy="447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Support for the planning and implementation of Tsunami Ready indicators in pilot communities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118C9A0-699A-41B0-F44E-6F263BA9E852}"/>
              </a:ext>
            </a:extLst>
          </p:cNvPr>
          <p:cNvSpPr txBox="1"/>
          <p:nvPr/>
        </p:nvSpPr>
        <p:spPr>
          <a:xfrm>
            <a:off x="3219366" y="1199801"/>
            <a:ext cx="6710920" cy="784830"/>
          </a:xfrm>
          <a:prstGeom prst="rect">
            <a:avLst/>
          </a:prstGeom>
          <a:ln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ts val="1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7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Objective 6: Improved community capacities for tsunami preparedness and response that are in line with the set of indicators of the UNESCO Tsunami Ready Recognition Programme</a:t>
            </a:r>
          </a:p>
        </p:txBody>
      </p:sp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1D5D7B8D-9AF6-D2C0-098B-5565CAE87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90" y="203613"/>
            <a:ext cx="1297112" cy="40523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45F5441-F145-90D4-B5C6-DC82B4DE2391}"/>
              </a:ext>
            </a:extLst>
          </p:cNvPr>
          <p:cNvSpPr txBox="1"/>
          <p:nvPr/>
        </p:nvSpPr>
        <p:spPr>
          <a:xfrm>
            <a:off x="81326" y="71856"/>
            <a:ext cx="93516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None/>
              <a:tabLst/>
              <a:defRPr/>
            </a:pP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Strengthening tsunami warning in the North-West Indian Ocean through regional cooperation: Phase 3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1" name="Picture 60" descr="A logo of a disaster&#10;&#10;AI-generated content may be incorrect.">
            <a:extLst>
              <a:ext uri="{FF2B5EF4-FFF2-40B4-BE49-F238E27FC236}">
                <a16:creationId xmlns:a16="http://schemas.microsoft.com/office/drawing/2014/main" id="{D0C49C6E-D1E8-FF52-1288-14E185139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6813" r="2646" b="6960"/>
          <a:stretch/>
        </p:blipFill>
        <p:spPr bwMode="auto">
          <a:xfrm>
            <a:off x="9842435" y="601365"/>
            <a:ext cx="960708" cy="627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1BC21D-61EA-E647-D7A5-4C0C33313C2B}"/>
              </a:ext>
            </a:extLst>
          </p:cNvPr>
          <p:cNvSpPr txBox="1"/>
          <p:nvPr/>
        </p:nvSpPr>
        <p:spPr>
          <a:xfrm>
            <a:off x="8121460" y="4438634"/>
            <a:ext cx="18547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6.3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Support the establishment of the National Tsunami Ready Board (NTRB) or identify a similar function in the country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2BB5148-51A6-CE5C-FD28-3A60C172B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4" y="1219740"/>
            <a:ext cx="3098206" cy="216490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4F1D199-9349-15AA-EDB4-6F612753F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4" y="3473355"/>
            <a:ext cx="3098206" cy="15517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9205A0C7-7E83-BD03-CEA0-767AAE483896}"/>
              </a:ext>
            </a:extLst>
          </p:cNvPr>
          <p:cNvSpPr txBox="1"/>
          <p:nvPr/>
        </p:nvSpPr>
        <p:spPr>
          <a:xfrm>
            <a:off x="10013528" y="2993956"/>
            <a:ext cx="2104792" cy="373179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Pilot communities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I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ndia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Purakkad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;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Alappad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Okha;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Pingleshwar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Iran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Chabahar, Jask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Pakistan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Gwadar, Karachi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Maldives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Diffushi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Fuvahmulah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Sri Lanka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Ambalangoda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Oman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Alhail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North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UAE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89ED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Fujairah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F07C57C-1D92-02B8-167F-D0E91F84BE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36" t="3018" r="2409" b="3571"/>
          <a:stretch>
            <a:fillRect/>
          </a:stretch>
        </p:blipFill>
        <p:spPr>
          <a:xfrm>
            <a:off x="9997352" y="1229791"/>
            <a:ext cx="2104791" cy="167759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6" name="Picture 5" descr="Hands holding a pen and drawing on a map&#10;&#10;Description automatically generated">
            <a:extLst>
              <a:ext uri="{FF2B5EF4-FFF2-40B4-BE49-F238E27FC236}">
                <a16:creationId xmlns:a16="http://schemas.microsoft.com/office/drawing/2014/main" id="{E9FEC88A-E32B-9963-CFFC-7DD1B236FA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4" y="5151895"/>
            <a:ext cx="3098206" cy="165427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14136920"/>
      </p:ext>
    </p:extLst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EDF4C12582849983ACC40EA7AD503" ma:contentTypeVersion="19" ma:contentTypeDescription="Create a new document." ma:contentTypeScope="" ma:versionID="1f2f9e7b8b36a147edf7a7819a552a35">
  <xsd:schema xmlns:xsd="http://www.w3.org/2001/XMLSchema" xmlns:xs="http://www.w3.org/2001/XMLSchema" xmlns:p="http://schemas.microsoft.com/office/2006/metadata/properties" xmlns:ns2="688483ae-be38-48df-888a-8b09cc95d53f" xmlns:ns3="ca9ced96-65f9-4fca-92df-e35060822118" targetNamespace="http://schemas.microsoft.com/office/2006/metadata/properties" ma:root="true" ma:fieldsID="ae82932d17d6454af40e488ae8c046d6" ns2:_="" ns3:_="">
    <xsd:import namespace="688483ae-be38-48df-888a-8b09cc95d53f"/>
    <xsd:import namespace="ca9ced96-65f9-4fca-92df-e350608221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483ae-be38-48df-888a-8b09cc95d5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9ced96-65f9-4fca-92df-e3506082211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cc40a16-bbaf-4194-92d1-0718d3ea15fd}" ma:internalName="TaxCatchAll" ma:showField="CatchAllData" ma:web="ca9ced96-65f9-4fca-92df-e350608221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9ced96-65f9-4fca-92df-e35060822118" xsi:nil="true"/>
    <lcf76f155ced4ddcb4097134ff3c332f xmlns="688483ae-be38-48df-888a-8b09cc95d53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512447-FB82-4028-AE0A-43E8BF1BD9B2}">
  <ds:schemaRefs>
    <ds:schemaRef ds:uri="688483ae-be38-48df-888a-8b09cc95d53f"/>
    <ds:schemaRef ds:uri="ca9ced96-65f9-4fca-92df-e350608221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2CD531A-2D5C-4217-8A03-2B80992D884A}">
  <ds:schemaRefs>
    <ds:schemaRef ds:uri="688483ae-be38-48df-888a-8b09cc95d53f"/>
    <ds:schemaRef ds:uri="ca9ced96-65f9-4fca-92df-e3506082211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EE0FF40-9E57-431A-855D-F063A74ADB9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1994</Words>
  <Application>Microsoft Office PowerPoint</Application>
  <PresentationFormat>Widescreen</PresentationFormat>
  <Paragraphs>271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Calibri</vt:lpstr>
      <vt:lpstr>Arial MT</vt:lpstr>
      <vt:lpstr>Arial</vt:lpstr>
      <vt:lpstr>Candara</vt:lpstr>
      <vt:lpstr>Courier New</vt:lpstr>
      <vt:lpstr>Roboto</vt:lpstr>
      <vt:lpstr>Wingdings</vt:lpstr>
      <vt:lpstr>9_Custom Design</vt:lpstr>
      <vt:lpstr>1_Office Theme</vt:lpstr>
      <vt:lpstr>8_Custom Design</vt:lpstr>
      <vt:lpstr>2_Office Theme</vt:lpstr>
      <vt:lpstr>4_Office Theme</vt:lpstr>
      <vt:lpstr>5_Office Theme</vt:lpstr>
      <vt:lpstr>PowerPoint Presentation</vt:lpstr>
      <vt:lpstr>IOTWMS - Key Elements, AoS and Member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Tesan, Maeva</dc:creator>
  <cp:lastModifiedBy>Tummala, Srinivasa Kumar</cp:lastModifiedBy>
  <cp:revision>16</cp:revision>
  <dcterms:created xsi:type="dcterms:W3CDTF">2019-09-03T09:02:06Z</dcterms:created>
  <dcterms:modified xsi:type="dcterms:W3CDTF">2026-04-16T03:47:31Z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0x010100132EDF4C12582849983ACC40EA7AD503</vt:lpwstr>
  </property>
  <property fmtid="{D5CDD505-2E9C-101B-9397-08002B2CF9AE}" pid="3" name="MediaServiceImageTags">
    <vt:lpwstr/>
  </property>
</Properties>
</file>