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8"/>
  </p:notesMasterIdLst>
  <p:sldIdLst>
    <p:sldId id="279" r:id="rId3"/>
    <p:sldId id="746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745" r:id="rId14"/>
    <p:sldId id="293" r:id="rId15"/>
    <p:sldId id="294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32" autoAdjust="0"/>
    <p:restoredTop sz="94257"/>
  </p:normalViewPr>
  <p:slideViewPr>
    <p:cSldViewPr snapToGrid="0">
      <p:cViewPr varScale="1">
        <p:scale>
          <a:sx n="80" d="100"/>
          <a:sy n="80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CHACON  BARRANTES" userId="72785c1f-0367-4517-915d-14464298d631" providerId="ADAL" clId="{91F81785-47BD-5E8C-BE99-6F7ADE450A29}"/>
    <pc:docChg chg="undo custSel addSld delSld modSld sldOrd">
      <pc:chgData name="SILVIA CHACON  BARRANTES" userId="72785c1f-0367-4517-915d-14464298d631" providerId="ADAL" clId="{91F81785-47BD-5E8C-BE99-6F7ADE450A29}" dt="2026-04-10T22:35:23.606" v="378" actId="2696"/>
      <pc:docMkLst>
        <pc:docMk/>
      </pc:docMkLst>
      <pc:sldChg chg="del mod modShow">
        <pc:chgData name="SILVIA CHACON  BARRANTES" userId="72785c1f-0367-4517-915d-14464298d631" providerId="ADAL" clId="{91F81785-47BD-5E8C-BE99-6F7ADE450A29}" dt="2026-04-10T20:31:28.775" v="318" actId="2696"/>
        <pc:sldMkLst>
          <pc:docMk/>
          <pc:sldMk cId="0" sldId="257"/>
        </pc:sldMkLst>
      </pc:sldChg>
      <pc:sldChg chg="add del">
        <pc:chgData name="SILVIA CHACON  BARRANTES" userId="72785c1f-0367-4517-915d-14464298d631" providerId="ADAL" clId="{91F81785-47BD-5E8C-BE99-6F7ADE450A29}" dt="2026-04-10T22:33:09.502" v="374" actId="2696"/>
        <pc:sldMkLst>
          <pc:docMk/>
          <pc:sldMk cId="769990087" sldId="258"/>
        </pc:sldMkLst>
      </pc:sldChg>
      <pc:sldChg chg="add del">
        <pc:chgData name="SILVIA CHACON  BARRANTES" userId="72785c1f-0367-4517-915d-14464298d631" providerId="ADAL" clId="{91F81785-47BD-5E8C-BE99-6F7ADE450A29}" dt="2026-04-10T22:33:09.510" v="375" actId="2696"/>
        <pc:sldMkLst>
          <pc:docMk/>
          <pc:sldMk cId="3495107026" sldId="260"/>
        </pc:sldMkLst>
      </pc:sldChg>
      <pc:sldChg chg="modSp mod">
        <pc:chgData name="SILVIA CHACON  BARRANTES" userId="72785c1f-0367-4517-915d-14464298d631" providerId="ADAL" clId="{91F81785-47BD-5E8C-BE99-6F7ADE450A29}" dt="2026-04-10T19:59:39.598" v="291" actId="20577"/>
        <pc:sldMkLst>
          <pc:docMk/>
          <pc:sldMk cId="1638825278" sldId="279"/>
        </pc:sldMkLst>
        <pc:spChg chg="mod">
          <ac:chgData name="SILVIA CHACON  BARRANTES" userId="72785c1f-0367-4517-915d-14464298d631" providerId="ADAL" clId="{91F81785-47BD-5E8C-BE99-6F7ADE450A29}" dt="2026-04-10T19:59:39.598" v="291" actId="20577"/>
          <ac:spMkLst>
            <pc:docMk/>
            <pc:sldMk cId="1638825278" sldId="279"/>
            <ac:spMk id="5" creationId="{00000000-0000-0000-0000-000000000000}"/>
          </ac:spMkLst>
        </pc:spChg>
        <pc:spChg chg="mod">
          <ac:chgData name="SILVIA CHACON  BARRANTES" userId="72785c1f-0367-4517-915d-14464298d631" providerId="ADAL" clId="{91F81785-47BD-5E8C-BE99-6F7ADE450A29}" dt="2026-04-10T19:59:13.697" v="231" actId="5793"/>
          <ac:spMkLst>
            <pc:docMk/>
            <pc:sldMk cId="1638825278" sldId="279"/>
            <ac:spMk id="7" creationId="{40DEA546-5780-B0AC-4373-4091C195A0E8}"/>
          </ac:spMkLst>
        </pc:spChg>
      </pc:sldChg>
      <pc:sldChg chg="modSp del mod modShow">
        <pc:chgData name="SILVIA CHACON  BARRANTES" userId="72785c1f-0367-4517-915d-14464298d631" providerId="ADAL" clId="{91F81785-47BD-5E8C-BE99-6F7ADE450A29}" dt="2026-04-10T20:31:28.774" v="316" actId="2696"/>
        <pc:sldMkLst>
          <pc:docMk/>
          <pc:sldMk cId="3735460271" sldId="280"/>
        </pc:sldMkLst>
        <pc:spChg chg="mod">
          <ac:chgData name="SILVIA CHACON  BARRANTES" userId="72785c1f-0367-4517-915d-14464298d631" providerId="ADAL" clId="{91F81785-47BD-5E8C-BE99-6F7ADE450A29}" dt="2026-04-10T20:06:30.491" v="297" actId="20577"/>
          <ac:spMkLst>
            <pc:docMk/>
            <pc:sldMk cId="3735460271" sldId="280"/>
            <ac:spMk id="3" creationId="{C0B9788E-D3B1-0C94-BC6A-9E18335885C4}"/>
          </ac:spMkLst>
        </pc:spChg>
      </pc:sldChg>
      <pc:sldChg chg="del mod modShow">
        <pc:chgData name="SILVIA CHACON  BARRANTES" userId="72785c1f-0367-4517-915d-14464298d631" providerId="ADAL" clId="{91F81785-47BD-5E8C-BE99-6F7ADE450A29}" dt="2026-04-10T20:31:28.774" v="317" actId="2696"/>
        <pc:sldMkLst>
          <pc:docMk/>
          <pc:sldMk cId="2608696844" sldId="281"/>
        </pc:sldMkLst>
      </pc:sldChg>
      <pc:sldChg chg="del mod modShow">
        <pc:chgData name="SILVIA CHACON  BARRANTES" userId="72785c1f-0367-4517-915d-14464298d631" providerId="ADAL" clId="{91F81785-47BD-5E8C-BE99-6F7ADE450A29}" dt="2026-04-10T20:31:28.772" v="315" actId="2696"/>
        <pc:sldMkLst>
          <pc:docMk/>
          <pc:sldMk cId="2519348523" sldId="282"/>
        </pc:sldMkLst>
      </pc:sldChg>
      <pc:sldChg chg="addSp modSp del mod">
        <pc:chgData name="SILVIA CHACON  BARRANTES" userId="72785c1f-0367-4517-915d-14464298d631" providerId="ADAL" clId="{91F81785-47BD-5E8C-BE99-6F7ADE450A29}" dt="2026-04-10T22:33:54.610" v="376" actId="2696"/>
        <pc:sldMkLst>
          <pc:docMk/>
          <pc:sldMk cId="706291138" sldId="285"/>
        </pc:sldMkLst>
        <pc:spChg chg="add mod">
          <ac:chgData name="SILVIA CHACON  BARRANTES" userId="72785c1f-0367-4517-915d-14464298d631" providerId="ADAL" clId="{91F81785-47BD-5E8C-BE99-6F7ADE450A29}" dt="2026-04-10T20:45:42.523" v="337" actId="403"/>
          <ac:spMkLst>
            <pc:docMk/>
            <pc:sldMk cId="706291138" sldId="285"/>
            <ac:spMk id="2" creationId="{864B197D-EB76-A957-F8AF-BB722922B3A1}"/>
          </ac:spMkLst>
        </pc:spChg>
        <pc:spChg chg="mod">
          <ac:chgData name="SILVIA CHACON  BARRANTES" userId="72785c1f-0367-4517-915d-14464298d631" providerId="ADAL" clId="{91F81785-47BD-5E8C-BE99-6F7ADE450A29}" dt="2026-04-10T20:45:34.791" v="335" actId="27636"/>
          <ac:spMkLst>
            <pc:docMk/>
            <pc:sldMk cId="706291138" sldId="285"/>
            <ac:spMk id="3" creationId="{4DA58854-F484-760D-8833-B2A254301BA7}"/>
          </ac:spMkLst>
        </pc:spChg>
      </pc:sldChg>
      <pc:sldChg chg="addSp modSp del mod">
        <pc:chgData name="SILVIA CHACON  BARRANTES" userId="72785c1f-0367-4517-915d-14464298d631" providerId="ADAL" clId="{91F81785-47BD-5E8C-BE99-6F7ADE450A29}" dt="2026-04-10T22:35:23.606" v="378" actId="2696"/>
        <pc:sldMkLst>
          <pc:docMk/>
          <pc:sldMk cId="4115626205" sldId="286"/>
        </pc:sldMkLst>
        <pc:spChg chg="add mod">
          <ac:chgData name="SILVIA CHACON  BARRANTES" userId="72785c1f-0367-4517-915d-14464298d631" providerId="ADAL" clId="{91F81785-47BD-5E8C-BE99-6F7ADE450A29}" dt="2026-04-10T20:47:05.827" v="350" actId="1076"/>
          <ac:spMkLst>
            <pc:docMk/>
            <pc:sldMk cId="4115626205" sldId="286"/>
            <ac:spMk id="2" creationId="{DF509846-CEBB-9CB6-8DB4-0808B566F750}"/>
          </ac:spMkLst>
        </pc:spChg>
        <pc:spChg chg="mod">
          <ac:chgData name="SILVIA CHACON  BARRANTES" userId="72785c1f-0367-4517-915d-14464298d631" providerId="ADAL" clId="{91F81785-47BD-5E8C-BE99-6F7ADE450A29}" dt="2026-04-10T20:47:47.409" v="361" actId="115"/>
          <ac:spMkLst>
            <pc:docMk/>
            <pc:sldMk cId="4115626205" sldId="286"/>
            <ac:spMk id="3" creationId="{64E0AA85-552E-33C5-A6D6-055BE3057593}"/>
          </ac:spMkLst>
        </pc:spChg>
      </pc:sldChg>
      <pc:sldChg chg="modSp mod">
        <pc:chgData name="SILVIA CHACON  BARRANTES" userId="72785c1f-0367-4517-915d-14464298d631" providerId="ADAL" clId="{91F81785-47BD-5E8C-BE99-6F7ADE450A29}" dt="2026-04-10T22:32:20.831" v="372" actId="20577"/>
        <pc:sldMkLst>
          <pc:docMk/>
          <pc:sldMk cId="2309527857" sldId="288"/>
        </pc:sldMkLst>
        <pc:spChg chg="mod">
          <ac:chgData name="SILVIA CHACON  BARRANTES" userId="72785c1f-0367-4517-915d-14464298d631" providerId="ADAL" clId="{91F81785-47BD-5E8C-BE99-6F7ADE450A29}" dt="2026-04-10T22:32:20.831" v="372" actId="20577"/>
          <ac:spMkLst>
            <pc:docMk/>
            <pc:sldMk cId="2309527857" sldId="288"/>
            <ac:spMk id="3" creationId="{4518B92A-59C5-0E04-DF06-0F4BBB361AF0}"/>
          </ac:spMkLst>
        </pc:spChg>
      </pc:sldChg>
      <pc:sldChg chg="modSp mod">
        <pc:chgData name="SILVIA CHACON  BARRANTES" userId="72785c1f-0367-4517-915d-14464298d631" providerId="ADAL" clId="{91F81785-47BD-5E8C-BE99-6F7ADE450A29}" dt="2026-04-10T20:31:08.327" v="314" actId="20577"/>
        <pc:sldMkLst>
          <pc:docMk/>
          <pc:sldMk cId="737692261" sldId="295"/>
        </pc:sldMkLst>
        <pc:spChg chg="mod">
          <ac:chgData name="SILVIA CHACON  BARRANTES" userId="72785c1f-0367-4517-915d-14464298d631" providerId="ADAL" clId="{91F81785-47BD-5E8C-BE99-6F7ADE450A29}" dt="2026-04-10T20:31:08.327" v="314" actId="20577"/>
          <ac:spMkLst>
            <pc:docMk/>
            <pc:sldMk cId="737692261" sldId="295"/>
            <ac:spMk id="2" creationId="{0A1392AC-01FD-79E5-F686-D4D002EFCC07}"/>
          </ac:spMkLst>
        </pc:spChg>
        <pc:spChg chg="mod">
          <ac:chgData name="SILVIA CHACON  BARRANTES" userId="72785c1f-0367-4517-915d-14464298d631" providerId="ADAL" clId="{91F81785-47BD-5E8C-BE99-6F7ADE450A29}" dt="2026-04-10T20:30:54.076" v="303" actId="20577"/>
          <ac:spMkLst>
            <pc:docMk/>
            <pc:sldMk cId="737692261" sldId="295"/>
            <ac:spMk id="3" creationId="{D94D6BB2-0B72-A2CA-B762-051AFDD2EEBA}"/>
          </ac:spMkLst>
        </pc:spChg>
      </pc:sldChg>
      <pc:sldChg chg="new del">
        <pc:chgData name="SILVIA CHACON  BARRANTES" userId="72785c1f-0367-4517-915d-14464298d631" providerId="ADAL" clId="{91F81785-47BD-5E8C-BE99-6F7ADE450A29}" dt="2026-04-10T20:44:32.841" v="320" actId="2696"/>
        <pc:sldMkLst>
          <pc:docMk/>
          <pc:sldMk cId="1020616704" sldId="296"/>
        </pc:sldMkLst>
      </pc:sldChg>
      <pc:sldChg chg="add ord">
        <pc:chgData name="SILVIA CHACON  BARRANTES" userId="72785c1f-0367-4517-915d-14464298d631" providerId="ADAL" clId="{91F81785-47BD-5E8C-BE99-6F7ADE450A29}" dt="2026-04-10T22:35:19.094" v="377" actId="20578"/>
        <pc:sldMkLst>
          <pc:docMk/>
          <pc:sldMk cId="2247657458" sldId="745"/>
        </pc:sldMkLst>
      </pc:sldChg>
      <pc:sldChg chg="modSp add del mod">
        <pc:chgData name="SILVIA CHACON  BARRANTES" userId="72785c1f-0367-4517-915d-14464298d631" providerId="ADAL" clId="{91F81785-47BD-5E8C-BE99-6F7ADE450A29}" dt="2026-04-10T22:33:09.497" v="373" actId="2696"/>
        <pc:sldMkLst>
          <pc:docMk/>
          <pc:sldMk cId="90502240" sldId="757"/>
        </pc:sldMkLst>
        <pc:spChg chg="mod">
          <ac:chgData name="SILVIA CHACON  BARRANTES" userId="72785c1f-0367-4517-915d-14464298d631" providerId="ADAL" clId="{91F81785-47BD-5E8C-BE99-6F7ADE450A29}" dt="2026-04-10T20:44:39.089" v="322" actId="27636"/>
          <ac:spMkLst>
            <pc:docMk/>
            <pc:sldMk cId="90502240" sldId="757"/>
            <ac:spMk id="4" creationId="{8F44DD73-F113-5945-CB16-A4F2AE019E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0C5A4-2FC3-43C1-B133-7BE1E22D1A42}" type="datetimeFigureOut">
              <a:rPr lang="en-US" smtClean="0"/>
              <a:t>4/10/26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EFB6E-57D1-4DAA-A0AC-B2717B7D92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FB6E-57D1-4DAA-A0AC-B2717B7D92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34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0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1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30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53417"/>
            <a:ext cx="4937760" cy="69433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493776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818" y="176286"/>
            <a:ext cx="3089754" cy="96778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082817" y="1125466"/>
            <a:ext cx="31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chemeClr val="tx1"/>
                </a:solidFill>
              </a:rPr>
              <a:t>One </a:t>
            </a:r>
            <a:r>
              <a:rPr lang="fr-FR" b="1" i="1" err="1">
                <a:solidFill>
                  <a:schemeClr val="tx1"/>
                </a:solidFill>
              </a:rPr>
              <a:t>Planet</a:t>
            </a:r>
            <a:r>
              <a:rPr lang="fr-FR" b="1" i="1">
                <a:solidFill>
                  <a:schemeClr val="tx1"/>
                </a:solidFill>
              </a:rPr>
              <a:t>,</a:t>
            </a:r>
            <a:r>
              <a:rPr lang="fr-FR" b="1" i="1" baseline="0">
                <a:solidFill>
                  <a:schemeClr val="tx1"/>
                </a:solidFill>
              </a:rPr>
              <a:t> One Ocean</a:t>
            </a:r>
            <a:endParaRPr lang="fr-FR" b="1" i="1">
              <a:solidFill>
                <a:schemeClr val="tx1"/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308600" y="2949448"/>
            <a:ext cx="6496050" cy="3669408"/>
          </a:xfrm>
        </p:spPr>
        <p:txBody>
          <a:bodyPr/>
          <a:lstStyle/>
          <a:p>
            <a:r>
              <a:rPr lang="es-MX"/>
              <a:t>Haz clic en el icono para agregar un gráfico</a:t>
            </a:r>
            <a:endParaRPr lang="fr-FR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308600" y="1840026"/>
            <a:ext cx="6496050" cy="860353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11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AE81-20B4-B16D-969C-606B15C93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84D6B-1760-DBA6-C83B-6424ADBCE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CF2AB-9460-4703-90CA-E92CEA30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57F0-B37F-416E-8E43-7AED3111A142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9236C-A788-6026-242D-0D628A99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D7C40-6473-4304-0B4B-0EA1303E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0872-1F9D-4DC4-90CF-1ECEE3589B9E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2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9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9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4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3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‹Nº›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5" y="216364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8" y="3812569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953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2"/>
            <a:ext cx="2423422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47154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6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02493" y="4765408"/>
            <a:ext cx="44070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Dr.rer.nat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Silvia Chacón-Barrantes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Acting Chair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ODTP-SC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FC7C9-AF3A-5131-0B95-98F57811EC23}"/>
              </a:ext>
            </a:extLst>
          </p:cNvPr>
          <p:cNvSpPr txBox="1"/>
          <p:nvPr/>
        </p:nvSpPr>
        <p:spPr>
          <a:xfrm>
            <a:off x="8241086" y="180792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48D02-C66D-5294-5073-62FD8E2D7360}"/>
              </a:ext>
            </a:extLst>
          </p:cNvPr>
          <p:cNvSpPr txBox="1"/>
          <p:nvPr/>
        </p:nvSpPr>
        <p:spPr>
          <a:xfrm>
            <a:off x="6492387" y="2735019"/>
            <a:ext cx="56996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/>
            <a:r>
              <a:rPr lang="en-US" sz="2800" dirty="0">
                <a:solidFill>
                  <a:srgbClr val="FFC000"/>
                </a:solidFill>
              </a:rPr>
              <a:t>REPORT OF THE OCEAN DECADE TSUNAMI PROGRAMME SCIENTIFIC COMMITEE (ODTP-SC)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EA546-5780-B0AC-4373-4091C195A0E8}"/>
              </a:ext>
            </a:extLst>
          </p:cNvPr>
          <p:cNvSpPr txBox="1"/>
          <p:nvPr/>
        </p:nvSpPr>
        <p:spPr>
          <a:xfrm>
            <a:off x="6402493" y="1038135"/>
            <a:ext cx="54520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Nineteenth Meeting of the Intergovernmental Coordination Group for the Tsunami and Other Coastal Hazards Warning System for the Caribbean and Adjacent Regions  (ICG/CARIBE-EWS-XIX) - Curacao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22 – 24 April 2026</a:t>
            </a:r>
          </a:p>
        </p:txBody>
      </p: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ap">
            <a:extLst>
              <a:ext uri="{FF2B5EF4-FFF2-40B4-BE49-F238E27FC236}">
                <a16:creationId xmlns:a16="http://schemas.microsoft.com/office/drawing/2014/main" id="{DC1A939A-1A1F-8CB6-E1A1-AFC285F3C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8" b="30350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FEC86-3105-99AB-AC5A-92D1C671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365125"/>
            <a:ext cx="4257618" cy="189991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0070C0"/>
                </a:solidFill>
              </a:rPr>
              <a:t>4. Priorities for Small Island Developing States (SIDS)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5DC5-C763-C3E6-3FD1-0B825C12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Provide high‑resolution inundation mapping and data for evidence‑based planning.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Support management of cascading risks across interconnected island systems and help identify critical infrastructure priorities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4A066-0CCB-A45B-FA86-5367978BF139}"/>
              </a:ext>
            </a:extLst>
          </p:cNvPr>
          <p:cNvSpPr txBox="1"/>
          <p:nvPr/>
        </p:nvSpPr>
        <p:spPr>
          <a:xfrm>
            <a:off x="2522353" y="64886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-apple-system"/>
              </a:rPr>
              <a:t>Image source : </a:t>
            </a:r>
            <a:r>
              <a:rPr lang="en-US" b="0" i="0" dirty="0" err="1">
                <a:effectLst/>
                <a:latin typeface="-apple-system"/>
              </a:rPr>
              <a:t>IHCantabria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1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02F-894F-FB76-5B2C-15102682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5. ODTP High‑Level Objectives (Roundtable)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9DC2D-58DC-4740-F74C-D4E1022F8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018314" cy="4525963"/>
          </a:xfrm>
        </p:spPr>
        <p:txBody>
          <a:bodyPr>
            <a:normAutofit/>
          </a:bodyPr>
          <a:lstStyle/>
          <a:p>
            <a:pPr lvl="0"/>
            <a:r>
              <a:rPr lang="en-US" sz="2600" dirty="0"/>
              <a:t>Strengthen partnerships and leverage emerging technologies (AI, GNSS, SMART cables) to improve detection and reduce costs.</a:t>
            </a:r>
          </a:p>
          <a:p>
            <a:pPr lvl="0"/>
            <a:endParaRPr lang="en-US" sz="2600" dirty="0"/>
          </a:p>
          <a:p>
            <a:pPr lvl="0"/>
            <a:r>
              <a:rPr lang="en-US" sz="2600" dirty="0"/>
              <a:t>Promote inclusive, multi‑format communication tailored to vulnerable groups</a:t>
            </a:r>
          </a:p>
          <a:p>
            <a:endParaRPr lang="en-US" dirty="0"/>
          </a:p>
        </p:txBody>
      </p:sp>
      <p:pic>
        <p:nvPicPr>
          <p:cNvPr id="6146" name="Picture 2" descr="SMART Cables “Science Monitoring And ...">
            <a:extLst>
              <a:ext uri="{FF2B5EF4-FFF2-40B4-BE49-F238E27FC236}">
                <a16:creationId xmlns:a16="http://schemas.microsoft.com/office/drawing/2014/main" id="{F13AD99E-45E0-4AF2-883C-9F945D4F4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88" y="1600200"/>
            <a:ext cx="4634590" cy="15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B7769-CA54-E6A0-43FE-25C831B2C1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10"/>
          <a:stretch>
            <a:fillRect/>
          </a:stretch>
        </p:blipFill>
        <p:spPr>
          <a:xfrm>
            <a:off x="6388040" y="3541089"/>
            <a:ext cx="5368795" cy="2750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26BDC3-417E-3CAF-5E99-E0431E21E325}"/>
              </a:ext>
            </a:extLst>
          </p:cNvPr>
          <p:cNvSpPr txBox="1"/>
          <p:nvPr/>
        </p:nvSpPr>
        <p:spPr>
          <a:xfrm>
            <a:off x="7379363" y="6291942"/>
            <a:ext cx="2947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 : </a:t>
            </a:r>
            <a:r>
              <a:rPr lang="en-GB" sz="1400" dirty="0">
                <a:ea typeface="DengXian"/>
                <a:cs typeface="Calibri"/>
              </a:rPr>
              <a:t>Prof. Harkunti Pertiwi Rahayu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1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4A0B98-ACC6-2B62-654B-C027AED383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4672" y="341010"/>
            <a:ext cx="6496050" cy="860353"/>
          </a:xfrm>
        </p:spPr>
        <p:txBody>
          <a:bodyPr/>
          <a:lstStyle/>
          <a:p>
            <a:r>
              <a:rPr lang="en-US" noProof="0" dirty="0"/>
              <a:t>More notes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509CC6-DFDD-9B62-CC50-079D1601A0C1}"/>
              </a:ext>
            </a:extLst>
          </p:cNvPr>
          <p:cNvSpPr txBox="1"/>
          <p:nvPr/>
        </p:nvSpPr>
        <p:spPr>
          <a:xfrm>
            <a:off x="5045042" y="1533465"/>
            <a:ext cx="69620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/>
              <a:t>Discussion on the 10 min warning threshold </a:t>
            </a:r>
            <a:r>
              <a:rPr lang="en-US" sz="2400" dirty="0"/>
              <a:t>relative to impact </a:t>
            </a:r>
            <a:r>
              <a:rPr lang="en-US" sz="2400" u="sng" dirty="0"/>
              <a:t>versus</a:t>
            </a:r>
            <a:r>
              <a:rPr lang="en-US" sz="2400" dirty="0"/>
              <a:t> generation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/>
              <a:t>Showcase of advancements and gaps around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/>
              <a:t>Last mi</a:t>
            </a:r>
            <a:r>
              <a:rPr lang="en-US" sz="2400" dirty="0"/>
              <a:t>le = weakest link everywhere: greatest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Great opportunity to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groups from both HLOs to sit together so they could hear the other side (hard sciences &amp; social sciences)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knowledge exchange between countries</a:t>
            </a:r>
          </a:p>
        </p:txBody>
      </p:sp>
    </p:spTree>
    <p:extLst>
      <p:ext uri="{BB962C8B-B14F-4D97-AF65-F5344CB8AC3E}">
        <p14:creationId xmlns:p14="http://schemas.microsoft.com/office/powerpoint/2010/main" val="224765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5666-5D41-A692-7DE6-DA3AC342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Governance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ODTP-SC Chair and Members (2024–2025)-Update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82B06-C8A8-7D99-CF82-0E7D61BF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5914"/>
            <a:ext cx="10972800" cy="5527447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000" b="1" dirty="0">
                <a:solidFill>
                  <a:srgbClr val="0070C0"/>
                </a:solidFill>
              </a:rPr>
              <a:t>Acting Interim Chairperson</a:t>
            </a:r>
            <a:endParaRPr lang="en-US" sz="4000" dirty="0">
              <a:solidFill>
                <a:srgbClr val="0070C0"/>
              </a:solidFill>
            </a:endParaRPr>
          </a:p>
          <a:p>
            <a:pPr lvl="0"/>
            <a:r>
              <a:rPr lang="en-US" sz="4000" b="1" dirty="0">
                <a:solidFill>
                  <a:srgbClr val="00B0F0"/>
                </a:solidFill>
              </a:rPr>
              <a:t>Ms Silvia Chacon Barrantes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</a:p>
          <a:p>
            <a:pPr lvl="0"/>
            <a:endParaRPr lang="en-US" sz="4000" dirty="0"/>
          </a:p>
          <a:p>
            <a:pPr marL="0" indent="0">
              <a:buNone/>
            </a:pPr>
            <a:r>
              <a:rPr lang="en-US" sz="4000" b="1" dirty="0">
                <a:solidFill>
                  <a:srgbClr val="0070C0"/>
                </a:solidFill>
              </a:rPr>
              <a:t>Members </a:t>
            </a:r>
            <a:endParaRPr lang="en-US" sz="4000" dirty="0">
              <a:solidFill>
                <a:srgbClr val="0070C0"/>
              </a:solidFill>
            </a:endParaRPr>
          </a:p>
          <a:p>
            <a:pPr lvl="0"/>
            <a:r>
              <a:rPr lang="en-US" sz="4000" b="1" dirty="0">
                <a:solidFill>
                  <a:srgbClr val="00B0F0"/>
                </a:solidFill>
              </a:rPr>
              <a:t>Mr Michael ANGOVE</a:t>
            </a:r>
            <a:r>
              <a:rPr lang="en-US" sz="4000" dirty="0"/>
              <a:t>, National Tsunami Hazard and Mitigation Programme, NOAA, United States of America</a:t>
            </a:r>
          </a:p>
          <a:p>
            <a:pPr lvl="0"/>
            <a:r>
              <a:rPr lang="en-US" sz="4000" b="1" dirty="0">
                <a:solidFill>
                  <a:srgbClr val="00B0F0"/>
                </a:solidFill>
              </a:rPr>
              <a:t>Mr Sergio BARRIENTOS</a:t>
            </a:r>
            <a:r>
              <a:rPr lang="en-US" sz="4000" dirty="0"/>
              <a:t>, National Seismic Centre, University of Chile</a:t>
            </a:r>
          </a:p>
          <a:p>
            <a:pPr lvl="0"/>
            <a:r>
              <a:rPr lang="en-US" sz="4000" b="1" dirty="0">
                <a:solidFill>
                  <a:srgbClr val="00B0F0"/>
                </a:solidFill>
              </a:rPr>
              <a:t>Ms Maria Ana BAPTISTA</a:t>
            </a:r>
            <a:r>
              <a:rPr lang="en-US" sz="4000" dirty="0"/>
              <a:t>, Professor at the Instituto Superior de </a:t>
            </a:r>
            <a:r>
              <a:rPr lang="en-US" sz="4000" dirty="0" err="1"/>
              <a:t>Engenharia</a:t>
            </a:r>
            <a:r>
              <a:rPr lang="en-US" sz="4000" dirty="0"/>
              <a:t> de Lisboa and a researcher at Instituto Dom Luiz, University of Lisbon (Portugal)</a:t>
            </a:r>
          </a:p>
          <a:p>
            <a:pPr lvl="0"/>
            <a:r>
              <a:rPr lang="en-US" sz="4000" b="1" dirty="0">
                <a:solidFill>
                  <a:srgbClr val="00B0F0"/>
                </a:solidFill>
              </a:rPr>
              <a:t>Ms Silvia CHACON</a:t>
            </a:r>
            <a:r>
              <a:rPr lang="en-US" sz="4000" dirty="0">
                <a:solidFill>
                  <a:srgbClr val="00B0F0"/>
                </a:solidFill>
              </a:rPr>
              <a:t>, </a:t>
            </a:r>
            <a:r>
              <a:rPr lang="en-US" sz="4000" dirty="0"/>
              <a:t>Costa Rica National Tsunami Warning System, National University of Costa Rica</a:t>
            </a:r>
          </a:p>
          <a:p>
            <a:pPr lvl="0"/>
            <a:r>
              <a:rPr lang="en-US" sz="4000" b="1" dirty="0">
                <a:solidFill>
                  <a:srgbClr val="00B0F0"/>
                </a:solidFill>
              </a:rPr>
              <a:t>Mr David COETZEE</a:t>
            </a:r>
            <a:r>
              <a:rPr lang="en-US" sz="4000" dirty="0"/>
              <a:t>, National Emergency Management Agency, New Zealand</a:t>
            </a:r>
          </a:p>
          <a:p>
            <a:pPr lvl="0"/>
            <a:r>
              <a:rPr lang="en-US" sz="4000" b="1" dirty="0">
                <a:solidFill>
                  <a:srgbClr val="00B0F0"/>
                </a:solidFill>
              </a:rPr>
              <a:t>Mr Yutaka HAYASHI</a:t>
            </a:r>
            <a:r>
              <a:rPr lang="en-US" sz="4000" dirty="0">
                <a:solidFill>
                  <a:srgbClr val="00B0F0"/>
                </a:solidFill>
              </a:rPr>
              <a:t>, </a:t>
            </a:r>
            <a:r>
              <a:rPr lang="en-US" sz="4000" dirty="0"/>
              <a:t>Meteorological Research Institute, Japan Meteorological Agency</a:t>
            </a:r>
          </a:p>
          <a:p>
            <a:pPr lvl="0"/>
            <a:r>
              <a:rPr lang="en-US" sz="4000" b="1" dirty="0">
                <a:solidFill>
                  <a:srgbClr val="00B0F0"/>
                </a:solidFill>
              </a:rPr>
              <a:t>Ms Hélène HEBERT</a:t>
            </a:r>
            <a:r>
              <a:rPr lang="en-US" sz="4000" dirty="0">
                <a:solidFill>
                  <a:srgbClr val="00B0F0"/>
                </a:solidFill>
              </a:rPr>
              <a:t>, </a:t>
            </a:r>
            <a:r>
              <a:rPr lang="en-US" sz="4000" dirty="0"/>
              <a:t>National Tsunami Warning Centre, Atomic Energy and Alternative Energies Commission, France</a:t>
            </a:r>
          </a:p>
          <a:p>
            <a:pPr lvl="0"/>
            <a:r>
              <a:rPr lang="en-US" sz="4000" b="1" dirty="0">
                <a:solidFill>
                  <a:srgbClr val="00B0F0"/>
                </a:solidFill>
              </a:rPr>
              <a:t>Ms Christa von HILLEBRANDT-ANDRADE</a:t>
            </a:r>
            <a:r>
              <a:rPr lang="en-US" sz="4000" dirty="0"/>
              <a:t>, International Tsunami Information Center Caribbean Office, United States of America</a:t>
            </a:r>
          </a:p>
          <a:p>
            <a:pPr lvl="0"/>
            <a:r>
              <a:rPr lang="en-US" sz="4000" b="1" dirty="0">
                <a:solidFill>
                  <a:srgbClr val="00B0F0"/>
                </a:solidFill>
              </a:rPr>
              <a:t>Mr Alexander RABINOVICH</a:t>
            </a:r>
            <a:r>
              <a:rPr lang="en-US" sz="4000" dirty="0">
                <a:solidFill>
                  <a:srgbClr val="00B0F0"/>
                </a:solidFill>
              </a:rPr>
              <a:t>, </a:t>
            </a:r>
            <a:r>
              <a:rPr lang="en-US" sz="4000" dirty="0"/>
              <a:t>Tsunami Laboratory, P.P. </a:t>
            </a:r>
            <a:r>
              <a:rPr lang="en-US" sz="4000" dirty="0" err="1"/>
              <a:t>Shirshov</a:t>
            </a:r>
            <a:r>
              <a:rPr lang="en-US" sz="4000" dirty="0"/>
              <a:t> Institute of Oceanology, Russian Academy of Sciences, Russian Federation</a:t>
            </a:r>
          </a:p>
          <a:p>
            <a:pPr lvl="0"/>
            <a:r>
              <a:rPr lang="en-US" sz="4000" b="1" dirty="0">
                <a:solidFill>
                  <a:srgbClr val="00B0F0"/>
                </a:solidFill>
              </a:rPr>
              <a:t>Ms Harkunti Pertiwi RAHAYU</a:t>
            </a:r>
            <a:r>
              <a:rPr lang="en-US" sz="4000" dirty="0">
                <a:solidFill>
                  <a:srgbClr val="00B0F0"/>
                </a:solidFill>
              </a:rPr>
              <a:t>, </a:t>
            </a:r>
            <a:r>
              <a:rPr lang="en-US" sz="4000" dirty="0"/>
              <a:t>Research Center for Disaster Mitigation, Institute of Technology Bandung, Indonesia</a:t>
            </a:r>
          </a:p>
          <a:p>
            <a:pPr lvl="0"/>
            <a:r>
              <a:rPr lang="en-US" sz="4000" b="1" dirty="0">
                <a:solidFill>
                  <a:srgbClr val="00B0F0"/>
                </a:solidFill>
              </a:rPr>
              <a:t>Mr Yuelong MIAO</a:t>
            </a:r>
            <a:r>
              <a:rPr lang="en-US" sz="4000" dirty="0"/>
              <a:t>, Bureau of Meteorology, Australia</a:t>
            </a:r>
          </a:p>
          <a:p>
            <a:pPr marL="0" indent="0">
              <a:buNone/>
            </a:pPr>
            <a:r>
              <a:rPr lang="en-US" sz="4000" dirty="0"/>
              <a:t> </a:t>
            </a:r>
          </a:p>
          <a:p>
            <a:r>
              <a:rPr lang="en-US" sz="4000" i="1" dirty="0"/>
              <a:t>Ad-Hoc Invited Expert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 </a:t>
            </a:r>
          </a:p>
          <a:p>
            <a:pPr lvl="0"/>
            <a:r>
              <a:rPr lang="en-US" sz="4000" b="1" dirty="0">
                <a:solidFill>
                  <a:srgbClr val="00B0F0"/>
                </a:solidFill>
              </a:rPr>
              <a:t>Ms Laura Kong</a:t>
            </a:r>
            <a:r>
              <a:rPr lang="en-US" sz="4000" b="1" dirty="0"/>
              <a:t>,</a:t>
            </a:r>
            <a:r>
              <a:rPr lang="en-US" sz="4000" dirty="0"/>
              <a:t> Chairperson for Tsunami Ready Coalition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2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Mengenal Kampus ITERA, Institut Teknologi Satu-Satunya di Sumatera - Bimbel  Kedinasan &amp; Kedokteran Sejak 1993 - Indonesia College Sejak 1993">
            <a:extLst>
              <a:ext uri="{FF2B5EF4-FFF2-40B4-BE49-F238E27FC236}">
                <a16:creationId xmlns:a16="http://schemas.microsoft.com/office/drawing/2014/main" id="{65523BB7-5C25-46EB-BCA9-38C17B146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r="18745" b="-1"/>
          <a:stretch>
            <a:fillRect/>
          </a:stretch>
        </p:blipFill>
        <p:spPr bwMode="auto">
          <a:xfrm>
            <a:off x="20" y="1666568"/>
            <a:ext cx="6106195" cy="519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51D2C-A00A-5237-1AB1-24A53BAE2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0070C0"/>
                </a:solidFill>
              </a:rPr>
              <a:t>Renew/ Nomination of New  ODTP-SC Chair and Membership </a:t>
            </a:r>
            <a:br>
              <a:rPr lang="en-US" sz="3100" dirty="0">
                <a:solidFill>
                  <a:srgbClr val="0070C0"/>
                </a:solidFill>
              </a:rPr>
            </a:br>
            <a:r>
              <a:rPr lang="en-US" sz="3100" dirty="0">
                <a:solidFill>
                  <a:srgbClr val="0070C0"/>
                </a:solidFill>
              </a:rPr>
              <a:t>2026-2027 &amp; Next ODTP-SC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DC73A-9620-F60E-E37A-E30258C51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1828800"/>
            <a:ext cx="5442857" cy="4676434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Initiate procedures and communication to renew ODTP-SC Chair and membership (2026–2027) ahead of the 6</a:t>
            </a:r>
            <a:r>
              <a:rPr lang="en-US" sz="2000" baseline="30000" dirty="0"/>
              <a:t>th</a:t>
            </a:r>
            <a:r>
              <a:rPr lang="en-US" sz="2000" dirty="0"/>
              <a:t> meeting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ODTP-SC 6th meeting  tentatively rescheduled to June–September 2026.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Initially planned as an online meeting due to budget constraints.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Ongoing discussions with Prof Harkunti P. Rahayu, who has offered to host the session at </a:t>
            </a:r>
            <a:r>
              <a:rPr lang="en-US" sz="2000" dirty="0" err="1"/>
              <a:t>Institut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Sumatera, Faculty of Infrastructure and Regional Technology, Lampung Selatan, Indonesia.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Hosting offer under review, subject to budget availability (2026–2027)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167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92AC-01FD-79E5-F686-D4D002EF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ODTP - SC 6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r>
              <a:rPr lang="en-US" dirty="0">
                <a:solidFill>
                  <a:srgbClr val="0070C0"/>
                </a:solidFill>
              </a:rPr>
              <a:t>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D6BB2-0B72-A2CA-B762-051AFDD2E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Key Proposed Agenda: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***</a:t>
            </a:r>
          </a:p>
          <a:p>
            <a:r>
              <a:rPr lang="en-US" sz="2000" b="1" dirty="0"/>
              <a:t>TSUNAMI READY COALITION (TRC) ODTP IMPLEMENTATION PLAN AND POTENTIAL NEW OD SUPPORT RESOURCES</a:t>
            </a:r>
          </a:p>
          <a:p>
            <a:pPr lvl="0"/>
            <a:r>
              <a:rPr lang="en-US" sz="2000" b="1" dirty="0"/>
              <a:t>UPDATES ON ODTP SUPPORT TOOLS </a:t>
            </a:r>
          </a:p>
          <a:p>
            <a:r>
              <a:rPr lang="en-US" sz="2000" b="1" dirty="0"/>
              <a:t>GROUP DISCUSSION: TRANSFORMING THE FIRST CONFERENCE OF THE ODTP RECOMMENDATIONS INTO ACTIONS </a:t>
            </a:r>
          </a:p>
          <a:p>
            <a:r>
              <a:rPr lang="en-US" sz="2000" b="1" dirty="0"/>
              <a:t>GLOBAL INITIATIVES</a:t>
            </a:r>
          </a:p>
          <a:p>
            <a:pPr lvl="1"/>
            <a:r>
              <a:rPr lang="en-US" sz="1800" b="1" dirty="0"/>
              <a:t>Planning for the 2027 Ocean Decade Conference, 7-9 April, Brazil, and the City of Rio de Janeiro.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9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65F98-1791-0BA4-8E13-E1AD6208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ODTP-SC Meetings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C30690-4530-B32E-5471-BEC6EB9AD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The </a:t>
            </a:r>
            <a:r>
              <a:rPr lang="es-CR" dirty="0" err="1"/>
              <a:t>last</a:t>
            </a:r>
            <a:r>
              <a:rPr lang="es-CR" dirty="0"/>
              <a:t> </a:t>
            </a:r>
            <a:r>
              <a:rPr lang="es-CR" dirty="0" err="1"/>
              <a:t>one</a:t>
            </a:r>
            <a:r>
              <a:rPr lang="es-CR" dirty="0"/>
              <a:t> </a:t>
            </a:r>
            <a:r>
              <a:rPr lang="es-CR" dirty="0" err="1"/>
              <a:t>was</a:t>
            </a:r>
            <a:r>
              <a:rPr lang="es-CR" dirty="0"/>
              <a:t> in January 2025</a:t>
            </a:r>
          </a:p>
          <a:p>
            <a:r>
              <a:rPr lang="es-CR" dirty="0" err="1"/>
              <a:t>Reported</a:t>
            </a:r>
            <a:r>
              <a:rPr lang="es-CR" dirty="0"/>
              <a:t> at ICG-XVIII</a:t>
            </a:r>
          </a:p>
          <a:p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7337AF-B7EC-C21A-9D97-AC7418EBC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9" b="3369"/>
          <a:stretch>
            <a:fillRect/>
          </a:stretch>
        </p:blipFill>
        <p:spPr>
          <a:xfrm>
            <a:off x="4812631" y="2449742"/>
            <a:ext cx="7098631" cy="41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4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F6506-C658-8EDD-9B62-2E7E3465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1" y="586822"/>
            <a:ext cx="3944817" cy="16459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070C0"/>
                </a:solidFill>
              </a:rPr>
              <a:t>FIRST CONFERENCE OF THE OCEAN DECADE TSUNAMI PROGRAMME (ODTP</a:t>
            </a:r>
            <a:r>
              <a:rPr lang="en-US" sz="1400" b="1" dirty="0">
                <a:solidFill>
                  <a:srgbClr val="0070C0"/>
                </a:solidFill>
              </a:rPr>
              <a:t>)</a:t>
            </a:r>
            <a:br>
              <a:rPr lang="en-US" sz="1500" dirty="0"/>
            </a:br>
            <a:r>
              <a:rPr lang="en-US" sz="1800" dirty="0">
                <a:solidFill>
                  <a:srgbClr val="C00000"/>
                </a:solidFill>
              </a:rPr>
              <a:t>Building Resilient Coasts: Accelerating Actions to ODTP Challenge 6</a:t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E0041-8543-1A59-FC62-CA5BC2362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/>
              <a:t>OPENING CEREMONY 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b="1" dirty="0"/>
              <a:t>HIGH LEVEL TALKS ON ODTP HIGH LEVEL OBJECTIVES (ACTIONABLE AND TIMELY WARNINGS-PREPARED AND RESILIENT)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b="1" dirty="0">
                <a:solidFill>
                  <a:srgbClr val="0070C0"/>
                </a:solidFill>
              </a:rPr>
              <a:t>SESSION 1 </a:t>
            </a:r>
            <a:r>
              <a:rPr lang="en-US" sz="1500" b="1" dirty="0"/>
              <a:t>(ACTIONABLE AND TIMELY WARNING)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b="1" dirty="0">
                <a:solidFill>
                  <a:srgbClr val="0070C0"/>
                </a:solidFill>
              </a:rPr>
              <a:t>SESSION 2 </a:t>
            </a:r>
            <a:r>
              <a:rPr lang="en-US" sz="1500" b="1" dirty="0"/>
              <a:t>(PREPARED AND RESILIENT)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b="1" dirty="0">
                <a:solidFill>
                  <a:srgbClr val="0070C0"/>
                </a:solidFill>
              </a:rPr>
              <a:t>SESSION 3 </a:t>
            </a:r>
            <a:r>
              <a:rPr lang="en-US" sz="1500" b="1" dirty="0"/>
              <a:t>(TOOLS &amp; INSTRUMENTS)</a:t>
            </a: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884365-8D39-86C1-84BD-6FA772E6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05" y="2729397"/>
            <a:ext cx="4222865" cy="34838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43B3B7D-BD5E-C4E6-5107-AFC9B7DF4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742" y="2729397"/>
            <a:ext cx="4599160" cy="3483864"/>
          </a:xfrm>
          <a:prstGeom prst="rect">
            <a:avLst/>
          </a:prstGeom>
        </p:spPr>
      </p:pic>
      <p:sp>
        <p:nvSpPr>
          <p:cNvPr id="4" name="AutoShape 2" descr="First Ocean Decade Tsunami Programme Conference">
            <a:extLst>
              <a:ext uri="{FF2B5EF4-FFF2-40B4-BE49-F238E27FC236}">
                <a16:creationId xmlns:a16="http://schemas.microsoft.com/office/drawing/2014/main" id="{89BE0853-1E75-5B57-35BC-A33A43ED70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First Ocean Decade Tsunami Programme Conference">
            <a:extLst>
              <a:ext uri="{FF2B5EF4-FFF2-40B4-BE49-F238E27FC236}">
                <a16:creationId xmlns:a16="http://schemas.microsoft.com/office/drawing/2014/main" id="{A6505702-2DC4-C961-D44B-6E4CC85702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Inauguration of the Conference with IOC Executive Secretary Mr. Vidar Helgesen.">
            <a:extLst>
              <a:ext uri="{FF2B5EF4-FFF2-40B4-BE49-F238E27FC236}">
                <a16:creationId xmlns:a16="http://schemas.microsoft.com/office/drawing/2014/main" id="{E7ADD8D1-76EF-30BE-85DE-03E408495C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Inauguration of the Conference with IOC Executive Secretary Mr. Vidar Helgesen.">
            <a:extLst>
              <a:ext uri="{FF2B5EF4-FFF2-40B4-BE49-F238E27FC236}">
                <a16:creationId xmlns:a16="http://schemas.microsoft.com/office/drawing/2014/main" id="{387D49E7-3553-202C-BFD1-3E572E6922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3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A37997-6EE6-2972-3163-A2B8AB9071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26" r="1977"/>
          <a:stretch>
            <a:fillRect/>
          </a:stretch>
        </p:blipFill>
        <p:spPr>
          <a:xfrm>
            <a:off x="-1" y="1045038"/>
            <a:ext cx="5676699" cy="38317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8854-F484-760D-8833-B2A254301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284" y="0"/>
            <a:ext cx="6183659" cy="685800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2000" b="1" dirty="0">
                <a:solidFill>
                  <a:srgbClr val="0070C0"/>
                </a:solidFill>
              </a:rPr>
              <a:t>SESSION 4 (SIDS)</a:t>
            </a:r>
            <a:r>
              <a:rPr lang="en-US" sz="2000" b="1" dirty="0">
                <a:solidFill>
                  <a:srgbClr val="0070C0"/>
                </a:solidFill>
              </a:rPr>
              <a:t>Tsunami Resilience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Objective</a:t>
            </a: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Identify key </a:t>
            </a:r>
            <a:r>
              <a:rPr lang="en-US" sz="1800" b="1" dirty="0"/>
              <a:t>gaps and priorities</a:t>
            </a:r>
            <a:r>
              <a:rPr lang="en-US" sz="1800" dirty="0"/>
              <a:t> in:</a:t>
            </a:r>
          </a:p>
          <a:p>
            <a:pPr lvl="0">
              <a:lnSpc>
                <a:spcPct val="90000"/>
              </a:lnSpc>
            </a:pPr>
            <a:r>
              <a:rPr lang="en-US" sz="1800" dirty="0"/>
              <a:t>Hazard/risk assessment </a:t>
            </a:r>
          </a:p>
          <a:p>
            <a:pPr lvl="0">
              <a:lnSpc>
                <a:spcPct val="90000"/>
              </a:lnSpc>
            </a:pPr>
            <a:r>
              <a:rPr lang="en-US" sz="1800" dirty="0"/>
              <a:t>Observing systems </a:t>
            </a:r>
          </a:p>
          <a:p>
            <a:pPr lvl="0">
              <a:lnSpc>
                <a:spcPct val="90000"/>
              </a:lnSpc>
            </a:pPr>
            <a:r>
              <a:rPr lang="en-US" sz="1800" dirty="0"/>
              <a:t>Preparedness &amp; response (TRRP)</a:t>
            </a:r>
            <a:br>
              <a:rPr lang="en-US" sz="1800" dirty="0"/>
            </a:br>
            <a:r>
              <a:rPr lang="en-US" sz="1800" dirty="0"/>
              <a:t>Based on regional capacity assessments (IO &amp; Pacific) </a:t>
            </a:r>
          </a:p>
          <a:p>
            <a:pPr lvl="0">
              <a:lnSpc>
                <a:spcPct val="90000"/>
              </a:lnSpc>
            </a:pPr>
            <a:endParaRPr lang="en-US" sz="1800" dirty="0"/>
          </a:p>
          <a:p>
            <a:pPr lvl="0">
              <a:lnSpc>
                <a:spcPct val="90000"/>
              </a:lnSpc>
            </a:pPr>
            <a:r>
              <a:rPr lang="en-US" sz="1800" b="1" dirty="0"/>
              <a:t>Moderators:</a:t>
            </a:r>
            <a:r>
              <a:rPr lang="en-US" sz="1800" dirty="0"/>
              <a:t> Ardito Kodijat, </a:t>
            </a:r>
            <a:r>
              <a:rPr lang="en-US" sz="1800" dirty="0" err="1"/>
              <a:t>Juita</a:t>
            </a:r>
            <a:r>
              <a:rPr lang="en-US" sz="1800" dirty="0"/>
              <a:t> </a:t>
            </a:r>
            <a:r>
              <a:rPr lang="en-US" sz="1800" dirty="0" err="1"/>
              <a:t>Koravulavula</a:t>
            </a:r>
            <a:r>
              <a:rPr lang="en-US" sz="1800" dirty="0"/>
              <a:t> (supported by Srinivas </a:t>
            </a:r>
            <a:r>
              <a:rPr lang="en-US" sz="1800" dirty="0" err="1"/>
              <a:t>Kummar</a:t>
            </a:r>
            <a:r>
              <a:rPr lang="en-US" sz="1800" dirty="0"/>
              <a:t> and Denis Chang Seng)</a:t>
            </a:r>
          </a:p>
          <a:p>
            <a:pPr lvl="0">
              <a:lnSpc>
                <a:spcPct val="90000"/>
              </a:lnSpc>
            </a:pPr>
            <a:r>
              <a:rPr lang="en-US" sz="1800" b="1" dirty="0"/>
              <a:t>SIDS reps:</a:t>
            </a:r>
            <a:r>
              <a:rPr lang="en-US" sz="1800" dirty="0"/>
              <a:t> Maldives, Sri Lanka, Vanuatu, Solomon Islands </a:t>
            </a:r>
          </a:p>
          <a:p>
            <a:pPr lvl="0">
              <a:lnSpc>
                <a:spcPct val="90000"/>
              </a:lnSpc>
            </a:pPr>
            <a:r>
              <a:rPr lang="en-US" sz="1800" b="1" dirty="0">
                <a:solidFill>
                  <a:srgbClr val="0070C0"/>
                </a:solidFill>
              </a:rPr>
              <a:t>Partners:</a:t>
            </a:r>
            <a:r>
              <a:rPr lang="en-US" sz="1800" dirty="0">
                <a:solidFill>
                  <a:srgbClr val="0070C0"/>
                </a:solidFill>
              </a:rPr>
              <a:t> UNESCAP, UNDP, IORA </a:t>
            </a:r>
          </a:p>
          <a:p>
            <a:pPr lvl="0">
              <a:lnSpc>
                <a:spcPct val="90000"/>
              </a:lnSpc>
            </a:pPr>
            <a:endParaRPr lang="en-US" sz="1800" dirty="0"/>
          </a:p>
          <a:p>
            <a:pPr lvl="0">
              <a:lnSpc>
                <a:spcPct val="90000"/>
              </a:lnSpc>
            </a:pPr>
            <a:r>
              <a:rPr lang="en-US" sz="1800" b="1" dirty="0"/>
              <a:t>Country inputs</a:t>
            </a:r>
            <a:r>
              <a:rPr lang="en-US" sz="1800" dirty="0"/>
              <a:t> on: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Risk assessments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Monitoring systems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Preparedness (TRRP)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Multi-hazard integration 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One national priority</a:t>
            </a:r>
            <a:r>
              <a:rPr lang="en-US" sz="1800" dirty="0"/>
              <a:t> 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0">
              <a:lnSpc>
                <a:spcPct val="90000"/>
              </a:lnSpc>
            </a:pPr>
            <a:r>
              <a:rPr lang="en-US" sz="1800" b="1" dirty="0"/>
              <a:t>Partner responses</a:t>
            </a:r>
            <a:r>
              <a:rPr lang="en-US" sz="1800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Address gaps through </a:t>
            </a:r>
            <a:r>
              <a:rPr lang="en-US" sz="1800" b="1" dirty="0"/>
              <a:t>projects, capacity support, and regional collaboration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29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F5C71C-9D69-7D9E-F6D2-CEBB9CAB87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87" r="1" b="27434"/>
          <a:stretch>
            <a:fillRect/>
          </a:stretch>
        </p:blipFill>
        <p:spPr>
          <a:xfrm>
            <a:off x="6657472" y="152401"/>
            <a:ext cx="5335783" cy="20562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0AA85-552E-33C5-A6D6-055BE3057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41" y="261256"/>
            <a:ext cx="10308837" cy="644434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1600" b="1" dirty="0">
                <a:solidFill>
                  <a:srgbClr val="0070C0"/>
                </a:solidFill>
              </a:rPr>
              <a:t>SESSION 5 (ROUNDTABLE DIALOGUE ON ODTP </a:t>
            </a:r>
            <a:r>
              <a:rPr lang="fr-FR" sz="1600" b="1" dirty="0" err="1">
                <a:solidFill>
                  <a:srgbClr val="0070C0"/>
                </a:solidFill>
              </a:rPr>
              <a:t>HLOs</a:t>
            </a:r>
            <a:r>
              <a:rPr lang="fr-FR" sz="1600" b="1" dirty="0">
                <a:solidFill>
                  <a:srgbClr val="0070C0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Objective</a:t>
            </a: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Define </a:t>
            </a:r>
            <a:r>
              <a:rPr lang="en-US" sz="1600" b="1" dirty="0"/>
              <a:t>priorities and a shared roadmap to 2030</a:t>
            </a:r>
            <a:r>
              <a:rPr lang="en-US" sz="1600" dirty="0"/>
              <a:t> for tsunami resilience by:</a:t>
            </a:r>
          </a:p>
          <a:p>
            <a:pPr lvl="0">
              <a:lnSpc>
                <a:spcPct val="90000"/>
              </a:lnSpc>
            </a:pPr>
            <a:r>
              <a:rPr lang="en-US" sz="1600" b="1" dirty="0"/>
              <a:t>Optimizing observation systems</a:t>
            </a:r>
            <a:r>
              <a:rPr lang="en-US" sz="1600" dirty="0"/>
              <a:t> (HLO 1) </a:t>
            </a:r>
          </a:p>
          <a:p>
            <a:pPr lvl="0">
              <a:lnSpc>
                <a:spcPct val="90000"/>
              </a:lnSpc>
            </a:pPr>
            <a:r>
              <a:rPr lang="en-US" sz="1600" b="1" dirty="0"/>
              <a:t>Empowering at-risk communities</a:t>
            </a:r>
            <a:r>
              <a:rPr lang="en-US" sz="1600" dirty="0"/>
              <a:t> (HLO 2) </a:t>
            </a:r>
          </a:p>
          <a:p>
            <a:pPr lvl="0">
              <a:lnSpc>
                <a:spcPct val="90000"/>
              </a:lnSpc>
            </a:pPr>
            <a:endParaRPr lang="es-ES" sz="1600" b="1" dirty="0"/>
          </a:p>
          <a:p>
            <a:pPr lvl="0">
              <a:lnSpc>
                <a:spcPct val="90000"/>
              </a:lnSpc>
            </a:pPr>
            <a:r>
              <a:rPr lang="es-ES" sz="1600" b="1" dirty="0"/>
              <a:t>Leads:</a:t>
            </a:r>
            <a:r>
              <a:rPr lang="es-ES" sz="1600" dirty="0"/>
              <a:t> Dr Carlos Zúñiga, Dr Silvia Chacón </a:t>
            </a:r>
            <a:endParaRPr lang="en-US" sz="1600" dirty="0"/>
          </a:p>
          <a:p>
            <a:pPr lvl="0">
              <a:lnSpc>
                <a:spcPct val="90000"/>
              </a:lnSpc>
            </a:pPr>
            <a:r>
              <a:rPr lang="en-US" sz="1600" b="1" dirty="0"/>
              <a:t>HLO 1 experts:</a:t>
            </a:r>
            <a:r>
              <a:rPr lang="en-US" sz="1600" dirty="0"/>
              <a:t> Steve Hall, Toshitaka Baba, Andrey Babeyko, John Niroa (Vanuatu) </a:t>
            </a:r>
          </a:p>
          <a:p>
            <a:pPr lvl="0">
              <a:lnSpc>
                <a:spcPct val="90000"/>
              </a:lnSpc>
            </a:pPr>
            <a:r>
              <a:rPr lang="es-ES" sz="1600" b="1" dirty="0"/>
              <a:t>HLO 2 </a:t>
            </a:r>
            <a:r>
              <a:rPr lang="es-ES" sz="1600" b="1" dirty="0" err="1"/>
              <a:t>experts</a:t>
            </a:r>
            <a:r>
              <a:rPr lang="es-ES" sz="1600" b="1" dirty="0"/>
              <a:t>:</a:t>
            </a:r>
            <a:r>
              <a:rPr lang="es-ES" sz="1600" dirty="0"/>
              <a:t> Marinos Charalampakis, Irina Rafliana, Silvia Chacón-Barrantes, Doreen </a:t>
            </a:r>
            <a:r>
              <a:rPr lang="es-ES" sz="1600" dirty="0" err="1"/>
              <a:t>Lugemalila</a:t>
            </a:r>
            <a:r>
              <a:rPr lang="es-ES" sz="1600" dirty="0"/>
              <a:t> Ikula (Seychelles) </a:t>
            </a:r>
          </a:p>
          <a:p>
            <a:pPr lvl="0">
              <a:lnSpc>
                <a:spcPct val="90000"/>
              </a:lnSpc>
            </a:pPr>
            <a:endParaRPr lang="en-US" sz="1600" b="1" dirty="0"/>
          </a:p>
          <a:p>
            <a:pPr lvl="0">
              <a:lnSpc>
                <a:spcPct val="90000"/>
              </a:lnSpc>
            </a:pPr>
            <a:r>
              <a:rPr lang="en-US" sz="1600" b="1" dirty="0"/>
              <a:t>Thematic discussion</a:t>
            </a:r>
            <a:r>
              <a:rPr lang="en-US" sz="1600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Technical innovation &amp; interoperability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Data-to-decision processes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Community preparedness &amp; inclusion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Governance, policy &amp; partnerships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/>
          </a:p>
          <a:p>
            <a:pPr lvl="0">
              <a:lnSpc>
                <a:spcPct val="90000"/>
              </a:lnSpc>
            </a:pPr>
            <a:r>
              <a:rPr lang="en-US" sz="1600" b="1" dirty="0"/>
              <a:t>Priority setting</a:t>
            </a:r>
            <a:r>
              <a:rPr lang="en-US" sz="1600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Faster warnings (≤10 minutes)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100% </a:t>
            </a:r>
            <a:r>
              <a:rPr lang="en-US" sz="1600" b="1" dirty="0"/>
              <a:t>tsunami-ready communities</a:t>
            </a:r>
            <a:r>
              <a:rPr lang="en-US" sz="1600" dirty="0"/>
              <a:t> by 2030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/>
          </a:p>
          <a:p>
            <a:pPr lvl="0">
              <a:lnSpc>
                <a:spcPct val="90000"/>
              </a:lnSpc>
            </a:pPr>
            <a:r>
              <a:rPr lang="en-US" sz="1600" b="1" dirty="0"/>
              <a:t>Collaboration focus</a:t>
            </a:r>
            <a:r>
              <a:rPr lang="en-US" sz="1600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Strengthen links between </a:t>
            </a:r>
            <a:r>
              <a:rPr lang="en-US" sz="1600" b="1" dirty="0"/>
              <a:t>science, government, and communities</a:t>
            </a:r>
            <a:r>
              <a:rPr lang="en-US" sz="16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Promote partnerships and investment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8A7E9-F1BC-98EA-0DAF-AEB3161B0F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10038"/>
          <a:stretch>
            <a:fillRect/>
          </a:stretch>
        </p:blipFill>
        <p:spPr>
          <a:xfrm>
            <a:off x="6657473" y="3968595"/>
            <a:ext cx="5335783" cy="2628149"/>
          </a:xfrm>
          <a:prstGeom prst="rect">
            <a:avLst/>
          </a:prstGeom>
        </p:spPr>
      </p:pic>
      <p:sp>
        <p:nvSpPr>
          <p:cNvPr id="4" name="AutoShape 2" descr="Dialogue on providing timely and actionable tsunami warnings for every single coast at risk.">
            <a:extLst>
              <a:ext uri="{FF2B5EF4-FFF2-40B4-BE49-F238E27FC236}">
                <a16:creationId xmlns:a16="http://schemas.microsoft.com/office/drawing/2014/main" id="{3A386124-2A81-4D4C-1907-E98D879B1E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2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7F30-9854-ED61-F226-C048009F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6"/>
            <a:ext cx="10972800" cy="792164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>
                <a:solidFill>
                  <a:srgbClr val="0070C0"/>
                </a:solidFill>
              </a:rPr>
              <a:t>SIDE EVENTS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b="1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2254E-9984-856D-6E0B-E5F086448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Two side events were also organized at the First ODTP Conference. </a:t>
            </a:r>
          </a:p>
          <a:p>
            <a:endParaRPr lang="en-US" dirty="0"/>
          </a:p>
          <a:p>
            <a:pPr marL="400050" lvl="1" indent="0">
              <a:buNone/>
            </a:pPr>
            <a:r>
              <a:rPr lang="en-US" dirty="0"/>
              <a:t> - </a:t>
            </a:r>
            <a:r>
              <a:rPr lang="en-US" b="1" dirty="0">
                <a:solidFill>
                  <a:srgbClr val="0070C0"/>
                </a:solidFill>
              </a:rPr>
              <a:t>UNESCAP Side Event on 10 November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Co-hosted by Dr. Srinivas Kumar (UNESCO-IO) and UNESCAP, this session focused on strengthening regional cooperation on tsunami preparedness and resilience.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400050" lvl="1" indent="0">
              <a:buNone/>
            </a:pPr>
            <a:r>
              <a:rPr lang="en-US" dirty="0"/>
              <a:t> </a:t>
            </a:r>
            <a:r>
              <a:rPr lang="en-US" dirty="0">
                <a:solidFill>
                  <a:srgbClr val="0070C0"/>
                </a:solidFill>
              </a:rPr>
              <a:t>- </a:t>
            </a:r>
            <a:r>
              <a:rPr lang="en-US" b="1" dirty="0">
                <a:solidFill>
                  <a:srgbClr val="0070C0"/>
                </a:solidFill>
              </a:rPr>
              <a:t>SMART Cables Roundtable (10 November)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roundtable explored opportunities to integrate environmental sensors into submarine telecommunications cables, enabling real-time ocean monitoring across the Indian Ocean</a:t>
            </a:r>
          </a:p>
        </p:txBody>
      </p:sp>
    </p:spTree>
    <p:extLst>
      <p:ext uri="{BB962C8B-B14F-4D97-AF65-F5344CB8AC3E}">
        <p14:creationId xmlns:p14="http://schemas.microsoft.com/office/powerpoint/2010/main" val="335232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520E3-C3C5-764B-545B-AEB4DEF2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 fontScale="90000"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Key Priorities &amp; Recommendations for the First Conference of the Ocean Decade Tsunami Programme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8B92A-59C5-0E04-DF06-0F4BBB361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079171"/>
            <a:ext cx="5530143" cy="445225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70C0"/>
                </a:solidFill>
              </a:rPr>
              <a:t>1. Actionable &amp; Timely Warning Systems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Integrate all sensors into interoperable, real‑time data systems to enable actionable tsunami warnings within 10 minutes for all sources.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Advance open‑source tools and tsunami modelling and strengthen collaboration with regional and international scientific partners.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Accelerate global high‑resolution bathymetry mapping (e.g., GEBCO‑2030) to support impact‑based forecasting and risk assessment.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CB994-74DD-7487-ED2E-3101294F37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56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52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B9DF-A71B-60F7-A0F2-710A403A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7475438" cy="1536192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2. Prepared &amp; Resilient Communities</a:t>
            </a:r>
            <a:br>
              <a:rPr lang="en-US" sz="5400" dirty="0"/>
            </a:br>
            <a:endParaRPr lang="en-US" sz="5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799D1-B85F-491F-7E88-7653CBC81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3355848"/>
            <a:ext cx="7878209" cy="282549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</a:pPr>
            <a:r>
              <a:rPr lang="en-US" sz="2400" dirty="0"/>
              <a:t>Improve accessibility of inundation maps and hazard data for communities.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Strengthen governance, community engagement, and collaboration with Civil Protection Authorities, including promotion of local champions and vertical evacuation planning.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Enhance understanding of cascading risks and promote earthquake‑ and tsunami‑resistant design.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2AC26-BF6B-003D-CF94-DD7CA8680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0"/>
          <a:stretch>
            <a:fillRect/>
          </a:stretch>
        </p:blipFill>
        <p:spPr>
          <a:xfrm>
            <a:off x="8626353" y="0"/>
            <a:ext cx="3565647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5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EE84-CFBB-B9AA-7CE3-93B0F2DC9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A9036-15D7-7F0B-39A6-AEF3FF2E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3. Tools &amp; Instruments for Implementation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72E47-3593-5B8B-2998-CC2B63F09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2100943"/>
            <a:ext cx="4344703" cy="407602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Strengthen regional knowledge‑sharing and last‑mile training, building networks of local champions.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Promote adoption of real‑time impact‑based forecasting tools such as </a:t>
            </a:r>
            <a:r>
              <a:rPr lang="en-US" sz="2400" dirty="0" err="1"/>
              <a:t>TsunamiCast</a:t>
            </a:r>
            <a:r>
              <a:rPr lang="en-US" sz="2400" dirty="0"/>
              <a:t> to support hazard assessments and emergency planning.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7101868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1176</Words>
  <Application>Microsoft Macintosh PowerPoint</Application>
  <PresentationFormat>Panorámica</PresentationFormat>
  <Paragraphs>142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DengXian</vt:lpstr>
      <vt:lpstr>-apple-system</vt:lpstr>
      <vt:lpstr>Aptos</vt:lpstr>
      <vt:lpstr>Arial</vt:lpstr>
      <vt:lpstr>Calibri</vt:lpstr>
      <vt:lpstr>9_Custom Design</vt:lpstr>
      <vt:lpstr>1_Office Theme</vt:lpstr>
      <vt:lpstr>Presentación de PowerPoint</vt:lpstr>
      <vt:lpstr>ODTP-SC Meetings</vt:lpstr>
      <vt:lpstr>FIRST CONFERENCE OF THE OCEAN DECADE TSUNAMI PROGRAMME (ODTP) Building Resilient Coasts: Accelerating Actions to ODTP Challenge 6 </vt:lpstr>
      <vt:lpstr>Presentación de PowerPoint</vt:lpstr>
      <vt:lpstr>Presentación de PowerPoint</vt:lpstr>
      <vt:lpstr>SIDE EVENTS   </vt:lpstr>
      <vt:lpstr>Key Priorities &amp; Recommendations for the First Conference of the Ocean Decade Tsunami Programme </vt:lpstr>
      <vt:lpstr>2. Prepared &amp; Resilient Communities </vt:lpstr>
      <vt:lpstr>3. Tools &amp; Instruments for Implementation </vt:lpstr>
      <vt:lpstr>4. Priorities for Small Island Developing States (SIDS) </vt:lpstr>
      <vt:lpstr>5. ODTP High‑Level Objectives (Roundtable) </vt:lpstr>
      <vt:lpstr>Presentación de PowerPoint</vt:lpstr>
      <vt:lpstr>Governance ODTP-SC Chair and Members (2024–2025)-Update </vt:lpstr>
      <vt:lpstr>Renew/ Nomination of New  ODTP-SC Chair and Membership  2026-2027 &amp; Next ODTP-SC Meeting</vt:lpstr>
      <vt:lpstr>ODTP - SC 6th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Chang Seng, Denis</dc:creator>
  <cp:lastModifiedBy>SILVIA CHACON  BARRANTES</cp:lastModifiedBy>
  <cp:revision>16</cp:revision>
  <dcterms:created xsi:type="dcterms:W3CDTF">2026-03-31T16:20:58Z</dcterms:created>
  <dcterms:modified xsi:type="dcterms:W3CDTF">2026-04-10T22:49:33Z</dcterms:modified>
</cp:coreProperties>
</file>