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6858000" cx="12192000"/>
  <p:notesSz cx="6858000" cy="9144000"/>
  <p:embeddedFontLst>
    <p:embeddedFont>
      <p:font typeface="Roboto"/>
      <p:regular r:id="rId27"/>
      <p:bold r:id="rId28"/>
      <p:italic r:id="rId29"/>
      <p:boldItalic r:id="rId30"/>
    </p:embeddedFont>
    <p:embeddedFont>
      <p:font typeface="Roboto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5" roundtripDataSignature="AMtx7miOpifniGLrkjZtku9YXXNByGFJc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1" name="Emma Heslop"/>
  <p:cmAuthor clrIdx="1" id="1" initials="" lastIdx="1" name="Joanna Pos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8C68DC-374E-4911-8249-C4F47C82789D}">
  <a:tblStyle styleId="{378C68DC-374E-4911-8249-C4F47C82789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B5552C72-BFBB-495E-AA7B-748796CF1B50}"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Roboto-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Light-regular.fntdata"/><Relationship Id="rId30" Type="http://schemas.openxmlformats.org/officeDocument/2006/relationships/font" Target="fonts/Roboto-boldItalic.fntdata"/><Relationship Id="rId11" Type="http://schemas.openxmlformats.org/officeDocument/2006/relationships/slide" Target="slides/slide4.xml"/><Relationship Id="rId33" Type="http://schemas.openxmlformats.org/officeDocument/2006/relationships/font" Target="fonts/RobotoLight-italic.fntdata"/><Relationship Id="rId10" Type="http://schemas.openxmlformats.org/officeDocument/2006/relationships/slide" Target="slides/slide3.xml"/><Relationship Id="rId32" Type="http://schemas.openxmlformats.org/officeDocument/2006/relationships/font" Target="fonts/RobotoLight-bold.fntdata"/><Relationship Id="rId13" Type="http://schemas.openxmlformats.org/officeDocument/2006/relationships/slide" Target="slides/slide6.xml"/><Relationship Id="rId35" Type="http://customschemas.google.com/relationships/presentationmetadata" Target="metadata"/><Relationship Id="rId12" Type="http://schemas.openxmlformats.org/officeDocument/2006/relationships/slide" Target="slides/slide5.xml"/><Relationship Id="rId34" Type="http://schemas.openxmlformats.org/officeDocument/2006/relationships/font" Target="fonts/RobotoLight-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3-26T03:51:47.987">
    <p:pos x="251" y="2159"/>
    <p:text>etoofs we have not discussed if they should report to SC - it is a privileged role and others are working hard to do this...</p:text>
    <p:extLst>
      <p:ext uri="{C676402C-5697-4E1C-873F-D02D1690AC5C}">
        <p15:threadingInfo timeZoneBias="0"/>
      </p:ext>
      <p:ext uri="http://customooxmlschemas.google.com/">
        <go:slidesCustomData xmlns:go="http://customooxmlschemas.google.com/" commentPostId="AAAB2TgiRMM"/>
      </p:ext>
    </p:extLst>
  </p:cm>
  <p:cm authorId="1" idx="1" dt="2026-03-26T03:49:26.731">
    <p:pos x="251" y="2159"/>
    <p:text>agree - i was wondering what to do with this
maybe query for discussion</p:text>
    <p:extLst>
      <p:ext uri="{C676402C-5697-4E1C-873F-D02D1690AC5C}">
        <p15:threadingInfo timeZoneBias="0">
          <p15:parentCm authorId="0" idx="1"/>
        </p15:threadingInfo>
      </p:ext>
      <p:ext uri="http://customooxmlschemas.google.com/">
        <go:slidesCustomData xmlns:go="http://customooxmlschemas.google.com/" commentPostId="AAAB2TgiRMQ"/>
      </p:ext>
    </p:extLst>
  </p:cm>
  <p:cm authorId="0" idx="2" dt="2026-03-26T03:51:47.987">
    <p:pos x="251" y="2159"/>
    <p:text>yes - I think it is needed as others that contribute more have been strongly questioned - I would not maybe see ETs reporting to SC but to say making key recommendations - thy are not part of the working mechanics of GOOS</p:text>
    <p:extLst>
      <p:ext uri="{C676402C-5697-4E1C-873F-D02D1690AC5C}">
        <p15:threadingInfo timeZoneBias="0">
          <p15:parentCm authorId="0" idx="1"/>
        </p15:threadingInfo>
      </p:ext>
      <p:ext uri="http://customooxmlschemas.google.com/">
        <go:slidesCustomData xmlns:go="http://customooxmlschemas.google.com/" commentPostId="AAAB2TgiRMY"/>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6-03-26T04:02:50.651">
    <p:pos x="248" y="2373"/>
    <p:text>co-design system suggests that Co-Design and CoastP should report to them and they would use this to... what? But we see that the connection with GRAs is strong - perhaps an ET-CODE is a connector between panels and gras - it provides global and local design work...</p:text>
    <p:extLst>
      <p:ext uri="{C676402C-5697-4E1C-873F-D02D1690AC5C}">
        <p15:threadingInfo timeZoneBias="0"/>
      </p:ext>
      <p:ext uri="http://customooxmlschemas.google.com/">
        <go:slidesCustomData xmlns:go="http://customooxmlschemas.google.com/" commentPostId="AAAB2TgiRMs"/>
      </p:ext>
    </p:extLst>
  </p:cm>
  <p:cm authorId="0" idx="4" dt="2026-03-26T04:01:39.308">
    <p:pos x="248" y="2373"/>
    <p:text>Taking on data products is a big step - science is not good a product design - need practical and operational decisions - so this has to be worked out either with partners or with ICG... seems odd here - who will maintain products ths is specific role</p:text>
    <p:extLst>
      <p:ext uri="{C676402C-5697-4E1C-873F-D02D1690AC5C}">
        <p15:threadingInfo timeZoneBias="0">
          <p15:parentCm authorId="0" idx="3"/>
        </p15:threadingInfo>
      </p:ext>
      <p:ext uri="http://customooxmlschemas.google.com/">
        <go:slidesCustomData xmlns:go="http://customooxmlschemas.google.com/" commentPostId="AAAB2TgiRNI"/>
      </p:ext>
    </p:extLst>
  </p:cm>
  <p:cm authorId="0" idx="5" dt="2026-03-26T04:02:50.651">
    <p:pos x="248" y="2373"/>
    <p:text>ICG will need to do some community organisation for BioEco tor data and bp and other aspects</p:text>
    <p:extLst>
      <p:ext uri="{C676402C-5697-4E1C-873F-D02D1690AC5C}">
        <p15:threadingInfo timeZoneBias="0">
          <p15:parentCm authorId="0" idx="3"/>
        </p15:threadingInfo>
      </p:ext>
      <p:ext uri="http://customooxmlschemas.google.com/">
        <go:slidesCustomData xmlns:go="http://customooxmlschemas.google.com/" commentPostId="AAAB2TgiRNQ"/>
      </p:ext>
    </p:extLst>
  </p:cm>
  <p:cm authorId="0" idx="6" dt="2026-03-26T03:56:35.824">
    <p:pos x="4284" y="2373"/>
    <p:text>also to be discussed now GRAs more fixed</p:text>
    <p:extLst>
      <p:ext uri="{C676402C-5697-4E1C-873F-D02D1690AC5C}">
        <p15:threadingInfo timeZoneBias="0"/>
      </p:ext>
      <p:ext uri="http://customooxmlschemas.google.com/">
        <go:slidesCustomData xmlns:go="http://customooxmlschemas.google.com/" commentPostId="AAAB2TgiRMg"/>
      </p:ext>
    </p:extLst>
  </p:cm>
  <p:cm authorId="0" idx="7" dt="2026-03-26T04:01:47.879">
    <p:pos x="6474" y="2373"/>
    <p:text>would they report/cooperate with ICG? on standards etc...? So that we align and not have differing sorts of standards and GOOS needs from modeling are considered.... if its a GOOS ET it should also work on GOOS concens... I will invite leadership to GOOS OCG-17</p:text>
    <p:extLst>
      <p:ext uri="{C676402C-5697-4E1C-873F-D02D1690AC5C}">
        <p15:threadingInfo timeZoneBias="0"/>
      </p:ext>
      <p:ext uri="http://customooxmlschemas.google.com/">
        <go:slidesCustomData xmlns:go="http://customooxmlschemas.google.com/" commentPostId="AAAB2TgiRMc"/>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6-03-26T04:05:36.623">
    <p:pos x="239" y="123"/>
    <p:text>does not really encompass OceanOPS - with its operational outputs...</p:text>
    <p:extLst>
      <p:ext uri="{C676402C-5697-4E1C-873F-D02D1690AC5C}">
        <p15:threadingInfo timeZoneBias="0"/>
      </p:ext>
      <p:ext uri="http://customooxmlschemas.google.com/">
        <go:slidesCustomData xmlns:go="http://customooxmlschemas.google.com/" commentPostId="AAAB2TgiRNY"/>
      </p:ext>
    </p:extLst>
  </p:cm>
  <p:cm authorId="0" idx="9" dt="2026-03-26T04:03:57.057">
    <p:pos x="5704" y="1407"/>
    <p:text>this was mentioned for ICG an you have the work in OEI that can support - but OEI needs formal place to do this - ET-Tech...</p:text>
    <p:extLst>
      <p:ext uri="{C676402C-5697-4E1C-873F-D02D1690AC5C}">
        <p15:threadingInfo timeZoneBias="0"/>
      </p:ext>
      <p:ext uri="http://customooxmlschemas.google.com/">
        <go:slidesCustomData xmlns:go="http://customooxmlschemas.google.com/" commentPostId="AAAB2TgiRNU"/>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6-03-26T04:08:37.783">
    <p:pos x="1219" y="2979"/>
    <p:text>SC receives few clear recommendations from Expert Teams to consider if GOOS level insight/decision needed. Projects?</p:text>
    <p:extLst>
      <p:ext uri="{C676402C-5697-4E1C-873F-D02D1690AC5C}">
        <p15:threadingInfo timeZoneBias="0"/>
      </p:ext>
      <p:ext uri="http://customooxmlschemas.google.com/">
        <go:slidesCustomData xmlns:go="http://customooxmlschemas.google.com/" commentPostId="AAAB2TgiRNc"/>
      </p:ext>
    </p:extLs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1" dt="2026-03-26T04:17:20.430">
    <p:pos x="1105" y="3230"/>
    <p:text>as this will not be enough!</p:text>
    <p:extLst>
      <p:ext uri="{C676402C-5697-4E1C-873F-D02D1690AC5C}">
        <p15:threadingInfo timeZoneBias="0"/>
      </p:ext>
      <p:ext uri="http://customooxmlschemas.google.com/">
        <go:slidesCustomData xmlns:go="http://customooxmlschemas.google.com/" commentPostId="AAAB2TgiRN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d0e24cd55f_0_7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g3d0e24cd55f_0_709: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8" name="Google Shape;618;g3d0e24cd55f_0_7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3da6cf11ef7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3da6cf11ef7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g3da6cf11ef7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3da6cf11ef7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3da6cf11ef7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g3da6cf11ef7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3da6cf11ef7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3da6cf11ef7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g3da6cf11ef7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3da5957c39a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3da5957c39a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g3da5957c39a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3d1d3109f87_0_2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8" name="Google Shape;718;g3d1d3109f87_0_2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3d1d3109f87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4" name="Google Shape;724;g3d1d3109f87_0_74: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5" name="Google Shape;725;g3d1d3109f87_0_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3da5957c39a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8" name="Google Shape;758;g3da5957c39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3da5957c39a_2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5" name="Google Shape;765;g3da5957c39a_2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2" name="Google Shape;77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da6cf11ef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da6cf11ef7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3da6cf11ef7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da6cf11ef7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da6cf11ef7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3da6cf11ef7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d0e24cd55f_0_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3d0e24cd55f_0_156: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3d0e24cd55f_0_1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d0e24cd55f_0_226: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Bioeco duplicate changed to BGC Panel </a:t>
            </a:r>
            <a:endParaRPr/>
          </a:p>
        </p:txBody>
      </p:sp>
      <p:sp>
        <p:nvSpPr>
          <p:cNvPr id="236" name="Google Shape;236;g3d0e24cd55f_0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d0e24cd55f_0_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3d0e24cd55f_0_321: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g3d0e24cd55f_0_3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d0e24cd55f_0_5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g3d0e24cd55f_0_563: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 name="Google Shape;434;g3d0e24cd55f_0_5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d0e24cd55f_0_6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g3d0e24cd55f_0_619: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g3d0e24cd55f_0_6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d1d3109f87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g3d1d3109f87_0_166: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3" name="Google Shape;563;g3d1d3109f87_0_1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p:spTree>
      <p:nvGrpSpPr>
        <p:cNvPr id="15" name="Shape 15"/>
        <p:cNvGrpSpPr/>
        <p:nvPr/>
      </p:nvGrpSpPr>
      <p:grpSpPr>
        <a:xfrm>
          <a:off x="0" y="0"/>
          <a:ext cx="0" cy="0"/>
          <a:chOff x="0" y="0"/>
          <a:chExt cx="0" cy="0"/>
        </a:xfrm>
      </p:grpSpPr>
      <p:sp>
        <p:nvSpPr>
          <p:cNvPr id="16" name="Google Shape;16;p17"/>
          <p:cNvSpPr/>
          <p:nvPr/>
        </p:nvSpPr>
        <p:spPr>
          <a:xfrm>
            <a:off x="0" y="1857600"/>
            <a:ext cx="12192000" cy="5000400"/>
          </a:xfrm>
          <a:prstGeom prst="rect">
            <a:avLst/>
          </a:prstGeom>
          <a:solidFill>
            <a:schemeClr val="dk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7" title="2025-GOOS-PPT-Template.png"/>
          <p:cNvPicPr preferRelativeResize="0"/>
          <p:nvPr/>
        </p:nvPicPr>
        <p:blipFill rotWithShape="1">
          <a:blip r:embed="rId2">
            <a:alphaModFix/>
          </a:blip>
          <a:srcRect b="25451" l="-690" r="689" t="0"/>
          <a:stretch/>
        </p:blipFill>
        <p:spPr>
          <a:xfrm>
            <a:off x="0" y="1857600"/>
            <a:ext cx="12192000" cy="5000400"/>
          </a:xfrm>
          <a:prstGeom prst="rect">
            <a:avLst/>
          </a:prstGeom>
          <a:noFill/>
          <a:ln>
            <a:noFill/>
          </a:ln>
        </p:spPr>
      </p:pic>
      <p:sp>
        <p:nvSpPr>
          <p:cNvPr id="18" name="Google Shape;18;p17"/>
          <p:cNvSpPr txBox="1"/>
          <p:nvPr>
            <p:ph type="ctrTitle"/>
          </p:nvPr>
        </p:nvSpPr>
        <p:spPr>
          <a:xfrm>
            <a:off x="1367999" y="2790000"/>
            <a:ext cx="6877011"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 type="subTitle"/>
          </p:nvPr>
        </p:nvSpPr>
        <p:spPr>
          <a:xfrm>
            <a:off x="1367999" y="4597200"/>
            <a:ext cx="6877012" cy="928268"/>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2000"/>
              <a:buNone/>
              <a:defRPr b="1" sz="20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0" name="Google Shape;20;p17" title="Co-sponsors coloured.png"/>
          <p:cNvPicPr preferRelativeResize="0"/>
          <p:nvPr/>
        </p:nvPicPr>
        <p:blipFill rotWithShape="1">
          <a:blip r:embed="rId3">
            <a:alphaModFix/>
          </a:blip>
          <a:srcRect b="27858" l="0" r="0" t="27858"/>
          <a:stretch/>
        </p:blipFill>
        <p:spPr>
          <a:xfrm>
            <a:off x="6429635" y="317826"/>
            <a:ext cx="5458340" cy="1208576"/>
          </a:xfrm>
          <a:prstGeom prst="rect">
            <a:avLst/>
          </a:prstGeom>
          <a:noFill/>
          <a:ln>
            <a:noFill/>
          </a:ln>
        </p:spPr>
      </p:pic>
      <p:pic>
        <p:nvPicPr>
          <p:cNvPr descr="A blue and black logo&#10;&#10;AI-generated content may be incorrect." id="21" name="Google Shape;21;p17"/>
          <p:cNvPicPr preferRelativeResize="0"/>
          <p:nvPr/>
        </p:nvPicPr>
        <p:blipFill rotWithShape="1">
          <a:blip r:embed="rId4">
            <a:alphaModFix/>
          </a:blip>
          <a:srcRect b="0" l="0" r="0" t="0"/>
          <a:stretch/>
        </p:blipFill>
        <p:spPr>
          <a:xfrm>
            <a:off x="944094" y="508340"/>
            <a:ext cx="3834940" cy="101806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80" name="Shape 80"/>
        <p:cNvGrpSpPr/>
        <p:nvPr/>
      </p:nvGrpSpPr>
      <p:grpSpPr>
        <a:xfrm>
          <a:off x="0" y="0"/>
          <a:ext cx="0" cy="0"/>
          <a:chOff x="0" y="0"/>
          <a:chExt cx="0" cy="0"/>
        </a:xfrm>
      </p:grpSpPr>
      <p:sp>
        <p:nvSpPr>
          <p:cNvPr id="81" name="Google Shape;81;p26"/>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3600"/>
              <a:buFont typeface="Roboto"/>
              <a:buNone/>
              <a:defRPr>
                <a:solidFill>
                  <a:schemeClr val="dk1"/>
                </a:solidFill>
                <a:latin typeface="Roboto"/>
                <a:ea typeface="Roboto"/>
                <a:cs typeface="Roboto"/>
                <a:sym typeface="Roboto"/>
              </a:defRPr>
            </a:lvl1pPr>
            <a:lvl2pPr lvl="1" algn="l">
              <a:lnSpc>
                <a:spcPct val="100000"/>
              </a:lnSpc>
              <a:spcBef>
                <a:spcPts val="0"/>
              </a:spcBef>
              <a:spcAft>
                <a:spcPts val="0"/>
              </a:spcAft>
              <a:buSzPts val="1400"/>
              <a:buFont typeface="Roboto"/>
              <a:buNone/>
              <a:defRPr>
                <a:latin typeface="Roboto"/>
                <a:ea typeface="Roboto"/>
                <a:cs typeface="Roboto"/>
                <a:sym typeface="Roboto"/>
              </a:defRPr>
            </a:lvl2pPr>
            <a:lvl3pPr lvl="2" algn="l">
              <a:lnSpc>
                <a:spcPct val="100000"/>
              </a:lnSpc>
              <a:spcBef>
                <a:spcPts val="0"/>
              </a:spcBef>
              <a:spcAft>
                <a:spcPts val="0"/>
              </a:spcAft>
              <a:buSzPts val="1400"/>
              <a:buFont typeface="Roboto"/>
              <a:buNone/>
              <a:defRPr>
                <a:latin typeface="Roboto"/>
                <a:ea typeface="Roboto"/>
                <a:cs typeface="Roboto"/>
                <a:sym typeface="Roboto"/>
              </a:defRPr>
            </a:lvl3pPr>
            <a:lvl4pPr lvl="3" algn="l">
              <a:lnSpc>
                <a:spcPct val="100000"/>
              </a:lnSpc>
              <a:spcBef>
                <a:spcPts val="0"/>
              </a:spcBef>
              <a:spcAft>
                <a:spcPts val="0"/>
              </a:spcAft>
              <a:buSzPts val="1400"/>
              <a:buFont typeface="Roboto"/>
              <a:buNone/>
              <a:defRPr>
                <a:latin typeface="Roboto"/>
                <a:ea typeface="Roboto"/>
                <a:cs typeface="Roboto"/>
                <a:sym typeface="Roboto"/>
              </a:defRPr>
            </a:lvl4pPr>
            <a:lvl5pPr lvl="4" algn="l">
              <a:lnSpc>
                <a:spcPct val="100000"/>
              </a:lnSpc>
              <a:spcBef>
                <a:spcPts val="0"/>
              </a:spcBef>
              <a:spcAft>
                <a:spcPts val="0"/>
              </a:spcAft>
              <a:buSzPts val="1400"/>
              <a:buFont typeface="Roboto"/>
              <a:buNone/>
              <a:defRPr>
                <a:latin typeface="Roboto"/>
                <a:ea typeface="Roboto"/>
                <a:cs typeface="Roboto"/>
                <a:sym typeface="Roboto"/>
              </a:defRPr>
            </a:lvl5pPr>
            <a:lvl6pPr lvl="5" algn="l">
              <a:lnSpc>
                <a:spcPct val="100000"/>
              </a:lnSpc>
              <a:spcBef>
                <a:spcPts val="0"/>
              </a:spcBef>
              <a:spcAft>
                <a:spcPts val="0"/>
              </a:spcAft>
              <a:buSzPts val="1400"/>
              <a:buFont typeface="Roboto"/>
              <a:buNone/>
              <a:defRPr>
                <a:latin typeface="Roboto"/>
                <a:ea typeface="Roboto"/>
                <a:cs typeface="Roboto"/>
                <a:sym typeface="Roboto"/>
              </a:defRPr>
            </a:lvl6pPr>
            <a:lvl7pPr lvl="6" algn="l">
              <a:lnSpc>
                <a:spcPct val="100000"/>
              </a:lnSpc>
              <a:spcBef>
                <a:spcPts val="0"/>
              </a:spcBef>
              <a:spcAft>
                <a:spcPts val="0"/>
              </a:spcAft>
              <a:buSzPts val="1400"/>
              <a:buFont typeface="Roboto"/>
              <a:buNone/>
              <a:defRPr>
                <a:latin typeface="Roboto"/>
                <a:ea typeface="Roboto"/>
                <a:cs typeface="Roboto"/>
                <a:sym typeface="Roboto"/>
              </a:defRPr>
            </a:lvl7pPr>
            <a:lvl8pPr lvl="7" algn="l">
              <a:lnSpc>
                <a:spcPct val="100000"/>
              </a:lnSpc>
              <a:spcBef>
                <a:spcPts val="0"/>
              </a:spcBef>
              <a:spcAft>
                <a:spcPts val="0"/>
              </a:spcAft>
              <a:buSzPts val="1400"/>
              <a:buFont typeface="Roboto"/>
              <a:buNone/>
              <a:defRPr>
                <a:latin typeface="Roboto"/>
                <a:ea typeface="Roboto"/>
                <a:cs typeface="Roboto"/>
                <a:sym typeface="Roboto"/>
              </a:defRPr>
            </a:lvl8pPr>
            <a:lvl9pPr lvl="8" algn="l">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82" name="Google Shape;82;p26"/>
          <p:cNvSpPr txBox="1"/>
          <p:nvPr>
            <p:ph idx="1" type="body"/>
          </p:nvPr>
        </p:nvSpPr>
        <p:spPr>
          <a:xfrm>
            <a:off x="720725" y="1417050"/>
            <a:ext cx="10750500" cy="449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Font typeface="Roboto"/>
              <a:buNone/>
              <a:defRPr>
                <a:latin typeface="Roboto"/>
                <a:ea typeface="Roboto"/>
                <a:cs typeface="Roboto"/>
                <a:sym typeface="Roboto"/>
              </a:defRPr>
            </a:lvl1pPr>
            <a:lvl2pPr indent="-228600" lvl="1" marL="914400" algn="l">
              <a:lnSpc>
                <a:spcPct val="90000"/>
              </a:lnSpc>
              <a:spcBef>
                <a:spcPts val="1701"/>
              </a:spcBef>
              <a:spcAft>
                <a:spcPts val="0"/>
              </a:spcAft>
              <a:buClr>
                <a:schemeClr val="accent3"/>
              </a:buClr>
              <a:buSzPts val="1800"/>
              <a:buFont typeface="Roboto"/>
              <a:buNone/>
              <a:defRPr>
                <a:latin typeface="Roboto"/>
                <a:ea typeface="Roboto"/>
                <a:cs typeface="Roboto"/>
                <a:sym typeface="Roboto"/>
              </a:defRPr>
            </a:lvl2pPr>
            <a:lvl3pPr indent="-342900" lvl="2" marL="1371600" algn="l">
              <a:lnSpc>
                <a:spcPct val="100000"/>
              </a:lnSpc>
              <a:spcBef>
                <a:spcPts val="567"/>
              </a:spcBef>
              <a:spcAft>
                <a:spcPts val="0"/>
              </a:spcAft>
              <a:buSzPts val="1800"/>
              <a:buFont typeface="Roboto"/>
              <a:buChar char="•"/>
              <a:defRPr>
                <a:latin typeface="Roboto"/>
                <a:ea typeface="Roboto"/>
                <a:cs typeface="Roboto"/>
                <a:sym typeface="Roboto"/>
              </a:defRPr>
            </a:lvl3pPr>
            <a:lvl4pPr indent="-330200" lvl="3" marL="1828800" algn="l">
              <a:lnSpc>
                <a:spcPct val="100000"/>
              </a:lnSpc>
              <a:spcBef>
                <a:spcPts val="2835"/>
              </a:spcBef>
              <a:spcAft>
                <a:spcPts val="0"/>
              </a:spcAft>
              <a:buSzPts val="1600"/>
              <a:buFont typeface="Roboto"/>
              <a:buChar char="•"/>
              <a:defRPr>
                <a:latin typeface="Roboto"/>
                <a:ea typeface="Roboto"/>
                <a:cs typeface="Roboto"/>
                <a:sym typeface="Roboto"/>
              </a:defRPr>
            </a:lvl4pPr>
            <a:lvl5pPr indent="-330200" lvl="4" marL="2286000" algn="l">
              <a:lnSpc>
                <a:spcPct val="100000"/>
              </a:lnSpc>
              <a:spcBef>
                <a:spcPts val="850"/>
              </a:spcBef>
              <a:spcAft>
                <a:spcPts val="0"/>
              </a:spcAft>
              <a:buSzPts val="1600"/>
              <a:buFont typeface="Roboto"/>
              <a:buChar char="•"/>
              <a:defRPr>
                <a:latin typeface="Roboto"/>
                <a:ea typeface="Roboto"/>
                <a:cs typeface="Roboto"/>
                <a:sym typeface="Roboto"/>
              </a:defRPr>
            </a:lvl5pPr>
            <a:lvl6pPr indent="-342900" lvl="5" marL="2743200" algn="l">
              <a:lnSpc>
                <a:spcPct val="90000"/>
              </a:lnSpc>
              <a:spcBef>
                <a:spcPts val="850"/>
              </a:spcBef>
              <a:spcAft>
                <a:spcPts val="0"/>
              </a:spcAft>
              <a:buSzPts val="1800"/>
              <a:buFont typeface="Roboto"/>
              <a:buChar char="•"/>
              <a:defRPr>
                <a:latin typeface="Roboto"/>
                <a:ea typeface="Roboto"/>
                <a:cs typeface="Roboto"/>
                <a:sym typeface="Roboto"/>
              </a:defRPr>
            </a:lvl6pPr>
            <a:lvl7pPr indent="-342900" lvl="6" marL="3200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7pPr>
            <a:lvl8pPr indent="-342900" lvl="7" marL="3657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8pPr>
            <a:lvl9pPr indent="-342900" lvl="8" marL="4114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9pPr>
          </a:lstStyle>
          <a:p/>
        </p:txBody>
      </p:sp>
      <p:sp>
        <p:nvSpPr>
          <p:cNvPr id="83" name="Google Shape;83;p2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84" name="Shape 84"/>
        <p:cNvGrpSpPr/>
        <p:nvPr/>
      </p:nvGrpSpPr>
      <p:grpSpPr>
        <a:xfrm>
          <a:off x="0" y="0"/>
          <a:ext cx="0" cy="0"/>
          <a:chOff x="0" y="0"/>
          <a:chExt cx="0" cy="0"/>
        </a:xfrm>
      </p:grpSpPr>
      <p:sp>
        <p:nvSpPr>
          <p:cNvPr id="85" name="Google Shape;85;p2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6" name="Google Shape;86;p27"/>
          <p:cNvSpPr/>
          <p:nvPr>
            <p:ph idx="2" type="pic"/>
          </p:nvPr>
        </p:nvSpPr>
        <p:spPr>
          <a:xfrm>
            <a:off x="5334000" y="0"/>
            <a:ext cx="6858000" cy="6858000"/>
          </a:xfrm>
          <a:prstGeom prst="rect">
            <a:avLst/>
          </a:prstGeom>
          <a:solidFill>
            <a:srgbClr val="D8D8D8"/>
          </a:solidFill>
          <a:ln>
            <a:noFill/>
          </a:ln>
        </p:spPr>
      </p:sp>
      <p:sp>
        <p:nvSpPr>
          <p:cNvPr id="87" name="Google Shape;87;p27"/>
          <p:cNvSpPr txBox="1"/>
          <p:nvPr>
            <p:ph type="title"/>
          </p:nvPr>
        </p:nvSpPr>
        <p:spPr>
          <a:xfrm>
            <a:off x="720725" y="1296988"/>
            <a:ext cx="4169327"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4900"/>
              <a:buFont typeface="Roboto"/>
              <a:buNone/>
              <a:defRPr sz="4900">
                <a:solidFill>
                  <a:schemeClr val="dk1"/>
                </a:solidFill>
                <a:latin typeface="Roboto"/>
                <a:ea typeface="Roboto"/>
                <a:cs typeface="Roboto"/>
                <a:sym typeface="Roboto"/>
              </a:defRPr>
            </a:lvl1pPr>
            <a:lvl2pPr lvl="1" algn="l">
              <a:lnSpc>
                <a:spcPct val="100000"/>
              </a:lnSpc>
              <a:spcBef>
                <a:spcPts val="0"/>
              </a:spcBef>
              <a:spcAft>
                <a:spcPts val="0"/>
              </a:spcAft>
              <a:buSzPts val="1400"/>
              <a:buFont typeface="Roboto"/>
              <a:buNone/>
              <a:defRPr>
                <a:latin typeface="Roboto"/>
                <a:ea typeface="Roboto"/>
                <a:cs typeface="Roboto"/>
                <a:sym typeface="Roboto"/>
              </a:defRPr>
            </a:lvl2pPr>
            <a:lvl3pPr lvl="2" algn="l">
              <a:lnSpc>
                <a:spcPct val="100000"/>
              </a:lnSpc>
              <a:spcBef>
                <a:spcPts val="0"/>
              </a:spcBef>
              <a:spcAft>
                <a:spcPts val="0"/>
              </a:spcAft>
              <a:buSzPts val="1400"/>
              <a:buFont typeface="Roboto"/>
              <a:buNone/>
              <a:defRPr>
                <a:latin typeface="Roboto"/>
                <a:ea typeface="Roboto"/>
                <a:cs typeface="Roboto"/>
                <a:sym typeface="Roboto"/>
              </a:defRPr>
            </a:lvl3pPr>
            <a:lvl4pPr lvl="3" algn="l">
              <a:lnSpc>
                <a:spcPct val="100000"/>
              </a:lnSpc>
              <a:spcBef>
                <a:spcPts val="0"/>
              </a:spcBef>
              <a:spcAft>
                <a:spcPts val="0"/>
              </a:spcAft>
              <a:buSzPts val="1400"/>
              <a:buFont typeface="Roboto"/>
              <a:buNone/>
              <a:defRPr>
                <a:latin typeface="Roboto"/>
                <a:ea typeface="Roboto"/>
                <a:cs typeface="Roboto"/>
                <a:sym typeface="Roboto"/>
              </a:defRPr>
            </a:lvl4pPr>
            <a:lvl5pPr lvl="4" algn="l">
              <a:lnSpc>
                <a:spcPct val="100000"/>
              </a:lnSpc>
              <a:spcBef>
                <a:spcPts val="0"/>
              </a:spcBef>
              <a:spcAft>
                <a:spcPts val="0"/>
              </a:spcAft>
              <a:buSzPts val="1400"/>
              <a:buFont typeface="Roboto"/>
              <a:buNone/>
              <a:defRPr>
                <a:latin typeface="Roboto"/>
                <a:ea typeface="Roboto"/>
                <a:cs typeface="Roboto"/>
                <a:sym typeface="Roboto"/>
              </a:defRPr>
            </a:lvl5pPr>
            <a:lvl6pPr lvl="5" algn="l">
              <a:lnSpc>
                <a:spcPct val="100000"/>
              </a:lnSpc>
              <a:spcBef>
                <a:spcPts val="0"/>
              </a:spcBef>
              <a:spcAft>
                <a:spcPts val="0"/>
              </a:spcAft>
              <a:buSzPts val="1400"/>
              <a:buFont typeface="Roboto"/>
              <a:buNone/>
              <a:defRPr>
                <a:latin typeface="Roboto"/>
                <a:ea typeface="Roboto"/>
                <a:cs typeface="Roboto"/>
                <a:sym typeface="Roboto"/>
              </a:defRPr>
            </a:lvl6pPr>
            <a:lvl7pPr lvl="6" algn="l">
              <a:lnSpc>
                <a:spcPct val="100000"/>
              </a:lnSpc>
              <a:spcBef>
                <a:spcPts val="0"/>
              </a:spcBef>
              <a:spcAft>
                <a:spcPts val="0"/>
              </a:spcAft>
              <a:buSzPts val="1400"/>
              <a:buFont typeface="Roboto"/>
              <a:buNone/>
              <a:defRPr>
                <a:latin typeface="Roboto"/>
                <a:ea typeface="Roboto"/>
                <a:cs typeface="Roboto"/>
                <a:sym typeface="Roboto"/>
              </a:defRPr>
            </a:lvl7pPr>
            <a:lvl8pPr lvl="7" algn="l">
              <a:lnSpc>
                <a:spcPct val="100000"/>
              </a:lnSpc>
              <a:spcBef>
                <a:spcPts val="0"/>
              </a:spcBef>
              <a:spcAft>
                <a:spcPts val="0"/>
              </a:spcAft>
              <a:buSzPts val="1400"/>
              <a:buFont typeface="Roboto"/>
              <a:buNone/>
              <a:defRPr>
                <a:latin typeface="Roboto"/>
                <a:ea typeface="Roboto"/>
                <a:cs typeface="Roboto"/>
                <a:sym typeface="Roboto"/>
              </a:defRPr>
            </a:lvl8pPr>
            <a:lvl9pPr lvl="8" algn="l">
              <a:lnSpc>
                <a:spcPct val="100000"/>
              </a:lnSpc>
              <a:spcBef>
                <a:spcPts val="0"/>
              </a:spcBef>
              <a:spcAft>
                <a:spcPts val="0"/>
              </a:spcAft>
              <a:buSzPts val="1400"/>
              <a:buFont typeface="Roboto"/>
              <a:buNone/>
              <a:defRPr>
                <a:latin typeface="Roboto"/>
                <a:ea typeface="Roboto"/>
                <a:cs typeface="Roboto"/>
                <a:sym typeface="Roboto"/>
              </a:defRPr>
            </a:lvl9pPr>
          </a:lstStyl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dk1"/>
        </a:solidFill>
      </p:bgPr>
    </p:bg>
    <p:spTree>
      <p:nvGrpSpPr>
        <p:cNvPr id="88" name="Shape 88"/>
        <p:cNvGrpSpPr/>
        <p:nvPr/>
      </p:nvGrpSpPr>
      <p:grpSpPr>
        <a:xfrm>
          <a:off x="0" y="0"/>
          <a:ext cx="0" cy="0"/>
          <a:chOff x="0" y="0"/>
          <a:chExt cx="0" cy="0"/>
        </a:xfrm>
      </p:grpSpPr>
      <p:sp>
        <p:nvSpPr>
          <p:cNvPr id="89" name="Google Shape;89;p28"/>
          <p:cNvSpPr txBox="1"/>
          <p:nvPr>
            <p:ph type="title"/>
          </p:nvPr>
        </p:nvSpPr>
        <p:spPr>
          <a:xfrm>
            <a:off x="720725" y="1296988"/>
            <a:ext cx="6155488"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900"/>
              <a:buFont typeface="Roboto"/>
              <a:buNone/>
              <a:defRPr sz="4900">
                <a:solidFill>
                  <a:schemeClr val="lt1"/>
                </a:solidFill>
                <a:latin typeface="Roboto"/>
                <a:ea typeface="Roboto"/>
                <a:cs typeface="Roboto"/>
                <a:sym typeface="Roboto"/>
              </a:defRPr>
            </a:lvl1pPr>
            <a:lvl2pPr lvl="1" algn="l">
              <a:lnSpc>
                <a:spcPct val="100000"/>
              </a:lnSpc>
              <a:spcBef>
                <a:spcPts val="0"/>
              </a:spcBef>
              <a:spcAft>
                <a:spcPts val="0"/>
              </a:spcAft>
              <a:buSzPts val="1400"/>
              <a:buFont typeface="Roboto"/>
              <a:buNone/>
              <a:defRPr>
                <a:latin typeface="Roboto"/>
                <a:ea typeface="Roboto"/>
                <a:cs typeface="Roboto"/>
                <a:sym typeface="Roboto"/>
              </a:defRPr>
            </a:lvl2pPr>
            <a:lvl3pPr lvl="2" algn="l">
              <a:lnSpc>
                <a:spcPct val="100000"/>
              </a:lnSpc>
              <a:spcBef>
                <a:spcPts val="0"/>
              </a:spcBef>
              <a:spcAft>
                <a:spcPts val="0"/>
              </a:spcAft>
              <a:buSzPts val="1400"/>
              <a:buFont typeface="Roboto"/>
              <a:buNone/>
              <a:defRPr>
                <a:latin typeface="Roboto"/>
                <a:ea typeface="Roboto"/>
                <a:cs typeface="Roboto"/>
                <a:sym typeface="Roboto"/>
              </a:defRPr>
            </a:lvl3pPr>
            <a:lvl4pPr lvl="3" algn="l">
              <a:lnSpc>
                <a:spcPct val="100000"/>
              </a:lnSpc>
              <a:spcBef>
                <a:spcPts val="0"/>
              </a:spcBef>
              <a:spcAft>
                <a:spcPts val="0"/>
              </a:spcAft>
              <a:buSzPts val="1400"/>
              <a:buFont typeface="Roboto"/>
              <a:buNone/>
              <a:defRPr>
                <a:latin typeface="Roboto"/>
                <a:ea typeface="Roboto"/>
                <a:cs typeface="Roboto"/>
                <a:sym typeface="Roboto"/>
              </a:defRPr>
            </a:lvl4pPr>
            <a:lvl5pPr lvl="4" algn="l">
              <a:lnSpc>
                <a:spcPct val="100000"/>
              </a:lnSpc>
              <a:spcBef>
                <a:spcPts val="0"/>
              </a:spcBef>
              <a:spcAft>
                <a:spcPts val="0"/>
              </a:spcAft>
              <a:buSzPts val="1400"/>
              <a:buFont typeface="Roboto"/>
              <a:buNone/>
              <a:defRPr>
                <a:latin typeface="Roboto"/>
                <a:ea typeface="Roboto"/>
                <a:cs typeface="Roboto"/>
                <a:sym typeface="Roboto"/>
              </a:defRPr>
            </a:lvl5pPr>
            <a:lvl6pPr lvl="5" algn="l">
              <a:lnSpc>
                <a:spcPct val="100000"/>
              </a:lnSpc>
              <a:spcBef>
                <a:spcPts val="0"/>
              </a:spcBef>
              <a:spcAft>
                <a:spcPts val="0"/>
              </a:spcAft>
              <a:buSzPts val="1400"/>
              <a:buFont typeface="Roboto"/>
              <a:buNone/>
              <a:defRPr>
                <a:latin typeface="Roboto"/>
                <a:ea typeface="Roboto"/>
                <a:cs typeface="Roboto"/>
                <a:sym typeface="Roboto"/>
              </a:defRPr>
            </a:lvl6pPr>
            <a:lvl7pPr lvl="6" algn="l">
              <a:lnSpc>
                <a:spcPct val="100000"/>
              </a:lnSpc>
              <a:spcBef>
                <a:spcPts val="0"/>
              </a:spcBef>
              <a:spcAft>
                <a:spcPts val="0"/>
              </a:spcAft>
              <a:buSzPts val="1400"/>
              <a:buFont typeface="Roboto"/>
              <a:buNone/>
              <a:defRPr>
                <a:latin typeface="Roboto"/>
                <a:ea typeface="Roboto"/>
                <a:cs typeface="Roboto"/>
                <a:sym typeface="Roboto"/>
              </a:defRPr>
            </a:lvl7pPr>
            <a:lvl8pPr lvl="7" algn="l">
              <a:lnSpc>
                <a:spcPct val="100000"/>
              </a:lnSpc>
              <a:spcBef>
                <a:spcPts val="0"/>
              </a:spcBef>
              <a:spcAft>
                <a:spcPts val="0"/>
              </a:spcAft>
              <a:buSzPts val="1400"/>
              <a:buFont typeface="Roboto"/>
              <a:buNone/>
              <a:defRPr>
                <a:latin typeface="Roboto"/>
                <a:ea typeface="Roboto"/>
                <a:cs typeface="Roboto"/>
                <a:sym typeface="Roboto"/>
              </a:defRPr>
            </a:lvl8pPr>
            <a:lvl9pPr lvl="8" algn="l">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90" name="Google Shape;90;p2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91" name="Google Shape;91;p28"/>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pic>
        <p:nvPicPr>
          <p:cNvPr descr="A logo with a globe and text&#10;&#10;AI-generated content may be incorrect." id="92" name="Google Shape;92;p28"/>
          <p:cNvPicPr preferRelativeResize="0"/>
          <p:nvPr/>
        </p:nvPicPr>
        <p:blipFill rotWithShape="1">
          <a:blip r:embed="rId2">
            <a:alphaModFix/>
          </a:blip>
          <a:srcRect b="32592" l="0" r="0" t="20971"/>
          <a:stretch/>
        </p:blipFill>
        <p:spPr>
          <a:xfrm>
            <a:off x="535415" y="6159405"/>
            <a:ext cx="1230985" cy="404622"/>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dk1"/>
        </a:solidFill>
      </p:bgPr>
    </p:bg>
    <p:spTree>
      <p:nvGrpSpPr>
        <p:cNvPr id="93" name="Shape 93"/>
        <p:cNvGrpSpPr/>
        <p:nvPr/>
      </p:nvGrpSpPr>
      <p:grpSpPr>
        <a:xfrm>
          <a:off x="0" y="0"/>
          <a:ext cx="0" cy="0"/>
          <a:chOff x="0" y="0"/>
          <a:chExt cx="0" cy="0"/>
        </a:xfrm>
      </p:grpSpPr>
      <p:sp>
        <p:nvSpPr>
          <p:cNvPr id="94" name="Google Shape;94;p29"/>
          <p:cNvSpPr txBox="1"/>
          <p:nvPr>
            <p:ph type="title"/>
          </p:nvPr>
        </p:nvSpPr>
        <p:spPr>
          <a:xfrm>
            <a:off x="720725" y="1882800"/>
            <a:ext cx="7740000" cy="2827283"/>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Roboto"/>
              <a:buNone/>
              <a:defRPr sz="3600">
                <a:solidFill>
                  <a:schemeClr val="lt1"/>
                </a:solidFill>
                <a:latin typeface="Roboto"/>
                <a:ea typeface="Roboto"/>
                <a:cs typeface="Roboto"/>
                <a:sym typeface="Roboto"/>
              </a:defRPr>
            </a:lvl1pPr>
            <a:lvl2pPr lvl="1" algn="l">
              <a:lnSpc>
                <a:spcPct val="100000"/>
              </a:lnSpc>
              <a:spcBef>
                <a:spcPts val="0"/>
              </a:spcBef>
              <a:spcAft>
                <a:spcPts val="0"/>
              </a:spcAft>
              <a:buSzPts val="1400"/>
              <a:buFont typeface="Roboto"/>
              <a:buNone/>
              <a:defRPr>
                <a:latin typeface="Roboto"/>
                <a:ea typeface="Roboto"/>
                <a:cs typeface="Roboto"/>
                <a:sym typeface="Roboto"/>
              </a:defRPr>
            </a:lvl2pPr>
            <a:lvl3pPr lvl="2" algn="l">
              <a:lnSpc>
                <a:spcPct val="100000"/>
              </a:lnSpc>
              <a:spcBef>
                <a:spcPts val="0"/>
              </a:spcBef>
              <a:spcAft>
                <a:spcPts val="0"/>
              </a:spcAft>
              <a:buSzPts val="1400"/>
              <a:buFont typeface="Roboto"/>
              <a:buNone/>
              <a:defRPr>
                <a:latin typeface="Roboto"/>
                <a:ea typeface="Roboto"/>
                <a:cs typeface="Roboto"/>
                <a:sym typeface="Roboto"/>
              </a:defRPr>
            </a:lvl3pPr>
            <a:lvl4pPr lvl="3" algn="l">
              <a:lnSpc>
                <a:spcPct val="100000"/>
              </a:lnSpc>
              <a:spcBef>
                <a:spcPts val="0"/>
              </a:spcBef>
              <a:spcAft>
                <a:spcPts val="0"/>
              </a:spcAft>
              <a:buSzPts val="1400"/>
              <a:buFont typeface="Roboto"/>
              <a:buNone/>
              <a:defRPr>
                <a:latin typeface="Roboto"/>
                <a:ea typeface="Roboto"/>
                <a:cs typeface="Roboto"/>
                <a:sym typeface="Roboto"/>
              </a:defRPr>
            </a:lvl4pPr>
            <a:lvl5pPr lvl="4" algn="l">
              <a:lnSpc>
                <a:spcPct val="100000"/>
              </a:lnSpc>
              <a:spcBef>
                <a:spcPts val="0"/>
              </a:spcBef>
              <a:spcAft>
                <a:spcPts val="0"/>
              </a:spcAft>
              <a:buSzPts val="1400"/>
              <a:buFont typeface="Roboto"/>
              <a:buNone/>
              <a:defRPr>
                <a:latin typeface="Roboto"/>
                <a:ea typeface="Roboto"/>
                <a:cs typeface="Roboto"/>
                <a:sym typeface="Roboto"/>
              </a:defRPr>
            </a:lvl5pPr>
            <a:lvl6pPr lvl="5" algn="l">
              <a:lnSpc>
                <a:spcPct val="100000"/>
              </a:lnSpc>
              <a:spcBef>
                <a:spcPts val="0"/>
              </a:spcBef>
              <a:spcAft>
                <a:spcPts val="0"/>
              </a:spcAft>
              <a:buSzPts val="1400"/>
              <a:buFont typeface="Roboto"/>
              <a:buNone/>
              <a:defRPr>
                <a:latin typeface="Roboto"/>
                <a:ea typeface="Roboto"/>
                <a:cs typeface="Roboto"/>
                <a:sym typeface="Roboto"/>
              </a:defRPr>
            </a:lvl6pPr>
            <a:lvl7pPr lvl="6" algn="l">
              <a:lnSpc>
                <a:spcPct val="100000"/>
              </a:lnSpc>
              <a:spcBef>
                <a:spcPts val="0"/>
              </a:spcBef>
              <a:spcAft>
                <a:spcPts val="0"/>
              </a:spcAft>
              <a:buSzPts val="1400"/>
              <a:buFont typeface="Roboto"/>
              <a:buNone/>
              <a:defRPr>
                <a:latin typeface="Roboto"/>
                <a:ea typeface="Roboto"/>
                <a:cs typeface="Roboto"/>
                <a:sym typeface="Roboto"/>
              </a:defRPr>
            </a:lvl7pPr>
            <a:lvl8pPr lvl="7" algn="l">
              <a:lnSpc>
                <a:spcPct val="100000"/>
              </a:lnSpc>
              <a:spcBef>
                <a:spcPts val="0"/>
              </a:spcBef>
              <a:spcAft>
                <a:spcPts val="0"/>
              </a:spcAft>
              <a:buSzPts val="1400"/>
              <a:buFont typeface="Roboto"/>
              <a:buNone/>
              <a:defRPr>
                <a:latin typeface="Roboto"/>
                <a:ea typeface="Roboto"/>
                <a:cs typeface="Roboto"/>
                <a:sym typeface="Roboto"/>
              </a:defRPr>
            </a:lvl8pPr>
            <a:lvl9pPr lvl="8" algn="l">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95" name="Google Shape;95;p2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6" name="Google Shape;96;p29"/>
          <p:cNvSpPr txBox="1"/>
          <p:nvPr>
            <p:ph idx="1" type="body"/>
          </p:nvPr>
        </p:nvSpPr>
        <p:spPr>
          <a:xfrm>
            <a:off x="720725" y="2820725"/>
            <a:ext cx="7740000" cy="2692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Roboto"/>
              <a:buChar char="–"/>
              <a:defRPr sz="1800">
                <a:solidFill>
                  <a:schemeClr val="lt1"/>
                </a:solidFill>
                <a:latin typeface="Roboto"/>
                <a:ea typeface="Roboto"/>
                <a:cs typeface="Roboto"/>
                <a:sym typeface="Roboto"/>
              </a:defRPr>
            </a:lvl1pPr>
            <a:lvl2pPr indent="-228600" lvl="1" marL="914400" algn="l">
              <a:lnSpc>
                <a:spcPct val="90000"/>
              </a:lnSpc>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2pPr>
            <a:lvl3pPr indent="-342900" lvl="2" marL="1371600" algn="l">
              <a:lnSpc>
                <a:spcPct val="100000"/>
              </a:lnSpc>
              <a:spcBef>
                <a:spcPts val="567"/>
              </a:spcBef>
              <a:spcAft>
                <a:spcPts val="0"/>
              </a:spcAft>
              <a:buClr>
                <a:schemeClr val="lt1"/>
              </a:buClr>
              <a:buSzPts val="1800"/>
              <a:buFont typeface="Roboto"/>
              <a:buChar char="•"/>
              <a:defRPr sz="1800">
                <a:solidFill>
                  <a:schemeClr val="lt1"/>
                </a:solidFill>
                <a:latin typeface="Roboto"/>
                <a:ea typeface="Roboto"/>
                <a:cs typeface="Roboto"/>
                <a:sym typeface="Roboto"/>
              </a:defRPr>
            </a:lvl3pPr>
            <a:lvl4pPr indent="-342900" lvl="3" marL="1828800" algn="l">
              <a:lnSpc>
                <a:spcPct val="100000"/>
              </a:lnSpc>
              <a:spcBef>
                <a:spcPts val="2835"/>
              </a:spcBef>
              <a:spcAft>
                <a:spcPts val="0"/>
              </a:spcAft>
              <a:buClr>
                <a:schemeClr val="lt1"/>
              </a:buClr>
              <a:buSzPts val="1800"/>
              <a:buFont typeface="Roboto"/>
              <a:buChar char="•"/>
              <a:defRPr sz="1800">
                <a:solidFill>
                  <a:schemeClr val="lt1"/>
                </a:solidFill>
                <a:latin typeface="Roboto"/>
                <a:ea typeface="Roboto"/>
                <a:cs typeface="Roboto"/>
                <a:sym typeface="Roboto"/>
              </a:defRPr>
            </a:lvl4pPr>
            <a:lvl5pPr indent="-342900" lvl="4" marL="2286000" algn="l">
              <a:lnSpc>
                <a:spcPct val="100000"/>
              </a:lnSpc>
              <a:spcBef>
                <a:spcPts val="850"/>
              </a:spcBef>
              <a:spcAft>
                <a:spcPts val="0"/>
              </a:spcAft>
              <a:buClr>
                <a:schemeClr val="lt1"/>
              </a:buClr>
              <a:buSzPts val="1800"/>
              <a:buFont typeface="Roboto"/>
              <a:buChar char="•"/>
              <a:defRPr sz="1800">
                <a:solidFill>
                  <a:schemeClr val="lt1"/>
                </a:solidFill>
                <a:latin typeface="Roboto"/>
                <a:ea typeface="Roboto"/>
                <a:cs typeface="Roboto"/>
                <a:sym typeface="Roboto"/>
              </a:defRPr>
            </a:lvl5pPr>
            <a:lvl6pPr indent="-342900" lvl="5" marL="2743200" algn="l">
              <a:lnSpc>
                <a:spcPct val="90000"/>
              </a:lnSpc>
              <a:spcBef>
                <a:spcPts val="850"/>
              </a:spcBef>
              <a:spcAft>
                <a:spcPts val="0"/>
              </a:spcAft>
              <a:buClr>
                <a:schemeClr val="lt1"/>
              </a:buClr>
              <a:buSzPts val="1800"/>
              <a:buFont typeface="Roboto"/>
              <a:buChar char="•"/>
              <a:defRPr>
                <a:solidFill>
                  <a:schemeClr val="lt1"/>
                </a:solidFill>
                <a:latin typeface="Roboto"/>
                <a:ea typeface="Roboto"/>
                <a:cs typeface="Roboto"/>
                <a:sym typeface="Roboto"/>
              </a:defRPr>
            </a:lvl6pPr>
            <a:lvl7pPr indent="-342900" lvl="6" marL="3200400" algn="l">
              <a:lnSpc>
                <a:spcPct val="90000"/>
              </a:lnSpc>
              <a:spcBef>
                <a:spcPts val="500"/>
              </a:spcBef>
              <a:spcAft>
                <a:spcPts val="0"/>
              </a:spcAft>
              <a:buClr>
                <a:schemeClr val="lt1"/>
              </a:buClr>
              <a:buSzPts val="1800"/>
              <a:buFont typeface="Roboto"/>
              <a:buChar char="•"/>
              <a:defRPr>
                <a:solidFill>
                  <a:schemeClr val="lt1"/>
                </a:solidFill>
                <a:latin typeface="Roboto"/>
                <a:ea typeface="Roboto"/>
                <a:cs typeface="Roboto"/>
                <a:sym typeface="Roboto"/>
              </a:defRPr>
            </a:lvl7pPr>
            <a:lvl8pPr indent="-342900" lvl="7" marL="3657600" algn="l">
              <a:lnSpc>
                <a:spcPct val="90000"/>
              </a:lnSpc>
              <a:spcBef>
                <a:spcPts val="500"/>
              </a:spcBef>
              <a:spcAft>
                <a:spcPts val="0"/>
              </a:spcAft>
              <a:buClr>
                <a:schemeClr val="lt1"/>
              </a:buClr>
              <a:buSzPts val="1800"/>
              <a:buFont typeface="Roboto"/>
              <a:buChar char="•"/>
              <a:defRPr>
                <a:solidFill>
                  <a:schemeClr val="lt1"/>
                </a:solidFill>
                <a:latin typeface="Roboto"/>
                <a:ea typeface="Roboto"/>
                <a:cs typeface="Roboto"/>
                <a:sym typeface="Roboto"/>
              </a:defRPr>
            </a:lvl8pPr>
            <a:lvl9pPr indent="-342900" lvl="8" marL="4114800" algn="l">
              <a:lnSpc>
                <a:spcPct val="90000"/>
              </a:lnSpc>
              <a:spcBef>
                <a:spcPts val="500"/>
              </a:spcBef>
              <a:spcAft>
                <a:spcPts val="0"/>
              </a:spcAft>
              <a:buClr>
                <a:schemeClr val="lt1"/>
              </a:buClr>
              <a:buSzPts val="1800"/>
              <a:buFont typeface="Roboto"/>
              <a:buChar char="•"/>
              <a:defRPr>
                <a:solidFill>
                  <a:schemeClr val="lt1"/>
                </a:solidFill>
                <a:latin typeface="Roboto"/>
                <a:ea typeface="Roboto"/>
                <a:cs typeface="Roboto"/>
                <a:sym typeface="Roboto"/>
              </a:defRPr>
            </a:lvl9pPr>
          </a:lstStyle>
          <a:p/>
        </p:txBody>
      </p:sp>
      <p:cxnSp>
        <p:nvCxnSpPr>
          <p:cNvPr id="97" name="Google Shape;97;p29"/>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pic>
        <p:nvPicPr>
          <p:cNvPr descr="A logo with a globe and text&#10;&#10;AI-generated content may be incorrect." id="98" name="Google Shape;98;p29"/>
          <p:cNvPicPr preferRelativeResize="0"/>
          <p:nvPr/>
        </p:nvPicPr>
        <p:blipFill rotWithShape="1">
          <a:blip r:embed="rId2">
            <a:alphaModFix/>
          </a:blip>
          <a:srcRect b="32592" l="0" r="0" t="20971"/>
          <a:stretch/>
        </p:blipFill>
        <p:spPr>
          <a:xfrm>
            <a:off x="535415" y="6159405"/>
            <a:ext cx="1230985" cy="404622"/>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showMasterSp="0">
  <p:cSld name="Title Slide_1">
    <p:spTree>
      <p:nvGrpSpPr>
        <p:cNvPr id="99" name="Shape 99"/>
        <p:cNvGrpSpPr/>
        <p:nvPr/>
      </p:nvGrpSpPr>
      <p:grpSpPr>
        <a:xfrm>
          <a:off x="0" y="0"/>
          <a:ext cx="0" cy="0"/>
          <a:chOff x="0" y="0"/>
          <a:chExt cx="0" cy="0"/>
        </a:xfrm>
      </p:grpSpPr>
      <p:sp>
        <p:nvSpPr>
          <p:cNvPr id="100" name="Google Shape;100;g30500106440_0_8"/>
          <p:cNvSpPr/>
          <p:nvPr/>
        </p:nvSpPr>
        <p:spPr>
          <a:xfrm>
            <a:off x="0" y="1857600"/>
            <a:ext cx="12192000" cy="5000400"/>
          </a:xfrm>
          <a:prstGeom prst="rect">
            <a:avLst/>
          </a:prstGeom>
          <a:solidFill>
            <a:schemeClr val="dk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1" name="Google Shape;101;g30500106440_0_8"/>
          <p:cNvSpPr txBox="1"/>
          <p:nvPr>
            <p:ph type="ctrTitle"/>
          </p:nvPr>
        </p:nvSpPr>
        <p:spPr>
          <a:xfrm>
            <a:off x="1367999" y="2790000"/>
            <a:ext cx="6876900"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30500106440_0_8"/>
          <p:cNvSpPr txBox="1"/>
          <p:nvPr>
            <p:ph idx="1" type="subTitle"/>
          </p:nvPr>
        </p:nvSpPr>
        <p:spPr>
          <a:xfrm>
            <a:off x="1367999" y="4597200"/>
            <a:ext cx="6876900" cy="9282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2000"/>
              <a:buNone/>
              <a:defRPr b="1" sz="20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blue and black logo&#10;&#10;AI-generated content may be incorrect." id="103" name="Google Shape;103;g30500106440_0_8"/>
          <p:cNvPicPr preferRelativeResize="0"/>
          <p:nvPr/>
        </p:nvPicPr>
        <p:blipFill rotWithShape="1">
          <a:blip r:embed="rId2">
            <a:alphaModFix/>
          </a:blip>
          <a:srcRect b="0" l="0" r="0" t="0"/>
          <a:stretch/>
        </p:blipFill>
        <p:spPr>
          <a:xfrm>
            <a:off x="944094" y="508340"/>
            <a:ext cx="3834943" cy="1018059"/>
          </a:xfrm>
          <a:prstGeom prst="rect">
            <a:avLst/>
          </a:prstGeom>
          <a:noFill/>
          <a:ln>
            <a:noFill/>
          </a:ln>
        </p:spPr>
      </p:pic>
      <p:pic>
        <p:nvPicPr>
          <p:cNvPr id="104" name="Google Shape;104;g30500106440_0_8" title="Co-sponsors coloured.png"/>
          <p:cNvPicPr preferRelativeResize="0"/>
          <p:nvPr/>
        </p:nvPicPr>
        <p:blipFill rotWithShape="1">
          <a:blip r:embed="rId3">
            <a:alphaModFix/>
          </a:blip>
          <a:srcRect b="27858" l="0" r="0" t="27858"/>
          <a:stretch/>
        </p:blipFill>
        <p:spPr>
          <a:xfrm>
            <a:off x="6429635" y="317826"/>
            <a:ext cx="5458340" cy="1208576"/>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5" name="Shape 105"/>
        <p:cNvGrpSpPr/>
        <p:nvPr/>
      </p:nvGrpSpPr>
      <p:grpSpPr>
        <a:xfrm>
          <a:off x="0" y="0"/>
          <a:ext cx="0" cy="0"/>
          <a:chOff x="0" y="0"/>
          <a:chExt cx="0" cy="0"/>
        </a:xfrm>
      </p:grpSpPr>
      <p:sp>
        <p:nvSpPr>
          <p:cNvPr id="106" name="Google Shape;106;p20"/>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36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0"/>
          <p:cNvSpPr txBox="1"/>
          <p:nvPr>
            <p:ph idx="1" type="body"/>
          </p:nvPr>
        </p:nvSpPr>
        <p:spPr>
          <a:xfrm>
            <a:off x="720723"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sz="1800"/>
            </a:lvl1pPr>
            <a:lvl2pPr indent="-228600" lvl="1" marL="914400" algn="l">
              <a:lnSpc>
                <a:spcPct val="90000"/>
              </a:lnSpc>
              <a:spcBef>
                <a:spcPts val="1701"/>
              </a:spcBef>
              <a:spcAft>
                <a:spcPts val="0"/>
              </a:spcAft>
              <a:buClr>
                <a:schemeClr val="accent3"/>
              </a:buClr>
              <a:buSzPts val="1800"/>
              <a:buNone/>
              <a:defRPr sz="1800">
                <a:solidFill>
                  <a:schemeClr val="accent3"/>
                </a:solidFill>
              </a:defRPr>
            </a:lvl2pPr>
            <a:lvl3pPr indent="-342900" lvl="2" marL="1371600" algn="l">
              <a:lnSpc>
                <a:spcPct val="100000"/>
              </a:lnSpc>
              <a:spcBef>
                <a:spcPts val="567"/>
              </a:spcBef>
              <a:spcAft>
                <a:spcPts val="0"/>
              </a:spcAft>
              <a:buSzPts val="1800"/>
              <a:buChar char="•"/>
              <a:defRPr/>
            </a:lvl3pPr>
            <a:lvl4pPr indent="-330200" lvl="3" marL="1828800" algn="l">
              <a:lnSpc>
                <a:spcPct val="100000"/>
              </a:lnSpc>
              <a:spcBef>
                <a:spcPts val="2835"/>
              </a:spcBef>
              <a:spcAft>
                <a:spcPts val="0"/>
              </a:spcAft>
              <a:buSzPts val="1600"/>
              <a:buChar char="•"/>
              <a:defRPr/>
            </a:lvl4pPr>
            <a:lvl5pPr indent="-330200" lvl="4" marL="2286000" algn="l">
              <a:lnSpc>
                <a:spcPct val="100000"/>
              </a:lnSpc>
              <a:spcBef>
                <a:spcPts val="850"/>
              </a:spcBef>
              <a:spcAft>
                <a:spcPts val="0"/>
              </a:spcAft>
              <a:buSzPts val="1600"/>
              <a:buChar char="•"/>
              <a:defRPr/>
            </a:lvl5pPr>
            <a:lvl6pPr indent="-342900" lvl="5" marL="2743200" algn="l">
              <a:lnSpc>
                <a:spcPct val="90000"/>
              </a:lnSpc>
              <a:spcBef>
                <a:spcPts val="85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0"/>
          <p:cNvSpPr txBox="1"/>
          <p:nvPr>
            <p:ph idx="2" type="body"/>
          </p:nvPr>
        </p:nvSpPr>
        <p:spPr>
          <a:xfrm>
            <a:off x="6096000"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sz="1800"/>
            </a:lvl1pPr>
            <a:lvl2pPr indent="-228600" lvl="1" marL="914400" algn="l">
              <a:lnSpc>
                <a:spcPct val="90000"/>
              </a:lnSpc>
              <a:spcBef>
                <a:spcPts val="1701"/>
              </a:spcBef>
              <a:spcAft>
                <a:spcPts val="0"/>
              </a:spcAft>
              <a:buClr>
                <a:schemeClr val="accent3"/>
              </a:buClr>
              <a:buSzPts val="1800"/>
              <a:buNone/>
              <a:defRPr sz="1800">
                <a:solidFill>
                  <a:schemeClr val="accent3"/>
                </a:solidFill>
              </a:defRPr>
            </a:lvl2pPr>
            <a:lvl3pPr indent="-342900" lvl="2" marL="1371600" algn="l">
              <a:lnSpc>
                <a:spcPct val="100000"/>
              </a:lnSpc>
              <a:spcBef>
                <a:spcPts val="567"/>
              </a:spcBef>
              <a:spcAft>
                <a:spcPts val="0"/>
              </a:spcAft>
              <a:buSzPts val="1800"/>
              <a:buChar char="•"/>
              <a:defRPr/>
            </a:lvl3pPr>
            <a:lvl4pPr indent="-330200" lvl="3" marL="1828800" algn="l">
              <a:lnSpc>
                <a:spcPct val="100000"/>
              </a:lnSpc>
              <a:spcBef>
                <a:spcPts val="2835"/>
              </a:spcBef>
              <a:spcAft>
                <a:spcPts val="0"/>
              </a:spcAft>
              <a:buSzPts val="1600"/>
              <a:buChar char="•"/>
              <a:defRPr/>
            </a:lvl4pPr>
            <a:lvl5pPr indent="-330200" lvl="4" marL="2286000" algn="l">
              <a:lnSpc>
                <a:spcPct val="100000"/>
              </a:lnSpc>
              <a:spcBef>
                <a:spcPts val="850"/>
              </a:spcBef>
              <a:spcAft>
                <a:spcPts val="0"/>
              </a:spcAft>
              <a:buSzPts val="1600"/>
              <a:buChar char="•"/>
              <a:defRPr/>
            </a:lvl5pPr>
            <a:lvl6pPr indent="-342900" lvl="5" marL="2743200" algn="l">
              <a:lnSpc>
                <a:spcPct val="90000"/>
              </a:lnSpc>
              <a:spcBef>
                <a:spcPts val="85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20"/>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_1">
    <p:bg>
      <p:bgPr>
        <a:solidFill>
          <a:schemeClr val="dk1"/>
        </a:solidFill>
      </p:bgPr>
    </p:bg>
    <p:spTree>
      <p:nvGrpSpPr>
        <p:cNvPr id="110" name="Shape 110"/>
        <p:cNvGrpSpPr/>
        <p:nvPr/>
      </p:nvGrpSpPr>
      <p:grpSpPr>
        <a:xfrm>
          <a:off x="0" y="0"/>
          <a:ext cx="0" cy="0"/>
          <a:chOff x="0" y="0"/>
          <a:chExt cx="0" cy="0"/>
        </a:xfrm>
      </p:grpSpPr>
      <p:pic>
        <p:nvPicPr>
          <p:cNvPr id="111" name="Google Shape;111;g30500106440_0_20" title="2025-GOOS-PPT-Template.png"/>
          <p:cNvPicPr preferRelativeResize="0"/>
          <p:nvPr/>
        </p:nvPicPr>
        <p:blipFill rotWithShape="1">
          <a:blip r:embed="rId2">
            <a:alphaModFix/>
          </a:blip>
          <a:srcRect b="0" l="-690" r="689" t="-1245"/>
          <a:stretch/>
        </p:blipFill>
        <p:spPr>
          <a:xfrm>
            <a:off x="-150050" y="-168807"/>
            <a:ext cx="12492101" cy="7026807"/>
          </a:xfrm>
          <a:prstGeom prst="rect">
            <a:avLst/>
          </a:prstGeom>
          <a:noFill/>
          <a:ln>
            <a:noFill/>
          </a:ln>
        </p:spPr>
      </p:pic>
      <p:sp>
        <p:nvSpPr>
          <p:cNvPr id="112" name="Google Shape;112;g30500106440_0_20"/>
          <p:cNvSpPr txBox="1"/>
          <p:nvPr>
            <p:ph type="title"/>
          </p:nvPr>
        </p:nvSpPr>
        <p:spPr>
          <a:xfrm>
            <a:off x="720725" y="1296988"/>
            <a:ext cx="6155400" cy="38535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900"/>
              <a:buFont typeface="Roboto"/>
              <a:buNone/>
              <a:defRPr sz="4900">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g30500106440_0_20"/>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14" name="Google Shape;114;g30500106440_0_20"/>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pic>
        <p:nvPicPr>
          <p:cNvPr descr="A logo with a globe and text&#10;&#10;AI-generated content may be incorrect." id="115" name="Google Shape;115;g30500106440_0_20"/>
          <p:cNvPicPr preferRelativeResize="0"/>
          <p:nvPr/>
        </p:nvPicPr>
        <p:blipFill rotWithShape="1">
          <a:blip r:embed="rId3">
            <a:alphaModFix/>
          </a:blip>
          <a:srcRect b="32593" l="0" r="0" t="20970"/>
          <a:stretch/>
        </p:blipFill>
        <p:spPr>
          <a:xfrm>
            <a:off x="535415" y="6159405"/>
            <a:ext cx="1230985" cy="404621"/>
          </a:xfrm>
          <a:prstGeom prst="rect">
            <a:avLst/>
          </a:prstGeom>
          <a:noFill/>
          <a:ln>
            <a:noFill/>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1">
  <p:cSld name="Quote Slide_1">
    <p:bg>
      <p:bgPr>
        <a:solidFill>
          <a:schemeClr val="dk1"/>
        </a:solidFill>
      </p:bgPr>
    </p:bg>
    <p:spTree>
      <p:nvGrpSpPr>
        <p:cNvPr id="116" name="Shape 116"/>
        <p:cNvGrpSpPr/>
        <p:nvPr/>
      </p:nvGrpSpPr>
      <p:grpSpPr>
        <a:xfrm>
          <a:off x="0" y="0"/>
          <a:ext cx="0" cy="0"/>
          <a:chOff x="0" y="0"/>
          <a:chExt cx="0" cy="0"/>
        </a:xfrm>
      </p:grpSpPr>
      <p:pic>
        <p:nvPicPr>
          <p:cNvPr id="117" name="Google Shape;117;g30500106440_0_32" title="2025-GOOS-PPT-Template.png"/>
          <p:cNvPicPr preferRelativeResize="0"/>
          <p:nvPr/>
        </p:nvPicPr>
        <p:blipFill rotWithShape="1">
          <a:blip r:embed="rId2">
            <a:alphaModFix/>
          </a:blip>
          <a:srcRect b="0" l="-690" r="689" t="-1245"/>
          <a:stretch/>
        </p:blipFill>
        <p:spPr>
          <a:xfrm>
            <a:off x="-150050" y="-168807"/>
            <a:ext cx="12492101" cy="7026807"/>
          </a:xfrm>
          <a:prstGeom prst="rect">
            <a:avLst/>
          </a:prstGeom>
          <a:noFill/>
          <a:ln>
            <a:noFill/>
          </a:ln>
        </p:spPr>
      </p:pic>
      <p:sp>
        <p:nvSpPr>
          <p:cNvPr id="118" name="Google Shape;118;g30500106440_0_32"/>
          <p:cNvSpPr txBox="1"/>
          <p:nvPr>
            <p:ph type="title"/>
          </p:nvPr>
        </p:nvSpPr>
        <p:spPr>
          <a:xfrm>
            <a:off x="720725" y="1882800"/>
            <a:ext cx="7740000" cy="28272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Roboto"/>
              <a:buNone/>
              <a:defRPr sz="3600">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g30500106440_0_32"/>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0" name="Google Shape;120;g30500106440_0_32"/>
          <p:cNvSpPr txBox="1"/>
          <p:nvPr>
            <p:ph idx="1" type="body"/>
          </p:nvPr>
        </p:nvSpPr>
        <p:spPr>
          <a:xfrm>
            <a:off x="720725" y="2954425"/>
            <a:ext cx="7740000" cy="25584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Roboto"/>
              <a:buChar char="–"/>
              <a:defRPr sz="1800">
                <a:solidFill>
                  <a:schemeClr val="lt1"/>
                </a:solidFill>
                <a:latin typeface="Roboto"/>
                <a:ea typeface="Roboto"/>
                <a:cs typeface="Roboto"/>
                <a:sym typeface="Roboto"/>
              </a:defRPr>
            </a:lvl1pPr>
            <a:lvl2pPr indent="-228600" lvl="1" marL="914400" algn="l">
              <a:lnSpc>
                <a:spcPct val="90000"/>
              </a:lnSpc>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2pPr>
            <a:lvl3pPr indent="-342900" lvl="2" marL="1371600" algn="l">
              <a:lnSpc>
                <a:spcPct val="100000"/>
              </a:lnSpc>
              <a:spcBef>
                <a:spcPts val="567"/>
              </a:spcBef>
              <a:spcAft>
                <a:spcPts val="0"/>
              </a:spcAft>
              <a:buClr>
                <a:schemeClr val="lt1"/>
              </a:buClr>
              <a:buSzPts val="1800"/>
              <a:buFont typeface="Roboto"/>
              <a:buChar char="•"/>
              <a:defRPr sz="1800">
                <a:solidFill>
                  <a:schemeClr val="lt1"/>
                </a:solidFill>
                <a:latin typeface="Roboto"/>
                <a:ea typeface="Roboto"/>
                <a:cs typeface="Roboto"/>
                <a:sym typeface="Roboto"/>
              </a:defRPr>
            </a:lvl3pPr>
            <a:lvl4pPr indent="-342900" lvl="3" marL="1828800" algn="l">
              <a:lnSpc>
                <a:spcPct val="100000"/>
              </a:lnSpc>
              <a:spcBef>
                <a:spcPts val="2835"/>
              </a:spcBef>
              <a:spcAft>
                <a:spcPts val="0"/>
              </a:spcAft>
              <a:buClr>
                <a:schemeClr val="lt1"/>
              </a:buClr>
              <a:buSzPts val="1800"/>
              <a:buFont typeface="Roboto"/>
              <a:buChar char="•"/>
              <a:defRPr sz="1800">
                <a:solidFill>
                  <a:schemeClr val="lt1"/>
                </a:solidFill>
                <a:latin typeface="Roboto"/>
                <a:ea typeface="Roboto"/>
                <a:cs typeface="Roboto"/>
                <a:sym typeface="Roboto"/>
              </a:defRPr>
            </a:lvl4pPr>
            <a:lvl5pPr indent="-342900" lvl="4" marL="2286000" algn="l">
              <a:lnSpc>
                <a:spcPct val="100000"/>
              </a:lnSpc>
              <a:spcBef>
                <a:spcPts val="850"/>
              </a:spcBef>
              <a:spcAft>
                <a:spcPts val="0"/>
              </a:spcAft>
              <a:buClr>
                <a:schemeClr val="lt1"/>
              </a:buClr>
              <a:buSzPts val="1800"/>
              <a:buFont typeface="Roboto"/>
              <a:buChar char="•"/>
              <a:defRPr sz="1800">
                <a:solidFill>
                  <a:schemeClr val="lt1"/>
                </a:solidFill>
                <a:latin typeface="Roboto"/>
                <a:ea typeface="Roboto"/>
                <a:cs typeface="Roboto"/>
                <a:sym typeface="Roboto"/>
              </a:defRPr>
            </a:lvl5pPr>
            <a:lvl6pPr indent="-342900" lvl="5" marL="2743200" algn="l">
              <a:lnSpc>
                <a:spcPct val="90000"/>
              </a:lnSpc>
              <a:spcBef>
                <a:spcPts val="850"/>
              </a:spcBef>
              <a:spcAft>
                <a:spcPts val="0"/>
              </a:spcAft>
              <a:buClr>
                <a:schemeClr val="lt1"/>
              </a:buClr>
              <a:buSzPts val="1800"/>
              <a:buFont typeface="Roboto"/>
              <a:buChar char="•"/>
              <a:defRPr>
                <a:solidFill>
                  <a:schemeClr val="lt1"/>
                </a:solidFill>
                <a:latin typeface="Roboto"/>
                <a:ea typeface="Roboto"/>
                <a:cs typeface="Roboto"/>
                <a:sym typeface="Roboto"/>
              </a:defRPr>
            </a:lvl6pPr>
            <a:lvl7pPr indent="-342900" lvl="6" marL="3200400" algn="l">
              <a:lnSpc>
                <a:spcPct val="90000"/>
              </a:lnSpc>
              <a:spcBef>
                <a:spcPts val="500"/>
              </a:spcBef>
              <a:spcAft>
                <a:spcPts val="0"/>
              </a:spcAft>
              <a:buClr>
                <a:schemeClr val="lt1"/>
              </a:buClr>
              <a:buSzPts val="1800"/>
              <a:buFont typeface="Roboto"/>
              <a:buChar char="•"/>
              <a:defRPr>
                <a:solidFill>
                  <a:schemeClr val="lt1"/>
                </a:solidFill>
                <a:latin typeface="Roboto"/>
                <a:ea typeface="Roboto"/>
                <a:cs typeface="Roboto"/>
                <a:sym typeface="Roboto"/>
              </a:defRPr>
            </a:lvl7pPr>
            <a:lvl8pPr indent="-342900" lvl="7" marL="3657600" algn="l">
              <a:lnSpc>
                <a:spcPct val="90000"/>
              </a:lnSpc>
              <a:spcBef>
                <a:spcPts val="500"/>
              </a:spcBef>
              <a:spcAft>
                <a:spcPts val="0"/>
              </a:spcAft>
              <a:buClr>
                <a:schemeClr val="lt1"/>
              </a:buClr>
              <a:buSzPts val="1800"/>
              <a:buFont typeface="Roboto"/>
              <a:buChar char="•"/>
              <a:defRPr>
                <a:solidFill>
                  <a:schemeClr val="lt1"/>
                </a:solidFill>
                <a:latin typeface="Roboto"/>
                <a:ea typeface="Roboto"/>
                <a:cs typeface="Roboto"/>
                <a:sym typeface="Roboto"/>
              </a:defRPr>
            </a:lvl8pPr>
            <a:lvl9pPr indent="-342900" lvl="8" marL="4114800" algn="l">
              <a:lnSpc>
                <a:spcPct val="90000"/>
              </a:lnSpc>
              <a:spcBef>
                <a:spcPts val="500"/>
              </a:spcBef>
              <a:spcAft>
                <a:spcPts val="0"/>
              </a:spcAft>
              <a:buClr>
                <a:schemeClr val="lt1"/>
              </a:buClr>
              <a:buSzPts val="1800"/>
              <a:buFont typeface="Roboto"/>
              <a:buChar char="•"/>
              <a:defRPr>
                <a:solidFill>
                  <a:schemeClr val="lt1"/>
                </a:solidFill>
                <a:latin typeface="Roboto"/>
                <a:ea typeface="Roboto"/>
                <a:cs typeface="Roboto"/>
                <a:sym typeface="Roboto"/>
              </a:defRPr>
            </a:lvl9pPr>
          </a:lstStyle>
          <a:p/>
        </p:txBody>
      </p:sp>
      <p:cxnSp>
        <p:nvCxnSpPr>
          <p:cNvPr id="121" name="Google Shape;121;g30500106440_0_32"/>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pic>
        <p:nvPicPr>
          <p:cNvPr descr="A logo with a globe and text&#10;&#10;AI-generated content may be incorrect." id="122" name="Google Shape;122;g30500106440_0_32"/>
          <p:cNvPicPr preferRelativeResize="0"/>
          <p:nvPr/>
        </p:nvPicPr>
        <p:blipFill rotWithShape="1">
          <a:blip r:embed="rId3">
            <a:alphaModFix/>
          </a:blip>
          <a:srcRect b="32593" l="0" r="0" t="20970"/>
          <a:stretch/>
        </p:blipFill>
        <p:spPr>
          <a:xfrm>
            <a:off x="535415" y="6159405"/>
            <a:ext cx="1230985" cy="404621"/>
          </a:xfrm>
          <a:prstGeom prst="rect">
            <a:avLst/>
          </a:prstGeom>
          <a:noFill/>
          <a:ln>
            <a:noFill/>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3" name="Shape 123"/>
        <p:cNvGrpSpPr/>
        <p:nvPr/>
      </p:nvGrpSpPr>
      <p:grpSpPr>
        <a:xfrm>
          <a:off x="0" y="0"/>
          <a:ext cx="0" cy="0"/>
          <a:chOff x="0" y="0"/>
          <a:chExt cx="0" cy="0"/>
        </a:xfrm>
      </p:grpSpPr>
      <p:sp>
        <p:nvSpPr>
          <p:cNvPr id="124" name="Google Shape;124;p32"/>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3600"/>
              <a:buFont typeface="Roboto"/>
              <a:buNone/>
              <a:defRPr>
                <a:solidFill>
                  <a:schemeClr val="dk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6" name="Google Shape;126;p32"/>
          <p:cNvSpPr txBox="1"/>
          <p:nvPr>
            <p:ph idx="1" type="body"/>
          </p:nvPr>
        </p:nvSpPr>
        <p:spPr>
          <a:xfrm>
            <a:off x="720725" y="1497271"/>
            <a:ext cx="6681600" cy="3840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Font typeface="Roboto"/>
              <a:buNone/>
              <a:defRPr sz="1800">
                <a:solidFill>
                  <a:schemeClr val="dk2"/>
                </a:solidFill>
                <a:latin typeface="Roboto"/>
                <a:ea typeface="Roboto"/>
                <a:cs typeface="Roboto"/>
                <a:sym typeface="Roboto"/>
              </a:defRPr>
            </a:lvl1pPr>
            <a:lvl2pPr indent="-228600" lvl="1" marL="914400" algn="l">
              <a:lnSpc>
                <a:spcPct val="90000"/>
              </a:lnSpc>
              <a:spcBef>
                <a:spcPts val="0"/>
              </a:spcBef>
              <a:spcAft>
                <a:spcPts val="0"/>
              </a:spcAft>
              <a:buClr>
                <a:schemeClr val="accent3"/>
              </a:buClr>
              <a:buSzPts val="1800"/>
              <a:buFont typeface="Roboto"/>
              <a:buNone/>
              <a:defRPr>
                <a:latin typeface="Roboto"/>
                <a:ea typeface="Roboto"/>
                <a:cs typeface="Roboto"/>
                <a:sym typeface="Roboto"/>
              </a:defRPr>
            </a:lvl2pPr>
            <a:lvl3pPr indent="-342900" lvl="2" marL="1371600" algn="l">
              <a:lnSpc>
                <a:spcPct val="100000"/>
              </a:lnSpc>
              <a:spcBef>
                <a:spcPts val="567"/>
              </a:spcBef>
              <a:spcAft>
                <a:spcPts val="0"/>
              </a:spcAft>
              <a:buSzPts val="1800"/>
              <a:buFont typeface="Roboto"/>
              <a:buChar char="•"/>
              <a:defRPr>
                <a:latin typeface="Roboto"/>
                <a:ea typeface="Roboto"/>
                <a:cs typeface="Roboto"/>
                <a:sym typeface="Roboto"/>
              </a:defRPr>
            </a:lvl3pPr>
            <a:lvl4pPr indent="-342900" lvl="3" marL="1828800" algn="l">
              <a:lnSpc>
                <a:spcPct val="100000"/>
              </a:lnSpc>
              <a:spcBef>
                <a:spcPts val="2835"/>
              </a:spcBef>
              <a:spcAft>
                <a:spcPts val="0"/>
              </a:spcAft>
              <a:buSzPts val="1800"/>
              <a:buFont typeface="Roboto"/>
              <a:buChar char="•"/>
              <a:defRPr>
                <a:latin typeface="Roboto"/>
                <a:ea typeface="Roboto"/>
                <a:cs typeface="Roboto"/>
                <a:sym typeface="Roboto"/>
              </a:defRPr>
            </a:lvl4pPr>
            <a:lvl5pPr indent="-342900" lvl="4" marL="2286000" algn="l">
              <a:lnSpc>
                <a:spcPct val="100000"/>
              </a:lnSpc>
              <a:spcBef>
                <a:spcPts val="850"/>
              </a:spcBef>
              <a:spcAft>
                <a:spcPts val="0"/>
              </a:spcAft>
              <a:buSzPts val="1800"/>
              <a:buFont typeface="Roboto"/>
              <a:buChar char="•"/>
              <a:defRPr>
                <a:latin typeface="Roboto"/>
                <a:ea typeface="Roboto"/>
                <a:cs typeface="Roboto"/>
                <a:sym typeface="Roboto"/>
              </a:defRPr>
            </a:lvl5pPr>
            <a:lvl6pPr indent="-342900" lvl="5" marL="2743200" algn="l">
              <a:lnSpc>
                <a:spcPct val="90000"/>
              </a:lnSpc>
              <a:spcBef>
                <a:spcPts val="850"/>
              </a:spcBef>
              <a:spcAft>
                <a:spcPts val="0"/>
              </a:spcAft>
              <a:buSzPts val="1800"/>
              <a:buFont typeface="Roboto"/>
              <a:buChar char="•"/>
              <a:defRPr>
                <a:latin typeface="Roboto"/>
                <a:ea typeface="Roboto"/>
                <a:cs typeface="Roboto"/>
                <a:sym typeface="Roboto"/>
              </a:defRPr>
            </a:lvl6pPr>
            <a:lvl7pPr indent="-342900" lvl="6" marL="3200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7pPr>
            <a:lvl8pPr indent="-342900" lvl="7" marL="3657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8pPr>
            <a:lvl9pPr indent="-342900" lvl="8" marL="4114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9pPr>
          </a:lstStyle>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Divider">
  <p:cSld name="Image | Divider">
    <p:bg>
      <p:bgPr>
        <a:solidFill>
          <a:schemeClr val="lt1"/>
        </a:solidFill>
      </p:bgPr>
    </p:bg>
    <p:spTree>
      <p:nvGrpSpPr>
        <p:cNvPr id="127" name="Shape 127"/>
        <p:cNvGrpSpPr/>
        <p:nvPr/>
      </p:nvGrpSpPr>
      <p:grpSpPr>
        <a:xfrm>
          <a:off x="0" y="0"/>
          <a:ext cx="0" cy="0"/>
          <a:chOff x="0" y="0"/>
          <a:chExt cx="0" cy="0"/>
        </a:xfrm>
      </p:grpSpPr>
      <p:pic>
        <p:nvPicPr>
          <p:cNvPr descr="A close up of a wave&#10;&#10;Description automatically generated" id="128" name="Google Shape;128;g3d0e24cd55f_0_794"/>
          <p:cNvPicPr preferRelativeResize="0"/>
          <p:nvPr/>
        </p:nvPicPr>
        <p:blipFill rotWithShape="1">
          <a:blip r:embed="rId2">
            <a:alphaModFix/>
          </a:blip>
          <a:srcRect b="0" l="0" r="0" t="0"/>
          <a:stretch/>
        </p:blipFill>
        <p:spPr>
          <a:xfrm>
            <a:off x="358177" y="294953"/>
            <a:ext cx="11576647" cy="6288371"/>
          </a:xfrm>
          <a:prstGeom prst="rect">
            <a:avLst/>
          </a:prstGeom>
          <a:noFill/>
          <a:ln>
            <a:noFill/>
          </a:ln>
        </p:spPr>
      </p:pic>
      <p:sp>
        <p:nvSpPr>
          <p:cNvPr id="129" name="Google Shape;129;g3d0e24cd55f_0_794"/>
          <p:cNvSpPr txBox="1"/>
          <p:nvPr>
            <p:ph type="title"/>
          </p:nvPr>
        </p:nvSpPr>
        <p:spPr>
          <a:xfrm>
            <a:off x="1371600" y="1506538"/>
            <a:ext cx="9117000" cy="3468900"/>
          </a:xfrm>
          <a:prstGeom prst="rect">
            <a:avLst/>
          </a:prstGeom>
          <a:noFill/>
          <a:ln>
            <a:noFill/>
          </a:ln>
        </p:spPr>
        <p:txBody>
          <a:bodyPr anchorCtr="0" anchor="ctr" bIns="0" lIns="0" spcFirstLastPara="1" rIns="0" wrap="square" tIns="0">
            <a:noAutofit/>
          </a:bodyPr>
          <a:lstStyle>
            <a:lvl1pPr lvl="0" algn="ctr">
              <a:lnSpc>
                <a:spcPct val="85000"/>
              </a:lnSpc>
              <a:spcBef>
                <a:spcPts val="0"/>
              </a:spcBef>
              <a:spcAft>
                <a:spcPts val="0"/>
              </a:spcAft>
              <a:buClr>
                <a:schemeClr val="lt1"/>
              </a:buClr>
              <a:buSzPts val="6600"/>
              <a:buFont typeface="Arial"/>
              <a:buNone/>
              <a:defRPr sz="6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g3d0e24cd55f_0_794"/>
          <p:cNvSpPr txBox="1"/>
          <p:nvPr>
            <p:ph idx="11" type="ftr"/>
          </p:nvPr>
        </p:nvSpPr>
        <p:spPr>
          <a:xfrm>
            <a:off x="394113" y="6599590"/>
            <a:ext cx="4524000" cy="2577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1" name="Google Shape;131;g3d0e24cd55f_0_794"/>
          <p:cNvSpPr txBox="1"/>
          <p:nvPr>
            <p:ph idx="1" type="body"/>
          </p:nvPr>
        </p:nvSpPr>
        <p:spPr>
          <a:xfrm>
            <a:off x="4343400" y="-756202"/>
            <a:ext cx="3173400" cy="22542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800"/>
              </a:spcBef>
              <a:spcAft>
                <a:spcPts val="0"/>
              </a:spcAft>
              <a:buClr>
                <a:srgbClr val="FFFFFF"/>
              </a:buClr>
              <a:buSzPts val="16000"/>
              <a:buNone/>
              <a:defRPr b="0" i="0" sz="16000" u="none" cap="none" strike="noStrike">
                <a:solidFill>
                  <a:srgbClr val="FFFFFF"/>
                </a:solidFill>
                <a:latin typeface="Arial"/>
                <a:ea typeface="Arial"/>
                <a:cs typeface="Arial"/>
                <a:sym typeface="Arial"/>
              </a:defRPr>
            </a:lvl1pPr>
            <a:lvl2pPr indent="-228600" lvl="1" marL="914400" algn="l">
              <a:lnSpc>
                <a:spcPct val="100000"/>
              </a:lnSpc>
              <a:spcBef>
                <a:spcPts val="800"/>
              </a:spcBef>
              <a:spcAft>
                <a:spcPts val="0"/>
              </a:spcAft>
              <a:buClr>
                <a:schemeClr val="dk1"/>
              </a:buClr>
              <a:buSzPts val="1800"/>
              <a:buNone/>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800"/>
              </a:spcBef>
              <a:spcAft>
                <a:spcPts val="0"/>
              </a:spcAft>
              <a:buClr>
                <a:schemeClr val="dk1"/>
              </a:buClr>
              <a:buSzPts val="1800"/>
              <a:buChar char="–"/>
              <a:defRPr/>
            </a:lvl4pPr>
            <a:lvl5pPr indent="-342900" lvl="4" marL="2286000" algn="l">
              <a:lnSpc>
                <a:spcPct val="100000"/>
              </a:lnSpc>
              <a:spcBef>
                <a:spcPts val="8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g3d0e24cd55f_0_794"/>
          <p:cNvSpPr txBox="1"/>
          <p:nvPr>
            <p:ph idx="2" type="body"/>
          </p:nvPr>
        </p:nvSpPr>
        <p:spPr>
          <a:xfrm>
            <a:off x="4343400" y="5004958"/>
            <a:ext cx="3173400" cy="22542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800"/>
              </a:spcBef>
              <a:spcAft>
                <a:spcPts val="0"/>
              </a:spcAft>
              <a:buClr>
                <a:srgbClr val="FFFFFF"/>
              </a:buClr>
              <a:buSzPts val="16000"/>
              <a:buNone/>
              <a:defRPr b="0" i="0" sz="16000" u="none" cap="none" strike="noStrike">
                <a:solidFill>
                  <a:srgbClr val="FFFFFF"/>
                </a:solidFill>
                <a:latin typeface="Arial"/>
                <a:ea typeface="Arial"/>
                <a:cs typeface="Arial"/>
                <a:sym typeface="Arial"/>
              </a:defRPr>
            </a:lvl1pPr>
            <a:lvl2pPr indent="-228600" lvl="1" marL="914400" algn="l">
              <a:lnSpc>
                <a:spcPct val="100000"/>
              </a:lnSpc>
              <a:spcBef>
                <a:spcPts val="800"/>
              </a:spcBef>
              <a:spcAft>
                <a:spcPts val="0"/>
              </a:spcAft>
              <a:buClr>
                <a:schemeClr val="dk1"/>
              </a:buClr>
              <a:buSzPts val="1800"/>
              <a:buNone/>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800"/>
              </a:spcBef>
              <a:spcAft>
                <a:spcPts val="0"/>
              </a:spcAft>
              <a:buClr>
                <a:schemeClr val="dk1"/>
              </a:buClr>
              <a:buSzPts val="1800"/>
              <a:buChar char="–"/>
              <a:defRPr/>
            </a:lvl4pPr>
            <a:lvl5pPr indent="-342900" lvl="4" marL="2286000" algn="l">
              <a:lnSpc>
                <a:spcPct val="100000"/>
              </a:lnSpc>
              <a:spcBef>
                <a:spcPts val="8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g3d0e24cd55f_0_794"/>
          <p:cNvSpPr/>
          <p:nvPr/>
        </p:nvSpPr>
        <p:spPr>
          <a:xfrm>
            <a:off x="11797887" y="0"/>
            <a:ext cx="3942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22" name="Shape 22"/>
        <p:cNvGrpSpPr/>
        <p:nvPr/>
      </p:nvGrpSpPr>
      <p:grpSpPr>
        <a:xfrm>
          <a:off x="0" y="0"/>
          <a:ext cx="0" cy="0"/>
          <a:chOff x="0" y="0"/>
          <a:chExt cx="0" cy="0"/>
        </a:xfrm>
      </p:grpSpPr>
      <p:sp>
        <p:nvSpPr>
          <p:cNvPr id="23" name="Google Shape;23;p21"/>
          <p:cNvSpPr txBox="1"/>
          <p:nvPr>
            <p:ph idx="10" type="dt"/>
          </p:nvPr>
        </p:nvSpPr>
        <p:spPr>
          <a:xfrm>
            <a:off x="8081962" y="6492875"/>
            <a:ext cx="2743200" cy="18972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4" name="Google Shape;24;p2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5" name="Google Shape;25;p21"/>
          <p:cNvSpPr txBox="1"/>
          <p:nvPr>
            <p:ph idx="1" type="body"/>
          </p:nvPr>
        </p:nvSpPr>
        <p:spPr>
          <a:xfrm>
            <a:off x="720725" y="1908350"/>
            <a:ext cx="5518800" cy="4005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sz="1800"/>
            </a:lvl1pPr>
            <a:lvl2pPr indent="-228600" lvl="1" marL="914400" algn="l">
              <a:lnSpc>
                <a:spcPct val="90000"/>
              </a:lnSpc>
              <a:spcBef>
                <a:spcPts val="1701"/>
              </a:spcBef>
              <a:spcAft>
                <a:spcPts val="0"/>
              </a:spcAft>
              <a:buClr>
                <a:schemeClr val="accent3"/>
              </a:buClr>
              <a:buSzPts val="1800"/>
              <a:buNone/>
              <a:defRPr sz="1800">
                <a:solidFill>
                  <a:schemeClr val="accent3"/>
                </a:solidFill>
              </a:defRPr>
            </a:lvl2pPr>
            <a:lvl3pPr indent="-342900" lvl="2" marL="1371600" algn="l">
              <a:lnSpc>
                <a:spcPct val="100000"/>
              </a:lnSpc>
              <a:spcBef>
                <a:spcPts val="567"/>
              </a:spcBef>
              <a:spcAft>
                <a:spcPts val="0"/>
              </a:spcAft>
              <a:buSzPts val="1800"/>
              <a:buChar char="•"/>
              <a:defRPr/>
            </a:lvl3pPr>
            <a:lvl4pPr indent="-330200" lvl="3" marL="1828800" algn="l">
              <a:lnSpc>
                <a:spcPct val="100000"/>
              </a:lnSpc>
              <a:spcBef>
                <a:spcPts val="2835"/>
              </a:spcBef>
              <a:spcAft>
                <a:spcPts val="0"/>
              </a:spcAft>
              <a:buSzPts val="1600"/>
              <a:buChar char="•"/>
              <a:defRPr/>
            </a:lvl4pPr>
            <a:lvl5pPr indent="-330200" lvl="4" marL="2286000" algn="l">
              <a:lnSpc>
                <a:spcPct val="100000"/>
              </a:lnSpc>
              <a:spcBef>
                <a:spcPts val="850"/>
              </a:spcBef>
              <a:spcAft>
                <a:spcPts val="0"/>
              </a:spcAft>
              <a:buSzPts val="1600"/>
              <a:buChar char="•"/>
              <a:defRPr/>
            </a:lvl5pPr>
            <a:lvl6pPr indent="-342900" lvl="5" marL="2743200" algn="l">
              <a:lnSpc>
                <a:spcPct val="90000"/>
              </a:lnSpc>
              <a:spcBef>
                <a:spcPts val="85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1"/>
          <p:cNvSpPr txBox="1"/>
          <p:nvPr>
            <p:ph type="title"/>
          </p:nvPr>
        </p:nvSpPr>
        <p:spPr>
          <a:xfrm>
            <a:off x="720726" y="722313"/>
            <a:ext cx="5518800" cy="94854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36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1"/>
          <p:cNvSpPr/>
          <p:nvPr>
            <p:ph idx="2" type="pic"/>
          </p:nvPr>
        </p:nvSpPr>
        <p:spPr>
          <a:xfrm>
            <a:off x="6900000" y="0"/>
            <a:ext cx="5292000" cy="6858000"/>
          </a:xfrm>
          <a:prstGeom prst="rect">
            <a:avLst/>
          </a:prstGeom>
          <a:solidFill>
            <a:srgbClr val="D8D8D8"/>
          </a:solidFill>
          <a:ln>
            <a:noFill/>
          </a:ln>
        </p:spPr>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USE THIS_TITLE AND SUBTITLE3">
  <p:cSld name="1_USE THIS_TITLE AND SUBTITLE3">
    <p:spTree>
      <p:nvGrpSpPr>
        <p:cNvPr id="134" name="Shape 134"/>
        <p:cNvGrpSpPr/>
        <p:nvPr/>
      </p:nvGrpSpPr>
      <p:grpSpPr>
        <a:xfrm>
          <a:off x="0" y="0"/>
          <a:ext cx="0" cy="0"/>
          <a:chOff x="0" y="0"/>
          <a:chExt cx="0" cy="0"/>
        </a:xfrm>
      </p:grpSpPr>
      <p:sp>
        <p:nvSpPr>
          <p:cNvPr id="135" name="Google Shape;135;g3d0e24cd55f_0_801"/>
          <p:cNvSpPr txBox="1"/>
          <p:nvPr>
            <p:ph type="title"/>
          </p:nvPr>
        </p:nvSpPr>
        <p:spPr>
          <a:xfrm>
            <a:off x="381000" y="772628"/>
            <a:ext cx="11262300" cy="391500"/>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Clr>
                <a:schemeClr val="dk1"/>
              </a:buClr>
              <a:buSzPts val="1800"/>
              <a:buFont typeface="Arial"/>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g3d0e24cd55f_0_801"/>
          <p:cNvSpPr txBox="1"/>
          <p:nvPr>
            <p:ph idx="1" type="body"/>
          </p:nvPr>
        </p:nvSpPr>
        <p:spPr>
          <a:xfrm>
            <a:off x="381000" y="196335"/>
            <a:ext cx="11262300" cy="576300"/>
          </a:xfrm>
          <a:prstGeom prst="rect">
            <a:avLst/>
          </a:prstGeom>
          <a:noFill/>
          <a:ln>
            <a:noFill/>
          </a:ln>
        </p:spPr>
        <p:txBody>
          <a:bodyPr anchorCtr="0" anchor="t" bIns="0" lIns="0" spcFirstLastPara="1" rIns="0" wrap="square" tIns="144000">
            <a:spAutoFit/>
          </a:bodyPr>
          <a:lstStyle>
            <a:lvl1pPr indent="-228600" lvl="0" marL="457200" marR="0" algn="l">
              <a:lnSpc>
                <a:spcPct val="100000"/>
              </a:lnSpc>
              <a:spcBef>
                <a:spcPts val="0"/>
              </a:spcBef>
              <a:spcAft>
                <a:spcPts val="0"/>
              </a:spcAft>
              <a:buClr>
                <a:srgbClr val="4AB5C4"/>
              </a:buClr>
              <a:buSzPts val="2800"/>
              <a:buFont typeface="Arial"/>
              <a:buNone/>
              <a:defRPr b="1" sz="2800">
                <a:solidFill>
                  <a:srgbClr val="4AB5C4"/>
                </a:solidFill>
                <a:latin typeface="Arial"/>
                <a:ea typeface="Arial"/>
                <a:cs typeface="Arial"/>
                <a:sym typeface="Arial"/>
              </a:defRPr>
            </a:lvl1pPr>
            <a:lvl2pPr indent="-228600" lvl="1" marL="914400" algn="l">
              <a:lnSpc>
                <a:spcPct val="100000"/>
              </a:lnSpc>
              <a:spcBef>
                <a:spcPts val="800"/>
              </a:spcBef>
              <a:spcAft>
                <a:spcPts val="0"/>
              </a:spcAft>
              <a:buClr>
                <a:schemeClr val="dk1"/>
              </a:buClr>
              <a:buSzPts val="1800"/>
              <a:buNone/>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800"/>
              </a:spcBef>
              <a:spcAft>
                <a:spcPts val="0"/>
              </a:spcAft>
              <a:buClr>
                <a:schemeClr val="dk1"/>
              </a:buClr>
              <a:buSzPts val="1800"/>
              <a:buChar char="–"/>
              <a:defRPr/>
            </a:lvl4pPr>
            <a:lvl5pPr indent="-342900" lvl="4" marL="2286000" algn="l">
              <a:lnSpc>
                <a:spcPct val="100000"/>
              </a:lnSpc>
              <a:spcBef>
                <a:spcPts val="8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42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28" name="Shape 28"/>
        <p:cNvGrpSpPr/>
        <p:nvPr/>
      </p:nvGrpSpPr>
      <p:grpSpPr>
        <a:xfrm>
          <a:off x="0" y="0"/>
          <a:ext cx="0" cy="0"/>
          <a:chOff x="0" y="0"/>
          <a:chExt cx="0" cy="0"/>
        </a:xfrm>
      </p:grpSpPr>
      <p:sp>
        <p:nvSpPr>
          <p:cNvPr id="29" name="Google Shape;29;p30"/>
          <p:cNvSpPr/>
          <p:nvPr>
            <p:ph idx="2" type="pic"/>
          </p:nvPr>
        </p:nvSpPr>
        <p:spPr>
          <a:xfrm>
            <a:off x="5287200" y="0"/>
            <a:ext cx="6858000" cy="6858000"/>
          </a:xfrm>
          <a:prstGeom prst="rect">
            <a:avLst/>
          </a:prstGeom>
          <a:solidFill>
            <a:srgbClr val="D8D8D8"/>
          </a:solidFill>
          <a:ln>
            <a:noFill/>
          </a:ln>
        </p:spPr>
      </p:sp>
      <p:grpSp>
        <p:nvGrpSpPr>
          <p:cNvPr id="30" name="Google Shape;30;p30"/>
          <p:cNvGrpSpPr/>
          <p:nvPr/>
        </p:nvGrpSpPr>
        <p:grpSpPr>
          <a:xfrm>
            <a:off x="720725" y="5472000"/>
            <a:ext cx="4009268" cy="694945"/>
            <a:chOff x="720725" y="5218493"/>
            <a:chExt cx="4009268" cy="694945"/>
          </a:xfrm>
        </p:grpSpPr>
        <p:pic>
          <p:nvPicPr>
            <p:cNvPr id="31" name="Google Shape;31;p30"/>
            <p:cNvPicPr preferRelativeResize="0"/>
            <p:nvPr/>
          </p:nvPicPr>
          <p:blipFill rotWithShape="1">
            <a:blip r:embed="rId2">
              <a:alphaModFix/>
            </a:blip>
            <a:srcRect b="0" l="0" r="0" t="0"/>
            <a:stretch/>
          </p:blipFill>
          <p:spPr>
            <a:xfrm>
              <a:off x="4032000" y="5325173"/>
              <a:ext cx="697993" cy="588265"/>
            </a:xfrm>
            <a:prstGeom prst="rect">
              <a:avLst/>
            </a:prstGeom>
            <a:noFill/>
            <a:ln>
              <a:noFill/>
            </a:ln>
          </p:spPr>
        </p:pic>
        <p:pic>
          <p:nvPicPr>
            <p:cNvPr id="32" name="Google Shape;32;p30"/>
            <p:cNvPicPr preferRelativeResize="0"/>
            <p:nvPr/>
          </p:nvPicPr>
          <p:blipFill rotWithShape="1">
            <a:blip r:embed="rId3">
              <a:alphaModFix/>
            </a:blip>
            <a:srcRect b="0" l="0" r="0" t="0"/>
            <a:stretch/>
          </p:blipFill>
          <p:spPr>
            <a:xfrm>
              <a:off x="2867282" y="5309933"/>
              <a:ext cx="826010" cy="603505"/>
            </a:xfrm>
            <a:prstGeom prst="rect">
              <a:avLst/>
            </a:prstGeom>
            <a:noFill/>
            <a:ln>
              <a:noFill/>
            </a:ln>
          </p:spPr>
        </p:pic>
        <p:pic>
          <p:nvPicPr>
            <p:cNvPr id="33" name="Google Shape;33;p30"/>
            <p:cNvPicPr preferRelativeResize="0"/>
            <p:nvPr/>
          </p:nvPicPr>
          <p:blipFill rotWithShape="1">
            <a:blip r:embed="rId4">
              <a:alphaModFix/>
            </a:blip>
            <a:srcRect b="0" l="0" r="0" t="0"/>
            <a:stretch/>
          </p:blipFill>
          <p:spPr>
            <a:xfrm>
              <a:off x="720725" y="5279453"/>
              <a:ext cx="594361" cy="633985"/>
            </a:xfrm>
            <a:prstGeom prst="rect">
              <a:avLst/>
            </a:prstGeom>
            <a:noFill/>
            <a:ln>
              <a:noFill/>
            </a:ln>
          </p:spPr>
        </p:pic>
        <p:pic>
          <p:nvPicPr>
            <p:cNvPr id="34" name="Google Shape;34;p30"/>
            <p:cNvPicPr preferRelativeResize="0"/>
            <p:nvPr/>
          </p:nvPicPr>
          <p:blipFill rotWithShape="1">
            <a:blip r:embed="rId5">
              <a:alphaModFix/>
            </a:blip>
            <a:srcRect b="0" l="0" r="0" t="0"/>
            <a:stretch/>
          </p:blipFill>
          <p:spPr>
            <a:xfrm>
              <a:off x="1653795" y="5218493"/>
              <a:ext cx="874778" cy="694945"/>
            </a:xfrm>
            <a:prstGeom prst="rect">
              <a:avLst/>
            </a:prstGeom>
            <a:noFill/>
            <a:ln>
              <a:noFill/>
            </a:ln>
          </p:spPr>
        </p:pic>
      </p:grpSp>
      <p:pic>
        <p:nvPicPr>
          <p:cNvPr descr="A blue and orange logo with text&#10;&#10;AI-generated content may be incorrect." id="35" name="Google Shape;35;p30"/>
          <p:cNvPicPr preferRelativeResize="0"/>
          <p:nvPr/>
        </p:nvPicPr>
        <p:blipFill rotWithShape="1">
          <a:blip r:embed="rId6">
            <a:alphaModFix/>
          </a:blip>
          <a:srcRect b="0" l="0" r="0" t="0"/>
          <a:stretch/>
        </p:blipFill>
        <p:spPr>
          <a:xfrm>
            <a:off x="597451" y="691055"/>
            <a:ext cx="2269831" cy="1606673"/>
          </a:xfrm>
          <a:prstGeom prst="rect">
            <a:avLst/>
          </a:prstGeom>
          <a:noFill/>
          <a:ln>
            <a:noFill/>
          </a:ln>
        </p:spPr>
      </p:pic>
      <p:sp>
        <p:nvSpPr>
          <p:cNvPr id="36" name="Google Shape;36;p30"/>
          <p:cNvSpPr txBox="1"/>
          <p:nvPr/>
        </p:nvSpPr>
        <p:spPr>
          <a:xfrm>
            <a:off x="679000" y="2787275"/>
            <a:ext cx="3432600" cy="69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400"/>
              <a:buFont typeface="Arial"/>
              <a:buNone/>
            </a:pPr>
            <a:r>
              <a:rPr b="1" i="0" lang="en-GB" sz="5400" u="none" cap="none" strike="noStrike">
                <a:solidFill>
                  <a:schemeClr val="dk1"/>
                </a:solidFill>
                <a:latin typeface="Roboto"/>
                <a:ea typeface="Roboto"/>
                <a:cs typeface="Roboto"/>
                <a:sym typeface="Roboto"/>
              </a:rPr>
              <a:t>Thank you</a:t>
            </a:r>
            <a:endParaRPr b="1" i="0" sz="5400" u="none" cap="none" strike="noStrike">
              <a:solidFill>
                <a:schemeClr val="dk1"/>
              </a:solidFill>
              <a:latin typeface="Roboto"/>
              <a:ea typeface="Roboto"/>
              <a:cs typeface="Roboto"/>
              <a:sym typeface="Roboto"/>
            </a:endParaRPr>
          </a:p>
        </p:txBody>
      </p:sp>
      <p:sp>
        <p:nvSpPr>
          <p:cNvPr id="37" name="Google Shape;37;p30"/>
          <p:cNvSpPr txBox="1"/>
          <p:nvPr/>
        </p:nvSpPr>
        <p:spPr>
          <a:xfrm>
            <a:off x="1984500" y="3841100"/>
            <a:ext cx="3302700" cy="69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accent2"/>
                </a:solidFill>
                <a:latin typeface="Roboto"/>
                <a:ea typeface="Roboto"/>
                <a:cs typeface="Roboto"/>
                <a:sym typeface="Roboto"/>
              </a:rPr>
              <a:t>goosocean.org</a:t>
            </a:r>
            <a:endParaRPr b="0" i="0" sz="2200" u="none" cap="none" strike="noStrike">
              <a:solidFill>
                <a:schemeClr val="accent2"/>
              </a:solidFill>
              <a:latin typeface="Roboto"/>
              <a:ea typeface="Roboto"/>
              <a:cs typeface="Roboto"/>
              <a:sym typeface="Roboto"/>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38" name="Shape 38"/>
        <p:cNvGrpSpPr/>
        <p:nvPr/>
      </p:nvGrpSpPr>
      <p:grpSpPr>
        <a:xfrm>
          <a:off x="0" y="0"/>
          <a:ext cx="0" cy="0"/>
          <a:chOff x="0" y="0"/>
          <a:chExt cx="0" cy="0"/>
        </a:xfrm>
      </p:grpSpPr>
      <p:sp>
        <p:nvSpPr>
          <p:cNvPr id="39" name="Google Shape;39;p18"/>
          <p:cNvSpPr/>
          <p:nvPr>
            <p:ph idx="2" type="pic"/>
          </p:nvPr>
        </p:nvSpPr>
        <p:spPr>
          <a:xfrm>
            <a:off x="0" y="0"/>
            <a:ext cx="6912000" cy="6858000"/>
          </a:xfrm>
          <a:prstGeom prst="rect">
            <a:avLst/>
          </a:prstGeom>
          <a:solidFill>
            <a:srgbClr val="D8D8D8"/>
          </a:solidFill>
          <a:ln>
            <a:noFill/>
          </a:ln>
        </p:spPr>
      </p:sp>
      <p:sp>
        <p:nvSpPr>
          <p:cNvPr id="40" name="Google Shape;40;p18"/>
          <p:cNvSpPr txBox="1"/>
          <p:nvPr>
            <p:ph type="ctrTitle"/>
          </p:nvPr>
        </p:nvSpPr>
        <p:spPr>
          <a:xfrm>
            <a:off x="7559999" y="2495921"/>
            <a:ext cx="3944613" cy="186615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idx="1" type="subTitle"/>
          </p:nvPr>
        </p:nvSpPr>
        <p:spPr>
          <a:xfrm>
            <a:off x="7559999" y="4383519"/>
            <a:ext cx="3944613" cy="757643"/>
          </a:xfrm>
          <a:prstGeom prst="rect">
            <a:avLst/>
          </a:prstGeom>
          <a:noFill/>
          <a:ln>
            <a:noFill/>
          </a:ln>
        </p:spPr>
        <p:txBody>
          <a:bodyPr anchorCtr="0" anchor="ctr" bIns="0" lIns="0" spcFirstLastPara="1" rIns="0" wrap="square" tIns="0">
            <a:noAutofit/>
          </a:bodyPr>
          <a:lstStyle>
            <a:lvl1pPr lvl="0" algn="l">
              <a:lnSpc>
                <a:spcPct val="105000"/>
              </a:lnSpc>
              <a:spcBef>
                <a:spcPts val="0"/>
              </a:spcBef>
              <a:spcAft>
                <a:spcPts val="0"/>
              </a:spcAft>
              <a:buClr>
                <a:schemeClr val="dk2"/>
              </a:buClr>
              <a:buSzPts val="1800"/>
              <a:buNone/>
              <a:defRPr b="1"/>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blue and orange logo with text&#10;&#10;AI-generated content may be incorrect." id="42" name="Google Shape;42;p18"/>
          <p:cNvPicPr preferRelativeResize="0"/>
          <p:nvPr/>
        </p:nvPicPr>
        <p:blipFill rotWithShape="1">
          <a:blip r:embed="rId2">
            <a:alphaModFix/>
          </a:blip>
          <a:srcRect b="0" l="0" r="0" t="0"/>
          <a:stretch/>
        </p:blipFill>
        <p:spPr>
          <a:xfrm>
            <a:off x="7418795" y="435487"/>
            <a:ext cx="2269831" cy="1606673"/>
          </a:xfrm>
          <a:prstGeom prst="rect">
            <a:avLst/>
          </a:prstGeom>
          <a:noFill/>
          <a:ln>
            <a:noFill/>
          </a:ln>
        </p:spPr>
      </p:pic>
      <p:pic>
        <p:nvPicPr>
          <p:cNvPr id="43" name="Google Shape;43;p18" title="Co-sponsors coloured.png"/>
          <p:cNvPicPr preferRelativeResize="0"/>
          <p:nvPr/>
        </p:nvPicPr>
        <p:blipFill rotWithShape="1">
          <a:blip r:embed="rId3">
            <a:alphaModFix/>
          </a:blip>
          <a:srcRect b="27858" l="0" r="0" t="27858"/>
          <a:stretch/>
        </p:blipFill>
        <p:spPr>
          <a:xfrm>
            <a:off x="7418800" y="5681025"/>
            <a:ext cx="4329574" cy="958651"/>
          </a:xfrm>
          <a:prstGeom prst="rect">
            <a:avLst/>
          </a:prstGeom>
          <a:noFill/>
          <a:ln>
            <a:noFill/>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4" name="Shape 44"/>
        <p:cNvGrpSpPr/>
        <p:nvPr/>
      </p:nvGrpSpPr>
      <p:grpSpPr>
        <a:xfrm>
          <a:off x="0" y="0"/>
          <a:ext cx="0" cy="0"/>
          <a:chOff x="0" y="0"/>
          <a:chExt cx="0" cy="0"/>
        </a:xfrm>
      </p:grpSpPr>
      <p:sp>
        <p:nvSpPr>
          <p:cNvPr id="45" name="Google Shape;45;p19"/>
          <p:cNvSpPr txBox="1"/>
          <p:nvPr>
            <p:ph idx="1" type="body"/>
          </p:nvPr>
        </p:nvSpPr>
        <p:spPr>
          <a:xfrm>
            <a:off x="720726" y="1296988"/>
            <a:ext cx="81180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sz="1800"/>
            </a:lvl1pPr>
            <a:lvl2pPr indent="-228600" lvl="1" marL="914400" algn="l">
              <a:lnSpc>
                <a:spcPct val="90000"/>
              </a:lnSpc>
              <a:spcBef>
                <a:spcPts val="1701"/>
              </a:spcBef>
              <a:spcAft>
                <a:spcPts val="0"/>
              </a:spcAft>
              <a:buClr>
                <a:schemeClr val="accent3"/>
              </a:buClr>
              <a:buSzPts val="1800"/>
              <a:buNone/>
              <a:defRPr sz="1800">
                <a:solidFill>
                  <a:schemeClr val="accent3"/>
                </a:solidFill>
              </a:defRPr>
            </a:lvl2pPr>
            <a:lvl3pPr indent="-342900" lvl="2" marL="1371600" algn="l">
              <a:lnSpc>
                <a:spcPct val="100000"/>
              </a:lnSpc>
              <a:spcBef>
                <a:spcPts val="567"/>
              </a:spcBef>
              <a:spcAft>
                <a:spcPts val="0"/>
              </a:spcAft>
              <a:buSzPts val="1800"/>
              <a:buChar char="•"/>
              <a:defRPr/>
            </a:lvl3pPr>
            <a:lvl4pPr indent="-330200" lvl="3" marL="1828800" algn="l">
              <a:lnSpc>
                <a:spcPct val="100000"/>
              </a:lnSpc>
              <a:spcBef>
                <a:spcPts val="2835"/>
              </a:spcBef>
              <a:spcAft>
                <a:spcPts val="0"/>
              </a:spcAft>
              <a:buSzPts val="1600"/>
              <a:buChar char="•"/>
              <a:defRPr/>
            </a:lvl4pPr>
            <a:lvl5pPr indent="-330200" lvl="4" marL="2286000" algn="l">
              <a:lnSpc>
                <a:spcPct val="100000"/>
              </a:lnSpc>
              <a:spcBef>
                <a:spcPts val="850"/>
              </a:spcBef>
              <a:spcAft>
                <a:spcPts val="0"/>
              </a:spcAft>
              <a:buSzPts val="1600"/>
              <a:buChar char="•"/>
              <a:defRPr/>
            </a:lvl5pPr>
            <a:lvl6pPr indent="-342900" lvl="5" marL="2743200" algn="l">
              <a:lnSpc>
                <a:spcPct val="90000"/>
              </a:lnSpc>
              <a:spcBef>
                <a:spcPts val="85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7" name="Google Shape;47;p19"/>
          <p:cNvSpPr txBox="1"/>
          <p:nvPr>
            <p:ph type="title"/>
          </p:nvPr>
        </p:nvSpPr>
        <p:spPr>
          <a:xfrm>
            <a:off x="720726" y="722313"/>
            <a:ext cx="81180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48" name="Shape 48"/>
        <p:cNvGrpSpPr/>
        <p:nvPr/>
      </p:nvGrpSpPr>
      <p:grpSpPr>
        <a:xfrm>
          <a:off x="0" y="0"/>
          <a:ext cx="0" cy="0"/>
          <a:chOff x="0" y="0"/>
          <a:chExt cx="0" cy="0"/>
        </a:xfrm>
      </p:grpSpPr>
      <p:sp>
        <p:nvSpPr>
          <p:cNvPr id="49" name="Google Shape;49;p22"/>
          <p:cNvSpPr txBox="1"/>
          <p:nvPr>
            <p:ph idx="10" type="dt"/>
          </p:nvPr>
        </p:nvSpPr>
        <p:spPr>
          <a:xfrm>
            <a:off x="8081962" y="6492875"/>
            <a:ext cx="2743200" cy="18972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0" name="Google Shape;50;p2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1" name="Google Shape;51;p22"/>
          <p:cNvSpPr txBox="1"/>
          <p:nvPr>
            <p:ph idx="1" type="body"/>
          </p:nvPr>
        </p:nvSpPr>
        <p:spPr>
          <a:xfrm>
            <a:off x="720726" y="1928553"/>
            <a:ext cx="3913200" cy="39848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sz="1800"/>
            </a:lvl1pPr>
            <a:lvl2pPr indent="-228600" lvl="1" marL="914400" algn="l">
              <a:lnSpc>
                <a:spcPct val="90000"/>
              </a:lnSpc>
              <a:spcBef>
                <a:spcPts val="1701"/>
              </a:spcBef>
              <a:spcAft>
                <a:spcPts val="0"/>
              </a:spcAft>
              <a:buClr>
                <a:schemeClr val="accent3"/>
              </a:buClr>
              <a:buSzPts val="1800"/>
              <a:buNone/>
              <a:defRPr sz="1800">
                <a:solidFill>
                  <a:schemeClr val="accent3"/>
                </a:solidFill>
              </a:defRPr>
            </a:lvl2pPr>
            <a:lvl3pPr indent="-342900" lvl="2" marL="1371600" algn="l">
              <a:lnSpc>
                <a:spcPct val="100000"/>
              </a:lnSpc>
              <a:spcBef>
                <a:spcPts val="567"/>
              </a:spcBef>
              <a:spcAft>
                <a:spcPts val="0"/>
              </a:spcAft>
              <a:buSzPts val="1800"/>
              <a:buChar char="•"/>
              <a:defRPr/>
            </a:lvl3pPr>
            <a:lvl4pPr indent="-330200" lvl="3" marL="1828800" algn="l">
              <a:lnSpc>
                <a:spcPct val="100000"/>
              </a:lnSpc>
              <a:spcBef>
                <a:spcPts val="2835"/>
              </a:spcBef>
              <a:spcAft>
                <a:spcPts val="0"/>
              </a:spcAft>
              <a:buSzPts val="1600"/>
              <a:buChar char="•"/>
              <a:defRPr/>
            </a:lvl4pPr>
            <a:lvl5pPr indent="-330200" lvl="4" marL="2286000" algn="l">
              <a:lnSpc>
                <a:spcPct val="100000"/>
              </a:lnSpc>
              <a:spcBef>
                <a:spcPts val="850"/>
              </a:spcBef>
              <a:spcAft>
                <a:spcPts val="0"/>
              </a:spcAft>
              <a:buSzPts val="1600"/>
              <a:buChar char="•"/>
              <a:defRPr/>
            </a:lvl5pPr>
            <a:lvl6pPr indent="-342900" lvl="5" marL="2743200" algn="l">
              <a:lnSpc>
                <a:spcPct val="90000"/>
              </a:lnSpc>
              <a:spcBef>
                <a:spcPts val="85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2"/>
          <p:cNvSpPr txBox="1"/>
          <p:nvPr>
            <p:ph type="title"/>
          </p:nvPr>
        </p:nvSpPr>
        <p:spPr>
          <a:xfrm>
            <a:off x="720726" y="722313"/>
            <a:ext cx="39132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36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p:nvPr>
            <p:ph idx="2" type="pic"/>
          </p:nvPr>
        </p:nvSpPr>
        <p:spPr>
          <a:xfrm>
            <a:off x="5334000" y="0"/>
            <a:ext cx="6858000" cy="6858000"/>
          </a:xfrm>
          <a:prstGeom prst="rect">
            <a:avLst/>
          </a:prstGeom>
          <a:solidFill>
            <a:srgbClr val="D8D8D8"/>
          </a:solidFill>
          <a:ln>
            <a:noFill/>
          </a:ln>
        </p:spPr>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54" name="Shape 54"/>
        <p:cNvGrpSpPr/>
        <p:nvPr/>
      </p:nvGrpSpPr>
      <p:grpSpPr>
        <a:xfrm>
          <a:off x="0" y="0"/>
          <a:ext cx="0" cy="0"/>
          <a:chOff x="0" y="0"/>
          <a:chExt cx="0" cy="0"/>
        </a:xfrm>
      </p:grpSpPr>
      <p:sp>
        <p:nvSpPr>
          <p:cNvPr id="55" name="Google Shape;55;p23"/>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36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7" name="Google Shape;57;p23"/>
          <p:cNvSpPr/>
          <p:nvPr>
            <p:ph idx="2" type="pic"/>
          </p:nvPr>
        </p:nvSpPr>
        <p:spPr>
          <a:xfrm>
            <a:off x="720725" y="1857600"/>
            <a:ext cx="3463200" cy="1656000"/>
          </a:xfrm>
          <a:prstGeom prst="rect">
            <a:avLst/>
          </a:prstGeom>
          <a:solidFill>
            <a:srgbClr val="D8D8D8"/>
          </a:solidFill>
          <a:ln>
            <a:noFill/>
          </a:ln>
        </p:spPr>
      </p:sp>
      <p:sp>
        <p:nvSpPr>
          <p:cNvPr id="58" name="Google Shape;58;p23"/>
          <p:cNvSpPr txBox="1"/>
          <p:nvPr>
            <p:ph idx="1" type="body"/>
          </p:nvPr>
        </p:nvSpPr>
        <p:spPr>
          <a:xfrm>
            <a:off x="720725" y="3513600"/>
            <a:ext cx="3463200" cy="2399838"/>
          </a:xfrm>
          <a:prstGeom prst="rect">
            <a:avLst/>
          </a:prstGeom>
          <a:solidFill>
            <a:schemeClr val="dk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330200" lvl="2" marL="1371600" algn="l">
              <a:lnSpc>
                <a:spcPct val="100000"/>
              </a:lnSpc>
              <a:spcBef>
                <a:spcPts val="567"/>
              </a:spcBef>
              <a:spcAft>
                <a:spcPts val="0"/>
              </a:spcAft>
              <a:buSzPts val="1600"/>
              <a:buChar char="•"/>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23"/>
          <p:cNvSpPr/>
          <p:nvPr>
            <p:ph idx="3" type="pic"/>
          </p:nvPr>
        </p:nvSpPr>
        <p:spPr>
          <a:xfrm>
            <a:off x="4364400" y="1857600"/>
            <a:ext cx="3463200" cy="1656000"/>
          </a:xfrm>
          <a:prstGeom prst="rect">
            <a:avLst/>
          </a:prstGeom>
          <a:solidFill>
            <a:srgbClr val="D8D8D8"/>
          </a:solidFill>
          <a:ln>
            <a:noFill/>
          </a:ln>
        </p:spPr>
      </p:sp>
      <p:sp>
        <p:nvSpPr>
          <p:cNvPr id="60" name="Google Shape;60;p23"/>
          <p:cNvSpPr txBox="1"/>
          <p:nvPr>
            <p:ph idx="4" type="body"/>
          </p:nvPr>
        </p:nvSpPr>
        <p:spPr>
          <a:xfrm>
            <a:off x="4364400" y="3513600"/>
            <a:ext cx="3463200" cy="2399838"/>
          </a:xfrm>
          <a:prstGeom prst="rect">
            <a:avLst/>
          </a:prstGeom>
          <a:solidFill>
            <a:schemeClr val="dk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330200" lvl="2" marL="1371600" algn="l">
              <a:lnSpc>
                <a:spcPct val="100000"/>
              </a:lnSpc>
              <a:spcBef>
                <a:spcPts val="567"/>
              </a:spcBef>
              <a:spcAft>
                <a:spcPts val="0"/>
              </a:spcAft>
              <a:buSzPts val="1600"/>
              <a:buChar char="•"/>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3"/>
          <p:cNvSpPr/>
          <p:nvPr>
            <p:ph idx="5" type="pic"/>
          </p:nvPr>
        </p:nvSpPr>
        <p:spPr>
          <a:xfrm>
            <a:off x="8008075" y="1857600"/>
            <a:ext cx="3463200" cy="1656000"/>
          </a:xfrm>
          <a:prstGeom prst="rect">
            <a:avLst/>
          </a:prstGeom>
          <a:solidFill>
            <a:srgbClr val="D8D8D8"/>
          </a:solidFill>
          <a:ln>
            <a:noFill/>
          </a:ln>
        </p:spPr>
      </p:sp>
      <p:sp>
        <p:nvSpPr>
          <p:cNvPr id="62" name="Google Shape;62;p23"/>
          <p:cNvSpPr txBox="1"/>
          <p:nvPr>
            <p:ph idx="6" type="body"/>
          </p:nvPr>
        </p:nvSpPr>
        <p:spPr>
          <a:xfrm>
            <a:off x="8008075" y="3513600"/>
            <a:ext cx="3463200" cy="2399838"/>
          </a:xfrm>
          <a:prstGeom prst="rect">
            <a:avLst/>
          </a:prstGeom>
          <a:solidFill>
            <a:schemeClr val="dk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330200" lvl="2" marL="1371600" algn="l">
              <a:lnSpc>
                <a:spcPct val="100000"/>
              </a:lnSpc>
              <a:spcBef>
                <a:spcPts val="567"/>
              </a:spcBef>
              <a:spcAft>
                <a:spcPts val="0"/>
              </a:spcAft>
              <a:buSzPts val="1600"/>
              <a:buChar char="•"/>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63" name="Shape 63"/>
        <p:cNvGrpSpPr/>
        <p:nvPr/>
      </p:nvGrpSpPr>
      <p:grpSpPr>
        <a:xfrm>
          <a:off x="0" y="0"/>
          <a:ext cx="0" cy="0"/>
          <a:chOff x="0" y="0"/>
          <a:chExt cx="0" cy="0"/>
        </a:xfrm>
      </p:grpSpPr>
      <p:sp>
        <p:nvSpPr>
          <p:cNvPr id="64" name="Google Shape;64;p24"/>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36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4"/>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6" name="Google Shape;66;p24"/>
          <p:cNvSpPr/>
          <p:nvPr>
            <p:ph idx="2" type="pic"/>
          </p:nvPr>
        </p:nvSpPr>
        <p:spPr>
          <a:xfrm>
            <a:off x="720725" y="1857600"/>
            <a:ext cx="5302800" cy="2016000"/>
          </a:xfrm>
          <a:prstGeom prst="rect">
            <a:avLst/>
          </a:prstGeom>
          <a:solidFill>
            <a:srgbClr val="D8D8D8"/>
          </a:solidFill>
          <a:ln>
            <a:noFill/>
          </a:ln>
        </p:spPr>
      </p:sp>
      <p:sp>
        <p:nvSpPr>
          <p:cNvPr id="67" name="Google Shape;67;p24"/>
          <p:cNvSpPr txBox="1"/>
          <p:nvPr>
            <p:ph idx="1" type="body"/>
          </p:nvPr>
        </p:nvSpPr>
        <p:spPr>
          <a:xfrm>
            <a:off x="720725" y="3872238"/>
            <a:ext cx="5302800" cy="2041200"/>
          </a:xfrm>
          <a:prstGeom prst="rect">
            <a:avLst/>
          </a:prstGeom>
          <a:solidFill>
            <a:schemeClr val="dk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330200" lvl="2" marL="1371600" algn="l">
              <a:lnSpc>
                <a:spcPct val="100000"/>
              </a:lnSpc>
              <a:spcBef>
                <a:spcPts val="567"/>
              </a:spcBef>
              <a:spcAft>
                <a:spcPts val="0"/>
              </a:spcAft>
              <a:buSzPts val="1600"/>
              <a:buChar char="•"/>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24"/>
          <p:cNvSpPr/>
          <p:nvPr>
            <p:ph idx="3" type="pic"/>
          </p:nvPr>
        </p:nvSpPr>
        <p:spPr>
          <a:xfrm>
            <a:off x="6166888" y="1857600"/>
            <a:ext cx="5302800" cy="2016000"/>
          </a:xfrm>
          <a:prstGeom prst="rect">
            <a:avLst/>
          </a:prstGeom>
          <a:solidFill>
            <a:srgbClr val="D8D8D8"/>
          </a:solidFill>
          <a:ln>
            <a:noFill/>
          </a:ln>
        </p:spPr>
      </p:sp>
      <p:sp>
        <p:nvSpPr>
          <p:cNvPr id="69" name="Google Shape;69;p24"/>
          <p:cNvSpPr txBox="1"/>
          <p:nvPr>
            <p:ph idx="4" type="body"/>
          </p:nvPr>
        </p:nvSpPr>
        <p:spPr>
          <a:xfrm>
            <a:off x="6166888" y="3872238"/>
            <a:ext cx="5302800" cy="2041200"/>
          </a:xfrm>
          <a:prstGeom prst="rect">
            <a:avLst/>
          </a:prstGeom>
          <a:solidFill>
            <a:schemeClr val="dk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330200" lvl="2" marL="1371600" algn="l">
              <a:lnSpc>
                <a:spcPct val="100000"/>
              </a:lnSpc>
              <a:spcBef>
                <a:spcPts val="567"/>
              </a:spcBef>
              <a:spcAft>
                <a:spcPts val="0"/>
              </a:spcAft>
              <a:buSzPts val="1600"/>
              <a:buChar char="•"/>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dk1"/>
        </a:solidFill>
      </p:bgPr>
    </p:bg>
    <p:spTree>
      <p:nvGrpSpPr>
        <p:cNvPr id="70" name="Shape 70"/>
        <p:cNvGrpSpPr/>
        <p:nvPr/>
      </p:nvGrpSpPr>
      <p:grpSpPr>
        <a:xfrm>
          <a:off x="0" y="0"/>
          <a:ext cx="0" cy="0"/>
          <a:chOff x="0" y="0"/>
          <a:chExt cx="0" cy="0"/>
        </a:xfrm>
      </p:grpSpPr>
      <p:sp>
        <p:nvSpPr>
          <p:cNvPr id="71" name="Google Shape;71;p25"/>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2" name="Google Shape;72;p25"/>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36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4" name="Google Shape;74;p25"/>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342900" lvl="2" marL="1371600" algn="l">
              <a:lnSpc>
                <a:spcPct val="100000"/>
              </a:lnSpc>
              <a:spcBef>
                <a:spcPts val="567"/>
              </a:spcBef>
              <a:spcAft>
                <a:spcPts val="0"/>
              </a:spcAft>
              <a:buSzPts val="1800"/>
              <a:buChar char="•"/>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5"/>
          <p:cNvSpPr txBox="1"/>
          <p:nvPr>
            <p:ph idx="2" type="body"/>
          </p:nvPr>
        </p:nvSpPr>
        <p:spPr>
          <a:xfrm>
            <a:off x="72072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330200" lvl="2" marL="1371600" algn="l">
              <a:lnSpc>
                <a:spcPct val="100000"/>
              </a:lnSpc>
              <a:spcBef>
                <a:spcPts val="567"/>
              </a:spcBef>
              <a:spcAft>
                <a:spcPts val="0"/>
              </a:spcAft>
              <a:buSzPts val="1600"/>
              <a:buChar char="•"/>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5"/>
          <p:cNvSpPr txBox="1"/>
          <p:nvPr>
            <p:ph idx="3" type="body"/>
          </p:nvPr>
        </p:nvSpPr>
        <p:spPr>
          <a:xfrm>
            <a:off x="4363199"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330200" lvl="2" marL="1371600" algn="l">
              <a:lnSpc>
                <a:spcPct val="100000"/>
              </a:lnSpc>
              <a:spcBef>
                <a:spcPts val="567"/>
              </a:spcBef>
              <a:spcAft>
                <a:spcPts val="0"/>
              </a:spcAft>
              <a:buSzPts val="1600"/>
              <a:buChar char="•"/>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4" type="body"/>
          </p:nvPr>
        </p:nvSpPr>
        <p:spPr>
          <a:xfrm>
            <a:off x="800567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330200" lvl="2" marL="1371600" algn="l">
              <a:lnSpc>
                <a:spcPct val="100000"/>
              </a:lnSpc>
              <a:spcBef>
                <a:spcPts val="567"/>
              </a:spcBef>
              <a:spcAft>
                <a:spcPts val="0"/>
              </a:spcAft>
              <a:buSzPts val="1600"/>
              <a:buChar char="•"/>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78" name="Google Shape;78;p25"/>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pic>
        <p:nvPicPr>
          <p:cNvPr descr="A logo with a globe and text&#10;&#10;AI-generated content may be incorrect." id="79" name="Google Shape;79;p25"/>
          <p:cNvPicPr preferRelativeResize="0"/>
          <p:nvPr/>
        </p:nvPicPr>
        <p:blipFill rotWithShape="1">
          <a:blip r:embed="rId2">
            <a:alphaModFix/>
          </a:blip>
          <a:srcRect b="32592" l="0" r="0" t="20971"/>
          <a:stretch/>
        </p:blipFill>
        <p:spPr>
          <a:xfrm>
            <a:off x="535415" y="6159405"/>
            <a:ext cx="1230985" cy="404622"/>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3600"/>
              <a:buFont typeface="Roboto"/>
              <a:buNone/>
              <a:defRPr b="1" i="0" sz="3600" u="none" cap="none" strike="noStrike">
                <a:solidFill>
                  <a:schemeClr val="accen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800"/>
              <a:buFont typeface="Roboto"/>
              <a:buNone/>
              <a:defRPr b="0" i="0" sz="1800" u="none" cap="none" strike="noStrike">
                <a:solidFill>
                  <a:schemeClr val="dk2"/>
                </a:solidFill>
                <a:latin typeface="Roboto"/>
                <a:ea typeface="Roboto"/>
                <a:cs typeface="Roboto"/>
                <a:sym typeface="Roboto"/>
              </a:defRPr>
            </a:lvl1pPr>
            <a:lvl2pPr indent="-228600" lvl="1" marL="914400" marR="0" rtl="0" algn="l">
              <a:lnSpc>
                <a:spcPct val="90000"/>
              </a:lnSpc>
              <a:spcBef>
                <a:spcPts val="1701"/>
              </a:spcBef>
              <a:spcAft>
                <a:spcPts val="0"/>
              </a:spcAft>
              <a:buClr>
                <a:schemeClr val="accent3"/>
              </a:buClr>
              <a:buSzPts val="1800"/>
              <a:buFont typeface="Roboto"/>
              <a:buNone/>
              <a:defRPr b="1" i="0" sz="1800" u="none" cap="none" strike="noStrike">
                <a:solidFill>
                  <a:schemeClr val="accent3"/>
                </a:solidFill>
                <a:latin typeface="Roboto"/>
                <a:ea typeface="Roboto"/>
                <a:cs typeface="Roboto"/>
                <a:sym typeface="Roboto"/>
              </a:defRPr>
            </a:lvl2pPr>
            <a:lvl3pPr indent="-330200" lvl="2" marL="1371600" marR="0" rtl="0" algn="l">
              <a:lnSpc>
                <a:spcPct val="100000"/>
              </a:lnSpc>
              <a:spcBef>
                <a:spcPts val="567"/>
              </a:spcBef>
              <a:spcAft>
                <a:spcPts val="0"/>
              </a:spcAft>
              <a:buClr>
                <a:schemeClr val="accent2"/>
              </a:buClr>
              <a:buSzPts val="1600"/>
              <a:buFont typeface="Roboto"/>
              <a:buChar char="•"/>
              <a:defRPr b="0" i="0" sz="1600" u="none" cap="none" strike="noStrike">
                <a:solidFill>
                  <a:schemeClr val="dk2"/>
                </a:solidFill>
                <a:latin typeface="Roboto"/>
                <a:ea typeface="Roboto"/>
                <a:cs typeface="Roboto"/>
                <a:sym typeface="Roboto"/>
              </a:defRPr>
            </a:lvl3pPr>
            <a:lvl4pPr indent="-330200" lvl="3" marL="1828800" marR="0" rtl="0" algn="l">
              <a:lnSpc>
                <a:spcPct val="100000"/>
              </a:lnSpc>
              <a:spcBef>
                <a:spcPts val="2835"/>
              </a:spcBef>
              <a:spcAft>
                <a:spcPts val="0"/>
              </a:spcAft>
              <a:buClr>
                <a:schemeClr val="accent2"/>
              </a:buClr>
              <a:buSzPts val="1600"/>
              <a:buFont typeface="Roboto"/>
              <a:buChar char="•"/>
              <a:defRPr b="0" i="0" sz="1600" u="none" cap="none" strike="noStrike">
                <a:solidFill>
                  <a:schemeClr val="dk2"/>
                </a:solidFill>
                <a:latin typeface="Roboto"/>
                <a:ea typeface="Roboto"/>
                <a:cs typeface="Roboto"/>
                <a:sym typeface="Roboto"/>
              </a:defRPr>
            </a:lvl4pPr>
            <a:lvl5pPr indent="-330200" lvl="4" marL="2286000" marR="0" rtl="0" algn="l">
              <a:lnSpc>
                <a:spcPct val="100000"/>
              </a:lnSpc>
              <a:spcBef>
                <a:spcPts val="850"/>
              </a:spcBef>
              <a:spcAft>
                <a:spcPts val="0"/>
              </a:spcAft>
              <a:buClr>
                <a:schemeClr val="accent2"/>
              </a:buClr>
              <a:buSzPts val="1600"/>
              <a:buFont typeface="Roboto"/>
              <a:buChar char="•"/>
              <a:defRPr b="0" i="0" sz="1600" u="none" cap="none" strike="noStrike">
                <a:solidFill>
                  <a:schemeClr val="dk2"/>
                </a:solidFill>
                <a:latin typeface="Roboto"/>
                <a:ea typeface="Roboto"/>
                <a:cs typeface="Roboto"/>
                <a:sym typeface="Roboto"/>
              </a:defRPr>
            </a:lvl5pPr>
            <a:lvl6pPr indent="-330200" lvl="5" marL="2743200" marR="0" rtl="0" algn="l">
              <a:lnSpc>
                <a:spcPct val="90000"/>
              </a:lnSpc>
              <a:spcBef>
                <a:spcPts val="850"/>
              </a:spcBef>
              <a:spcAft>
                <a:spcPts val="0"/>
              </a:spcAft>
              <a:buClr>
                <a:schemeClr val="accent2"/>
              </a:buClr>
              <a:buSzPts val="1600"/>
              <a:buFont typeface="Roboto"/>
              <a:buChar char="•"/>
              <a:defRPr b="0" i="0" sz="1600" u="none" cap="none" strike="noStrike">
                <a:solidFill>
                  <a:schemeClr val="dk2"/>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9pPr>
          </a:lstStyle>
          <a:p/>
        </p:txBody>
      </p:sp>
      <p:sp>
        <p:nvSpPr>
          <p:cNvPr id="12" name="Google Shape;12;p1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3" name="Google Shape;13;p16"/>
          <p:cNvCxnSpPr/>
          <p:nvPr/>
        </p:nvCxnSpPr>
        <p:spPr>
          <a:xfrm>
            <a:off x="1766400" y="6361716"/>
            <a:ext cx="10425600" cy="0"/>
          </a:xfrm>
          <a:prstGeom prst="straightConnector1">
            <a:avLst/>
          </a:prstGeom>
          <a:noFill/>
          <a:ln cap="flat" cmpd="sng" w="9525">
            <a:solidFill>
              <a:schemeClr val="accent1"/>
            </a:solidFill>
            <a:prstDash val="solid"/>
            <a:miter lim="800000"/>
            <a:headEnd len="sm" w="sm" type="none"/>
            <a:tailEnd len="sm" w="sm" type="none"/>
          </a:ln>
        </p:spPr>
      </p:cxnSp>
      <p:pic>
        <p:nvPicPr>
          <p:cNvPr descr="A blue and orange logo with text&#10;&#10;AI-generated content may be incorrect." id="14" name="Google Shape;14;p16"/>
          <p:cNvPicPr preferRelativeResize="0"/>
          <p:nvPr/>
        </p:nvPicPr>
        <p:blipFill rotWithShape="1">
          <a:blip r:embed="rId1">
            <a:alphaModFix/>
          </a:blip>
          <a:srcRect b="30925" l="0" r="0" t="17852"/>
          <a:stretch/>
        </p:blipFill>
        <p:spPr>
          <a:xfrm>
            <a:off x="564432" y="6157635"/>
            <a:ext cx="1125763" cy="40816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hyperlink" Target="http://friday.t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hyperlink" Target="https://docs.google.com/spreadsheets/d/1Br8Bq4TByK1v-hNxPQnmlhdkavyGI4Sp/edit?gid=579941746#gid=57994174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jpg"/><Relationship Id="rId4" Type="http://schemas.openxmlformats.org/officeDocument/2006/relationships/image" Target="../media/image25.jpg"/><Relationship Id="rId5" Type="http://schemas.openxmlformats.org/officeDocument/2006/relationships/image" Target="../media/image24.jpg"/><Relationship Id="rId6"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comments" Target="../comments/commen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comments" Target="../comments/commen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
          <p:cNvSpPr txBox="1"/>
          <p:nvPr>
            <p:ph type="ctrTitle"/>
          </p:nvPr>
        </p:nvSpPr>
        <p:spPr>
          <a:xfrm>
            <a:off x="1368000" y="2790000"/>
            <a:ext cx="10380900" cy="147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000"/>
              <a:buFont typeface="Arial"/>
              <a:buNone/>
            </a:pPr>
            <a:r>
              <a:rPr lang="en-GB" sz="4900"/>
              <a:t>Summary of revised structure following Wednesday’s discussions</a:t>
            </a:r>
            <a:r>
              <a:rPr lang="en-GB" sz="4400"/>
              <a:t> </a:t>
            </a:r>
            <a:r>
              <a:rPr lang="en-GB" sz="4300"/>
              <a:t> </a:t>
            </a:r>
            <a:endParaRPr sz="4300"/>
          </a:p>
          <a:p>
            <a:pPr indent="0" lvl="0" marL="0" rtl="0" algn="l">
              <a:lnSpc>
                <a:spcPct val="90000"/>
              </a:lnSpc>
              <a:spcBef>
                <a:spcPts val="0"/>
              </a:spcBef>
              <a:spcAft>
                <a:spcPts val="0"/>
              </a:spcAft>
              <a:buClr>
                <a:schemeClr val="lt1"/>
              </a:buClr>
              <a:buSzPts val="5000"/>
              <a:buFont typeface="Arial"/>
              <a:buNone/>
            </a:pPr>
            <a:r>
              <a:t/>
            </a:r>
            <a:endParaRPr/>
          </a:p>
        </p:txBody>
      </p:sp>
      <p:sp>
        <p:nvSpPr>
          <p:cNvPr id="142" name="Google Shape;142;p1"/>
          <p:cNvSpPr txBox="1"/>
          <p:nvPr>
            <p:ph idx="1" type="subTitle"/>
          </p:nvPr>
        </p:nvSpPr>
        <p:spPr>
          <a:xfrm>
            <a:off x="1368000" y="4597200"/>
            <a:ext cx="8165700" cy="9282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lt1"/>
              </a:buClr>
              <a:buSzPts val="1800"/>
              <a:buNone/>
            </a:pPr>
            <a:r>
              <a:rPr lang="en-GB"/>
              <a:t>Session chairs: Matias Sifon and Suzan M. El-Gharabawy</a:t>
            </a:r>
            <a:endParaRPr/>
          </a:p>
          <a:p>
            <a:pPr indent="0" lvl="0" marL="0" rtl="0" algn="l">
              <a:lnSpc>
                <a:spcPct val="105000"/>
              </a:lnSpc>
              <a:spcBef>
                <a:spcPts val="0"/>
              </a:spcBef>
              <a:spcAft>
                <a:spcPts val="0"/>
              </a:spcAft>
              <a:buClr>
                <a:schemeClr val="lt1"/>
              </a:buClr>
              <a:buSzPts val="1800"/>
              <a:buNone/>
            </a:pPr>
            <a:r>
              <a:t/>
            </a:r>
            <a:endParaRPr/>
          </a:p>
          <a:p>
            <a:pPr indent="0" lvl="0" marL="0" rtl="0" algn="l">
              <a:lnSpc>
                <a:spcPct val="105000"/>
              </a:lnSpc>
              <a:spcBef>
                <a:spcPts val="0"/>
              </a:spcBef>
              <a:spcAft>
                <a:spcPts val="0"/>
              </a:spcAft>
              <a:buClr>
                <a:schemeClr val="lt1"/>
              </a:buClr>
              <a:buSzPts val="1800"/>
              <a:buNone/>
            </a:pPr>
            <a:r>
              <a:rPr lang="en-GB" sz="1700"/>
              <a:t>15th GOOS Steering Committee meeting | 25-27 March 2026 | Hyderabad, India</a:t>
            </a:r>
            <a:endParaRPr sz="1700"/>
          </a:p>
          <a:p>
            <a:pPr indent="0" lvl="0" marL="0" rtl="0" algn="l">
              <a:lnSpc>
                <a:spcPct val="105000"/>
              </a:lnSpc>
              <a:spcBef>
                <a:spcPts val="0"/>
              </a:spcBef>
              <a:spcAft>
                <a:spcPts val="0"/>
              </a:spcAft>
              <a:buClr>
                <a:schemeClr val="lt1"/>
              </a:buClr>
              <a:buSzPts val="1800"/>
              <a:buNone/>
            </a:pPr>
            <a:r>
              <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g3d0e24cd55f_0_709"/>
          <p:cNvSpPr/>
          <p:nvPr/>
        </p:nvSpPr>
        <p:spPr>
          <a:xfrm>
            <a:off x="7651690" y="1250389"/>
            <a:ext cx="4176000" cy="5010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21" name="Google Shape;621;g3d0e24cd55f_0_709"/>
          <p:cNvSpPr txBox="1"/>
          <p:nvPr>
            <p:ph idx="1" type="body"/>
          </p:nvPr>
        </p:nvSpPr>
        <p:spPr>
          <a:xfrm>
            <a:off x="380999" y="196335"/>
            <a:ext cx="11306700" cy="884400"/>
          </a:xfrm>
          <a:prstGeom prst="rect">
            <a:avLst/>
          </a:prstGeom>
          <a:noFill/>
          <a:ln>
            <a:noFill/>
          </a:ln>
        </p:spPr>
        <p:txBody>
          <a:bodyPr anchorCtr="0" anchor="t" bIns="0" lIns="0" spcFirstLastPara="1" rIns="0" wrap="square" tIns="144000">
            <a:spAutoFit/>
          </a:bodyPr>
          <a:lstStyle/>
          <a:p>
            <a:pPr indent="0" lvl="0" marL="0" marR="0" rtl="0" algn="l">
              <a:lnSpc>
                <a:spcPct val="100000"/>
              </a:lnSpc>
              <a:spcBef>
                <a:spcPts val="0"/>
              </a:spcBef>
              <a:spcAft>
                <a:spcPts val="0"/>
              </a:spcAft>
              <a:buClr>
                <a:srgbClr val="4AB5C4"/>
              </a:buClr>
              <a:buSzPts val="2400"/>
              <a:buFont typeface="Arial"/>
              <a:buNone/>
            </a:pPr>
            <a:r>
              <a:rPr lang="en-GB" sz="2400">
                <a:solidFill>
                  <a:srgbClr val="4AB5C4"/>
                </a:solidFill>
                <a:latin typeface="Arial"/>
                <a:ea typeface="Arial"/>
                <a:cs typeface="Arial"/>
                <a:sym typeface="Arial"/>
              </a:rPr>
              <a:t>Strengthening NFP’s role and interaction model will increase Member State involvement, enhance coordination, and align with global standards</a:t>
            </a:r>
            <a:endParaRPr sz="2400"/>
          </a:p>
        </p:txBody>
      </p:sp>
      <p:grpSp>
        <p:nvGrpSpPr>
          <p:cNvPr id="622" name="Google Shape;622;g3d0e24cd55f_0_709"/>
          <p:cNvGrpSpPr/>
          <p:nvPr/>
        </p:nvGrpSpPr>
        <p:grpSpPr>
          <a:xfrm>
            <a:off x="-403720" y="47240"/>
            <a:ext cx="346858" cy="1629636"/>
            <a:chOff x="-510363" y="0"/>
            <a:chExt cx="346858" cy="1629636"/>
          </a:xfrm>
        </p:grpSpPr>
        <p:sp>
          <p:nvSpPr>
            <p:cNvPr id="623" name="Google Shape;623;g3d0e24cd55f_0_709"/>
            <p:cNvSpPr/>
            <p:nvPr/>
          </p:nvSpPr>
          <p:spPr>
            <a:xfrm>
              <a:off x="-510363" y="0"/>
              <a:ext cx="342600" cy="308400"/>
            </a:xfrm>
            <a:prstGeom prst="rect">
              <a:avLst/>
            </a:prstGeom>
            <a:solidFill>
              <a:srgbClr val="CAED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24" name="Google Shape;624;g3d0e24cd55f_0_709"/>
            <p:cNvSpPr/>
            <p:nvPr/>
          </p:nvSpPr>
          <p:spPr>
            <a:xfrm>
              <a:off x="-510363" y="330309"/>
              <a:ext cx="342600" cy="308400"/>
            </a:xfrm>
            <a:prstGeom prst="rect">
              <a:avLst/>
            </a:prstGeom>
            <a:solidFill>
              <a:srgbClr val="9DD6D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25" name="Google Shape;625;g3d0e24cd55f_0_709"/>
            <p:cNvSpPr/>
            <p:nvPr/>
          </p:nvSpPr>
          <p:spPr>
            <a:xfrm>
              <a:off x="-510363" y="660618"/>
              <a:ext cx="342600" cy="308400"/>
            </a:xfrm>
            <a:prstGeom prst="rect">
              <a:avLst/>
            </a:prstGeom>
            <a:solidFill>
              <a:srgbClr val="71B0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26" name="Google Shape;626;g3d0e24cd55f_0_709"/>
            <p:cNvSpPr/>
            <p:nvPr/>
          </p:nvSpPr>
          <p:spPr>
            <a:xfrm>
              <a:off x="-506105" y="990927"/>
              <a:ext cx="342600" cy="308400"/>
            </a:xfrm>
            <a:prstGeom prst="rect">
              <a:avLst/>
            </a:prstGeom>
            <a:solidFill>
              <a:srgbClr val="5894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27" name="Google Shape;627;g3d0e24cd55f_0_709"/>
            <p:cNvSpPr/>
            <p:nvPr/>
          </p:nvSpPr>
          <p:spPr>
            <a:xfrm>
              <a:off x="-506105" y="1321236"/>
              <a:ext cx="342600" cy="308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628" name="Google Shape;628;g3d0e24cd55f_0_709"/>
          <p:cNvSpPr txBox="1"/>
          <p:nvPr/>
        </p:nvSpPr>
        <p:spPr>
          <a:xfrm>
            <a:off x="381000" y="138070"/>
            <a:ext cx="11430000" cy="187800"/>
          </a:xfrm>
          <a:prstGeom prst="rect">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rgbClr val="2C6068"/>
              </a:buClr>
              <a:buSzPts val="1000"/>
              <a:buFont typeface="Arial"/>
              <a:buNone/>
            </a:pPr>
            <a:r>
              <a:rPr b="1" i="0" lang="en-GB" sz="1000" u="none" cap="none" strike="noStrike">
                <a:solidFill>
                  <a:srgbClr val="2C6068"/>
                </a:solidFill>
                <a:latin typeface="Arial"/>
                <a:ea typeface="Arial"/>
                <a:cs typeface="Arial"/>
                <a:sym typeface="Arial"/>
              </a:rPr>
              <a:t>Proposed structure – 7. Strengthen NFP’s role and interaction model</a:t>
            </a:r>
            <a:endParaRPr b="0" i="0" sz="1400" u="none" cap="none" strike="noStrike">
              <a:solidFill>
                <a:srgbClr val="000000"/>
              </a:solidFill>
              <a:latin typeface="Arial"/>
              <a:ea typeface="Arial"/>
              <a:cs typeface="Arial"/>
              <a:sym typeface="Arial"/>
            </a:endParaRPr>
          </a:p>
        </p:txBody>
      </p:sp>
      <p:sp>
        <p:nvSpPr>
          <p:cNvPr id="629" name="Google Shape;629;g3d0e24cd55f_0_709"/>
          <p:cNvSpPr txBox="1"/>
          <p:nvPr/>
        </p:nvSpPr>
        <p:spPr>
          <a:xfrm>
            <a:off x="7716148" y="1657792"/>
            <a:ext cx="4212000" cy="45843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NFPs will have a strengthened role to link national observing efforts with broader GOOS and advocate GOOS at the national level</a:t>
            </a:r>
            <a:endParaRPr b="0" i="0" sz="1100" u="none" cap="none" strike="noStrike">
              <a:solidFill>
                <a:schemeClr val="dk1"/>
              </a:solidFill>
              <a:latin typeface="Arial"/>
              <a:ea typeface="Arial"/>
              <a:cs typeface="Arial"/>
              <a:sym typeface="Arial"/>
            </a:endParaRPr>
          </a:p>
          <a:p>
            <a:pPr indent="-171450" lvl="0" marL="171450" marR="0" rtl="0" algn="l">
              <a:lnSpc>
                <a:spcPct val="100000"/>
              </a:lnSpc>
              <a:spcBef>
                <a:spcPts val="10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GOOS Steering Committee (SC) will provide strategic direction and oversight to NFPs</a:t>
            </a:r>
            <a:endParaRPr b="0" i="0" sz="1100" u="none" cap="none" strike="noStrike">
              <a:solidFill>
                <a:schemeClr val="dk1"/>
              </a:solidFill>
              <a:latin typeface="Arial"/>
              <a:ea typeface="Arial"/>
              <a:cs typeface="Arial"/>
              <a:sym typeface="Arial"/>
            </a:endParaRPr>
          </a:p>
          <a:p>
            <a:pPr indent="-171450" lvl="0" marL="360000" marR="0" rtl="0" algn="l">
              <a:lnSpc>
                <a:spcPct val="100000"/>
              </a:lnSpc>
              <a:spcBef>
                <a:spcPts val="10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NFP Advisory Group (comprising representatives from IOC Electoral Groups) will be established to ensure Member States perspectives are effectively communicated to the GOOS SC (see slide #32)</a:t>
            </a:r>
            <a:endParaRPr b="0" i="0" sz="1400" u="none" cap="none" strike="noStrike">
              <a:solidFill>
                <a:srgbClr val="000000"/>
              </a:solidFill>
              <a:latin typeface="Arial"/>
              <a:ea typeface="Arial"/>
              <a:cs typeface="Arial"/>
              <a:sym typeface="Arial"/>
            </a:endParaRPr>
          </a:p>
          <a:p>
            <a:pPr indent="-171450" lvl="0" marL="360000" marR="0" rtl="0" algn="l">
              <a:lnSpc>
                <a:spcPct val="100000"/>
              </a:lnSpc>
              <a:spcBef>
                <a:spcPts val="10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GOOS Secretariat will coordinate activities among NFPs, serving as the primary point of contact, sharing updates, templates, best practices, consolidating reports and actively supporting engagement between GOOS NFP and IODE focal points (NODCs and ADUs)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10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NFPs will be encouraged to coordinate with IOC NFP and other relevant focal points and representatives (e.g., GOOS Network, WMO, IODE) through:</a:t>
            </a:r>
            <a:endParaRPr b="0" i="0" sz="1400" u="none" cap="none" strike="noStrike">
              <a:solidFill>
                <a:srgbClr val="000000"/>
              </a:solidFill>
              <a:latin typeface="Arial"/>
              <a:ea typeface="Arial"/>
              <a:cs typeface="Arial"/>
              <a:sym typeface="Arial"/>
            </a:endParaRPr>
          </a:p>
          <a:p>
            <a:pPr indent="-171450" lvl="0" marL="360000" marR="0" rtl="0" algn="l">
              <a:lnSpc>
                <a:spcPct val="100000"/>
              </a:lnSpc>
              <a:spcBef>
                <a:spcPts val="10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Existing national coordination mechanism (national observing networks) or </a:t>
            </a:r>
            <a:endParaRPr b="0" i="0" sz="1400" u="none" cap="none" strike="noStrike">
              <a:solidFill>
                <a:srgbClr val="000000"/>
              </a:solidFill>
              <a:latin typeface="Arial"/>
              <a:ea typeface="Arial"/>
              <a:cs typeface="Arial"/>
              <a:sym typeface="Arial"/>
            </a:endParaRPr>
          </a:p>
          <a:p>
            <a:pPr indent="-171450" lvl="0" marL="360000" marR="0" rtl="0" algn="l">
              <a:lnSpc>
                <a:spcPct val="100000"/>
              </a:lnSpc>
              <a:spcBef>
                <a:spcPts val="10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Establish national ocean observing committee/hub that bring together key representatives as per existing TOR and Implementation Guidelines</a:t>
            </a:r>
            <a:endParaRPr b="0" i="0" sz="1100" u="none" cap="none" strike="noStrike">
              <a:solidFill>
                <a:schemeClr val="dk1"/>
              </a:solidFill>
              <a:latin typeface="Arial"/>
              <a:ea typeface="Arial"/>
              <a:cs typeface="Arial"/>
              <a:sym typeface="Arial"/>
            </a:endParaRPr>
          </a:p>
          <a:p>
            <a:pPr indent="-171450" lvl="0" marL="172800" marR="0" rtl="0" algn="l">
              <a:lnSpc>
                <a:spcPct val="100000"/>
              </a:lnSpc>
              <a:spcBef>
                <a:spcPts val="10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NFPs will communicate and collaborate with national ocean observing data providers but the ICG will be reporting on their behalf (e.g., on % observing systems with interoperable EOV dataflows)</a:t>
            </a:r>
            <a:endParaRPr b="0" i="0" sz="1400" u="none" cap="none" strike="noStrike">
              <a:solidFill>
                <a:srgbClr val="000000"/>
              </a:solidFill>
              <a:latin typeface="Arial"/>
              <a:ea typeface="Arial"/>
              <a:cs typeface="Arial"/>
              <a:sym typeface="Arial"/>
            </a:endParaRPr>
          </a:p>
        </p:txBody>
      </p:sp>
      <p:sp>
        <p:nvSpPr>
          <p:cNvPr id="630" name="Google Shape;630;g3d0e24cd55f_0_709"/>
          <p:cNvSpPr txBox="1"/>
          <p:nvPr/>
        </p:nvSpPr>
        <p:spPr>
          <a:xfrm>
            <a:off x="368472" y="1250389"/>
            <a:ext cx="71280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Key NFP interactions in the future model </a:t>
            </a:r>
            <a:endParaRPr b="1" i="0" sz="1200" u="none" cap="none" strike="noStrike">
              <a:solidFill>
                <a:schemeClr val="dk1"/>
              </a:solidFill>
              <a:latin typeface="Arial"/>
              <a:ea typeface="Arial"/>
              <a:cs typeface="Arial"/>
              <a:sym typeface="Arial"/>
            </a:endParaRPr>
          </a:p>
        </p:txBody>
      </p:sp>
      <p:sp>
        <p:nvSpPr>
          <p:cNvPr id="631" name="Google Shape;631;g3d0e24cd55f_0_709"/>
          <p:cNvSpPr/>
          <p:nvPr/>
        </p:nvSpPr>
        <p:spPr>
          <a:xfrm>
            <a:off x="437682" y="4111179"/>
            <a:ext cx="6931800" cy="2149200"/>
          </a:xfrm>
          <a:prstGeom prst="rect">
            <a:avLst/>
          </a:prstGeom>
          <a:solidFill>
            <a:srgbClr val="F2F2F2"/>
          </a:solidFill>
          <a:ln cap="flat" cmpd="sng" w="12700">
            <a:solidFill>
              <a:srgbClr val="2C606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Arial"/>
                <a:ea typeface="Arial"/>
                <a:cs typeface="Arial"/>
                <a:sym typeface="Arial"/>
              </a:rPr>
              <a:t>National Coordination </a:t>
            </a:r>
            <a:endParaRPr b="0" i="0" sz="1400" u="none" cap="none" strike="noStrike">
              <a:solidFill>
                <a:srgbClr val="000000"/>
              </a:solidFill>
              <a:latin typeface="Arial"/>
              <a:ea typeface="Arial"/>
              <a:cs typeface="Arial"/>
              <a:sym typeface="Arial"/>
            </a:endParaRPr>
          </a:p>
        </p:txBody>
      </p:sp>
      <p:cxnSp>
        <p:nvCxnSpPr>
          <p:cNvPr id="632" name="Google Shape;632;g3d0e24cd55f_0_709"/>
          <p:cNvCxnSpPr/>
          <p:nvPr/>
        </p:nvCxnSpPr>
        <p:spPr>
          <a:xfrm>
            <a:off x="2104451" y="2010615"/>
            <a:ext cx="0" cy="2494800"/>
          </a:xfrm>
          <a:prstGeom prst="straightConnector1">
            <a:avLst/>
          </a:prstGeom>
          <a:noFill/>
          <a:ln cap="flat" cmpd="sng" w="12700">
            <a:solidFill>
              <a:srgbClr val="2C6068"/>
            </a:solidFill>
            <a:prstDash val="solid"/>
            <a:miter lim="800000"/>
            <a:headEnd len="sm" w="sm" type="none"/>
            <a:tailEnd len="med" w="med" type="triangle"/>
          </a:ln>
        </p:spPr>
      </p:cxnSp>
      <p:sp>
        <p:nvSpPr>
          <p:cNvPr id="633" name="Google Shape;633;g3d0e24cd55f_0_709"/>
          <p:cNvSpPr/>
          <p:nvPr/>
        </p:nvSpPr>
        <p:spPr>
          <a:xfrm>
            <a:off x="3764343" y="2841482"/>
            <a:ext cx="1343100" cy="396000"/>
          </a:xfrm>
          <a:prstGeom prst="rect">
            <a:avLst/>
          </a:prstGeom>
          <a:solidFill>
            <a:srgbClr val="BBE2E0"/>
          </a:solidFill>
          <a:ln cap="flat" cmpd="sng" w="952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GOOS Secretariat</a:t>
            </a:r>
            <a:endParaRPr b="0" i="0" sz="1100" u="none" cap="none" strike="noStrike">
              <a:solidFill>
                <a:srgbClr val="000000"/>
              </a:solidFill>
              <a:latin typeface="Arial"/>
              <a:ea typeface="Arial"/>
              <a:cs typeface="Arial"/>
              <a:sym typeface="Arial"/>
            </a:endParaRPr>
          </a:p>
        </p:txBody>
      </p:sp>
      <p:sp>
        <p:nvSpPr>
          <p:cNvPr id="634" name="Google Shape;634;g3d0e24cd55f_0_709"/>
          <p:cNvSpPr/>
          <p:nvPr/>
        </p:nvSpPr>
        <p:spPr>
          <a:xfrm>
            <a:off x="1923862" y="1628370"/>
            <a:ext cx="2235600" cy="396000"/>
          </a:xfrm>
          <a:prstGeom prst="rect">
            <a:avLst/>
          </a:prstGeom>
          <a:solidFill>
            <a:srgbClr val="BBE2E0"/>
          </a:solidFill>
          <a:ln cap="flat" cmpd="sng" w="952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GOOS Steering Committee</a:t>
            </a:r>
            <a:endParaRPr b="0" i="0" sz="1400" u="none" cap="none" strike="noStrike">
              <a:solidFill>
                <a:srgbClr val="000000"/>
              </a:solidFill>
              <a:latin typeface="Arial"/>
              <a:ea typeface="Arial"/>
              <a:cs typeface="Arial"/>
              <a:sym typeface="Arial"/>
            </a:endParaRPr>
          </a:p>
        </p:txBody>
      </p:sp>
      <p:sp>
        <p:nvSpPr>
          <p:cNvPr id="635" name="Google Shape;635;g3d0e24cd55f_0_709"/>
          <p:cNvSpPr/>
          <p:nvPr/>
        </p:nvSpPr>
        <p:spPr>
          <a:xfrm>
            <a:off x="1923862" y="4500415"/>
            <a:ext cx="2235600" cy="396000"/>
          </a:xfrm>
          <a:prstGeom prst="rect">
            <a:avLst/>
          </a:prstGeom>
          <a:solidFill>
            <a:srgbClr val="BBE2E0"/>
          </a:solidFill>
          <a:ln cap="flat" cmpd="sng" w="952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GOOS NFPs</a:t>
            </a:r>
            <a:endParaRPr b="0" i="0" sz="1400" u="none" cap="none" strike="noStrike">
              <a:solidFill>
                <a:srgbClr val="000000"/>
              </a:solidFill>
              <a:latin typeface="Arial"/>
              <a:ea typeface="Arial"/>
              <a:cs typeface="Arial"/>
              <a:sym typeface="Arial"/>
            </a:endParaRPr>
          </a:p>
        </p:txBody>
      </p:sp>
      <p:sp>
        <p:nvSpPr>
          <p:cNvPr id="636" name="Google Shape;636;g3d0e24cd55f_0_709"/>
          <p:cNvSpPr txBox="1"/>
          <p:nvPr/>
        </p:nvSpPr>
        <p:spPr>
          <a:xfrm>
            <a:off x="1440839" y="2928362"/>
            <a:ext cx="1332300" cy="507900"/>
          </a:xfrm>
          <a:prstGeom prst="rect">
            <a:avLst/>
          </a:prstGeom>
          <a:solidFill>
            <a:schemeClr val="lt1"/>
          </a:solidFill>
          <a:ln>
            <a:noFill/>
          </a:ln>
        </p:spPr>
        <p:txBody>
          <a:bodyPr anchorCtr="0" anchor="t" bIns="0" lIns="36000" spcFirstLastPara="1" rIns="36000" wrap="square" tIns="0">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Global strategic priorities, and guidance</a:t>
            </a:r>
            <a:endParaRPr b="0" i="0" sz="1400" u="none" cap="none" strike="noStrike">
              <a:solidFill>
                <a:srgbClr val="000000"/>
              </a:solidFill>
              <a:latin typeface="Arial"/>
              <a:ea typeface="Arial"/>
              <a:cs typeface="Arial"/>
              <a:sym typeface="Arial"/>
            </a:endParaRPr>
          </a:p>
        </p:txBody>
      </p:sp>
      <p:cxnSp>
        <p:nvCxnSpPr>
          <p:cNvPr id="637" name="Google Shape;637;g3d0e24cd55f_0_709"/>
          <p:cNvCxnSpPr/>
          <p:nvPr/>
        </p:nvCxnSpPr>
        <p:spPr>
          <a:xfrm>
            <a:off x="3519939" y="6477259"/>
            <a:ext cx="324000" cy="0"/>
          </a:xfrm>
          <a:prstGeom prst="straightConnector1">
            <a:avLst/>
          </a:prstGeom>
          <a:noFill/>
          <a:ln cap="flat" cmpd="sng" w="12700">
            <a:solidFill>
              <a:srgbClr val="2C6068"/>
            </a:solidFill>
            <a:prstDash val="solid"/>
            <a:miter lim="800000"/>
            <a:headEnd len="sm" w="sm" type="none"/>
            <a:tailEnd len="med" w="med" type="triangle"/>
          </a:ln>
        </p:spPr>
      </p:cxnSp>
      <p:sp>
        <p:nvSpPr>
          <p:cNvPr id="638" name="Google Shape;638;g3d0e24cd55f_0_709"/>
          <p:cNvSpPr txBox="1"/>
          <p:nvPr/>
        </p:nvSpPr>
        <p:spPr>
          <a:xfrm>
            <a:off x="3818913" y="6347970"/>
            <a:ext cx="13077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Key interactions</a:t>
            </a:r>
            <a:endParaRPr b="0" i="0" sz="1400" u="none" cap="none" strike="noStrike">
              <a:solidFill>
                <a:srgbClr val="000000"/>
              </a:solidFill>
              <a:latin typeface="Arial"/>
              <a:ea typeface="Arial"/>
              <a:cs typeface="Arial"/>
              <a:sym typeface="Arial"/>
            </a:endParaRPr>
          </a:p>
        </p:txBody>
      </p:sp>
      <p:cxnSp>
        <p:nvCxnSpPr>
          <p:cNvPr id="639" name="Google Shape;639;g3d0e24cd55f_0_709"/>
          <p:cNvCxnSpPr/>
          <p:nvPr/>
        </p:nvCxnSpPr>
        <p:spPr>
          <a:xfrm rot="5400000">
            <a:off x="2700296" y="3464880"/>
            <a:ext cx="1440000" cy="648000"/>
          </a:xfrm>
          <a:prstGeom prst="bentConnector2">
            <a:avLst/>
          </a:prstGeom>
          <a:noFill/>
          <a:ln cap="flat" cmpd="sng" w="12700">
            <a:solidFill>
              <a:srgbClr val="2C6068"/>
            </a:solidFill>
            <a:prstDash val="solid"/>
            <a:miter lim="800000"/>
            <a:headEnd len="sm" w="sm" type="none"/>
            <a:tailEnd len="med" w="med" type="triangle"/>
          </a:ln>
        </p:spPr>
      </p:cxnSp>
      <p:sp>
        <p:nvSpPr>
          <p:cNvPr id="640" name="Google Shape;640;g3d0e24cd55f_0_709"/>
          <p:cNvSpPr txBox="1"/>
          <p:nvPr/>
        </p:nvSpPr>
        <p:spPr>
          <a:xfrm>
            <a:off x="2493256" y="3283794"/>
            <a:ext cx="1164600" cy="677400"/>
          </a:xfrm>
          <a:prstGeom prst="rect">
            <a:avLst/>
          </a:prstGeom>
          <a:solidFill>
            <a:schemeClr val="lt1"/>
          </a:solidFill>
          <a:ln>
            <a:noFill/>
          </a:ln>
        </p:spPr>
        <p:txBody>
          <a:bodyPr anchorCtr="0" anchor="t" bIns="0" lIns="36000" spcFirstLastPara="1" rIns="36000" wrap="square" tIns="0">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Reporting guidelines, templates, and GOOS updates</a:t>
            </a:r>
            <a:endParaRPr b="0" i="0" sz="1400" u="none" cap="none" strike="noStrike">
              <a:solidFill>
                <a:srgbClr val="000000"/>
              </a:solidFill>
              <a:latin typeface="Arial"/>
              <a:ea typeface="Arial"/>
              <a:cs typeface="Arial"/>
              <a:sym typeface="Arial"/>
            </a:endParaRPr>
          </a:p>
        </p:txBody>
      </p:sp>
      <p:cxnSp>
        <p:nvCxnSpPr>
          <p:cNvPr id="641" name="Google Shape;641;g3d0e24cd55f_0_709"/>
          <p:cNvCxnSpPr>
            <a:stCxn id="635" idx="3"/>
            <a:endCxn id="633" idx="2"/>
          </p:cNvCxnSpPr>
          <p:nvPr/>
        </p:nvCxnSpPr>
        <p:spPr>
          <a:xfrm flipH="1" rot="10800000">
            <a:off x="4159462" y="3237415"/>
            <a:ext cx="276300" cy="1461000"/>
          </a:xfrm>
          <a:prstGeom prst="bentConnector2">
            <a:avLst/>
          </a:prstGeom>
          <a:noFill/>
          <a:ln cap="flat" cmpd="sng" w="12700">
            <a:solidFill>
              <a:srgbClr val="2C6068"/>
            </a:solidFill>
            <a:prstDash val="solid"/>
            <a:miter lim="800000"/>
            <a:headEnd len="sm" w="sm" type="none"/>
            <a:tailEnd len="med" w="med" type="triangle"/>
          </a:ln>
        </p:spPr>
      </p:cxnSp>
      <p:sp>
        <p:nvSpPr>
          <p:cNvPr id="642" name="Google Shape;642;g3d0e24cd55f_0_709"/>
          <p:cNvSpPr txBox="1"/>
          <p:nvPr/>
        </p:nvSpPr>
        <p:spPr>
          <a:xfrm>
            <a:off x="3661843" y="3441614"/>
            <a:ext cx="1544100" cy="507900"/>
          </a:xfrm>
          <a:prstGeom prst="rect">
            <a:avLst/>
          </a:prstGeom>
          <a:solidFill>
            <a:schemeClr val="lt1"/>
          </a:solidFill>
          <a:ln>
            <a:noFill/>
          </a:ln>
        </p:spPr>
        <p:txBody>
          <a:bodyPr anchorCtr="0" anchor="t" bIns="0" lIns="36000" spcFirstLastPara="1" rIns="36000" wrap="square" tIns="0">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Regular updates through standardized template</a:t>
            </a:r>
            <a:endParaRPr b="0" i="0" sz="1400" u="none" cap="none" strike="noStrike">
              <a:solidFill>
                <a:srgbClr val="000000"/>
              </a:solidFill>
              <a:latin typeface="Arial"/>
              <a:ea typeface="Arial"/>
              <a:cs typeface="Arial"/>
              <a:sym typeface="Arial"/>
            </a:endParaRPr>
          </a:p>
        </p:txBody>
      </p:sp>
      <p:cxnSp>
        <p:nvCxnSpPr>
          <p:cNvPr id="643" name="Google Shape;643;g3d0e24cd55f_0_709"/>
          <p:cNvCxnSpPr/>
          <p:nvPr/>
        </p:nvCxnSpPr>
        <p:spPr>
          <a:xfrm flipH="1" rot="5400000">
            <a:off x="2952295" y="2183641"/>
            <a:ext cx="936000" cy="648000"/>
          </a:xfrm>
          <a:prstGeom prst="bentConnector2">
            <a:avLst/>
          </a:prstGeom>
          <a:noFill/>
          <a:ln cap="flat" cmpd="sng" w="12700">
            <a:solidFill>
              <a:srgbClr val="2C6068"/>
            </a:solidFill>
            <a:prstDash val="solid"/>
            <a:miter lim="800000"/>
            <a:headEnd len="sm" w="sm" type="none"/>
            <a:tailEnd len="med" w="med" type="triangle"/>
          </a:ln>
        </p:spPr>
      </p:cxnSp>
      <p:sp>
        <p:nvSpPr>
          <p:cNvPr id="644" name="Google Shape;644;g3d0e24cd55f_0_709"/>
          <p:cNvSpPr txBox="1"/>
          <p:nvPr/>
        </p:nvSpPr>
        <p:spPr>
          <a:xfrm>
            <a:off x="2389151" y="2258967"/>
            <a:ext cx="1506900" cy="507900"/>
          </a:xfrm>
          <a:prstGeom prst="rect">
            <a:avLst/>
          </a:prstGeom>
          <a:solidFill>
            <a:schemeClr val="lt1"/>
          </a:solidFill>
          <a:ln>
            <a:noFill/>
          </a:ln>
        </p:spPr>
        <p:txBody>
          <a:bodyPr anchorCtr="0" anchor="t" bIns="0" lIns="36000" spcFirstLastPara="1" rIns="36000" wrap="square" tIns="0">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Consolidated status update incl. insights on gaps and actions</a:t>
            </a:r>
            <a:endParaRPr b="0" i="0" sz="1400" u="none" cap="none" strike="noStrike">
              <a:solidFill>
                <a:srgbClr val="000000"/>
              </a:solidFill>
              <a:latin typeface="Arial"/>
              <a:ea typeface="Arial"/>
              <a:cs typeface="Arial"/>
              <a:sym typeface="Arial"/>
            </a:endParaRPr>
          </a:p>
        </p:txBody>
      </p:sp>
      <p:sp>
        <p:nvSpPr>
          <p:cNvPr id="645" name="Google Shape;645;g3d0e24cd55f_0_709"/>
          <p:cNvSpPr txBox="1"/>
          <p:nvPr/>
        </p:nvSpPr>
        <p:spPr>
          <a:xfrm>
            <a:off x="834650" y="4909885"/>
            <a:ext cx="1156800" cy="246300"/>
          </a:xfrm>
          <a:prstGeom prst="rect">
            <a:avLst/>
          </a:prstGeom>
          <a:noFill/>
          <a:ln>
            <a:noFill/>
          </a:ln>
        </p:spPr>
        <p:txBody>
          <a:bodyPr anchorCtr="0" anchor="t"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Coordination</a:t>
            </a:r>
            <a:endParaRPr b="0" i="0" sz="1400" u="none" cap="none" strike="noStrike">
              <a:solidFill>
                <a:srgbClr val="000000"/>
              </a:solidFill>
              <a:latin typeface="Arial"/>
              <a:ea typeface="Arial"/>
              <a:cs typeface="Arial"/>
              <a:sym typeface="Arial"/>
            </a:endParaRPr>
          </a:p>
        </p:txBody>
      </p:sp>
      <p:cxnSp>
        <p:nvCxnSpPr>
          <p:cNvPr id="646" name="Google Shape;646;g3d0e24cd55f_0_709"/>
          <p:cNvCxnSpPr/>
          <p:nvPr/>
        </p:nvCxnSpPr>
        <p:spPr>
          <a:xfrm>
            <a:off x="1626583" y="4615632"/>
            <a:ext cx="0" cy="302700"/>
          </a:xfrm>
          <a:prstGeom prst="straightConnector1">
            <a:avLst/>
          </a:prstGeom>
          <a:noFill/>
          <a:ln cap="flat" cmpd="sng" w="12700">
            <a:solidFill>
              <a:srgbClr val="2C6068"/>
            </a:solidFill>
            <a:prstDash val="solid"/>
            <a:miter lim="800000"/>
            <a:headEnd len="sm" w="sm" type="none"/>
            <a:tailEnd len="med" w="med" type="triangle"/>
          </a:ln>
        </p:spPr>
      </p:cxnSp>
      <p:cxnSp>
        <p:nvCxnSpPr>
          <p:cNvPr id="647" name="Google Shape;647;g3d0e24cd55f_0_709"/>
          <p:cNvCxnSpPr/>
          <p:nvPr/>
        </p:nvCxnSpPr>
        <p:spPr>
          <a:xfrm rot="10800000">
            <a:off x="1626583" y="4495287"/>
            <a:ext cx="0" cy="302700"/>
          </a:xfrm>
          <a:prstGeom prst="straightConnector1">
            <a:avLst/>
          </a:prstGeom>
          <a:noFill/>
          <a:ln cap="flat" cmpd="sng" w="12700">
            <a:solidFill>
              <a:srgbClr val="2C6068"/>
            </a:solidFill>
            <a:prstDash val="solid"/>
            <a:miter lim="800000"/>
            <a:headEnd len="sm" w="sm" type="none"/>
            <a:tailEnd len="med" w="med" type="triangle"/>
          </a:ln>
        </p:spPr>
      </p:cxnSp>
      <p:sp>
        <p:nvSpPr>
          <p:cNvPr id="648" name="Google Shape;648;g3d0e24cd55f_0_709"/>
          <p:cNvSpPr/>
          <p:nvPr/>
        </p:nvSpPr>
        <p:spPr>
          <a:xfrm>
            <a:off x="1889609" y="5063818"/>
            <a:ext cx="1005900" cy="489600"/>
          </a:xfrm>
          <a:prstGeom prst="rect">
            <a:avLst/>
          </a:prstGeom>
          <a:solidFill>
            <a:srgbClr val="D9D9D9"/>
          </a:solidFill>
          <a:ln cap="flat" cmpd="sng" w="952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Ocean observing data provider FPs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Arial"/>
                <a:ea typeface="Arial"/>
                <a:cs typeface="Arial"/>
                <a:sym typeface="Arial"/>
              </a:rPr>
              <a:t>(GOOS Networks, etc.)</a:t>
            </a:r>
            <a:endParaRPr b="0" i="0" sz="1400" u="none" cap="none" strike="noStrike">
              <a:solidFill>
                <a:srgbClr val="000000"/>
              </a:solidFill>
              <a:latin typeface="Arial"/>
              <a:ea typeface="Arial"/>
              <a:cs typeface="Arial"/>
              <a:sym typeface="Arial"/>
            </a:endParaRPr>
          </a:p>
        </p:txBody>
      </p:sp>
      <p:sp>
        <p:nvSpPr>
          <p:cNvPr id="649" name="Google Shape;649;g3d0e24cd55f_0_709"/>
          <p:cNvSpPr/>
          <p:nvPr/>
        </p:nvSpPr>
        <p:spPr>
          <a:xfrm>
            <a:off x="505782" y="4500415"/>
            <a:ext cx="822000" cy="396000"/>
          </a:xfrm>
          <a:prstGeom prst="rect">
            <a:avLst/>
          </a:prstGeom>
          <a:solidFill>
            <a:srgbClr val="D9D9D9"/>
          </a:solidFill>
          <a:ln cap="flat" cmpd="sng" w="952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IOC NFPs</a:t>
            </a:r>
            <a:endParaRPr b="0" i="0" sz="1400" u="none" cap="none" strike="noStrike">
              <a:solidFill>
                <a:srgbClr val="000000"/>
              </a:solidFill>
              <a:latin typeface="Arial"/>
              <a:ea typeface="Arial"/>
              <a:cs typeface="Arial"/>
              <a:sym typeface="Arial"/>
            </a:endParaRPr>
          </a:p>
        </p:txBody>
      </p:sp>
      <p:sp>
        <p:nvSpPr>
          <p:cNvPr id="650" name="Google Shape;650;g3d0e24cd55f_0_709"/>
          <p:cNvSpPr/>
          <p:nvPr/>
        </p:nvSpPr>
        <p:spPr>
          <a:xfrm>
            <a:off x="1869354" y="4399152"/>
            <a:ext cx="5357700" cy="1801800"/>
          </a:xfrm>
          <a:prstGeom prst="rect">
            <a:avLst/>
          </a:prstGeom>
          <a:noFill/>
          <a:ln cap="flat" cmpd="sng" w="12700">
            <a:solidFill>
              <a:srgbClr val="A5A5A5"/>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51" name="Google Shape;651;g3d0e24cd55f_0_709"/>
          <p:cNvGrpSpPr/>
          <p:nvPr/>
        </p:nvGrpSpPr>
        <p:grpSpPr>
          <a:xfrm>
            <a:off x="7705308" y="1250389"/>
            <a:ext cx="2128879" cy="302374"/>
            <a:chOff x="7602139" y="1986769"/>
            <a:chExt cx="4183296" cy="302374"/>
          </a:xfrm>
        </p:grpSpPr>
        <p:sp>
          <p:nvSpPr>
            <p:cNvPr id="652" name="Google Shape;652;g3d0e24cd55f_0_709"/>
            <p:cNvSpPr txBox="1"/>
            <p:nvPr/>
          </p:nvSpPr>
          <p:spPr>
            <a:xfrm>
              <a:off x="7602139" y="1986769"/>
              <a:ext cx="39702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Recommended changes</a:t>
              </a:r>
              <a:endParaRPr b="0" i="0" sz="1400" u="none" cap="none" strike="noStrike">
                <a:solidFill>
                  <a:srgbClr val="000000"/>
                </a:solidFill>
                <a:latin typeface="Arial"/>
                <a:ea typeface="Arial"/>
                <a:cs typeface="Arial"/>
                <a:sym typeface="Arial"/>
              </a:endParaRPr>
            </a:p>
          </p:txBody>
        </p:sp>
        <p:cxnSp>
          <p:nvCxnSpPr>
            <p:cNvPr id="653" name="Google Shape;653;g3d0e24cd55f_0_709"/>
            <p:cNvCxnSpPr/>
            <p:nvPr/>
          </p:nvCxnSpPr>
          <p:spPr>
            <a:xfrm>
              <a:off x="7753435" y="2289143"/>
              <a:ext cx="4032000" cy="0"/>
            </a:xfrm>
            <a:prstGeom prst="straightConnector1">
              <a:avLst/>
            </a:prstGeom>
            <a:noFill/>
            <a:ln cap="flat" cmpd="sng" w="19050">
              <a:solidFill>
                <a:srgbClr val="2C6068"/>
              </a:solidFill>
              <a:prstDash val="solid"/>
              <a:miter lim="800000"/>
              <a:headEnd len="sm" w="sm" type="none"/>
              <a:tailEnd len="sm" w="sm" type="none"/>
            </a:ln>
          </p:spPr>
        </p:cxnSp>
      </p:grpSp>
      <p:sp>
        <p:nvSpPr>
          <p:cNvPr id="654" name="Google Shape;654;g3d0e24cd55f_0_709"/>
          <p:cNvSpPr/>
          <p:nvPr/>
        </p:nvSpPr>
        <p:spPr>
          <a:xfrm>
            <a:off x="5734797" y="2870514"/>
            <a:ext cx="1584000" cy="396000"/>
          </a:xfrm>
          <a:prstGeom prst="rect">
            <a:avLst/>
          </a:prstGeom>
          <a:noFill/>
          <a:ln cap="flat" cmpd="sng" w="9525">
            <a:solidFill>
              <a:schemeClr val="lt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NFP Advisory </a:t>
            </a:r>
            <a:br>
              <a:rPr b="1" i="0" lang="en-GB" sz="1100" u="none" cap="none" strike="noStrike">
                <a:solidFill>
                  <a:srgbClr val="000000"/>
                </a:solidFill>
                <a:latin typeface="Arial"/>
                <a:ea typeface="Arial"/>
                <a:cs typeface="Arial"/>
                <a:sym typeface="Arial"/>
              </a:rPr>
            </a:br>
            <a:r>
              <a:rPr b="1" i="0" lang="en-GB" sz="1100" u="none" cap="none" strike="noStrike">
                <a:solidFill>
                  <a:srgbClr val="000000"/>
                </a:solidFill>
                <a:latin typeface="Arial"/>
                <a:ea typeface="Arial"/>
                <a:cs typeface="Arial"/>
                <a:sym typeface="Arial"/>
              </a:rPr>
              <a:t>Group Meeting</a:t>
            </a:r>
            <a:endParaRPr b="0" i="0" sz="1000" u="none" cap="none" strike="noStrike">
              <a:solidFill>
                <a:srgbClr val="000000"/>
              </a:solidFill>
              <a:latin typeface="Arial"/>
              <a:ea typeface="Arial"/>
              <a:cs typeface="Arial"/>
              <a:sym typeface="Arial"/>
            </a:endParaRPr>
          </a:p>
        </p:txBody>
      </p:sp>
      <p:sp>
        <p:nvSpPr>
          <p:cNvPr id="655" name="Google Shape;655;g3d0e24cd55f_0_709"/>
          <p:cNvSpPr/>
          <p:nvPr/>
        </p:nvSpPr>
        <p:spPr>
          <a:xfrm>
            <a:off x="2957158" y="5063818"/>
            <a:ext cx="1005900" cy="489600"/>
          </a:xfrm>
          <a:prstGeom prst="rect">
            <a:avLst/>
          </a:prstGeom>
          <a:solidFill>
            <a:srgbClr val="D9D9D9"/>
          </a:solidFill>
          <a:ln cap="flat" cmpd="sng" w="952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IOC Sub- Commission(s)</a:t>
            </a:r>
            <a:endParaRPr b="0" i="0" sz="1400" u="none" cap="none" strike="noStrike">
              <a:solidFill>
                <a:srgbClr val="000000"/>
              </a:solidFill>
              <a:latin typeface="Arial"/>
              <a:ea typeface="Arial"/>
              <a:cs typeface="Arial"/>
              <a:sym typeface="Arial"/>
            </a:endParaRPr>
          </a:p>
        </p:txBody>
      </p:sp>
      <p:sp>
        <p:nvSpPr>
          <p:cNvPr id="656" name="Google Shape;656;g3d0e24cd55f_0_709"/>
          <p:cNvSpPr/>
          <p:nvPr/>
        </p:nvSpPr>
        <p:spPr>
          <a:xfrm>
            <a:off x="4024707" y="5063818"/>
            <a:ext cx="1005900" cy="489600"/>
          </a:xfrm>
          <a:prstGeom prst="rect">
            <a:avLst/>
          </a:prstGeom>
          <a:solidFill>
            <a:srgbClr val="D9D9D9"/>
          </a:solidFill>
          <a:ln cap="flat" cmpd="sng" w="952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Tsunami </a:t>
            </a:r>
            <a:br>
              <a:rPr b="0" i="0" lang="en-GB" sz="900" u="none" cap="none" strike="noStrike">
                <a:solidFill>
                  <a:srgbClr val="000000"/>
                </a:solidFill>
                <a:latin typeface="Arial"/>
                <a:ea typeface="Arial"/>
                <a:cs typeface="Arial"/>
                <a:sym typeface="Arial"/>
              </a:rPr>
            </a:br>
            <a:r>
              <a:rPr b="0" i="0" lang="en-GB" sz="900" u="none" cap="none" strike="noStrike">
                <a:solidFill>
                  <a:srgbClr val="000000"/>
                </a:solidFill>
                <a:latin typeface="Arial"/>
                <a:ea typeface="Arial"/>
                <a:cs typeface="Arial"/>
                <a:sym typeface="Arial"/>
              </a:rPr>
              <a:t>FPs</a:t>
            </a:r>
            <a:endParaRPr b="0" i="0" sz="1400" u="none" cap="none" strike="noStrike">
              <a:solidFill>
                <a:srgbClr val="000000"/>
              </a:solidFill>
              <a:latin typeface="Arial"/>
              <a:ea typeface="Arial"/>
              <a:cs typeface="Arial"/>
              <a:sym typeface="Arial"/>
            </a:endParaRPr>
          </a:p>
        </p:txBody>
      </p:sp>
      <p:sp>
        <p:nvSpPr>
          <p:cNvPr id="657" name="Google Shape;657;g3d0e24cd55f_0_709"/>
          <p:cNvSpPr/>
          <p:nvPr/>
        </p:nvSpPr>
        <p:spPr>
          <a:xfrm>
            <a:off x="5092256" y="5063818"/>
            <a:ext cx="1005900" cy="489600"/>
          </a:xfrm>
          <a:prstGeom prst="rect">
            <a:avLst/>
          </a:prstGeom>
          <a:solidFill>
            <a:srgbClr val="D9D9D9"/>
          </a:solidFill>
          <a:ln cap="flat" cmpd="sng" w="952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IODE FPs </a:t>
            </a:r>
            <a:br>
              <a:rPr b="0" i="0" lang="en-GB" sz="900" u="none" cap="none" strike="noStrike">
                <a:solidFill>
                  <a:srgbClr val="000000"/>
                </a:solidFill>
                <a:latin typeface="Arial"/>
                <a:ea typeface="Arial"/>
                <a:cs typeface="Arial"/>
                <a:sym typeface="Arial"/>
              </a:rPr>
            </a:br>
            <a:r>
              <a:rPr b="0" i="0" lang="en-GB" sz="500" u="none" cap="none" strike="noStrike">
                <a:solidFill>
                  <a:srgbClr val="000000"/>
                </a:solidFill>
                <a:latin typeface="Arial"/>
                <a:ea typeface="Arial"/>
                <a:cs typeface="Arial"/>
                <a:sym typeface="Arial"/>
              </a:rPr>
              <a:t> (National Oceanographic Data Centres (NODCs) and Associate Data Units (ADUs))</a:t>
            </a:r>
            <a:endParaRPr b="0" i="0" sz="500" u="none" cap="none" strike="noStrike">
              <a:solidFill>
                <a:srgbClr val="000000"/>
              </a:solidFill>
              <a:latin typeface="Arial"/>
              <a:ea typeface="Arial"/>
              <a:cs typeface="Arial"/>
              <a:sym typeface="Arial"/>
            </a:endParaRPr>
          </a:p>
        </p:txBody>
      </p:sp>
      <p:sp>
        <p:nvSpPr>
          <p:cNvPr id="658" name="Google Shape;658;g3d0e24cd55f_0_709"/>
          <p:cNvSpPr/>
          <p:nvPr/>
        </p:nvSpPr>
        <p:spPr>
          <a:xfrm>
            <a:off x="6159804" y="5063818"/>
            <a:ext cx="1005900" cy="489600"/>
          </a:xfrm>
          <a:prstGeom prst="rect">
            <a:avLst/>
          </a:prstGeom>
          <a:solidFill>
            <a:srgbClr val="D9D9D9"/>
          </a:solidFill>
          <a:ln cap="flat" cmpd="sng" w="952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National (Ocean) Decade Committee</a:t>
            </a:r>
            <a:endParaRPr b="0" i="0" sz="900" u="none" cap="none" strike="noStrike">
              <a:solidFill>
                <a:srgbClr val="000000"/>
              </a:solidFill>
              <a:latin typeface="Arial"/>
              <a:ea typeface="Arial"/>
              <a:cs typeface="Arial"/>
              <a:sym typeface="Arial"/>
            </a:endParaRPr>
          </a:p>
        </p:txBody>
      </p:sp>
      <p:sp>
        <p:nvSpPr>
          <p:cNvPr id="659" name="Google Shape;659;g3d0e24cd55f_0_709"/>
          <p:cNvSpPr/>
          <p:nvPr/>
        </p:nvSpPr>
        <p:spPr>
          <a:xfrm>
            <a:off x="1889609" y="5601591"/>
            <a:ext cx="1005900" cy="489600"/>
          </a:xfrm>
          <a:prstGeom prst="rect">
            <a:avLst/>
          </a:prstGeom>
          <a:solidFill>
            <a:srgbClr val="D9D9D9"/>
          </a:solidFill>
          <a:ln cap="flat" cmpd="sng" w="952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WMO FPs</a:t>
            </a:r>
            <a:endParaRPr b="0" i="0" sz="1400" u="none" cap="none" strike="noStrike">
              <a:solidFill>
                <a:srgbClr val="000000"/>
              </a:solidFill>
              <a:latin typeface="Arial"/>
              <a:ea typeface="Arial"/>
              <a:cs typeface="Arial"/>
              <a:sym typeface="Arial"/>
            </a:endParaRPr>
          </a:p>
        </p:txBody>
      </p:sp>
      <p:sp>
        <p:nvSpPr>
          <p:cNvPr id="660" name="Google Shape;660;g3d0e24cd55f_0_709"/>
          <p:cNvSpPr/>
          <p:nvPr/>
        </p:nvSpPr>
        <p:spPr>
          <a:xfrm>
            <a:off x="2955659" y="5601591"/>
            <a:ext cx="1005900" cy="489600"/>
          </a:xfrm>
          <a:prstGeom prst="rect">
            <a:avLst/>
          </a:prstGeom>
          <a:solidFill>
            <a:srgbClr val="D9D9D9"/>
          </a:solidFill>
          <a:ln cap="flat" cmpd="sng" w="952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National scientific institutions</a:t>
            </a:r>
            <a:endParaRPr b="0" i="0" sz="900" u="none" cap="none" strike="noStrike">
              <a:solidFill>
                <a:srgbClr val="000000"/>
              </a:solidFill>
              <a:latin typeface="Arial"/>
              <a:ea typeface="Arial"/>
              <a:cs typeface="Arial"/>
              <a:sym typeface="Arial"/>
            </a:endParaRPr>
          </a:p>
        </p:txBody>
      </p:sp>
      <p:sp>
        <p:nvSpPr>
          <p:cNvPr id="661" name="Google Shape;661;g3d0e24cd55f_0_709"/>
          <p:cNvSpPr/>
          <p:nvPr/>
        </p:nvSpPr>
        <p:spPr>
          <a:xfrm>
            <a:off x="4021709" y="5601591"/>
            <a:ext cx="1005900" cy="489600"/>
          </a:xfrm>
          <a:prstGeom prst="rect">
            <a:avLst/>
          </a:prstGeom>
          <a:solidFill>
            <a:srgbClr val="D9D9D9"/>
          </a:solidFill>
          <a:ln cap="flat" cmpd="sng" w="952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Government departments</a:t>
            </a:r>
            <a:endParaRPr b="0" i="0" sz="900" u="none" cap="none" strike="noStrike">
              <a:solidFill>
                <a:srgbClr val="000000"/>
              </a:solidFill>
              <a:latin typeface="Arial"/>
              <a:ea typeface="Arial"/>
              <a:cs typeface="Arial"/>
              <a:sym typeface="Arial"/>
            </a:endParaRPr>
          </a:p>
        </p:txBody>
      </p:sp>
      <p:sp>
        <p:nvSpPr>
          <p:cNvPr id="662" name="Google Shape;662;g3d0e24cd55f_0_709"/>
          <p:cNvSpPr/>
          <p:nvPr/>
        </p:nvSpPr>
        <p:spPr>
          <a:xfrm>
            <a:off x="5087759" y="5601591"/>
            <a:ext cx="1005900" cy="489600"/>
          </a:xfrm>
          <a:prstGeom prst="rect">
            <a:avLst/>
          </a:prstGeom>
          <a:solidFill>
            <a:srgbClr val="D9D9D9"/>
          </a:solidFill>
          <a:ln cap="flat" cmpd="sng" w="952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Private sector</a:t>
            </a:r>
            <a:endParaRPr b="0" i="0" sz="900" u="none" cap="none" strike="noStrike">
              <a:solidFill>
                <a:srgbClr val="000000"/>
              </a:solidFill>
              <a:latin typeface="Arial"/>
              <a:ea typeface="Arial"/>
              <a:cs typeface="Arial"/>
              <a:sym typeface="Arial"/>
            </a:endParaRPr>
          </a:p>
        </p:txBody>
      </p:sp>
      <p:sp>
        <p:nvSpPr>
          <p:cNvPr id="663" name="Google Shape;663;g3d0e24cd55f_0_709"/>
          <p:cNvSpPr/>
          <p:nvPr/>
        </p:nvSpPr>
        <p:spPr>
          <a:xfrm>
            <a:off x="6153810" y="5601591"/>
            <a:ext cx="1005900" cy="489600"/>
          </a:xfrm>
          <a:prstGeom prst="rect">
            <a:avLst/>
          </a:prstGeom>
          <a:solidFill>
            <a:srgbClr val="D9D9D9"/>
          </a:solidFill>
          <a:ln cap="flat" cmpd="sng" w="952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Other users</a:t>
            </a:r>
            <a:endParaRPr b="0" i="0" sz="900" u="none" cap="none" strike="noStrike">
              <a:solidFill>
                <a:srgbClr val="000000"/>
              </a:solidFill>
              <a:latin typeface="Arial"/>
              <a:ea typeface="Arial"/>
              <a:cs typeface="Arial"/>
              <a:sym typeface="Arial"/>
            </a:endParaRPr>
          </a:p>
        </p:txBody>
      </p:sp>
      <p:cxnSp>
        <p:nvCxnSpPr>
          <p:cNvPr id="664" name="Google Shape;664;g3d0e24cd55f_0_709"/>
          <p:cNvCxnSpPr>
            <a:stCxn id="665" idx="0"/>
            <a:endCxn id="634" idx="3"/>
          </p:cNvCxnSpPr>
          <p:nvPr/>
        </p:nvCxnSpPr>
        <p:spPr>
          <a:xfrm flipH="1" rot="5400000">
            <a:off x="4974016" y="1011739"/>
            <a:ext cx="744000" cy="2373300"/>
          </a:xfrm>
          <a:prstGeom prst="bentConnector2">
            <a:avLst/>
          </a:prstGeom>
          <a:noFill/>
          <a:ln cap="flat" cmpd="sng" w="12700">
            <a:solidFill>
              <a:srgbClr val="2C6068"/>
            </a:solidFill>
            <a:prstDash val="solid"/>
            <a:miter lim="800000"/>
            <a:headEnd len="sm" w="sm" type="none"/>
            <a:tailEnd len="med" w="med" type="triangle"/>
          </a:ln>
        </p:spPr>
      </p:cxnSp>
      <p:sp>
        <p:nvSpPr>
          <p:cNvPr id="666" name="Google Shape;666;g3d0e24cd55f_0_709"/>
          <p:cNvSpPr txBox="1"/>
          <p:nvPr/>
        </p:nvSpPr>
        <p:spPr>
          <a:xfrm>
            <a:off x="5611204" y="1936921"/>
            <a:ext cx="1832100" cy="507900"/>
          </a:xfrm>
          <a:prstGeom prst="rect">
            <a:avLst/>
          </a:prstGeom>
          <a:solidFill>
            <a:schemeClr val="lt1"/>
          </a:solidFill>
          <a:ln>
            <a:noFill/>
          </a:ln>
        </p:spPr>
        <p:txBody>
          <a:bodyPr anchorCtr="0" anchor="t" bIns="0" lIns="36000" spcFirstLastPara="1" rIns="36000" wrap="square" tIns="0">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Strategic advice, best practice, national needs and data delivery linkages</a:t>
            </a:r>
            <a:endParaRPr b="0" i="0" sz="1100" u="none" cap="none" strike="noStrike">
              <a:solidFill>
                <a:schemeClr val="dk1"/>
              </a:solidFill>
              <a:latin typeface="Arial"/>
              <a:ea typeface="Arial"/>
              <a:cs typeface="Arial"/>
              <a:sym typeface="Arial"/>
            </a:endParaRPr>
          </a:p>
        </p:txBody>
      </p:sp>
      <p:pic>
        <p:nvPicPr>
          <p:cNvPr descr="Users outline" id="665" name="Google Shape;665;g3d0e24cd55f_0_709"/>
          <p:cNvPicPr preferRelativeResize="0"/>
          <p:nvPr/>
        </p:nvPicPr>
        <p:blipFill rotWithShape="1">
          <a:blip r:embed="rId3">
            <a:alphaModFix/>
          </a:blip>
          <a:srcRect b="0" l="0" r="0" t="0"/>
          <a:stretch/>
        </p:blipFill>
        <p:spPr>
          <a:xfrm>
            <a:off x="6364202" y="2570389"/>
            <a:ext cx="336928" cy="336928"/>
          </a:xfrm>
          <a:prstGeom prst="rect">
            <a:avLst/>
          </a:prstGeom>
          <a:noFill/>
          <a:ln>
            <a:noFill/>
          </a:ln>
        </p:spPr>
      </p:pic>
      <p:sp>
        <p:nvSpPr>
          <p:cNvPr id="667" name="Google Shape;667;g3d0e24cd55f_0_709"/>
          <p:cNvSpPr txBox="1"/>
          <p:nvPr/>
        </p:nvSpPr>
        <p:spPr>
          <a:xfrm>
            <a:off x="5659400" y="3294810"/>
            <a:ext cx="1890600" cy="692700"/>
          </a:xfrm>
          <a:prstGeom prst="rect">
            <a:avLst/>
          </a:prstGeom>
          <a:noFill/>
          <a:ln>
            <a:noFill/>
          </a:ln>
        </p:spPr>
        <p:txBody>
          <a:bodyPr anchorCtr="0" anchor="t" bIns="0" lIns="36000" spcFirstLastPara="1" rIns="36000" wrap="square" tIns="0">
            <a:spAutoFit/>
          </a:bodyPr>
          <a:lstStyle/>
          <a:p>
            <a:pPr indent="-171450" lvl="0" marL="171450" marR="0" rtl="0" algn="l">
              <a:lnSpc>
                <a:spcPct val="100000"/>
              </a:lnSpc>
              <a:spcBef>
                <a:spcPts val="0"/>
              </a:spcBef>
              <a:spcAft>
                <a:spcPts val="0"/>
              </a:spcAft>
              <a:buClr>
                <a:schemeClr val="dk1"/>
              </a:buClr>
              <a:buSzPts val="900"/>
              <a:buFont typeface="Arial"/>
              <a:buChar char="•"/>
            </a:pPr>
            <a:r>
              <a:rPr b="0" i="0" lang="en-GB" sz="900" u="none" cap="none" strike="noStrike">
                <a:solidFill>
                  <a:schemeClr val="dk1"/>
                </a:solidFill>
                <a:latin typeface="Arial"/>
                <a:ea typeface="Arial"/>
                <a:cs typeface="Arial"/>
                <a:sym typeface="Arial"/>
              </a:rPr>
              <a:t>Up to 10 NFP reps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900"/>
              <a:buFont typeface="Arial"/>
              <a:buChar char="•"/>
            </a:pPr>
            <a:r>
              <a:rPr b="0" i="0" lang="en-GB" sz="900" u="none" cap="none" strike="noStrike">
                <a:solidFill>
                  <a:schemeClr val="dk1"/>
                </a:solidFill>
                <a:latin typeface="Arial"/>
                <a:ea typeface="Arial"/>
                <a:cs typeface="Arial"/>
                <a:sym typeface="Arial"/>
              </a:rPr>
              <a:t>SC co-chairs (as needed)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900"/>
              <a:buFont typeface="Arial"/>
              <a:buChar char="•"/>
            </a:pPr>
            <a:r>
              <a:rPr b="0" i="0" lang="en-GB" sz="900" u="none" cap="none" strike="noStrike">
                <a:solidFill>
                  <a:schemeClr val="dk1"/>
                </a:solidFill>
                <a:latin typeface="Arial"/>
                <a:ea typeface="Arial"/>
                <a:cs typeface="Arial"/>
                <a:sym typeface="Arial"/>
              </a:rPr>
              <a:t>Secretariat rep </a:t>
            </a:r>
            <a:endParaRPr b="0" i="0" sz="9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900"/>
              <a:buFont typeface="Arial"/>
              <a:buChar char="•"/>
            </a:pPr>
            <a:r>
              <a:rPr b="0" i="0" lang="en-GB" sz="900" u="none" cap="none" strike="noStrike">
                <a:solidFill>
                  <a:schemeClr val="dk1"/>
                </a:solidFill>
                <a:latin typeface="Arial"/>
                <a:ea typeface="Arial"/>
                <a:cs typeface="Arial"/>
                <a:sym typeface="Arial"/>
              </a:rPr>
              <a:t>IODE management group rep</a:t>
            </a:r>
            <a:endParaRPr b="0" i="0" sz="9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900"/>
              <a:buFont typeface="Arial"/>
              <a:buChar char="•"/>
            </a:pPr>
            <a:r>
              <a:rPr b="0" i="0" lang="en-GB" sz="900" u="none" cap="none" strike="noStrike">
                <a:solidFill>
                  <a:schemeClr val="dk1"/>
                </a:solidFill>
                <a:latin typeface="Arial"/>
                <a:ea typeface="Arial"/>
                <a:cs typeface="Arial"/>
                <a:sym typeface="Arial"/>
              </a:rPr>
              <a:t>ETOOFS rep</a:t>
            </a:r>
            <a:endParaRPr b="0" i="0" sz="900" u="none" cap="none" strike="noStrike">
              <a:solidFill>
                <a:schemeClr val="dk1"/>
              </a:solidFill>
              <a:latin typeface="Arial"/>
              <a:ea typeface="Arial"/>
              <a:cs typeface="Arial"/>
              <a:sym typeface="Arial"/>
            </a:endParaRPr>
          </a:p>
        </p:txBody>
      </p:sp>
      <p:grpSp>
        <p:nvGrpSpPr>
          <p:cNvPr id="668" name="Google Shape;668;g3d0e24cd55f_0_709"/>
          <p:cNvGrpSpPr/>
          <p:nvPr/>
        </p:nvGrpSpPr>
        <p:grpSpPr>
          <a:xfrm>
            <a:off x="9773916" y="47240"/>
            <a:ext cx="2149014" cy="288000"/>
            <a:chOff x="9524822" y="47240"/>
            <a:chExt cx="2149014" cy="288000"/>
          </a:xfrm>
        </p:grpSpPr>
        <p:sp>
          <p:nvSpPr>
            <p:cNvPr id="669" name="Google Shape;669;g3d0e24cd55f_0_709"/>
            <p:cNvSpPr/>
            <p:nvPr/>
          </p:nvSpPr>
          <p:spPr>
            <a:xfrm>
              <a:off x="9834991"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2</a:t>
              </a:r>
              <a:endParaRPr b="0" i="0" sz="900" u="none" cap="none" strike="noStrike">
                <a:solidFill>
                  <a:srgbClr val="FFFFFF"/>
                </a:solidFill>
                <a:latin typeface="Arial"/>
                <a:ea typeface="Arial"/>
                <a:cs typeface="Arial"/>
                <a:sym typeface="Arial"/>
              </a:endParaRPr>
            </a:p>
          </p:txBody>
        </p:sp>
        <p:sp>
          <p:nvSpPr>
            <p:cNvPr id="670" name="Google Shape;670;g3d0e24cd55f_0_709"/>
            <p:cNvSpPr/>
            <p:nvPr/>
          </p:nvSpPr>
          <p:spPr>
            <a:xfrm>
              <a:off x="9524822"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671" name="Google Shape;671;g3d0e24cd55f_0_709"/>
            <p:cNvSpPr/>
            <p:nvPr/>
          </p:nvSpPr>
          <p:spPr>
            <a:xfrm>
              <a:off x="10145160"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3</a:t>
              </a:r>
              <a:endParaRPr b="0" i="0" sz="900" u="none" cap="none" strike="noStrike">
                <a:solidFill>
                  <a:srgbClr val="FFFFFF"/>
                </a:solidFill>
                <a:latin typeface="Arial"/>
                <a:ea typeface="Arial"/>
                <a:cs typeface="Arial"/>
                <a:sym typeface="Arial"/>
              </a:endParaRPr>
            </a:p>
          </p:txBody>
        </p:sp>
        <p:sp>
          <p:nvSpPr>
            <p:cNvPr id="672" name="Google Shape;672;g3d0e24cd55f_0_709"/>
            <p:cNvSpPr/>
            <p:nvPr/>
          </p:nvSpPr>
          <p:spPr>
            <a:xfrm>
              <a:off x="10455329"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4</a:t>
              </a:r>
              <a:endParaRPr b="0" i="0" sz="900" u="none" cap="none" strike="noStrike">
                <a:solidFill>
                  <a:srgbClr val="FFFFFF"/>
                </a:solidFill>
                <a:latin typeface="Arial"/>
                <a:ea typeface="Arial"/>
                <a:cs typeface="Arial"/>
                <a:sym typeface="Arial"/>
              </a:endParaRPr>
            </a:p>
          </p:txBody>
        </p:sp>
        <p:sp>
          <p:nvSpPr>
            <p:cNvPr id="673" name="Google Shape;673;g3d0e24cd55f_0_709"/>
            <p:cNvSpPr/>
            <p:nvPr/>
          </p:nvSpPr>
          <p:spPr>
            <a:xfrm>
              <a:off x="11075667"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6</a:t>
              </a:r>
              <a:endParaRPr b="0" i="0" sz="900" u="none" cap="none" strike="noStrike">
                <a:solidFill>
                  <a:srgbClr val="FFFFFF"/>
                </a:solidFill>
                <a:latin typeface="Arial"/>
                <a:ea typeface="Arial"/>
                <a:cs typeface="Arial"/>
                <a:sym typeface="Arial"/>
              </a:endParaRPr>
            </a:p>
          </p:txBody>
        </p:sp>
        <p:sp>
          <p:nvSpPr>
            <p:cNvPr id="674" name="Google Shape;674;g3d0e24cd55f_0_709"/>
            <p:cNvSpPr/>
            <p:nvPr/>
          </p:nvSpPr>
          <p:spPr>
            <a:xfrm>
              <a:off x="10765498"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5</a:t>
              </a:r>
              <a:endParaRPr b="0" i="0" sz="900" u="none" cap="none" strike="noStrike">
                <a:solidFill>
                  <a:srgbClr val="FFFFFF"/>
                </a:solidFill>
                <a:latin typeface="Arial"/>
                <a:ea typeface="Arial"/>
                <a:cs typeface="Arial"/>
                <a:sym typeface="Arial"/>
              </a:endParaRPr>
            </a:p>
          </p:txBody>
        </p:sp>
        <p:sp>
          <p:nvSpPr>
            <p:cNvPr id="675" name="Google Shape;675;g3d0e24cd55f_0_709"/>
            <p:cNvSpPr/>
            <p:nvPr/>
          </p:nvSpPr>
          <p:spPr>
            <a:xfrm>
              <a:off x="11385836" y="47240"/>
              <a:ext cx="288000" cy="288000"/>
            </a:xfrm>
            <a:prstGeom prst="ellipse">
              <a:avLst/>
            </a:prstGeom>
            <a:solidFill>
              <a:srgbClr val="2C606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7</a:t>
              </a:r>
              <a:endParaRPr b="0" i="0" sz="900" u="none" cap="none" strike="noStrike">
                <a:solidFill>
                  <a:srgbClr val="FFFFFF"/>
                </a:solidFill>
                <a:latin typeface="Arial"/>
                <a:ea typeface="Arial"/>
                <a:cs typeface="Arial"/>
                <a:sym typeface="Arial"/>
              </a:endParaRPr>
            </a:p>
          </p:txBody>
        </p:sp>
      </p:grpSp>
      <p:sp>
        <p:nvSpPr>
          <p:cNvPr id="676" name="Google Shape;676;g3d0e24cd55f_0_709"/>
          <p:cNvSpPr txBox="1"/>
          <p:nvPr/>
        </p:nvSpPr>
        <p:spPr>
          <a:xfrm>
            <a:off x="5092250" y="4281900"/>
            <a:ext cx="6656700" cy="1920300"/>
          </a:xfrm>
          <a:prstGeom prst="rect">
            <a:avLst/>
          </a:prstGeom>
          <a:solidFill>
            <a:srgbClr val="00FF00"/>
          </a:solidFill>
          <a:ln cap="flat" cmpd="sng" w="9525">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300"/>
              <a:t>NFP Implementation Guidelines are being prepared by the TT</a:t>
            </a:r>
            <a:endParaRPr sz="1300"/>
          </a:p>
          <a:p>
            <a:pPr indent="0" lvl="0" marL="0" rtl="0" algn="l">
              <a:lnSpc>
                <a:spcPct val="115000"/>
              </a:lnSpc>
              <a:spcBef>
                <a:spcPts val="1000"/>
              </a:spcBef>
              <a:spcAft>
                <a:spcPts val="0"/>
              </a:spcAft>
              <a:buNone/>
            </a:pPr>
            <a:r>
              <a:rPr lang="en-GB" sz="1300"/>
              <a:t>Include: wherever NFPs are not identified, invite GRAs to attend the NFP forum and represent the Nations in the Region (e.g. Pacific)</a:t>
            </a:r>
            <a:endParaRPr sz="1300"/>
          </a:p>
          <a:p>
            <a:pPr indent="0" lvl="0" marL="0" rtl="0" algn="l">
              <a:lnSpc>
                <a:spcPct val="115000"/>
              </a:lnSpc>
              <a:spcBef>
                <a:spcPts val="1000"/>
              </a:spcBef>
              <a:spcAft>
                <a:spcPts val="0"/>
              </a:spcAft>
              <a:buNone/>
            </a:pPr>
            <a:r>
              <a:rPr lang="en-GB" sz="1300"/>
              <a:t>Need to update list of NFPs / maintain list  of NFPs (use of OE)</a:t>
            </a:r>
            <a:endParaRPr sz="1300"/>
          </a:p>
          <a:p>
            <a:pPr indent="0" lvl="0" marL="0" rtl="0" algn="l">
              <a:lnSpc>
                <a:spcPct val="115000"/>
              </a:lnSpc>
              <a:spcBef>
                <a:spcPts val="1000"/>
              </a:spcBef>
              <a:spcAft>
                <a:spcPts val="1000"/>
              </a:spcAft>
              <a:buNone/>
            </a:pPr>
            <a:r>
              <a:rPr lang="en-GB" sz="1300"/>
              <a:t>Exchange of info, advocate GOOS in the country, advise GOOS what MS wants - overlapping with IOC FP. </a:t>
            </a:r>
            <a:r>
              <a:rPr b="1" lang="en-GB" sz="1300"/>
              <a:t>Suggest to add 30-min in agenda on </a:t>
            </a:r>
            <a:r>
              <a:rPr b="1" lang="en-GB" sz="1300">
                <a:uFill>
                  <a:noFill/>
                </a:uFill>
                <a:hlinkClick r:id="rId4"/>
              </a:rPr>
              <a:t>Friday.to</a:t>
            </a:r>
            <a:r>
              <a:rPr b="1" lang="en-GB" sz="1300"/>
              <a:t> discuss</a:t>
            </a:r>
            <a:endParaRPr sz="1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g3da6cf11ef7_0_22"/>
          <p:cNvSpPr txBox="1"/>
          <p:nvPr>
            <p:ph type="title"/>
          </p:nvPr>
        </p:nvSpPr>
        <p:spPr>
          <a:xfrm>
            <a:off x="381000" y="772628"/>
            <a:ext cx="11262300" cy="39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83" name="Google Shape;683;g3da6cf11ef7_0_22"/>
          <p:cNvSpPr txBox="1"/>
          <p:nvPr>
            <p:ph idx="1" type="body"/>
          </p:nvPr>
        </p:nvSpPr>
        <p:spPr>
          <a:xfrm>
            <a:off x="381000" y="196335"/>
            <a:ext cx="11262300" cy="576300"/>
          </a:xfrm>
          <a:prstGeom prst="rect">
            <a:avLst/>
          </a:prstGeom>
        </p:spPr>
        <p:txBody>
          <a:bodyPr anchorCtr="0" anchor="t" bIns="0" lIns="0" spcFirstLastPara="1" rIns="0" wrap="square" tIns="144000">
            <a:spAutoFit/>
          </a:bodyPr>
          <a:lstStyle/>
          <a:p>
            <a:pPr indent="0" lvl="0" marL="0" rtl="0" algn="l">
              <a:spcBef>
                <a:spcPts val="0"/>
              </a:spcBef>
              <a:spcAft>
                <a:spcPts val="0"/>
              </a:spcAft>
              <a:buNone/>
            </a:pPr>
            <a:r>
              <a:t/>
            </a:r>
            <a:endParaRPr/>
          </a:p>
        </p:txBody>
      </p:sp>
      <p:pic>
        <p:nvPicPr>
          <p:cNvPr id="684" name="Google Shape;684;g3da6cf11ef7_0_22"/>
          <p:cNvPicPr preferRelativeResize="0"/>
          <p:nvPr/>
        </p:nvPicPr>
        <p:blipFill rotWithShape="1">
          <a:blip r:embed="rId3">
            <a:alphaModFix/>
          </a:blip>
          <a:srcRect b="0" l="4782" r="6503" t="26362"/>
          <a:stretch/>
        </p:blipFill>
        <p:spPr>
          <a:xfrm>
            <a:off x="381000" y="597425"/>
            <a:ext cx="9375701" cy="4571976"/>
          </a:xfrm>
          <a:prstGeom prst="rect">
            <a:avLst/>
          </a:prstGeom>
          <a:noFill/>
          <a:ln>
            <a:noFill/>
          </a:ln>
        </p:spPr>
      </p:pic>
      <p:sp>
        <p:nvSpPr>
          <p:cNvPr id="685" name="Google Shape;685;g3da6cf11ef7_0_22"/>
          <p:cNvSpPr txBox="1"/>
          <p:nvPr/>
        </p:nvSpPr>
        <p:spPr>
          <a:xfrm>
            <a:off x="9756700" y="1682275"/>
            <a:ext cx="1853100" cy="1340400"/>
          </a:xfrm>
          <a:prstGeom prst="rect">
            <a:avLst/>
          </a:prstGeom>
          <a:solidFill>
            <a:srgbClr val="00FF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1200">
                <a:solidFill>
                  <a:schemeClr val="dk2"/>
                </a:solidFill>
                <a:latin typeface="Roboto"/>
                <a:ea typeface="Roboto"/>
                <a:cs typeface="Roboto"/>
                <a:sym typeface="Roboto"/>
              </a:rPr>
              <a:t>Deliver ocean observations and insights that have impact for  thriving </a:t>
            </a:r>
            <a:r>
              <a:rPr lang="en-GB" sz="1200">
                <a:solidFill>
                  <a:schemeClr val="dk2"/>
                </a:solidFill>
                <a:latin typeface="Roboto"/>
                <a:ea typeface="Roboto"/>
                <a:cs typeface="Roboto"/>
                <a:sym typeface="Roboto"/>
              </a:rPr>
              <a:t>communities</a:t>
            </a:r>
            <a:r>
              <a:rPr lang="en-GB" sz="1200">
                <a:solidFill>
                  <a:schemeClr val="dk2"/>
                </a:solidFill>
                <a:latin typeface="Roboto"/>
                <a:ea typeface="Roboto"/>
                <a:cs typeface="Roboto"/>
                <a:sym typeface="Roboto"/>
              </a:rPr>
              <a:t> and a healthy ocean</a:t>
            </a:r>
            <a:endParaRPr sz="1200">
              <a:solidFill>
                <a:schemeClr val="lt1"/>
              </a:solidFill>
              <a:latin typeface="Roboto"/>
              <a:ea typeface="Roboto"/>
              <a:cs typeface="Roboto"/>
              <a:sym typeface="Roboto"/>
            </a:endParaRPr>
          </a:p>
        </p:txBody>
      </p:sp>
      <p:sp>
        <p:nvSpPr>
          <p:cNvPr id="686" name="Google Shape;686;g3da6cf11ef7_0_22"/>
          <p:cNvSpPr txBox="1"/>
          <p:nvPr/>
        </p:nvSpPr>
        <p:spPr>
          <a:xfrm>
            <a:off x="9802450" y="2962655"/>
            <a:ext cx="1761600" cy="932700"/>
          </a:xfrm>
          <a:prstGeom prst="rect">
            <a:avLst/>
          </a:prstGeom>
          <a:solidFill>
            <a:srgbClr val="BBE2E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latin typeface="Roboto"/>
                <a:ea typeface="Roboto"/>
                <a:cs typeface="Roboto"/>
                <a:sym typeface="Roboto"/>
              </a:rPr>
              <a:t>Deliver to IOC and WMO </a:t>
            </a:r>
            <a:r>
              <a:rPr lang="en-GB" sz="1500">
                <a:solidFill>
                  <a:schemeClr val="dk2"/>
                </a:solidFill>
                <a:latin typeface="Roboto"/>
                <a:ea typeface="Roboto"/>
                <a:cs typeface="Roboto"/>
                <a:sym typeface="Roboto"/>
              </a:rPr>
              <a:t>strategic</a:t>
            </a:r>
            <a:r>
              <a:rPr lang="en-GB" sz="1500">
                <a:solidFill>
                  <a:schemeClr val="dk2"/>
                </a:solidFill>
                <a:latin typeface="Roboto"/>
                <a:ea typeface="Roboto"/>
                <a:cs typeface="Roboto"/>
                <a:sym typeface="Roboto"/>
              </a:rPr>
              <a:t> plans</a:t>
            </a:r>
            <a:endParaRPr sz="1500">
              <a:solidFill>
                <a:schemeClr val="dk2"/>
              </a:solidFill>
              <a:latin typeface="Roboto"/>
              <a:ea typeface="Roboto"/>
              <a:cs typeface="Roboto"/>
              <a:sym typeface="Roboto"/>
            </a:endParaRPr>
          </a:p>
        </p:txBody>
      </p:sp>
      <p:sp>
        <p:nvSpPr>
          <p:cNvPr id="687" name="Google Shape;687;g3da6cf11ef7_0_22"/>
          <p:cNvSpPr txBox="1"/>
          <p:nvPr/>
        </p:nvSpPr>
        <p:spPr>
          <a:xfrm>
            <a:off x="1325025" y="2273300"/>
            <a:ext cx="444600" cy="330300"/>
          </a:xfrm>
          <a:prstGeom prst="rect">
            <a:avLst/>
          </a:prstGeom>
          <a:solidFill>
            <a:srgbClr val="00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chemeClr val="dk2"/>
                </a:solidFill>
                <a:latin typeface="Roboto"/>
                <a:ea typeface="Roboto"/>
                <a:cs typeface="Roboto"/>
                <a:sym typeface="Roboto"/>
              </a:rPr>
              <a:t>Lead</a:t>
            </a:r>
            <a:endParaRPr sz="700">
              <a:solidFill>
                <a:schemeClr val="dk2"/>
              </a:solidFill>
              <a:latin typeface="Roboto"/>
              <a:ea typeface="Roboto"/>
              <a:cs typeface="Roboto"/>
              <a:sym typeface="Roboto"/>
            </a:endParaRPr>
          </a:p>
        </p:txBody>
      </p:sp>
      <p:sp>
        <p:nvSpPr>
          <p:cNvPr id="688" name="Google Shape;688;g3da6cf11ef7_0_22"/>
          <p:cNvSpPr txBox="1"/>
          <p:nvPr/>
        </p:nvSpPr>
        <p:spPr>
          <a:xfrm>
            <a:off x="5497575" y="1726673"/>
            <a:ext cx="1853100" cy="1003800"/>
          </a:xfrm>
          <a:prstGeom prst="rect">
            <a:avLst/>
          </a:prstGeom>
          <a:solidFill>
            <a:srgbClr val="00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Roboto"/>
                <a:ea typeface="Roboto"/>
                <a:cs typeface="Roboto"/>
                <a:sym typeface="Roboto"/>
              </a:rPr>
              <a:t>Be responsive to Member States and to the broader community of ocean observation providers and users</a:t>
            </a:r>
            <a:endParaRPr sz="1200">
              <a:solidFill>
                <a:schemeClr val="dk2"/>
              </a:solidFill>
              <a:latin typeface="Roboto"/>
              <a:ea typeface="Roboto"/>
              <a:cs typeface="Roboto"/>
              <a:sym typeface="Roboto"/>
            </a:endParaRPr>
          </a:p>
        </p:txBody>
      </p:sp>
      <p:sp>
        <p:nvSpPr>
          <p:cNvPr id="689" name="Google Shape;689;g3da6cf11ef7_0_22"/>
          <p:cNvSpPr txBox="1"/>
          <p:nvPr/>
        </p:nvSpPr>
        <p:spPr>
          <a:xfrm>
            <a:off x="3357025" y="3263850"/>
            <a:ext cx="1917600" cy="635100"/>
          </a:xfrm>
          <a:prstGeom prst="rect">
            <a:avLst/>
          </a:prstGeom>
          <a:solidFill>
            <a:srgbClr val="00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solidFill>
                  <a:schemeClr val="dk2"/>
                </a:solidFill>
                <a:latin typeface="Roboto"/>
                <a:ea typeface="Roboto"/>
                <a:cs typeface="Roboto"/>
                <a:sym typeface="Roboto"/>
              </a:rPr>
              <a:t>% of Member States contributing to and sharing EOV data</a:t>
            </a:r>
            <a:endParaRPr b="1" sz="700">
              <a:solidFill>
                <a:schemeClr val="dk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g3da6cf11ef7_0_31"/>
          <p:cNvSpPr txBox="1"/>
          <p:nvPr>
            <p:ph type="title"/>
          </p:nvPr>
        </p:nvSpPr>
        <p:spPr>
          <a:xfrm>
            <a:off x="381000" y="772628"/>
            <a:ext cx="11262300" cy="39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96" name="Google Shape;696;g3da6cf11ef7_0_31"/>
          <p:cNvSpPr txBox="1"/>
          <p:nvPr>
            <p:ph idx="1" type="body"/>
          </p:nvPr>
        </p:nvSpPr>
        <p:spPr>
          <a:xfrm>
            <a:off x="381000" y="196335"/>
            <a:ext cx="11262300" cy="576300"/>
          </a:xfrm>
          <a:prstGeom prst="rect">
            <a:avLst/>
          </a:prstGeom>
        </p:spPr>
        <p:txBody>
          <a:bodyPr anchorCtr="0" anchor="t" bIns="0" lIns="0" spcFirstLastPara="1" rIns="0" wrap="square" tIns="144000">
            <a:spAutoFit/>
          </a:bodyPr>
          <a:lstStyle/>
          <a:p>
            <a:pPr indent="0" lvl="0" marL="0" rtl="0" algn="l">
              <a:spcBef>
                <a:spcPts val="0"/>
              </a:spcBef>
              <a:spcAft>
                <a:spcPts val="0"/>
              </a:spcAft>
              <a:buNone/>
            </a:pPr>
            <a:r>
              <a:t/>
            </a:r>
            <a:endParaRPr/>
          </a:p>
        </p:txBody>
      </p:sp>
      <p:pic>
        <p:nvPicPr>
          <p:cNvPr id="697" name="Google Shape;697;g3da6cf11ef7_0_31"/>
          <p:cNvPicPr preferRelativeResize="0"/>
          <p:nvPr/>
        </p:nvPicPr>
        <p:blipFill rotWithShape="1">
          <a:blip r:embed="rId3">
            <a:alphaModFix/>
          </a:blip>
          <a:srcRect b="0" l="6856" r="4224" t="13890"/>
          <a:stretch/>
        </p:blipFill>
        <p:spPr>
          <a:xfrm>
            <a:off x="883925" y="341375"/>
            <a:ext cx="8156448" cy="4640524"/>
          </a:xfrm>
          <a:prstGeom prst="rect">
            <a:avLst/>
          </a:prstGeom>
          <a:noFill/>
          <a:ln>
            <a:noFill/>
          </a:ln>
        </p:spPr>
      </p:pic>
      <p:graphicFrame>
        <p:nvGraphicFramePr>
          <p:cNvPr id="698" name="Google Shape;698;g3da6cf11ef7_0_31"/>
          <p:cNvGraphicFramePr/>
          <p:nvPr/>
        </p:nvGraphicFramePr>
        <p:xfrm>
          <a:off x="952475" y="4116325"/>
          <a:ext cx="3000000" cy="3000000"/>
        </p:xfrm>
        <a:graphic>
          <a:graphicData uri="http://schemas.openxmlformats.org/drawingml/2006/table">
            <a:tbl>
              <a:tblPr>
                <a:noFill/>
                <a:tableStyleId>{B5552C72-BFBB-495E-AA7B-748796CF1B50}</a:tableStyleId>
              </a:tblPr>
              <a:tblGrid>
                <a:gridCol w="808600"/>
                <a:gridCol w="808600"/>
                <a:gridCol w="808600"/>
                <a:gridCol w="808600"/>
                <a:gridCol w="808600"/>
                <a:gridCol w="808600"/>
                <a:gridCol w="808600"/>
              </a:tblGrid>
              <a:tr h="381000">
                <a:tc>
                  <a:txBody>
                    <a:bodyPr/>
                    <a:lstStyle/>
                    <a:p>
                      <a:pPr indent="0" lvl="0" marL="0" rtl="0" algn="l">
                        <a:spcBef>
                          <a:spcPts val="0"/>
                        </a:spcBef>
                        <a:spcAft>
                          <a:spcPts val="0"/>
                        </a:spcAft>
                        <a:buNone/>
                      </a:pPr>
                      <a:r>
                        <a:rPr lang="en-GB"/>
                        <a:t>GRAs</a:t>
                      </a:r>
                      <a:endParaRPr/>
                    </a:p>
                  </a:txBody>
                  <a:tcPr marT="91425" marB="91425" marR="91425" marL="91425">
                    <a:solidFill>
                      <a:srgbClr val="00FF00"/>
                    </a:solidFill>
                  </a:tcPr>
                </a:tc>
                <a:tc>
                  <a:txBody>
                    <a:bodyPr/>
                    <a:lstStyle/>
                    <a:p>
                      <a:pPr indent="0" lvl="0" marL="0" rtl="0" algn="l">
                        <a:spcBef>
                          <a:spcPts val="0"/>
                        </a:spcBef>
                        <a:spcAft>
                          <a:spcPts val="0"/>
                        </a:spcAft>
                        <a:buNone/>
                      </a:pPr>
                      <a:r>
                        <a:rPr lang="en-GB"/>
                        <a:t>y</a:t>
                      </a:r>
                      <a:endParaRPr/>
                    </a:p>
                  </a:txBody>
                  <a:tcPr marT="91425" marB="91425" marR="91425" marL="91425">
                    <a:solidFill>
                      <a:srgbClr val="00FF00"/>
                    </a:solidFill>
                  </a:tcPr>
                </a:tc>
                <a:tc>
                  <a:txBody>
                    <a:bodyPr/>
                    <a:lstStyle/>
                    <a:p>
                      <a:pPr indent="0" lvl="0" marL="0" rtl="0" algn="l">
                        <a:spcBef>
                          <a:spcPts val="0"/>
                        </a:spcBef>
                        <a:spcAft>
                          <a:spcPts val="0"/>
                        </a:spcAft>
                        <a:buNone/>
                      </a:pPr>
                      <a:r>
                        <a:rPr lang="en-GB"/>
                        <a:t>y</a:t>
                      </a:r>
                      <a:endParaRPr/>
                    </a:p>
                  </a:txBody>
                  <a:tcPr marT="91425" marB="91425" marR="91425" marL="91425">
                    <a:solidFill>
                      <a:srgbClr val="00FF00"/>
                    </a:solidFill>
                  </a:tcPr>
                </a:tc>
                <a:tc>
                  <a:txBody>
                    <a:bodyPr/>
                    <a:lstStyle/>
                    <a:p>
                      <a:pPr indent="0" lvl="0" marL="0" rtl="0" algn="l">
                        <a:spcBef>
                          <a:spcPts val="0"/>
                        </a:spcBef>
                        <a:spcAft>
                          <a:spcPts val="0"/>
                        </a:spcAft>
                        <a:buNone/>
                      </a:pPr>
                      <a:r>
                        <a:rPr lang="en-GB"/>
                        <a:t>(y)</a:t>
                      </a:r>
                      <a:endParaRPr/>
                    </a:p>
                  </a:txBody>
                  <a:tcPr marT="91425" marB="91425" marR="91425" marL="91425">
                    <a:solidFill>
                      <a:srgbClr val="00FF00"/>
                    </a:solidFill>
                  </a:tcPr>
                </a:tc>
                <a:tc>
                  <a:txBody>
                    <a:bodyPr/>
                    <a:lstStyle/>
                    <a:p>
                      <a:pPr indent="0" lvl="0" marL="0" rtl="0" algn="l">
                        <a:spcBef>
                          <a:spcPts val="0"/>
                        </a:spcBef>
                        <a:spcAft>
                          <a:spcPts val="0"/>
                        </a:spcAft>
                        <a:buNone/>
                      </a:pPr>
                      <a:r>
                        <a:rPr lang="en-GB"/>
                        <a:t>(y)</a:t>
                      </a:r>
                      <a:endParaRPr/>
                    </a:p>
                  </a:txBody>
                  <a:tcPr marT="91425" marB="91425" marR="91425" marL="91425">
                    <a:solidFill>
                      <a:srgbClr val="00FF00"/>
                    </a:solidFill>
                  </a:tcPr>
                </a:tc>
                <a:tc>
                  <a:txBody>
                    <a:bodyPr/>
                    <a:lstStyle/>
                    <a:p>
                      <a:pPr indent="0" lvl="0" marL="0" rtl="0" algn="l">
                        <a:spcBef>
                          <a:spcPts val="0"/>
                        </a:spcBef>
                        <a:spcAft>
                          <a:spcPts val="0"/>
                        </a:spcAft>
                        <a:buNone/>
                      </a:pPr>
                      <a:r>
                        <a:rPr lang="en-GB"/>
                        <a:t>(y)</a:t>
                      </a:r>
                      <a:endParaRPr/>
                    </a:p>
                  </a:txBody>
                  <a:tcPr marT="91425" marB="91425" marR="91425" marL="91425">
                    <a:solidFill>
                      <a:srgbClr val="00FF00"/>
                    </a:solidFill>
                  </a:tcPr>
                </a:tc>
                <a:tc>
                  <a:txBody>
                    <a:bodyPr/>
                    <a:lstStyle/>
                    <a:p>
                      <a:pPr indent="0" lvl="0" marL="0" rtl="0" algn="l">
                        <a:spcBef>
                          <a:spcPts val="0"/>
                        </a:spcBef>
                        <a:spcAft>
                          <a:spcPts val="0"/>
                        </a:spcAft>
                        <a:buNone/>
                      </a:pPr>
                      <a:r>
                        <a:rPr lang="en-GB"/>
                        <a:t>y</a:t>
                      </a:r>
                      <a:endParaRPr/>
                    </a:p>
                  </a:txBody>
                  <a:tcPr marT="91425" marB="91425" marR="91425" marL="91425">
                    <a:solidFill>
                      <a:srgbClr val="00FF00"/>
                    </a:solidFill>
                  </a:tcPr>
                </a:tc>
              </a:tr>
            </a:tbl>
          </a:graphicData>
        </a:graphic>
      </p:graphicFrame>
      <p:sp>
        <p:nvSpPr>
          <p:cNvPr id="699" name="Google Shape;699;g3da6cf11ef7_0_31"/>
          <p:cNvSpPr txBox="1"/>
          <p:nvPr/>
        </p:nvSpPr>
        <p:spPr>
          <a:xfrm>
            <a:off x="1360025" y="5396700"/>
            <a:ext cx="8333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2"/>
                </a:solidFill>
                <a:latin typeface="Roboto"/>
                <a:ea typeface="Roboto"/>
                <a:cs typeface="Roboto"/>
                <a:sym typeface="Roboto"/>
              </a:rPr>
              <a:t>Link to homework document - </a:t>
            </a:r>
            <a:r>
              <a:rPr lang="en-GB" sz="1800" u="sng">
                <a:solidFill>
                  <a:schemeClr val="hlink"/>
                </a:solidFill>
                <a:latin typeface="Roboto"/>
                <a:ea typeface="Roboto"/>
                <a:cs typeface="Roboto"/>
                <a:sym typeface="Roboto"/>
                <a:hlinkClick r:id="rId4"/>
              </a:rPr>
              <a:t>here</a:t>
            </a:r>
            <a:endParaRPr sz="1800">
              <a:solidFill>
                <a:schemeClr val="dk2"/>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g3da6cf11ef7_0_39"/>
          <p:cNvSpPr txBox="1"/>
          <p:nvPr>
            <p:ph type="title"/>
          </p:nvPr>
        </p:nvSpPr>
        <p:spPr>
          <a:xfrm>
            <a:off x="381000" y="772628"/>
            <a:ext cx="11262300" cy="39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06" name="Google Shape;706;g3da6cf11ef7_0_39"/>
          <p:cNvSpPr txBox="1"/>
          <p:nvPr>
            <p:ph idx="1" type="body"/>
          </p:nvPr>
        </p:nvSpPr>
        <p:spPr>
          <a:xfrm>
            <a:off x="381000" y="196335"/>
            <a:ext cx="11262300" cy="576300"/>
          </a:xfrm>
          <a:prstGeom prst="rect">
            <a:avLst/>
          </a:prstGeom>
        </p:spPr>
        <p:txBody>
          <a:bodyPr anchorCtr="0" anchor="t" bIns="0" lIns="0" spcFirstLastPara="1" rIns="0" wrap="square" tIns="144000">
            <a:spAutoFit/>
          </a:bodyPr>
          <a:lstStyle/>
          <a:p>
            <a:pPr indent="0" lvl="0" marL="0" rtl="0" algn="l">
              <a:spcBef>
                <a:spcPts val="0"/>
              </a:spcBef>
              <a:spcAft>
                <a:spcPts val="0"/>
              </a:spcAft>
              <a:buNone/>
            </a:pPr>
            <a:r>
              <a:t/>
            </a:r>
            <a:endParaRPr/>
          </a:p>
        </p:txBody>
      </p:sp>
      <p:pic>
        <p:nvPicPr>
          <p:cNvPr id="707" name="Google Shape;707;g3da6cf11ef7_0_39"/>
          <p:cNvPicPr preferRelativeResize="0"/>
          <p:nvPr/>
        </p:nvPicPr>
        <p:blipFill rotWithShape="1">
          <a:blip r:embed="rId3">
            <a:alphaModFix/>
          </a:blip>
          <a:srcRect b="7806" l="2491" r="36600" t="18551"/>
          <a:stretch/>
        </p:blipFill>
        <p:spPr>
          <a:xfrm>
            <a:off x="838200" y="287099"/>
            <a:ext cx="8366750" cy="5943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g3da5957c39a_0_9"/>
          <p:cNvSpPr txBox="1"/>
          <p:nvPr>
            <p:ph idx="12" type="sldNum"/>
          </p:nvPr>
        </p:nvSpPr>
        <p:spPr>
          <a:xfrm>
            <a:off x="11250150" y="6492875"/>
            <a:ext cx="2577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714" name="Google Shape;714;g3da5957c39a_0_9"/>
          <p:cNvSpPr txBox="1"/>
          <p:nvPr>
            <p:ph idx="1" type="body"/>
          </p:nvPr>
        </p:nvSpPr>
        <p:spPr>
          <a:xfrm>
            <a:off x="720725" y="1908350"/>
            <a:ext cx="10787100" cy="4005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t>GRA Forum will be added to the list of meeting and placed in the appropriate parts of the proposal</a:t>
            </a:r>
            <a:endParaRPr sz="3000"/>
          </a:p>
          <a:p>
            <a:pPr indent="0" lvl="0" marL="0" rtl="0" algn="l">
              <a:spcBef>
                <a:spcPts val="0"/>
              </a:spcBef>
              <a:spcAft>
                <a:spcPts val="0"/>
              </a:spcAft>
              <a:buNone/>
            </a:pPr>
            <a:r>
              <a:t/>
            </a:r>
            <a:endParaRPr sz="3000"/>
          </a:p>
        </p:txBody>
      </p:sp>
      <p:sp>
        <p:nvSpPr>
          <p:cNvPr id="715" name="Google Shape;715;g3da5957c39a_0_9"/>
          <p:cNvSpPr txBox="1"/>
          <p:nvPr>
            <p:ph type="title"/>
          </p:nvPr>
        </p:nvSpPr>
        <p:spPr>
          <a:xfrm>
            <a:off x="720726" y="722313"/>
            <a:ext cx="5518800" cy="948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Governance - meetings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g3d1d3109f87_0_225"/>
          <p:cNvSpPr txBox="1"/>
          <p:nvPr>
            <p:ph type="title"/>
          </p:nvPr>
        </p:nvSpPr>
        <p:spPr>
          <a:xfrm>
            <a:off x="720725" y="1297000"/>
            <a:ext cx="6950700" cy="38535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4900"/>
              <a:buFont typeface="Arial"/>
              <a:buNone/>
            </a:pPr>
            <a:r>
              <a:rPr lang="en-GB"/>
              <a:t>GRA’s</a:t>
            </a:r>
            <a:endParaRPr/>
          </a:p>
        </p:txBody>
      </p:sp>
      <p:sp>
        <p:nvSpPr>
          <p:cNvPr id="721" name="Google Shape;721;g3d1d3109f87_0_225"/>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g3d1d3109f87_0_74"/>
          <p:cNvSpPr/>
          <p:nvPr/>
        </p:nvSpPr>
        <p:spPr>
          <a:xfrm>
            <a:off x="404258" y="3742752"/>
            <a:ext cx="11412000" cy="2232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28" name="Google Shape;728;g3d1d3109f87_0_74"/>
          <p:cNvSpPr txBox="1"/>
          <p:nvPr>
            <p:ph idx="1" type="body"/>
          </p:nvPr>
        </p:nvSpPr>
        <p:spPr>
          <a:xfrm>
            <a:off x="380999" y="196335"/>
            <a:ext cx="11613000" cy="884400"/>
          </a:xfrm>
          <a:prstGeom prst="rect">
            <a:avLst/>
          </a:prstGeom>
          <a:noFill/>
          <a:ln>
            <a:noFill/>
          </a:ln>
        </p:spPr>
        <p:txBody>
          <a:bodyPr anchorCtr="0" anchor="t" bIns="0" lIns="0" spcFirstLastPara="1" rIns="0" wrap="square" tIns="144000">
            <a:spAutoFit/>
          </a:bodyPr>
          <a:lstStyle/>
          <a:p>
            <a:pPr indent="0" lvl="0" marL="0" marR="0" rtl="0" algn="l">
              <a:lnSpc>
                <a:spcPct val="100000"/>
              </a:lnSpc>
              <a:spcBef>
                <a:spcPts val="0"/>
              </a:spcBef>
              <a:spcAft>
                <a:spcPts val="0"/>
              </a:spcAft>
              <a:buClr>
                <a:srgbClr val="4AB5C4"/>
              </a:buClr>
              <a:buSzPts val="2400"/>
              <a:buFont typeface="Arial"/>
              <a:buNone/>
            </a:pPr>
            <a:r>
              <a:rPr lang="en-GB" sz="2400"/>
              <a:t>GRA role will be further investigated and discussed during the GRA Forum XII and GOOS SC-15 in March 2026 </a:t>
            </a:r>
            <a:r>
              <a:rPr lang="en-GB" sz="2400">
                <a:solidFill>
                  <a:srgbClr val="FF9900"/>
                </a:solidFill>
              </a:rPr>
              <a:t>(agenda item 5.2)</a:t>
            </a:r>
            <a:endParaRPr>
              <a:solidFill>
                <a:srgbClr val="FF9900"/>
              </a:solidFill>
            </a:endParaRPr>
          </a:p>
        </p:txBody>
      </p:sp>
      <p:sp>
        <p:nvSpPr>
          <p:cNvPr id="729" name="Google Shape;729;g3d1d3109f87_0_74"/>
          <p:cNvSpPr txBox="1"/>
          <p:nvPr/>
        </p:nvSpPr>
        <p:spPr>
          <a:xfrm>
            <a:off x="381000" y="138070"/>
            <a:ext cx="11430000" cy="187800"/>
          </a:xfrm>
          <a:prstGeom prst="rect">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rgbClr val="2C6068"/>
              </a:buClr>
              <a:buSzPts val="1000"/>
              <a:buFont typeface="Arial"/>
              <a:buNone/>
            </a:pPr>
            <a:r>
              <a:rPr b="1" i="0" lang="en-GB" sz="1000" u="none" cap="none" strike="noStrike">
                <a:solidFill>
                  <a:srgbClr val="2C6068"/>
                </a:solidFill>
                <a:latin typeface="Arial"/>
                <a:ea typeface="Arial"/>
                <a:cs typeface="Arial"/>
                <a:sym typeface="Arial"/>
              </a:rPr>
              <a:t>Proposed structure – Outstanding decisions (GOOS Regional Alliances)</a:t>
            </a:r>
            <a:endParaRPr b="0" i="0" sz="1400" u="none" cap="none" strike="noStrike">
              <a:solidFill>
                <a:srgbClr val="000000"/>
              </a:solidFill>
              <a:latin typeface="Arial"/>
              <a:ea typeface="Arial"/>
              <a:cs typeface="Arial"/>
              <a:sym typeface="Arial"/>
            </a:endParaRPr>
          </a:p>
        </p:txBody>
      </p:sp>
      <p:grpSp>
        <p:nvGrpSpPr>
          <p:cNvPr id="730" name="Google Shape;730;g3d1d3109f87_0_74"/>
          <p:cNvGrpSpPr/>
          <p:nvPr/>
        </p:nvGrpSpPr>
        <p:grpSpPr>
          <a:xfrm>
            <a:off x="-403720" y="47240"/>
            <a:ext cx="346858" cy="1629636"/>
            <a:chOff x="-510363" y="0"/>
            <a:chExt cx="346858" cy="1629636"/>
          </a:xfrm>
        </p:grpSpPr>
        <p:sp>
          <p:nvSpPr>
            <p:cNvPr id="731" name="Google Shape;731;g3d1d3109f87_0_74"/>
            <p:cNvSpPr/>
            <p:nvPr/>
          </p:nvSpPr>
          <p:spPr>
            <a:xfrm>
              <a:off x="-510363" y="0"/>
              <a:ext cx="342600" cy="308400"/>
            </a:xfrm>
            <a:prstGeom prst="rect">
              <a:avLst/>
            </a:prstGeom>
            <a:solidFill>
              <a:srgbClr val="CAED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2" name="Google Shape;732;g3d1d3109f87_0_74"/>
            <p:cNvSpPr/>
            <p:nvPr/>
          </p:nvSpPr>
          <p:spPr>
            <a:xfrm>
              <a:off x="-510363" y="330309"/>
              <a:ext cx="342600" cy="308400"/>
            </a:xfrm>
            <a:prstGeom prst="rect">
              <a:avLst/>
            </a:prstGeom>
            <a:solidFill>
              <a:srgbClr val="9DD6D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3" name="Google Shape;733;g3d1d3109f87_0_74"/>
            <p:cNvSpPr/>
            <p:nvPr/>
          </p:nvSpPr>
          <p:spPr>
            <a:xfrm>
              <a:off x="-510363" y="660618"/>
              <a:ext cx="342600" cy="308400"/>
            </a:xfrm>
            <a:prstGeom prst="rect">
              <a:avLst/>
            </a:prstGeom>
            <a:solidFill>
              <a:srgbClr val="71B0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4" name="Google Shape;734;g3d1d3109f87_0_74"/>
            <p:cNvSpPr/>
            <p:nvPr/>
          </p:nvSpPr>
          <p:spPr>
            <a:xfrm>
              <a:off x="-506105" y="990927"/>
              <a:ext cx="342600" cy="308400"/>
            </a:xfrm>
            <a:prstGeom prst="rect">
              <a:avLst/>
            </a:prstGeom>
            <a:solidFill>
              <a:srgbClr val="5894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5" name="Google Shape;735;g3d1d3109f87_0_74"/>
            <p:cNvSpPr/>
            <p:nvPr/>
          </p:nvSpPr>
          <p:spPr>
            <a:xfrm>
              <a:off x="-506105" y="1321236"/>
              <a:ext cx="342600" cy="308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736" name="Google Shape;736;g3d1d3109f87_0_74"/>
          <p:cNvSpPr txBox="1"/>
          <p:nvPr/>
        </p:nvSpPr>
        <p:spPr>
          <a:xfrm>
            <a:off x="1777833" y="1733277"/>
            <a:ext cx="4608900" cy="307800"/>
          </a:xfrm>
          <a:prstGeom prst="rect">
            <a:avLst/>
          </a:prstGeom>
          <a:no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Differentiate GRAs in GOOS structure</a:t>
            </a:r>
            <a:endParaRPr b="0" i="0" sz="1400" u="none" cap="none" strike="noStrike">
              <a:solidFill>
                <a:srgbClr val="000000"/>
              </a:solidFill>
              <a:latin typeface="Arial"/>
              <a:ea typeface="Arial"/>
              <a:cs typeface="Arial"/>
              <a:sym typeface="Arial"/>
            </a:endParaRPr>
          </a:p>
        </p:txBody>
      </p:sp>
      <p:sp>
        <p:nvSpPr>
          <p:cNvPr id="737" name="Google Shape;737;g3d1d3109f87_0_74"/>
          <p:cNvSpPr txBox="1"/>
          <p:nvPr/>
        </p:nvSpPr>
        <p:spPr>
          <a:xfrm>
            <a:off x="1721636" y="2092601"/>
            <a:ext cx="4644000" cy="1303200"/>
          </a:xfrm>
          <a:prstGeom prst="rect">
            <a:avLst/>
          </a:prstGeom>
          <a:noFill/>
          <a:ln>
            <a:noFill/>
          </a:ln>
        </p:spPr>
        <p:txBody>
          <a:bodyPr anchorCtr="0" anchor="t" bIns="45700" lIns="0" spcFirstLastPara="1" rIns="0" wrap="square" tIns="45700">
            <a:spAutoFit/>
          </a:bodyPr>
          <a:lstStyle/>
          <a:p>
            <a:pPr indent="-171450" lvl="0" marL="171450" marR="0" rtl="0" algn="l">
              <a:lnSpc>
                <a:spcPct val="100000"/>
              </a:lnSpc>
              <a:spcBef>
                <a:spcPts val="0"/>
              </a:spcBef>
              <a:spcAft>
                <a:spcPts val="0"/>
              </a:spcAft>
              <a:buClr>
                <a:schemeClr val="dk1"/>
              </a:buClr>
              <a:buSzPts val="1200"/>
              <a:buFont typeface="Arial"/>
              <a:buChar char="•"/>
            </a:pPr>
            <a:r>
              <a:rPr b="0" i="0" lang="en-GB" sz="1200" u="none" cap="none" strike="noStrike">
                <a:solidFill>
                  <a:schemeClr val="dk1"/>
                </a:solidFill>
                <a:latin typeface="Arial"/>
                <a:ea typeface="Arial"/>
                <a:cs typeface="Arial"/>
                <a:sym typeface="Arial"/>
              </a:rPr>
              <a:t>Renewed mandate and responsibilities to strengthen regional coordination of ocean observation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chemeClr val="dk1"/>
              </a:buClr>
              <a:buSzPts val="1200"/>
              <a:buFont typeface="Arial"/>
              <a:buChar char="•"/>
            </a:pPr>
            <a:r>
              <a:rPr b="0" i="0" lang="en-GB" sz="1200" u="none" cap="none" strike="noStrike">
                <a:solidFill>
                  <a:schemeClr val="dk1"/>
                </a:solidFill>
                <a:latin typeface="Arial"/>
                <a:ea typeface="Arial"/>
                <a:cs typeface="Arial"/>
                <a:sym typeface="Arial"/>
              </a:rPr>
              <a:t>New and clearer process of engagement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chemeClr val="dk1"/>
              </a:buClr>
              <a:buSzPts val="1200"/>
              <a:buFont typeface="Arial"/>
              <a:buChar char="•"/>
            </a:pPr>
            <a:r>
              <a:rPr b="0" i="0" lang="en-GB" sz="1200" u="none" cap="none" strike="noStrike">
                <a:solidFill>
                  <a:schemeClr val="dk1"/>
                </a:solidFill>
                <a:latin typeface="Arial"/>
                <a:ea typeface="Arial"/>
                <a:cs typeface="Arial"/>
                <a:sym typeface="Arial"/>
              </a:rPr>
              <a:t>Formalized accountability and reporting (e.g., OKRs)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chemeClr val="dk1"/>
              </a:buClr>
              <a:buSzPts val="1200"/>
              <a:buFont typeface="Arial"/>
              <a:buChar char="•"/>
            </a:pPr>
            <a:r>
              <a:rPr b="0" i="0" lang="en-GB" sz="1200" u="none" cap="none" strike="noStrike">
                <a:solidFill>
                  <a:schemeClr val="dk1"/>
                </a:solidFill>
                <a:latin typeface="Arial"/>
                <a:ea typeface="Arial"/>
                <a:cs typeface="Arial"/>
                <a:sym typeface="Arial"/>
              </a:rPr>
              <a:t>Continued support from GOOS Secretariat</a:t>
            </a:r>
            <a:endParaRPr b="0" i="0" sz="1200" u="none" cap="none" strike="noStrike">
              <a:solidFill>
                <a:schemeClr val="dk1"/>
              </a:solidFill>
              <a:latin typeface="Arial"/>
              <a:ea typeface="Arial"/>
              <a:cs typeface="Arial"/>
              <a:sym typeface="Arial"/>
            </a:endParaRPr>
          </a:p>
          <a:p>
            <a:pPr indent="-171450" lvl="0" marL="171450" marR="0" rtl="0" algn="l">
              <a:lnSpc>
                <a:spcPct val="100000"/>
              </a:lnSpc>
              <a:spcBef>
                <a:spcPts val="200"/>
              </a:spcBef>
              <a:spcAft>
                <a:spcPts val="0"/>
              </a:spcAft>
              <a:buClr>
                <a:schemeClr val="dk1"/>
              </a:buClr>
              <a:buSzPts val="1200"/>
              <a:buFont typeface="Arial"/>
              <a:buChar char="•"/>
            </a:pPr>
            <a:r>
              <a:rPr b="0" i="0" lang="en-GB" sz="1200" u="none" cap="none" strike="noStrike">
                <a:solidFill>
                  <a:schemeClr val="dk1"/>
                </a:solidFill>
                <a:latin typeface="Arial"/>
                <a:ea typeface="Arial"/>
                <a:cs typeface="Arial"/>
                <a:sym typeface="Arial"/>
              </a:rPr>
              <a:t>GRAs encouraged to be basin-aligned</a:t>
            </a:r>
            <a:endParaRPr b="0" i="0" sz="1200" u="none" cap="none" strike="noStrike">
              <a:solidFill>
                <a:schemeClr val="dk1"/>
              </a:solidFill>
              <a:latin typeface="Arial"/>
              <a:ea typeface="Arial"/>
              <a:cs typeface="Arial"/>
              <a:sym typeface="Arial"/>
            </a:endParaRPr>
          </a:p>
        </p:txBody>
      </p:sp>
      <p:sp>
        <p:nvSpPr>
          <p:cNvPr id="738" name="Google Shape;738;g3d1d3109f87_0_74"/>
          <p:cNvSpPr txBox="1"/>
          <p:nvPr/>
        </p:nvSpPr>
        <p:spPr>
          <a:xfrm>
            <a:off x="6733404" y="1733277"/>
            <a:ext cx="4875600" cy="307800"/>
          </a:xfrm>
          <a:prstGeom prst="rect">
            <a:avLst/>
          </a:prstGeom>
          <a:no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GRAs as self-governed, independent entities</a:t>
            </a:r>
            <a:endParaRPr b="0" i="0" sz="1400" u="none" cap="none" strike="noStrike">
              <a:solidFill>
                <a:schemeClr val="dk1"/>
              </a:solidFill>
              <a:latin typeface="Arial"/>
              <a:ea typeface="Arial"/>
              <a:cs typeface="Arial"/>
              <a:sym typeface="Arial"/>
            </a:endParaRPr>
          </a:p>
        </p:txBody>
      </p:sp>
      <p:sp>
        <p:nvSpPr>
          <p:cNvPr id="739" name="Google Shape;739;g3d1d3109f87_0_74"/>
          <p:cNvSpPr txBox="1"/>
          <p:nvPr/>
        </p:nvSpPr>
        <p:spPr>
          <a:xfrm>
            <a:off x="1721636" y="3794233"/>
            <a:ext cx="4644000" cy="1251900"/>
          </a:xfrm>
          <a:prstGeom prst="rect">
            <a:avLst/>
          </a:prstGeom>
          <a:noFill/>
          <a:ln>
            <a:noFill/>
          </a:ln>
        </p:spPr>
        <p:txBody>
          <a:bodyPr anchorCtr="0" anchor="t" bIns="45700" lIns="0" spcFirstLastPara="1" rIns="0" wrap="square" tIns="45700">
            <a:spAutoFit/>
          </a:bodyPr>
          <a:lstStyle/>
          <a:p>
            <a:pPr indent="-171450" lvl="0" marL="171450" marR="0" rtl="0" algn="l">
              <a:lnSpc>
                <a:spcPct val="100000"/>
              </a:lnSpc>
              <a:spcBef>
                <a:spcPts val="0"/>
              </a:spcBef>
              <a:spcAft>
                <a:spcPts val="0"/>
              </a:spcAft>
              <a:buClr>
                <a:srgbClr val="00B050"/>
              </a:buClr>
              <a:buSzPts val="1200"/>
              <a:buFont typeface="Noto Sans Symbols"/>
              <a:buChar char="✔"/>
            </a:pPr>
            <a:r>
              <a:rPr b="0" i="0" lang="en-GB" sz="1200" u="none" cap="none" strike="noStrike">
                <a:solidFill>
                  <a:srgbClr val="000000"/>
                </a:solidFill>
                <a:latin typeface="Arial"/>
                <a:ea typeface="Arial"/>
                <a:cs typeface="Arial"/>
                <a:sym typeface="Arial"/>
              </a:rPr>
              <a:t>Avoids disruption as builds on existing regional infrastructure and relationships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rgbClr val="00B050"/>
              </a:buClr>
              <a:buSzPts val="1200"/>
              <a:buFont typeface="Noto Sans Symbols"/>
              <a:buChar char="✔"/>
            </a:pPr>
            <a:r>
              <a:rPr b="0" i="0" lang="en-GB" sz="1200" u="none" cap="none" strike="noStrike">
                <a:solidFill>
                  <a:srgbClr val="000000"/>
                </a:solidFill>
                <a:latin typeface="Arial"/>
                <a:ea typeface="Arial"/>
                <a:cs typeface="Arial"/>
                <a:sym typeface="Arial"/>
              </a:rPr>
              <a:t>Possibility to enhance regional coordination if mandates are clearly set and implemented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rgbClr val="00B050"/>
              </a:buClr>
              <a:buSzPts val="1200"/>
              <a:buFont typeface="Noto Sans Symbols"/>
              <a:buChar char="✔"/>
            </a:pPr>
            <a:r>
              <a:rPr b="0" i="0" lang="en-GB" sz="1200" u="none" cap="none" strike="noStrike">
                <a:solidFill>
                  <a:srgbClr val="000000"/>
                </a:solidFill>
                <a:latin typeface="Arial"/>
                <a:ea typeface="Arial"/>
                <a:cs typeface="Arial"/>
                <a:sym typeface="Arial"/>
              </a:rPr>
              <a:t>Greater clarity and structure could improve performance and accountability</a:t>
            </a:r>
            <a:endParaRPr b="0" i="0" sz="1400" u="none" cap="none" strike="noStrike">
              <a:solidFill>
                <a:srgbClr val="000000"/>
              </a:solidFill>
              <a:latin typeface="Arial"/>
              <a:ea typeface="Arial"/>
              <a:cs typeface="Arial"/>
              <a:sym typeface="Arial"/>
            </a:endParaRPr>
          </a:p>
        </p:txBody>
      </p:sp>
      <p:sp>
        <p:nvSpPr>
          <p:cNvPr id="740" name="Google Shape;740;g3d1d3109f87_0_74"/>
          <p:cNvSpPr txBox="1"/>
          <p:nvPr/>
        </p:nvSpPr>
        <p:spPr>
          <a:xfrm>
            <a:off x="1721636" y="5074152"/>
            <a:ext cx="4644000" cy="882600"/>
          </a:xfrm>
          <a:prstGeom prst="rect">
            <a:avLst/>
          </a:prstGeom>
          <a:noFill/>
          <a:ln>
            <a:noFill/>
          </a:ln>
        </p:spPr>
        <p:txBody>
          <a:bodyPr anchorCtr="0" anchor="t" bIns="45700" lIns="0" spcFirstLastPara="1" rIns="0" wrap="square" tIns="45700">
            <a:spAutoFit/>
          </a:bodyPr>
          <a:lstStyle/>
          <a:p>
            <a:pPr indent="-171450" lvl="0" marL="171450" marR="0" rtl="0" algn="l">
              <a:lnSpc>
                <a:spcPct val="100000"/>
              </a:lnSpc>
              <a:spcBef>
                <a:spcPts val="0"/>
              </a:spcBef>
              <a:spcAft>
                <a:spcPts val="0"/>
              </a:spcAft>
              <a:buClr>
                <a:srgbClr val="C00000"/>
              </a:buClr>
              <a:buSzPts val="1200"/>
              <a:buFont typeface="Noto Sans Symbols"/>
              <a:buChar char="🗶"/>
            </a:pPr>
            <a:r>
              <a:rPr b="0" i="0" lang="en-GB" sz="1200" u="none" cap="none" strike="noStrike">
                <a:solidFill>
                  <a:srgbClr val="000000"/>
                </a:solidFill>
                <a:latin typeface="Arial"/>
                <a:ea typeface="Arial"/>
                <a:cs typeface="Arial"/>
                <a:sym typeface="Arial"/>
              </a:rPr>
              <a:t>Demands change management to implement cohesively across GRAs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rgbClr val="C00000"/>
              </a:buClr>
              <a:buSzPts val="1200"/>
              <a:buFont typeface="Noto Sans Symbols"/>
              <a:buChar char="🗶"/>
            </a:pPr>
            <a:r>
              <a:rPr b="0" i="0" lang="en-GB" sz="1200" u="none" cap="none" strike="noStrike">
                <a:solidFill>
                  <a:srgbClr val="000000"/>
                </a:solidFill>
                <a:latin typeface="Arial"/>
                <a:ea typeface="Arial"/>
                <a:cs typeface="Arial"/>
                <a:sym typeface="Arial"/>
              </a:rPr>
              <a:t>Limits GRA flexibility and autonomy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rgbClr val="C00000"/>
              </a:buClr>
              <a:buSzPts val="1200"/>
              <a:buFont typeface="Noto Sans Symbols"/>
              <a:buChar char="🗶"/>
            </a:pPr>
            <a:r>
              <a:rPr b="0" i="0" lang="en-GB" sz="1200" u="none" cap="none" strike="noStrike">
                <a:solidFill>
                  <a:srgbClr val="000000"/>
                </a:solidFill>
                <a:latin typeface="Arial"/>
                <a:ea typeface="Arial"/>
                <a:cs typeface="Arial"/>
                <a:sym typeface="Arial"/>
              </a:rPr>
              <a:t>Requires ongoing GOOS Secretariat resources and capacity</a:t>
            </a:r>
            <a:endParaRPr b="0" i="0" sz="1400" u="none" cap="none" strike="noStrike">
              <a:solidFill>
                <a:srgbClr val="000000"/>
              </a:solidFill>
              <a:latin typeface="Arial"/>
              <a:ea typeface="Arial"/>
              <a:cs typeface="Arial"/>
              <a:sym typeface="Arial"/>
            </a:endParaRPr>
          </a:p>
        </p:txBody>
      </p:sp>
      <p:sp>
        <p:nvSpPr>
          <p:cNvPr id="741" name="Google Shape;741;g3d1d3109f87_0_74"/>
          <p:cNvSpPr txBox="1"/>
          <p:nvPr/>
        </p:nvSpPr>
        <p:spPr>
          <a:xfrm>
            <a:off x="6796453" y="3794233"/>
            <a:ext cx="4644000" cy="1277400"/>
          </a:xfrm>
          <a:prstGeom prst="rect">
            <a:avLst/>
          </a:prstGeom>
          <a:noFill/>
          <a:ln>
            <a:noFill/>
          </a:ln>
        </p:spPr>
        <p:txBody>
          <a:bodyPr anchorCtr="0" anchor="t" bIns="45700" lIns="0" spcFirstLastPara="1" rIns="0" wrap="square" tIns="45700">
            <a:spAutoFit/>
          </a:bodyPr>
          <a:lstStyle/>
          <a:p>
            <a:pPr indent="-171450" lvl="0" marL="171450" marR="0" rtl="0" algn="l">
              <a:lnSpc>
                <a:spcPct val="100000"/>
              </a:lnSpc>
              <a:spcBef>
                <a:spcPts val="0"/>
              </a:spcBef>
              <a:spcAft>
                <a:spcPts val="0"/>
              </a:spcAft>
              <a:buClr>
                <a:srgbClr val="00B050"/>
              </a:buClr>
              <a:buSzPts val="1200"/>
              <a:buFont typeface="Noto Sans Symbols"/>
              <a:buChar char="✔"/>
            </a:pPr>
            <a:r>
              <a:rPr b="0" i="0" lang="en-GB" sz="1200" u="none" cap="none" strike="noStrike">
                <a:solidFill>
                  <a:srgbClr val="000000"/>
                </a:solidFill>
                <a:latin typeface="Arial"/>
                <a:ea typeface="Arial"/>
                <a:cs typeface="Arial"/>
                <a:sym typeface="Arial"/>
              </a:rPr>
              <a:t>Provides full autonomy and flexibility for GRAs to set regional priorities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rgbClr val="00B050"/>
              </a:buClr>
              <a:buSzPts val="1200"/>
              <a:buFont typeface="Noto Sans Symbols"/>
              <a:buChar char="✔"/>
            </a:pPr>
            <a:r>
              <a:rPr b="0" i="0" lang="en-GB" sz="1200" u="none" cap="none" strike="noStrike">
                <a:solidFill>
                  <a:srgbClr val="000000"/>
                </a:solidFill>
                <a:latin typeface="Arial"/>
                <a:ea typeface="Arial"/>
                <a:cs typeface="Arial"/>
                <a:sym typeface="Arial"/>
              </a:rPr>
              <a:t>Encourages open dialogue and idea-sharing without formal obligations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rgbClr val="00B050"/>
              </a:buClr>
              <a:buSzPts val="1200"/>
              <a:buFont typeface="Noto Sans Symbols"/>
              <a:buChar char="✔"/>
            </a:pPr>
            <a:r>
              <a:rPr b="0" i="0" lang="en-GB" sz="1200" u="none" cap="none" strike="noStrike">
                <a:solidFill>
                  <a:srgbClr val="000000"/>
                </a:solidFill>
                <a:latin typeface="Arial"/>
                <a:ea typeface="Arial"/>
                <a:cs typeface="Arial"/>
                <a:sym typeface="Arial"/>
              </a:rPr>
              <a:t>Streamlines GOOS structure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rgbClr val="00B050"/>
              </a:buClr>
              <a:buSzPts val="1200"/>
              <a:buFont typeface="Noto Sans Symbols"/>
              <a:buChar char="✔"/>
            </a:pPr>
            <a:r>
              <a:rPr b="0" i="0" lang="en-GB" sz="1200" u="none" cap="none" strike="noStrike">
                <a:solidFill>
                  <a:srgbClr val="000000"/>
                </a:solidFill>
                <a:latin typeface="Arial"/>
                <a:ea typeface="Arial"/>
                <a:cs typeface="Arial"/>
                <a:sym typeface="Arial"/>
              </a:rPr>
              <a:t>Reduces dependency on GOOS Secretariat resources</a:t>
            </a:r>
            <a:endParaRPr b="0" i="0" sz="1400" u="none" cap="none" strike="noStrike">
              <a:solidFill>
                <a:srgbClr val="000000"/>
              </a:solidFill>
              <a:latin typeface="Arial"/>
              <a:ea typeface="Arial"/>
              <a:cs typeface="Arial"/>
              <a:sym typeface="Arial"/>
            </a:endParaRPr>
          </a:p>
        </p:txBody>
      </p:sp>
      <p:sp>
        <p:nvSpPr>
          <p:cNvPr id="742" name="Google Shape;742;g3d1d3109f87_0_74"/>
          <p:cNvSpPr txBox="1"/>
          <p:nvPr/>
        </p:nvSpPr>
        <p:spPr>
          <a:xfrm>
            <a:off x="6796453" y="5074152"/>
            <a:ext cx="4644000" cy="856800"/>
          </a:xfrm>
          <a:prstGeom prst="rect">
            <a:avLst/>
          </a:prstGeom>
          <a:noFill/>
          <a:ln>
            <a:noFill/>
          </a:ln>
        </p:spPr>
        <p:txBody>
          <a:bodyPr anchorCtr="0" anchor="t" bIns="45700" lIns="0" spcFirstLastPara="1" rIns="0" wrap="square" tIns="45700">
            <a:spAutoFit/>
          </a:bodyPr>
          <a:lstStyle/>
          <a:p>
            <a:pPr indent="-171450" lvl="0" marL="171450" marR="0" rtl="0" algn="l">
              <a:lnSpc>
                <a:spcPct val="100000"/>
              </a:lnSpc>
              <a:spcBef>
                <a:spcPts val="0"/>
              </a:spcBef>
              <a:spcAft>
                <a:spcPts val="0"/>
              </a:spcAft>
              <a:buClr>
                <a:srgbClr val="C00000"/>
              </a:buClr>
              <a:buSzPts val="1200"/>
              <a:buFont typeface="Noto Sans Symbols"/>
              <a:buChar char="🗶"/>
            </a:pPr>
            <a:r>
              <a:rPr b="0" i="0" lang="en-GB" sz="1200" u="none" cap="none" strike="noStrike">
                <a:solidFill>
                  <a:srgbClr val="000000"/>
                </a:solidFill>
                <a:latin typeface="Arial"/>
                <a:ea typeface="Arial"/>
                <a:cs typeface="Arial"/>
                <a:sym typeface="Arial"/>
              </a:rPr>
              <a:t>Weaker alignment with global GOOS objectives, with a risk of inconsistent standards and practices across GRAs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rgbClr val="C00000"/>
              </a:buClr>
              <a:buSzPts val="1200"/>
              <a:buFont typeface="Noto Sans Symbols"/>
              <a:buChar char="🗶"/>
            </a:pPr>
            <a:r>
              <a:rPr b="0" i="0" lang="en-GB" sz="1200" u="none" cap="none" strike="noStrike">
                <a:solidFill>
                  <a:srgbClr val="000000"/>
                </a:solidFill>
                <a:latin typeface="Arial"/>
                <a:ea typeface="Arial"/>
                <a:cs typeface="Arial"/>
                <a:sym typeface="Arial"/>
              </a:rPr>
              <a:t>GRAs may feel demotivated due to reduced formal authority, potentially limiting regional impact</a:t>
            </a:r>
            <a:endParaRPr b="0" i="0" sz="1400" u="none" cap="none" strike="noStrike">
              <a:solidFill>
                <a:srgbClr val="000000"/>
              </a:solidFill>
              <a:latin typeface="Arial"/>
              <a:ea typeface="Arial"/>
              <a:cs typeface="Arial"/>
              <a:sym typeface="Arial"/>
            </a:endParaRPr>
          </a:p>
        </p:txBody>
      </p:sp>
      <p:sp>
        <p:nvSpPr>
          <p:cNvPr id="743" name="Google Shape;743;g3d1d3109f87_0_74"/>
          <p:cNvSpPr txBox="1"/>
          <p:nvPr/>
        </p:nvSpPr>
        <p:spPr>
          <a:xfrm>
            <a:off x="512401" y="3794233"/>
            <a:ext cx="530700" cy="2616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C00000"/>
              </a:buClr>
              <a:buSzPts val="1100"/>
              <a:buFont typeface="Arial"/>
              <a:buNone/>
            </a:pPr>
            <a:r>
              <a:rPr b="1" i="0" lang="en-GB" sz="1100" u="none" cap="none" strike="noStrike">
                <a:solidFill>
                  <a:srgbClr val="000000"/>
                </a:solidFill>
                <a:latin typeface="Arial"/>
                <a:ea typeface="Arial"/>
                <a:cs typeface="Arial"/>
                <a:sym typeface="Arial"/>
              </a:rPr>
              <a:t>Pros</a:t>
            </a:r>
            <a:endParaRPr b="0" i="0" sz="1400" u="none" cap="none" strike="noStrike">
              <a:solidFill>
                <a:srgbClr val="000000"/>
              </a:solidFill>
              <a:latin typeface="Arial"/>
              <a:ea typeface="Arial"/>
              <a:cs typeface="Arial"/>
              <a:sym typeface="Arial"/>
            </a:endParaRPr>
          </a:p>
        </p:txBody>
      </p:sp>
      <p:sp>
        <p:nvSpPr>
          <p:cNvPr id="744" name="Google Shape;744;g3d1d3109f87_0_74"/>
          <p:cNvSpPr txBox="1"/>
          <p:nvPr/>
        </p:nvSpPr>
        <p:spPr>
          <a:xfrm>
            <a:off x="512401" y="5074152"/>
            <a:ext cx="530700" cy="2616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C00000"/>
              </a:buClr>
              <a:buSzPts val="1100"/>
              <a:buFont typeface="Arial"/>
              <a:buNone/>
            </a:pPr>
            <a:r>
              <a:rPr b="1" i="0" lang="en-GB" sz="1100" u="none" cap="none" strike="noStrike">
                <a:solidFill>
                  <a:srgbClr val="000000"/>
                </a:solidFill>
                <a:latin typeface="Arial"/>
                <a:ea typeface="Arial"/>
                <a:cs typeface="Arial"/>
                <a:sym typeface="Arial"/>
              </a:rPr>
              <a:t>Cons</a:t>
            </a:r>
            <a:endParaRPr b="0" i="0" sz="1400" u="none" cap="none" strike="noStrike">
              <a:solidFill>
                <a:srgbClr val="000000"/>
              </a:solidFill>
              <a:latin typeface="Arial"/>
              <a:ea typeface="Arial"/>
              <a:cs typeface="Arial"/>
              <a:sym typeface="Arial"/>
            </a:endParaRPr>
          </a:p>
        </p:txBody>
      </p:sp>
      <p:sp>
        <p:nvSpPr>
          <p:cNvPr id="745" name="Google Shape;745;g3d1d3109f87_0_74"/>
          <p:cNvSpPr txBox="1"/>
          <p:nvPr/>
        </p:nvSpPr>
        <p:spPr>
          <a:xfrm>
            <a:off x="512401" y="2092601"/>
            <a:ext cx="1079400" cy="2616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C00000"/>
              </a:buClr>
              <a:buSzPts val="1100"/>
              <a:buFont typeface="Arial"/>
              <a:buNone/>
            </a:pPr>
            <a:r>
              <a:rPr b="1" i="0" lang="en-GB" sz="1100" u="none" cap="none" strike="noStrike">
                <a:solidFill>
                  <a:srgbClr val="000000"/>
                </a:solidFill>
                <a:latin typeface="Arial"/>
                <a:ea typeface="Arial"/>
                <a:cs typeface="Arial"/>
                <a:sym typeface="Arial"/>
              </a:rPr>
              <a:t>Overview</a:t>
            </a:r>
            <a:endParaRPr b="0" i="0" sz="1400" u="none" cap="none" strike="noStrike">
              <a:solidFill>
                <a:srgbClr val="000000"/>
              </a:solidFill>
              <a:latin typeface="Arial"/>
              <a:ea typeface="Arial"/>
              <a:cs typeface="Arial"/>
              <a:sym typeface="Arial"/>
            </a:endParaRPr>
          </a:p>
        </p:txBody>
      </p:sp>
      <p:sp>
        <p:nvSpPr>
          <p:cNvPr id="746" name="Google Shape;746;g3d1d3109f87_0_74"/>
          <p:cNvSpPr txBox="1"/>
          <p:nvPr/>
        </p:nvSpPr>
        <p:spPr>
          <a:xfrm>
            <a:off x="512401" y="3431718"/>
            <a:ext cx="1079400" cy="2616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C00000"/>
              </a:buClr>
              <a:buSzPts val="1100"/>
              <a:buFont typeface="Arial"/>
              <a:buNone/>
            </a:pPr>
            <a:r>
              <a:rPr b="1" i="0" lang="en-GB" sz="1100" u="none" cap="none" strike="noStrike">
                <a:solidFill>
                  <a:srgbClr val="000000"/>
                </a:solidFill>
                <a:latin typeface="Arial"/>
                <a:ea typeface="Arial"/>
                <a:cs typeface="Arial"/>
                <a:sym typeface="Arial"/>
              </a:rPr>
              <a:t>Governance</a:t>
            </a:r>
            <a:endParaRPr b="0" i="0" sz="1400" u="none" cap="none" strike="noStrike">
              <a:solidFill>
                <a:srgbClr val="000000"/>
              </a:solidFill>
              <a:latin typeface="Arial"/>
              <a:ea typeface="Arial"/>
              <a:cs typeface="Arial"/>
              <a:sym typeface="Arial"/>
            </a:endParaRPr>
          </a:p>
        </p:txBody>
      </p:sp>
      <p:sp>
        <p:nvSpPr>
          <p:cNvPr id="747" name="Google Shape;747;g3d1d3109f87_0_74"/>
          <p:cNvSpPr txBox="1"/>
          <p:nvPr/>
        </p:nvSpPr>
        <p:spPr>
          <a:xfrm>
            <a:off x="1721636" y="3431718"/>
            <a:ext cx="4644000" cy="276900"/>
          </a:xfrm>
          <a:prstGeom prst="rect">
            <a:avLst/>
          </a:prstGeom>
          <a:noFill/>
          <a:ln>
            <a:noFill/>
          </a:ln>
        </p:spPr>
        <p:txBody>
          <a:bodyPr anchorCtr="0" anchor="t" bIns="45700" lIns="0" spcFirstLastPara="1" rIns="0" wrap="square" tIns="45700">
            <a:spAutoFit/>
          </a:bodyPr>
          <a:lstStyle/>
          <a:p>
            <a:pPr indent="-171450" lvl="0" marL="171450" marR="0" rtl="0" algn="l">
              <a:lnSpc>
                <a:spcPct val="100000"/>
              </a:lnSpc>
              <a:spcBef>
                <a:spcPts val="0"/>
              </a:spcBef>
              <a:spcAft>
                <a:spcPts val="0"/>
              </a:spcAft>
              <a:buClr>
                <a:schemeClr val="dk1"/>
              </a:buClr>
              <a:buSzPts val="1200"/>
              <a:buFont typeface="Arial"/>
              <a:buChar char="•"/>
            </a:pPr>
            <a:r>
              <a:rPr b="0" i="0" lang="en-GB" sz="1200" u="none" cap="none" strike="noStrike">
                <a:solidFill>
                  <a:schemeClr val="dk1"/>
                </a:solidFill>
                <a:latin typeface="Arial"/>
                <a:ea typeface="Arial"/>
                <a:cs typeface="Arial"/>
                <a:sym typeface="Arial"/>
              </a:rPr>
              <a:t>GRA Council and GOOS Regional Forum</a:t>
            </a:r>
            <a:endParaRPr b="0" i="0" sz="1400" u="none" cap="none" strike="noStrike">
              <a:solidFill>
                <a:srgbClr val="000000"/>
              </a:solidFill>
              <a:latin typeface="Arial"/>
              <a:ea typeface="Arial"/>
              <a:cs typeface="Arial"/>
              <a:sym typeface="Arial"/>
            </a:endParaRPr>
          </a:p>
        </p:txBody>
      </p:sp>
      <p:sp>
        <p:nvSpPr>
          <p:cNvPr id="748" name="Google Shape;748;g3d1d3109f87_0_74"/>
          <p:cNvSpPr txBox="1"/>
          <p:nvPr/>
        </p:nvSpPr>
        <p:spPr>
          <a:xfrm>
            <a:off x="6796454" y="2092601"/>
            <a:ext cx="5008800" cy="1277400"/>
          </a:xfrm>
          <a:prstGeom prst="rect">
            <a:avLst/>
          </a:prstGeom>
          <a:noFill/>
          <a:ln>
            <a:noFill/>
          </a:ln>
        </p:spPr>
        <p:txBody>
          <a:bodyPr anchorCtr="0" anchor="t" bIns="45700" lIns="0" spcFirstLastPara="1" rIns="0" wrap="square" tIns="45700">
            <a:spAutoFit/>
          </a:bodyPr>
          <a:lstStyle/>
          <a:p>
            <a:pPr indent="-171450" lvl="0" marL="171450" marR="0" rtl="0" algn="l">
              <a:lnSpc>
                <a:spcPct val="100000"/>
              </a:lnSpc>
              <a:spcBef>
                <a:spcPts val="0"/>
              </a:spcBef>
              <a:spcAft>
                <a:spcPts val="0"/>
              </a:spcAft>
              <a:buClr>
                <a:schemeClr val="dk1"/>
              </a:buClr>
              <a:buSzPts val="1200"/>
              <a:buFont typeface="Arial"/>
              <a:buChar char="•"/>
            </a:pPr>
            <a:r>
              <a:rPr b="0" i="0" lang="en-GB" sz="1200" u="none" cap="none" strike="noStrike">
                <a:solidFill>
                  <a:schemeClr val="dk1"/>
                </a:solidFill>
                <a:latin typeface="Arial"/>
                <a:ea typeface="Arial"/>
                <a:cs typeface="Arial"/>
                <a:sym typeface="Arial"/>
              </a:rPr>
              <a:t>GRAs no longer a separate component of GOOS with no formalized mandate; with flexibility to set their own priorities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chemeClr val="dk1"/>
              </a:buClr>
              <a:buSzPts val="1200"/>
              <a:buFont typeface="Arial"/>
              <a:buChar char="•"/>
            </a:pPr>
            <a:r>
              <a:rPr b="0" i="0" lang="en-GB" sz="1200" u="none" cap="none" strike="noStrike">
                <a:solidFill>
                  <a:schemeClr val="dk1"/>
                </a:solidFill>
                <a:latin typeface="Arial"/>
                <a:ea typeface="Arial"/>
                <a:cs typeface="Arial"/>
                <a:sym typeface="Arial"/>
              </a:rPr>
              <a:t>Regional autonomy in self-governance and decision-making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chemeClr val="dk1"/>
              </a:buClr>
              <a:buSzPts val="1200"/>
              <a:buFont typeface="Arial"/>
              <a:buChar char="•"/>
            </a:pPr>
            <a:r>
              <a:rPr b="0" i="0" lang="en-GB" sz="1200" u="none" cap="none" strike="noStrike">
                <a:solidFill>
                  <a:schemeClr val="dk1"/>
                </a:solidFill>
                <a:latin typeface="Arial"/>
                <a:ea typeface="Arial"/>
                <a:cs typeface="Arial"/>
                <a:sym typeface="Arial"/>
              </a:rPr>
              <a:t>Voluntary alignment with GOOS principles rather than formal obligations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chemeClr val="dk1"/>
              </a:buClr>
              <a:buSzPts val="1200"/>
              <a:buFont typeface="Arial"/>
              <a:buChar char="•"/>
            </a:pPr>
            <a:r>
              <a:rPr b="0" i="0" lang="en-GB" sz="1200" u="none" cap="none" strike="noStrike">
                <a:solidFill>
                  <a:schemeClr val="dk1"/>
                </a:solidFill>
                <a:latin typeface="Arial"/>
                <a:ea typeface="Arial"/>
                <a:cs typeface="Arial"/>
                <a:sym typeface="Arial"/>
              </a:rPr>
              <a:t>No direct support received from GOOS Secretariat</a:t>
            </a:r>
            <a:endParaRPr b="0" i="0" sz="1400" u="none" cap="none" strike="noStrike">
              <a:solidFill>
                <a:srgbClr val="000000"/>
              </a:solidFill>
              <a:latin typeface="Arial"/>
              <a:ea typeface="Arial"/>
              <a:cs typeface="Arial"/>
              <a:sym typeface="Arial"/>
            </a:endParaRPr>
          </a:p>
        </p:txBody>
      </p:sp>
      <p:sp>
        <p:nvSpPr>
          <p:cNvPr id="749" name="Google Shape;749;g3d1d3109f87_0_74"/>
          <p:cNvSpPr txBox="1"/>
          <p:nvPr/>
        </p:nvSpPr>
        <p:spPr>
          <a:xfrm>
            <a:off x="6796453" y="3431718"/>
            <a:ext cx="5008800" cy="276900"/>
          </a:xfrm>
          <a:prstGeom prst="rect">
            <a:avLst/>
          </a:prstGeom>
          <a:noFill/>
          <a:ln>
            <a:noFill/>
          </a:ln>
        </p:spPr>
        <p:txBody>
          <a:bodyPr anchorCtr="0" anchor="t" bIns="45700" lIns="0" spcFirstLastPara="1" rIns="0" wrap="square" tIns="45700">
            <a:spAutoFit/>
          </a:bodyPr>
          <a:lstStyle/>
          <a:p>
            <a:pPr indent="-171450" lvl="0" marL="171450" marR="0" rtl="0" algn="l">
              <a:lnSpc>
                <a:spcPct val="100000"/>
              </a:lnSpc>
              <a:spcBef>
                <a:spcPts val="0"/>
              </a:spcBef>
              <a:spcAft>
                <a:spcPts val="0"/>
              </a:spcAft>
              <a:buClr>
                <a:schemeClr val="dk1"/>
              </a:buClr>
              <a:buSzPts val="1200"/>
              <a:buFont typeface="Arial"/>
              <a:buChar char="•"/>
            </a:pPr>
            <a:r>
              <a:rPr b="0" i="0" lang="en-GB" sz="1200" u="none" cap="none" strike="noStrike">
                <a:solidFill>
                  <a:schemeClr val="dk1"/>
                </a:solidFill>
                <a:latin typeface="Arial"/>
                <a:ea typeface="Arial"/>
                <a:cs typeface="Arial"/>
                <a:sym typeface="Arial"/>
              </a:rPr>
              <a:t>Joint meeting between GRAs and NFPs for regional coordination</a:t>
            </a:r>
            <a:endParaRPr b="0" i="0" sz="1400" u="none" cap="none" strike="noStrike">
              <a:solidFill>
                <a:srgbClr val="000000"/>
              </a:solidFill>
              <a:latin typeface="Arial"/>
              <a:ea typeface="Arial"/>
              <a:cs typeface="Arial"/>
              <a:sym typeface="Arial"/>
            </a:endParaRPr>
          </a:p>
        </p:txBody>
      </p:sp>
      <p:sp>
        <p:nvSpPr>
          <p:cNvPr id="750" name="Google Shape;750;g3d1d3109f87_0_74"/>
          <p:cNvSpPr/>
          <p:nvPr/>
        </p:nvSpPr>
        <p:spPr>
          <a:xfrm>
            <a:off x="375383" y="6021667"/>
            <a:ext cx="11430000" cy="332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Note: Other options considered included reconfiguring GRAs to basin-aligned, repositioning them under IOC sub-commissions with a stronger role for regional experts in the GOOS Steering Committee, or removing GRAs entirely (more detailes in Appendix slide 54,55)</a:t>
            </a:r>
            <a:endParaRPr b="0" i="0" sz="1000" u="none" cap="none" strike="noStrike">
              <a:solidFill>
                <a:schemeClr val="dk1"/>
              </a:solidFill>
              <a:latin typeface="Arial"/>
              <a:ea typeface="Arial"/>
              <a:cs typeface="Arial"/>
              <a:sym typeface="Arial"/>
            </a:endParaRPr>
          </a:p>
        </p:txBody>
      </p:sp>
      <p:sp>
        <p:nvSpPr>
          <p:cNvPr id="751" name="Google Shape;751;g3d1d3109f87_0_74"/>
          <p:cNvSpPr/>
          <p:nvPr/>
        </p:nvSpPr>
        <p:spPr>
          <a:xfrm>
            <a:off x="404258" y="2061589"/>
            <a:ext cx="11412000" cy="167160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52" name="Google Shape;752;g3d1d3109f87_0_74"/>
          <p:cNvCxnSpPr/>
          <p:nvPr/>
        </p:nvCxnSpPr>
        <p:spPr>
          <a:xfrm>
            <a:off x="478400" y="3404287"/>
            <a:ext cx="11268000" cy="0"/>
          </a:xfrm>
          <a:prstGeom prst="straightConnector1">
            <a:avLst/>
          </a:prstGeom>
          <a:noFill/>
          <a:ln cap="flat" cmpd="sng" w="12700">
            <a:solidFill>
              <a:srgbClr val="A5A5A5"/>
            </a:solidFill>
            <a:prstDash val="dash"/>
            <a:miter lim="800000"/>
            <a:headEnd len="sm" w="sm" type="none"/>
            <a:tailEnd len="sm" w="sm" type="none"/>
          </a:ln>
        </p:spPr>
      </p:cxnSp>
      <p:cxnSp>
        <p:nvCxnSpPr>
          <p:cNvPr id="753" name="Google Shape;753;g3d1d3109f87_0_74"/>
          <p:cNvCxnSpPr/>
          <p:nvPr/>
        </p:nvCxnSpPr>
        <p:spPr>
          <a:xfrm>
            <a:off x="478400" y="5059735"/>
            <a:ext cx="11268000" cy="0"/>
          </a:xfrm>
          <a:prstGeom prst="straightConnector1">
            <a:avLst/>
          </a:prstGeom>
          <a:noFill/>
          <a:ln cap="flat" cmpd="sng" w="12700">
            <a:solidFill>
              <a:srgbClr val="A5A5A5"/>
            </a:solidFill>
            <a:prstDash val="dash"/>
            <a:miter lim="800000"/>
            <a:headEnd len="sm" w="sm" type="none"/>
            <a:tailEnd len="sm" w="sm" type="none"/>
          </a:ln>
        </p:spPr>
      </p:cxnSp>
      <p:sp>
        <p:nvSpPr>
          <p:cNvPr id="754" name="Google Shape;754;g3d1d3109f87_0_74"/>
          <p:cNvSpPr/>
          <p:nvPr/>
        </p:nvSpPr>
        <p:spPr>
          <a:xfrm flipH="1">
            <a:off x="1721636" y="1240936"/>
            <a:ext cx="10083600" cy="502200"/>
          </a:xfrm>
          <a:prstGeom prst="rightArrow">
            <a:avLst>
              <a:gd fmla="val 50000" name="adj1"/>
              <a:gd fmla="val 50000" name="adj2"/>
            </a:avLst>
          </a:prstGeom>
          <a:gradFill>
            <a:gsLst>
              <a:gs pos="0">
                <a:srgbClr val="A5A5A5"/>
              </a:gs>
              <a:gs pos="100000">
                <a:srgbClr val="F2F2F2"/>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Degree of integration with GOOS</a:t>
            </a:r>
            <a:endParaRPr b="1" i="0" sz="1200" u="none" cap="none" strike="noStrike">
              <a:solidFill>
                <a:schemeClr val="dk1"/>
              </a:solidFill>
              <a:latin typeface="Arial"/>
              <a:ea typeface="Arial"/>
              <a:cs typeface="Arial"/>
              <a:sym typeface="Arial"/>
            </a:endParaRPr>
          </a:p>
        </p:txBody>
      </p:sp>
      <p:sp>
        <p:nvSpPr>
          <p:cNvPr id="755" name="Google Shape;755;g3d1d3109f87_0_74"/>
          <p:cNvSpPr/>
          <p:nvPr/>
        </p:nvSpPr>
        <p:spPr>
          <a:xfrm>
            <a:off x="1568300" y="1665775"/>
            <a:ext cx="4875600" cy="2179800"/>
          </a:xfrm>
          <a:prstGeom prst="rect">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g3da5957c39a_2_0"/>
          <p:cNvSpPr txBox="1"/>
          <p:nvPr>
            <p:ph idx="12" type="sldNum"/>
          </p:nvPr>
        </p:nvSpPr>
        <p:spPr>
          <a:xfrm>
            <a:off x="15000200" y="8657167"/>
            <a:ext cx="343500" cy="25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761" name="Google Shape;761;g3da5957c39a_2_0"/>
          <p:cNvSpPr txBox="1"/>
          <p:nvPr>
            <p:ph idx="1" type="body"/>
          </p:nvPr>
        </p:nvSpPr>
        <p:spPr>
          <a:xfrm>
            <a:off x="143550" y="939425"/>
            <a:ext cx="11904900" cy="5328000"/>
          </a:xfrm>
          <a:prstGeom prst="rect">
            <a:avLst/>
          </a:prstGeom>
          <a:noFill/>
          <a:ln>
            <a:noFill/>
          </a:ln>
        </p:spPr>
        <p:txBody>
          <a:bodyPr anchorCtr="0" anchor="t" bIns="0" lIns="0" spcFirstLastPara="1" rIns="0" wrap="square" tIns="0">
            <a:noAutofit/>
          </a:bodyPr>
          <a:lstStyle/>
          <a:p>
            <a:pPr indent="-342900" lvl="0" marL="457200" rtl="0" algn="l">
              <a:spcBef>
                <a:spcPts val="0"/>
              </a:spcBef>
              <a:spcAft>
                <a:spcPts val="0"/>
              </a:spcAft>
              <a:buSzPts val="1800"/>
              <a:buChar char="●"/>
            </a:pPr>
            <a:r>
              <a:rPr lang="en-GB"/>
              <a:t>GRAs agree they are an integral part of GOOS. Following discussion of the proposed reporting structure in the GOOS reform report, GRAs suggested language changes (GRAs should appear as ‘GOOS Regional Council’) but generally agreed GRAs appear in the right place in the structure. </a:t>
            </a:r>
            <a:r>
              <a:rPr lang="en-GB"/>
              <a:t> </a:t>
            </a:r>
            <a:r>
              <a:rPr lang="en-GB">
                <a:solidFill>
                  <a:schemeClr val="dk1"/>
                </a:solidFill>
                <a:highlight>
                  <a:srgbClr val="00FF00"/>
                </a:highlight>
              </a:rPr>
              <a:t>(shown in previous slide)</a:t>
            </a:r>
            <a:endParaRPr>
              <a:solidFill>
                <a:schemeClr val="dk1"/>
              </a:solidFill>
              <a:highlight>
                <a:srgbClr val="00FF00"/>
              </a:highlight>
            </a:endParaRPr>
          </a:p>
          <a:p>
            <a:pPr indent="-342900" lvl="0" marL="457200" rtl="0" algn="l">
              <a:spcBef>
                <a:spcPts val="600"/>
              </a:spcBef>
              <a:spcAft>
                <a:spcPts val="0"/>
              </a:spcAft>
              <a:buSzPts val="1800"/>
              <a:buChar char="●"/>
            </a:pPr>
            <a:r>
              <a:rPr lang="en-GB"/>
              <a:t>GRAs discussed the proposed reporting elements (objectives and key results).  It was agreed with the SC that a 5th objective focused on delivery areas would be added, that GRAs would be added to the reporting elements table, and that the key results as listed are not appropriate for GRA reporting. GRAs committed to draft a set of key results appropriate for GRA reporting.</a:t>
            </a:r>
            <a:endParaRPr/>
          </a:p>
          <a:p>
            <a:pPr indent="-342900" lvl="0" marL="457200" rtl="0" algn="l">
              <a:spcBef>
                <a:spcPts val="600"/>
              </a:spcBef>
              <a:spcAft>
                <a:spcPts val="0"/>
              </a:spcAft>
              <a:buSzPts val="1800"/>
              <a:buChar char="●"/>
            </a:pPr>
            <a:r>
              <a:rPr lang="en-GB">
                <a:extLst>
                  <a:ext uri="http://customooxmlschemas.google.com/">
                    <go:slidesCustomData xmlns:go="http://customooxmlschemas.google.com/" textRoundtripDataId="5"/>
                  </a:ext>
                </a:extLst>
              </a:rPr>
              <a:t>Minimum requirements set by GOOS (Member States) that GRAs commit to:</a:t>
            </a:r>
            <a:endParaRPr>
              <a:extLst>
                <a:ext uri="http://customooxmlschemas.google.com/">
                  <go:slidesCustomData xmlns:go="http://customooxmlschemas.google.com/" textRoundtripDataId="6"/>
                </a:ext>
              </a:extLst>
            </a:endParaRPr>
          </a:p>
          <a:p>
            <a:pPr indent="-342900" lvl="1" marL="1371600" rtl="0" algn="l">
              <a:spcBef>
                <a:spcPts val="600"/>
              </a:spcBef>
              <a:spcAft>
                <a:spcPts val="0"/>
              </a:spcAft>
              <a:buSzPts val="1800"/>
              <a:buChar char="○"/>
            </a:pPr>
            <a:r>
              <a:rPr b="0" lang="en-GB">
                <a:extLst>
                  <a:ext uri="http://customooxmlschemas.google.com/">
                    <go:slidesCustomData xmlns:go="http://customooxmlschemas.google.com/" textRoundtripDataId="7"/>
                  </a:ext>
                </a:extLst>
              </a:rPr>
              <a:t>GRAs support the vision and mission of GOOS, and considered adding a statement to reinforce this.</a:t>
            </a:r>
            <a:endParaRPr b="0">
              <a:extLst>
                <a:ext uri="http://customooxmlschemas.google.com/">
                  <go:slidesCustomData xmlns:go="http://customooxmlschemas.google.com/" textRoundtripDataId="8"/>
                </a:ext>
              </a:extLst>
            </a:endParaRPr>
          </a:p>
          <a:p>
            <a:pPr indent="-342900" lvl="1" marL="1371600" rtl="0" algn="l">
              <a:spcBef>
                <a:spcPts val="0"/>
              </a:spcBef>
              <a:spcAft>
                <a:spcPts val="0"/>
              </a:spcAft>
              <a:buSzPts val="1800"/>
              <a:buChar char="○"/>
            </a:pPr>
            <a:r>
              <a:rPr b="0" lang="en-GB">
                <a:extLst>
                  <a:ext uri="http://customooxmlschemas.google.com/">
                    <go:slidesCustomData xmlns:go="http://customooxmlschemas.google.com/" textRoundtripDataId="9"/>
                  </a:ext>
                </a:extLst>
              </a:rPr>
              <a:t>GRAs will report to GOOS on key results via the GRA Council, improving communication.</a:t>
            </a:r>
            <a:endParaRPr b="0">
              <a:extLst>
                <a:ext uri="http://customooxmlschemas.google.com/">
                  <go:slidesCustomData xmlns:go="http://customooxmlschemas.google.com/" textRoundtripDataId="10"/>
                </a:ext>
              </a:extLst>
            </a:endParaRPr>
          </a:p>
          <a:p>
            <a:pPr indent="-342900" lvl="1" marL="1371600" rtl="0" algn="l">
              <a:spcBef>
                <a:spcPts val="0"/>
              </a:spcBef>
              <a:spcAft>
                <a:spcPts val="0"/>
              </a:spcAft>
              <a:buSzPts val="1800"/>
              <a:buChar char="○"/>
            </a:pPr>
            <a:r>
              <a:rPr b="0" lang="en-GB">
                <a:extLst>
                  <a:ext uri="http://customooxmlschemas.google.com/">
                    <go:slidesCustomData xmlns:go="http://customooxmlschemas.google.com/" textRoundtripDataId="11"/>
                  </a:ext>
                </a:extLst>
              </a:rPr>
              <a:t>GRAs commit to collecting data, QC, sharing data and technology transfer</a:t>
            </a:r>
            <a:endParaRPr b="0">
              <a:extLst>
                <a:ext uri="http://customooxmlschemas.google.com/">
                  <go:slidesCustomData xmlns:go="http://customooxmlschemas.google.com/" textRoundtripDataId="12"/>
                </a:ext>
              </a:extLst>
            </a:endParaRPr>
          </a:p>
          <a:p>
            <a:pPr indent="-342900" lvl="1" marL="1371600" rtl="0" algn="l">
              <a:spcBef>
                <a:spcPts val="0"/>
              </a:spcBef>
              <a:spcAft>
                <a:spcPts val="0"/>
              </a:spcAft>
              <a:buSzPts val="1800"/>
              <a:buChar char="○"/>
            </a:pPr>
            <a:r>
              <a:rPr b="0" lang="en-GB">
                <a:extLst>
                  <a:ext uri="http://customooxmlschemas.google.com/">
                    <go:slidesCustomData xmlns:go="http://customooxmlschemas.google.com/" textRoundtripDataId="13"/>
                  </a:ext>
                </a:extLst>
              </a:rPr>
              <a:t>GRAs commit to improve communication with other GOOS components (eg. NFPs)</a:t>
            </a:r>
            <a:endParaRPr b="0">
              <a:extLst>
                <a:ext uri="http://customooxmlschemas.google.com/">
                  <go:slidesCustomData xmlns:go="http://customooxmlschemas.google.com/" textRoundtripDataId="14"/>
                </a:ext>
              </a:extLst>
            </a:endParaRPr>
          </a:p>
          <a:p>
            <a:pPr indent="-342900" lvl="0" marL="457200" rtl="0" algn="l">
              <a:spcBef>
                <a:spcPts val="0"/>
              </a:spcBef>
              <a:spcAft>
                <a:spcPts val="0"/>
              </a:spcAft>
              <a:buSzPts val="1800"/>
              <a:buChar char="●"/>
            </a:pPr>
            <a:r>
              <a:rPr lang="en-GB">
                <a:extLst>
                  <a:ext uri="http://customooxmlschemas.google.com/">
                    <go:slidesCustomData xmlns:go="http://customooxmlschemas.google.com/" textRoundtripDataId="15"/>
                  </a:ext>
                </a:extLst>
              </a:rPr>
              <a:t>Minimum requirements expected of GOOS from GRAs</a:t>
            </a:r>
            <a:r>
              <a:rPr lang="en-GB"/>
              <a:t>:</a:t>
            </a:r>
            <a:endParaRPr/>
          </a:p>
          <a:p>
            <a:pPr indent="-342900" lvl="1" marL="1371600" rtl="0" algn="l">
              <a:spcBef>
                <a:spcPts val="0"/>
              </a:spcBef>
              <a:spcAft>
                <a:spcPts val="0"/>
              </a:spcAft>
              <a:buSzPts val="1800"/>
              <a:buChar char="○"/>
            </a:pPr>
            <a:r>
              <a:rPr b="0" lang="en-GB"/>
              <a:t>GOOS to support linking with funding opportunities and connection with donors</a:t>
            </a:r>
            <a:endParaRPr b="0"/>
          </a:p>
          <a:p>
            <a:pPr indent="-342900" lvl="1" marL="1371600" rtl="0" algn="l">
              <a:spcBef>
                <a:spcPts val="0"/>
              </a:spcBef>
              <a:spcAft>
                <a:spcPts val="0"/>
              </a:spcAft>
              <a:buSzPts val="1800"/>
              <a:buChar char="○"/>
            </a:pPr>
            <a:r>
              <a:rPr b="0" lang="en-GB"/>
              <a:t>GOOS to support access to capacity development, data sharing and new technology access</a:t>
            </a:r>
            <a:endParaRPr b="0"/>
          </a:p>
          <a:p>
            <a:pPr indent="-342900" lvl="1" marL="1371600" rtl="0" algn="l">
              <a:spcBef>
                <a:spcPts val="0"/>
              </a:spcBef>
              <a:spcAft>
                <a:spcPts val="0"/>
              </a:spcAft>
              <a:buSzPts val="1800"/>
              <a:buChar char="○"/>
            </a:pPr>
            <a:r>
              <a:rPr b="0" lang="en-GB"/>
              <a:t>GOOS to set up global priorities on areas of common ground</a:t>
            </a:r>
            <a:endParaRPr b="0"/>
          </a:p>
          <a:p>
            <a:pPr indent="-342900" lvl="1" marL="1371600" rtl="0" algn="l">
              <a:spcBef>
                <a:spcPts val="0"/>
              </a:spcBef>
              <a:spcAft>
                <a:spcPts val="0"/>
              </a:spcAft>
              <a:buSzPts val="1800"/>
              <a:buChar char="○"/>
            </a:pPr>
            <a:r>
              <a:rPr b="0" lang="en-GB"/>
              <a:t>GOOS to link GRAs with MS. Met offices in the region</a:t>
            </a:r>
            <a:endParaRPr b="0"/>
          </a:p>
          <a:p>
            <a:pPr indent="-342900" lvl="1" marL="1371600" rtl="0" algn="l">
              <a:spcBef>
                <a:spcPts val="0"/>
              </a:spcBef>
              <a:spcAft>
                <a:spcPts val="0"/>
              </a:spcAft>
              <a:buSzPts val="1800"/>
              <a:buChar char="○"/>
            </a:pPr>
            <a:r>
              <a:rPr b="0" lang="en-GB"/>
              <a:t>GOOS needs to have a mechanism to link different components of GOOS.</a:t>
            </a:r>
            <a:endParaRPr b="0">
              <a:solidFill>
                <a:srgbClr val="FF0000"/>
              </a:solidFill>
            </a:endParaRPr>
          </a:p>
        </p:txBody>
      </p:sp>
      <p:sp>
        <p:nvSpPr>
          <p:cNvPr id="762" name="Google Shape;762;g3da5957c39a_2_0"/>
          <p:cNvSpPr txBox="1"/>
          <p:nvPr>
            <p:ph type="title"/>
          </p:nvPr>
        </p:nvSpPr>
        <p:spPr>
          <a:xfrm>
            <a:off x="720300" y="118367"/>
            <a:ext cx="10841100" cy="53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3800"/>
              <a:t>2. Major Uptakes from GRA-SC Joint Discussions</a:t>
            </a:r>
            <a:endParaRPr sz="380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g3da5957c39a_2_6"/>
          <p:cNvSpPr txBox="1"/>
          <p:nvPr>
            <p:ph idx="12" type="sldNum"/>
          </p:nvPr>
        </p:nvSpPr>
        <p:spPr>
          <a:xfrm>
            <a:off x="15000200" y="8657167"/>
            <a:ext cx="343500" cy="25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768" name="Google Shape;768;g3da5957c39a_2_6"/>
          <p:cNvSpPr txBox="1"/>
          <p:nvPr>
            <p:ph idx="1" type="body"/>
          </p:nvPr>
        </p:nvSpPr>
        <p:spPr>
          <a:xfrm>
            <a:off x="720741" y="1523989"/>
            <a:ext cx="10528800" cy="4389300"/>
          </a:xfrm>
          <a:prstGeom prst="rect">
            <a:avLst/>
          </a:prstGeom>
          <a:noFill/>
          <a:ln>
            <a:noFill/>
          </a:ln>
        </p:spPr>
        <p:txBody>
          <a:bodyPr anchorCtr="0" anchor="t" bIns="0" lIns="0" spcFirstLastPara="1" rIns="0" wrap="square" tIns="0">
            <a:noAutofit/>
          </a:bodyPr>
          <a:lstStyle/>
          <a:p>
            <a:pPr indent="-342900" lvl="0" marL="457200" rtl="0" algn="l">
              <a:lnSpc>
                <a:spcPct val="100000"/>
              </a:lnSpc>
              <a:spcBef>
                <a:spcPts val="800"/>
              </a:spcBef>
              <a:spcAft>
                <a:spcPts val="0"/>
              </a:spcAft>
              <a:buSzPts val="1800"/>
              <a:buChar char="●"/>
            </a:pPr>
            <a:r>
              <a:rPr lang="en-GB">
                <a:solidFill>
                  <a:srgbClr val="333333"/>
                </a:solidFill>
              </a:rPr>
              <a:t>GRAs will r</a:t>
            </a:r>
            <a:r>
              <a:rPr lang="en-GB"/>
              <a:t>efresh the Terms of Reference, acknowledging that while each GRA is unique in their structure and priorities, they also commit to the GOOS vision, mission, and objectives.</a:t>
            </a:r>
            <a:endParaRPr/>
          </a:p>
          <a:p>
            <a:pPr indent="0" lvl="0" marL="457200" rtl="0" algn="l">
              <a:lnSpc>
                <a:spcPct val="100000"/>
              </a:lnSpc>
              <a:spcBef>
                <a:spcPts val="800"/>
              </a:spcBef>
              <a:spcAft>
                <a:spcPts val="0"/>
              </a:spcAft>
              <a:buNone/>
            </a:pPr>
            <a:r>
              <a:t/>
            </a:r>
            <a:endParaRPr/>
          </a:p>
          <a:p>
            <a:pPr indent="-342900" lvl="0" marL="457200" rtl="0" algn="l">
              <a:lnSpc>
                <a:spcPct val="100000"/>
              </a:lnSpc>
              <a:spcBef>
                <a:spcPts val="800"/>
              </a:spcBef>
              <a:spcAft>
                <a:spcPts val="0"/>
              </a:spcAft>
              <a:buSzPts val="1800"/>
              <a:buChar char="●"/>
            </a:pPr>
            <a:r>
              <a:rPr lang="en-GB"/>
              <a:t>GRAs will review their vision and mission statements in order to verify alignment with GOOS vision and mission.</a:t>
            </a:r>
            <a:endParaRPr/>
          </a:p>
          <a:p>
            <a:pPr indent="0" lvl="0" marL="0" rtl="0" algn="l">
              <a:lnSpc>
                <a:spcPct val="100000"/>
              </a:lnSpc>
              <a:spcBef>
                <a:spcPts val="800"/>
              </a:spcBef>
              <a:spcAft>
                <a:spcPts val="0"/>
              </a:spcAft>
              <a:buNone/>
            </a:pPr>
            <a:r>
              <a:t/>
            </a:r>
            <a:endParaRPr/>
          </a:p>
          <a:p>
            <a:pPr indent="-342900" lvl="0" marL="457200" rtl="0" algn="l">
              <a:lnSpc>
                <a:spcPct val="100000"/>
              </a:lnSpc>
              <a:spcBef>
                <a:spcPts val="800"/>
              </a:spcBef>
              <a:spcAft>
                <a:spcPts val="0"/>
              </a:spcAft>
              <a:buSzPts val="1800"/>
              <a:buChar char="●"/>
            </a:pPr>
            <a:r>
              <a:rPr lang="en-GB"/>
              <a:t>GRAs will define minimum requirements aligned with GOOS Strategy that all GRAs can commit to; they will also define specific minimum requirements and contributions from individual GRAs considering their differences.</a:t>
            </a:r>
            <a:endParaRPr/>
          </a:p>
          <a:p>
            <a:pPr indent="0" lvl="0" marL="457200" rtl="0" algn="l">
              <a:lnSpc>
                <a:spcPct val="100000"/>
              </a:lnSpc>
              <a:spcBef>
                <a:spcPts val="800"/>
              </a:spcBef>
              <a:spcAft>
                <a:spcPts val="0"/>
              </a:spcAft>
              <a:buNone/>
            </a:pPr>
            <a:r>
              <a:rPr lang="en-GB"/>
              <a:t> </a:t>
            </a:r>
            <a:endParaRPr/>
          </a:p>
        </p:txBody>
      </p:sp>
      <p:sp>
        <p:nvSpPr>
          <p:cNvPr id="769" name="Google Shape;769;g3da5957c39a_2_6"/>
          <p:cNvSpPr txBox="1"/>
          <p:nvPr>
            <p:ph type="title"/>
          </p:nvPr>
        </p:nvSpPr>
        <p:spPr>
          <a:xfrm>
            <a:off x="720743" y="722300"/>
            <a:ext cx="10529700" cy="574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4000"/>
              <a:t>Next steps</a:t>
            </a:r>
            <a:endParaRPr sz="400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pic>
        <p:nvPicPr>
          <p:cNvPr id="774" name="Google Shape;774;p15" title="siocomm_A_ArgoDeployments_2024_61.jpg"/>
          <p:cNvPicPr preferRelativeResize="0"/>
          <p:nvPr/>
        </p:nvPicPr>
        <p:blipFill rotWithShape="1">
          <a:blip r:embed="rId3">
            <a:alphaModFix/>
          </a:blip>
          <a:srcRect b="0" l="10382" r="6492" t="7842"/>
          <a:stretch/>
        </p:blipFill>
        <p:spPr>
          <a:xfrm>
            <a:off x="5003292" y="222416"/>
            <a:ext cx="3885338" cy="6458470"/>
          </a:xfrm>
          <a:prstGeom prst="rect">
            <a:avLst/>
          </a:prstGeom>
          <a:noFill/>
          <a:ln>
            <a:noFill/>
          </a:ln>
        </p:spPr>
      </p:pic>
      <p:pic>
        <p:nvPicPr>
          <p:cNvPr id="775" name="Google Shape;775;p15"/>
          <p:cNvPicPr preferRelativeResize="0"/>
          <p:nvPr/>
        </p:nvPicPr>
        <p:blipFill rotWithShape="1">
          <a:blip r:embed="rId4">
            <a:alphaModFix/>
          </a:blip>
          <a:srcRect b="8185" l="0" r="0" t="7426"/>
          <a:stretch/>
        </p:blipFill>
        <p:spPr>
          <a:xfrm>
            <a:off x="9014364" y="233724"/>
            <a:ext cx="3177631" cy="2178791"/>
          </a:xfrm>
          <a:prstGeom prst="rect">
            <a:avLst/>
          </a:prstGeom>
          <a:noFill/>
          <a:ln>
            <a:noFill/>
          </a:ln>
        </p:spPr>
      </p:pic>
      <p:pic>
        <p:nvPicPr>
          <p:cNvPr descr="A picture containing person&#10;&#10;Description automatically generated" id="776" name="Google Shape;776;p15"/>
          <p:cNvPicPr preferRelativeResize="0"/>
          <p:nvPr/>
        </p:nvPicPr>
        <p:blipFill rotWithShape="1">
          <a:blip r:embed="rId5">
            <a:alphaModFix/>
          </a:blip>
          <a:srcRect b="9017" l="0" r="0" t="1871"/>
          <a:stretch/>
        </p:blipFill>
        <p:spPr>
          <a:xfrm>
            <a:off x="9014365" y="2574207"/>
            <a:ext cx="3177638" cy="1755646"/>
          </a:xfrm>
          <a:prstGeom prst="rect">
            <a:avLst/>
          </a:prstGeom>
          <a:noFill/>
          <a:ln>
            <a:noFill/>
          </a:ln>
        </p:spPr>
      </p:pic>
      <p:pic>
        <p:nvPicPr>
          <p:cNvPr descr="A picture containing sky, outdoor, snow, seal&#10;&#10;Description automatically generated" id="777" name="Google Shape;777;p15"/>
          <p:cNvPicPr preferRelativeResize="0"/>
          <p:nvPr/>
        </p:nvPicPr>
        <p:blipFill rotWithShape="1">
          <a:blip r:embed="rId6">
            <a:alphaModFix/>
          </a:blip>
          <a:srcRect b="-1087" l="0" r="0" t="9663"/>
          <a:stretch/>
        </p:blipFill>
        <p:spPr>
          <a:xfrm>
            <a:off x="9014364" y="4486675"/>
            <a:ext cx="3177631" cy="2178791"/>
          </a:xfrm>
          <a:prstGeom prst="rect">
            <a:avLst/>
          </a:prstGeom>
          <a:noFill/>
          <a:ln>
            <a:noFill/>
          </a:ln>
        </p:spPr>
      </p:pic>
      <p:sp>
        <p:nvSpPr>
          <p:cNvPr id="778" name="Google Shape;778;p15"/>
          <p:cNvSpPr txBox="1"/>
          <p:nvPr/>
        </p:nvSpPr>
        <p:spPr>
          <a:xfrm rot="-5400000">
            <a:off x="6565475" y="4304025"/>
            <a:ext cx="4407300" cy="3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50"/>
              <a:buFont typeface="Arial"/>
              <a:buNone/>
            </a:pPr>
            <a:r>
              <a:rPr b="0" i="0" lang="en-GB" sz="850" u="none" cap="none" strike="noStrike">
                <a:solidFill>
                  <a:srgbClr val="A4C2F4"/>
                </a:solidFill>
                <a:latin typeface="Roboto Light"/>
                <a:ea typeface="Roboto Light"/>
                <a:cs typeface="Roboto Light"/>
                <a:sym typeface="Roboto Light"/>
              </a:rPr>
              <a:t>Argo Program / Scripps Institution of Oceanography at UC San Diego</a:t>
            </a:r>
            <a:endParaRPr b="0" i="0" sz="850" u="none" cap="none" strike="noStrike">
              <a:solidFill>
                <a:srgbClr val="A4C2F4"/>
              </a:solidFill>
              <a:latin typeface="Roboto Light"/>
              <a:ea typeface="Roboto Light"/>
              <a:cs typeface="Roboto Light"/>
              <a:sym typeface="Roboto Ligh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da6cf11ef7_0_1"/>
          <p:cNvSpPr txBox="1"/>
          <p:nvPr>
            <p:ph type="title"/>
          </p:nvPr>
        </p:nvSpPr>
        <p:spPr>
          <a:xfrm>
            <a:off x="720726" y="722313"/>
            <a:ext cx="10750500" cy="57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Agreed Updates to Proposal</a:t>
            </a:r>
            <a:endParaRPr/>
          </a:p>
        </p:txBody>
      </p:sp>
      <p:sp>
        <p:nvSpPr>
          <p:cNvPr id="149" name="Google Shape;149;g3da6cf11ef7_0_1"/>
          <p:cNvSpPr txBox="1"/>
          <p:nvPr>
            <p:ph idx="1" type="body"/>
          </p:nvPr>
        </p:nvSpPr>
        <p:spPr>
          <a:xfrm>
            <a:off x="720725" y="1417050"/>
            <a:ext cx="10750500" cy="4496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600"/>
              <a:t>Mission</a:t>
            </a:r>
            <a:endParaRPr sz="2600"/>
          </a:p>
          <a:p>
            <a:pPr indent="0" lvl="0" marL="0" rtl="0" algn="l">
              <a:spcBef>
                <a:spcPts val="0"/>
              </a:spcBef>
              <a:spcAft>
                <a:spcPts val="0"/>
              </a:spcAft>
              <a:buNone/>
            </a:pPr>
            <a:r>
              <a:t/>
            </a:r>
            <a:endParaRPr sz="2600"/>
          </a:p>
          <a:p>
            <a:pPr indent="0" lvl="0" marL="0" rtl="0" algn="l">
              <a:spcBef>
                <a:spcPts val="0"/>
              </a:spcBef>
              <a:spcAft>
                <a:spcPts val="0"/>
              </a:spcAft>
              <a:buNone/>
            </a:pPr>
            <a:r>
              <a:rPr b="1" lang="en-GB" sz="2600">
                <a:solidFill>
                  <a:srgbClr val="2C6068"/>
                </a:solidFill>
              </a:rPr>
              <a:t>To lead and evolve a globally integrated, responsive, and resilient ocean observing </a:t>
            </a:r>
            <a:r>
              <a:rPr b="1" lang="en-GB" sz="2600">
                <a:solidFill>
                  <a:srgbClr val="2C6068"/>
                </a:solidFill>
              </a:rPr>
              <a:t>system</a:t>
            </a:r>
            <a:r>
              <a:rPr b="1" lang="en-GB" sz="2600">
                <a:solidFill>
                  <a:srgbClr val="2C6068"/>
                </a:solidFill>
              </a:rPr>
              <a:t> for thriving communities and a healthy ocean </a:t>
            </a:r>
            <a:endParaRPr b="1" sz="2600">
              <a:solidFill>
                <a:srgbClr val="2C6068"/>
              </a:solidFill>
            </a:endParaRPr>
          </a:p>
        </p:txBody>
      </p:sp>
      <p:sp>
        <p:nvSpPr>
          <p:cNvPr id="150" name="Google Shape;150;g3da6cf11ef7_0_1"/>
          <p:cNvSpPr txBox="1"/>
          <p:nvPr>
            <p:ph idx="12" type="sldNum"/>
          </p:nvPr>
        </p:nvSpPr>
        <p:spPr>
          <a:xfrm>
            <a:off x="11250150" y="6492875"/>
            <a:ext cx="2577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3da6cf11ef7_0_8"/>
          <p:cNvSpPr txBox="1"/>
          <p:nvPr>
            <p:ph idx="12" type="sldNum"/>
          </p:nvPr>
        </p:nvSpPr>
        <p:spPr>
          <a:xfrm>
            <a:off x="11250150" y="6492875"/>
            <a:ext cx="257700" cy="1896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pic>
        <p:nvPicPr>
          <p:cNvPr id="157" name="Google Shape;157;g3da6cf11ef7_0_8"/>
          <p:cNvPicPr preferRelativeResize="0"/>
          <p:nvPr/>
        </p:nvPicPr>
        <p:blipFill rotWithShape="1">
          <a:blip r:embed="rId3">
            <a:alphaModFix/>
          </a:blip>
          <a:srcRect b="10410" l="7023" r="8766" t="14317"/>
          <a:stretch/>
        </p:blipFill>
        <p:spPr>
          <a:xfrm>
            <a:off x="1286275" y="121925"/>
            <a:ext cx="9217152" cy="4840550"/>
          </a:xfrm>
          <a:prstGeom prst="rect">
            <a:avLst/>
          </a:prstGeom>
          <a:noFill/>
          <a:ln>
            <a:noFill/>
          </a:ln>
        </p:spPr>
      </p:pic>
      <p:sp>
        <p:nvSpPr>
          <p:cNvPr id="158" name="Google Shape;158;g3da6cf11ef7_0_8"/>
          <p:cNvSpPr txBox="1"/>
          <p:nvPr/>
        </p:nvSpPr>
        <p:spPr>
          <a:xfrm>
            <a:off x="2127500" y="5059675"/>
            <a:ext cx="3712500" cy="695100"/>
          </a:xfrm>
          <a:prstGeom prst="rect">
            <a:avLst/>
          </a:prstGeom>
          <a:solidFill>
            <a:srgbClr val="00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chemeClr val="dk2"/>
                </a:solidFill>
                <a:latin typeface="Roboto"/>
                <a:ea typeface="Roboto"/>
                <a:cs typeface="Roboto"/>
                <a:sym typeface="Roboto"/>
              </a:rPr>
              <a:t>Recognising 3 key areas of impact: operational forecasting, climate and ocean health </a:t>
            </a:r>
            <a:endParaRPr sz="1300">
              <a:solidFill>
                <a:schemeClr val="dk2"/>
              </a:solidFill>
              <a:latin typeface="Roboto"/>
              <a:ea typeface="Roboto"/>
              <a:cs typeface="Roboto"/>
              <a:sym typeface="Roboto"/>
            </a:endParaRPr>
          </a:p>
        </p:txBody>
      </p:sp>
      <p:sp>
        <p:nvSpPr>
          <p:cNvPr id="159" name="Google Shape;159;g3da6cf11ef7_0_8"/>
          <p:cNvSpPr txBox="1"/>
          <p:nvPr/>
        </p:nvSpPr>
        <p:spPr>
          <a:xfrm>
            <a:off x="6503775" y="4962475"/>
            <a:ext cx="3712500" cy="951000"/>
          </a:xfrm>
          <a:prstGeom prst="rect">
            <a:avLst/>
          </a:prstGeom>
          <a:solidFill>
            <a:srgbClr val="00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latin typeface="Roboto"/>
                <a:ea typeface="Roboto"/>
                <a:cs typeface="Roboto"/>
                <a:sym typeface="Roboto"/>
              </a:rPr>
              <a:t>Delivering for application areas in forecasting, climate and ocean health</a:t>
            </a:r>
            <a:endParaRPr sz="1500">
              <a:solidFill>
                <a:schemeClr val="dk2"/>
              </a:solidFill>
              <a:latin typeface="Roboto"/>
              <a:ea typeface="Roboto"/>
              <a:cs typeface="Roboto"/>
              <a:sym typeface="Roboto"/>
            </a:endParaRPr>
          </a:p>
        </p:txBody>
      </p:sp>
      <p:sp>
        <p:nvSpPr>
          <p:cNvPr id="160" name="Google Shape;160;g3da6cf11ef7_0_8"/>
          <p:cNvSpPr/>
          <p:nvPr/>
        </p:nvSpPr>
        <p:spPr>
          <a:xfrm>
            <a:off x="6106725" y="5191325"/>
            <a:ext cx="257700" cy="247500"/>
          </a:xfrm>
          <a:prstGeom prst="homePlate">
            <a:avLst>
              <a:gd fmla="val 50000" name="adj"/>
            </a:avLst>
          </a:prstGeom>
          <a:solidFill>
            <a:srgbClr val="2C606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d0e24cd55f_0_156"/>
          <p:cNvSpPr txBox="1"/>
          <p:nvPr>
            <p:ph idx="1" type="body"/>
          </p:nvPr>
        </p:nvSpPr>
        <p:spPr>
          <a:xfrm>
            <a:off x="380999" y="196335"/>
            <a:ext cx="11446800" cy="884400"/>
          </a:xfrm>
          <a:prstGeom prst="rect">
            <a:avLst/>
          </a:prstGeom>
          <a:noFill/>
          <a:ln>
            <a:noFill/>
          </a:ln>
        </p:spPr>
        <p:txBody>
          <a:bodyPr anchorCtr="0" anchor="t" bIns="0" lIns="0" spcFirstLastPara="1" rIns="0" wrap="square" tIns="144000">
            <a:spAutoFit/>
          </a:bodyPr>
          <a:lstStyle/>
          <a:p>
            <a:pPr indent="0" lvl="0" marL="0" marR="0" rtl="0" algn="l">
              <a:lnSpc>
                <a:spcPct val="100000"/>
              </a:lnSpc>
              <a:spcBef>
                <a:spcPts val="0"/>
              </a:spcBef>
              <a:spcAft>
                <a:spcPts val="0"/>
              </a:spcAft>
              <a:buClr>
                <a:srgbClr val="4AB5C4"/>
              </a:buClr>
              <a:buSzPts val="2400"/>
              <a:buFont typeface="Arial"/>
              <a:buNone/>
            </a:pPr>
            <a:r>
              <a:rPr lang="en-GB" sz="2400"/>
              <a:t>Streamlining reporting lines will promote greater integration and accountability across GOOS components (1/3)</a:t>
            </a:r>
            <a:endParaRPr/>
          </a:p>
        </p:txBody>
      </p:sp>
      <p:grpSp>
        <p:nvGrpSpPr>
          <p:cNvPr id="167" name="Google Shape;167;g3d0e24cd55f_0_156"/>
          <p:cNvGrpSpPr/>
          <p:nvPr/>
        </p:nvGrpSpPr>
        <p:grpSpPr>
          <a:xfrm>
            <a:off x="-403720" y="47240"/>
            <a:ext cx="346858" cy="1629636"/>
            <a:chOff x="-510363" y="0"/>
            <a:chExt cx="346858" cy="1629636"/>
          </a:xfrm>
        </p:grpSpPr>
        <p:sp>
          <p:nvSpPr>
            <p:cNvPr id="168" name="Google Shape;168;g3d0e24cd55f_0_156"/>
            <p:cNvSpPr/>
            <p:nvPr/>
          </p:nvSpPr>
          <p:spPr>
            <a:xfrm>
              <a:off x="-510363" y="0"/>
              <a:ext cx="342600" cy="308400"/>
            </a:xfrm>
            <a:prstGeom prst="rect">
              <a:avLst/>
            </a:prstGeom>
            <a:solidFill>
              <a:srgbClr val="CAED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9" name="Google Shape;169;g3d0e24cd55f_0_156"/>
            <p:cNvSpPr/>
            <p:nvPr/>
          </p:nvSpPr>
          <p:spPr>
            <a:xfrm>
              <a:off x="-510363" y="330309"/>
              <a:ext cx="342600" cy="308400"/>
            </a:xfrm>
            <a:prstGeom prst="rect">
              <a:avLst/>
            </a:prstGeom>
            <a:solidFill>
              <a:srgbClr val="9DD6D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0" name="Google Shape;170;g3d0e24cd55f_0_156"/>
            <p:cNvSpPr/>
            <p:nvPr/>
          </p:nvSpPr>
          <p:spPr>
            <a:xfrm>
              <a:off x="-510363" y="660618"/>
              <a:ext cx="342600" cy="308400"/>
            </a:xfrm>
            <a:prstGeom prst="rect">
              <a:avLst/>
            </a:prstGeom>
            <a:solidFill>
              <a:srgbClr val="71B0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1" name="Google Shape;171;g3d0e24cd55f_0_156"/>
            <p:cNvSpPr/>
            <p:nvPr/>
          </p:nvSpPr>
          <p:spPr>
            <a:xfrm>
              <a:off x="-506105" y="990927"/>
              <a:ext cx="342600" cy="308400"/>
            </a:xfrm>
            <a:prstGeom prst="rect">
              <a:avLst/>
            </a:prstGeom>
            <a:solidFill>
              <a:srgbClr val="5894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2" name="Google Shape;172;g3d0e24cd55f_0_156"/>
            <p:cNvSpPr/>
            <p:nvPr/>
          </p:nvSpPr>
          <p:spPr>
            <a:xfrm>
              <a:off x="-506105" y="1321236"/>
              <a:ext cx="342600" cy="308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73" name="Google Shape;173;g3d0e24cd55f_0_156"/>
          <p:cNvSpPr txBox="1"/>
          <p:nvPr/>
        </p:nvSpPr>
        <p:spPr>
          <a:xfrm>
            <a:off x="390258" y="5609487"/>
            <a:ext cx="7254000" cy="69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1) Member States are represented in the GOOS structure via IOC and WMO Governing Bodies, NFPs, and Donors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2) Additionally reports to the </a:t>
            </a:r>
            <a:r>
              <a:rPr lang="en-GB" sz="900"/>
              <a:t>GCOS Steering</a:t>
            </a:r>
            <a:r>
              <a:rPr b="0" i="0" lang="en-GB" sz="900" u="none" cap="none" strike="noStrike">
                <a:solidFill>
                  <a:srgbClr val="000000"/>
                </a:solidFill>
                <a:latin typeface="Arial"/>
                <a:ea typeface="Arial"/>
                <a:cs typeface="Arial"/>
                <a:sym typeface="Arial"/>
              </a:rPr>
              <a:t> Committee</a:t>
            </a:r>
            <a:br>
              <a:rPr b="0" i="0" lang="en-GB" sz="900" u="none" cap="none" strike="noStrike">
                <a:solidFill>
                  <a:srgbClr val="000000"/>
                </a:solidFill>
                <a:latin typeface="Arial"/>
                <a:ea typeface="Arial"/>
                <a:cs typeface="Arial"/>
                <a:sym typeface="Arial"/>
              </a:rPr>
            </a:br>
            <a:r>
              <a:rPr b="0" i="0" lang="en-GB" sz="900" u="none" cap="none" strike="noStrike">
                <a:solidFill>
                  <a:srgbClr val="000000"/>
                </a:solidFill>
                <a:latin typeface="Arial"/>
                <a:ea typeface="Arial"/>
                <a:cs typeface="Arial"/>
                <a:sym typeface="Arial"/>
              </a:rPr>
              <a:t>3) Additionally reports to the ISC SCOR</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4) GRAs role and position is still under revision and therefore is not detailed out in this proposal, options are included in the appendix</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Note: GOOS components are organized in the diagram by following the value chain view</a:t>
            </a:r>
            <a:endParaRPr b="0" i="0" sz="900" u="none" cap="none" strike="noStrike">
              <a:solidFill>
                <a:srgbClr val="000000"/>
              </a:solidFill>
              <a:latin typeface="Arial"/>
              <a:ea typeface="Arial"/>
              <a:cs typeface="Arial"/>
              <a:sym typeface="Arial"/>
            </a:endParaRPr>
          </a:p>
        </p:txBody>
      </p:sp>
      <p:sp>
        <p:nvSpPr>
          <p:cNvPr id="174" name="Google Shape;174;g3d0e24cd55f_0_156"/>
          <p:cNvSpPr/>
          <p:nvPr/>
        </p:nvSpPr>
        <p:spPr>
          <a:xfrm>
            <a:off x="3388669" y="6431170"/>
            <a:ext cx="234000" cy="234000"/>
          </a:xfrm>
          <a:prstGeom prst="ellipse">
            <a:avLst/>
          </a:prstGeom>
          <a:solidFill>
            <a:srgbClr val="58949A"/>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1000"/>
              <a:buFont typeface="Arial"/>
              <a:buNone/>
            </a:pPr>
            <a:r>
              <a:rPr b="0" i="0" lang="en-GB" sz="1000" u="none" cap="none" strike="noStrike">
                <a:solidFill>
                  <a:srgbClr val="FFFFF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75" name="Google Shape;175;g3d0e24cd55f_0_156"/>
          <p:cNvSpPr txBox="1"/>
          <p:nvPr/>
        </p:nvSpPr>
        <p:spPr>
          <a:xfrm>
            <a:off x="3708942" y="6409671"/>
            <a:ext cx="5439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Number of NFPs</a:t>
            </a:r>
            <a:endParaRPr b="0" i="0" sz="1400" u="none" cap="none" strike="noStrike">
              <a:solidFill>
                <a:srgbClr val="000000"/>
              </a:solidFill>
              <a:latin typeface="Arial"/>
              <a:ea typeface="Arial"/>
              <a:cs typeface="Arial"/>
              <a:sym typeface="Arial"/>
            </a:endParaRPr>
          </a:p>
        </p:txBody>
      </p:sp>
      <p:sp>
        <p:nvSpPr>
          <p:cNvPr id="176" name="Google Shape;176;g3d0e24cd55f_0_156"/>
          <p:cNvSpPr/>
          <p:nvPr/>
        </p:nvSpPr>
        <p:spPr>
          <a:xfrm>
            <a:off x="5430061" y="6344792"/>
            <a:ext cx="897000" cy="406800"/>
          </a:xfrm>
          <a:prstGeom prst="rect">
            <a:avLst/>
          </a:prstGeom>
          <a:solidFill>
            <a:srgbClr val="D8D8D8"/>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Arial"/>
                <a:ea typeface="Arial"/>
                <a:cs typeface="Arial"/>
                <a:sym typeface="Arial"/>
              </a:rPr>
              <a:t>External contributor</a:t>
            </a:r>
            <a:endParaRPr b="1" i="0" sz="900" u="none" cap="none" strike="noStrike">
              <a:solidFill>
                <a:srgbClr val="000000"/>
              </a:solidFill>
              <a:latin typeface="Arial"/>
              <a:ea typeface="Arial"/>
              <a:cs typeface="Arial"/>
              <a:sym typeface="Arial"/>
            </a:endParaRPr>
          </a:p>
        </p:txBody>
      </p:sp>
      <p:grpSp>
        <p:nvGrpSpPr>
          <p:cNvPr id="177" name="Google Shape;177;g3d0e24cd55f_0_156"/>
          <p:cNvGrpSpPr/>
          <p:nvPr/>
        </p:nvGrpSpPr>
        <p:grpSpPr>
          <a:xfrm>
            <a:off x="6528205" y="6370971"/>
            <a:ext cx="1116025" cy="354500"/>
            <a:chOff x="5986337" y="6293238"/>
            <a:chExt cx="1116025" cy="354500"/>
          </a:xfrm>
        </p:grpSpPr>
        <p:cxnSp>
          <p:nvCxnSpPr>
            <p:cNvPr id="178" name="Google Shape;178;g3d0e24cd55f_0_156"/>
            <p:cNvCxnSpPr/>
            <p:nvPr/>
          </p:nvCxnSpPr>
          <p:spPr>
            <a:xfrm rot="10800000">
              <a:off x="5986337" y="6578388"/>
              <a:ext cx="252000" cy="0"/>
            </a:xfrm>
            <a:prstGeom prst="straightConnector1">
              <a:avLst/>
            </a:prstGeom>
            <a:noFill/>
            <a:ln cap="flat" cmpd="sng" w="12700">
              <a:solidFill>
                <a:srgbClr val="A5A5A5"/>
              </a:solidFill>
              <a:prstDash val="dash"/>
              <a:miter lim="800000"/>
              <a:headEnd len="sm" w="sm" type="none"/>
              <a:tailEnd len="sm" w="sm" type="none"/>
            </a:ln>
          </p:spPr>
        </p:cxnSp>
        <p:cxnSp>
          <p:nvCxnSpPr>
            <p:cNvPr id="179" name="Google Shape;179;g3d0e24cd55f_0_156"/>
            <p:cNvCxnSpPr/>
            <p:nvPr/>
          </p:nvCxnSpPr>
          <p:spPr>
            <a:xfrm rot="10800000">
              <a:off x="6006657" y="6362488"/>
              <a:ext cx="234000" cy="0"/>
            </a:xfrm>
            <a:prstGeom prst="straightConnector1">
              <a:avLst/>
            </a:prstGeom>
            <a:noFill/>
            <a:ln cap="flat" cmpd="sng" w="12700">
              <a:solidFill>
                <a:srgbClr val="2C6068"/>
              </a:solidFill>
              <a:prstDash val="solid"/>
              <a:miter lim="800000"/>
              <a:headEnd len="sm" w="sm" type="none"/>
              <a:tailEnd len="sm" w="sm" type="none"/>
            </a:ln>
          </p:spPr>
        </p:cxnSp>
        <p:sp>
          <p:nvSpPr>
            <p:cNvPr id="180" name="Google Shape;180;g3d0e24cd55f_0_156"/>
            <p:cNvSpPr txBox="1"/>
            <p:nvPr/>
          </p:nvSpPr>
          <p:spPr>
            <a:xfrm>
              <a:off x="6346362" y="6509138"/>
              <a:ext cx="756000" cy="1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Coordination</a:t>
              </a:r>
              <a:endParaRPr b="0" i="0" sz="900" u="none" cap="none" strike="noStrike">
                <a:solidFill>
                  <a:srgbClr val="000000"/>
                </a:solidFill>
                <a:latin typeface="Arial"/>
                <a:ea typeface="Arial"/>
                <a:cs typeface="Arial"/>
                <a:sym typeface="Arial"/>
              </a:endParaRPr>
            </a:p>
          </p:txBody>
        </p:sp>
        <p:sp>
          <p:nvSpPr>
            <p:cNvPr id="181" name="Google Shape;181;g3d0e24cd55f_0_156"/>
            <p:cNvSpPr txBox="1"/>
            <p:nvPr/>
          </p:nvSpPr>
          <p:spPr>
            <a:xfrm>
              <a:off x="6346362" y="6293238"/>
              <a:ext cx="548400" cy="1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Oversight</a:t>
              </a:r>
              <a:endParaRPr b="0" i="0" sz="900" u="none" cap="none" strike="noStrike">
                <a:solidFill>
                  <a:srgbClr val="000000"/>
                </a:solidFill>
                <a:latin typeface="Arial"/>
                <a:ea typeface="Arial"/>
                <a:cs typeface="Arial"/>
                <a:sym typeface="Arial"/>
              </a:endParaRPr>
            </a:p>
          </p:txBody>
        </p:sp>
      </p:grpSp>
      <p:sp>
        <p:nvSpPr>
          <p:cNvPr id="182" name="Google Shape;182;g3d0e24cd55f_0_156"/>
          <p:cNvSpPr txBox="1"/>
          <p:nvPr/>
        </p:nvSpPr>
        <p:spPr>
          <a:xfrm>
            <a:off x="381000" y="138070"/>
            <a:ext cx="11430000" cy="187800"/>
          </a:xfrm>
          <a:prstGeom prst="rect">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rgbClr val="2C6068"/>
              </a:buClr>
              <a:buSzPts val="1000"/>
              <a:buFont typeface="Arial"/>
              <a:buNone/>
            </a:pPr>
            <a:r>
              <a:rPr b="1" i="0" lang="en-GB" sz="1000" u="none" cap="none" strike="noStrike">
                <a:solidFill>
                  <a:srgbClr val="2C6068"/>
                </a:solidFill>
                <a:latin typeface="Arial"/>
                <a:ea typeface="Arial"/>
                <a:cs typeface="Arial"/>
                <a:sym typeface="Arial"/>
              </a:rPr>
              <a:t>Proposed structure – 1. Streamline GOOS reporting structure and refresh responsibilities </a:t>
            </a:r>
            <a:endParaRPr b="1" i="0" sz="1000" u="none" cap="none" strike="noStrike">
              <a:solidFill>
                <a:srgbClr val="2C6068"/>
              </a:solidFill>
              <a:latin typeface="Arial"/>
              <a:ea typeface="Arial"/>
              <a:cs typeface="Arial"/>
              <a:sym typeface="Arial"/>
            </a:endParaRPr>
          </a:p>
        </p:txBody>
      </p:sp>
      <p:cxnSp>
        <p:nvCxnSpPr>
          <p:cNvPr id="183" name="Google Shape;183;g3d0e24cd55f_0_156"/>
          <p:cNvCxnSpPr/>
          <p:nvPr/>
        </p:nvCxnSpPr>
        <p:spPr>
          <a:xfrm>
            <a:off x="7782302" y="1552763"/>
            <a:ext cx="2051885" cy="0"/>
          </a:xfrm>
          <a:prstGeom prst="straightConnector1">
            <a:avLst/>
          </a:prstGeom>
          <a:noFill/>
          <a:ln cap="flat" cmpd="sng" w="19050">
            <a:solidFill>
              <a:srgbClr val="2C6068"/>
            </a:solidFill>
            <a:prstDash val="solid"/>
            <a:miter lim="800000"/>
            <a:headEnd len="sm" w="sm" type="none"/>
            <a:tailEnd len="sm" w="sm" type="none"/>
          </a:ln>
        </p:spPr>
      </p:cxnSp>
      <p:sp>
        <p:nvSpPr>
          <p:cNvPr id="184" name="Google Shape;184;g3d0e24cd55f_0_156"/>
          <p:cNvSpPr txBox="1"/>
          <p:nvPr/>
        </p:nvSpPr>
        <p:spPr>
          <a:xfrm>
            <a:off x="368472" y="1250389"/>
            <a:ext cx="71280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Proposed GOOS reporting structure </a:t>
            </a:r>
            <a:endParaRPr b="1" i="0" sz="1200" u="none" cap="none" strike="noStrike">
              <a:solidFill>
                <a:schemeClr val="dk1"/>
              </a:solidFill>
              <a:latin typeface="Arial"/>
              <a:ea typeface="Arial"/>
              <a:cs typeface="Arial"/>
              <a:sym typeface="Arial"/>
            </a:endParaRPr>
          </a:p>
        </p:txBody>
      </p:sp>
      <p:sp>
        <p:nvSpPr>
          <p:cNvPr id="185" name="Google Shape;185;g3d0e24cd55f_0_156"/>
          <p:cNvSpPr/>
          <p:nvPr/>
        </p:nvSpPr>
        <p:spPr>
          <a:xfrm>
            <a:off x="399335" y="4784016"/>
            <a:ext cx="6958800" cy="759600"/>
          </a:xfrm>
          <a:prstGeom prst="rect">
            <a:avLst/>
          </a:prstGeom>
          <a:noFill/>
          <a:ln cap="flat" cmpd="sng" w="12700">
            <a:solidFill>
              <a:srgbClr val="A5A5A5"/>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Arial"/>
                <a:ea typeface="Arial"/>
                <a:cs typeface="Arial"/>
                <a:sym typeface="Arial"/>
              </a:rPr>
              <a:t>Ocean Observing Data Providers</a:t>
            </a:r>
            <a:endParaRPr b="1" i="0" sz="900" u="none" cap="none" strike="noStrike">
              <a:solidFill>
                <a:schemeClr val="dk1"/>
              </a:solidFill>
              <a:latin typeface="Arial"/>
              <a:ea typeface="Arial"/>
              <a:cs typeface="Arial"/>
              <a:sym typeface="Arial"/>
            </a:endParaRPr>
          </a:p>
        </p:txBody>
      </p:sp>
      <p:sp>
        <p:nvSpPr>
          <p:cNvPr id="186" name="Google Shape;186;g3d0e24cd55f_0_156"/>
          <p:cNvSpPr/>
          <p:nvPr/>
        </p:nvSpPr>
        <p:spPr>
          <a:xfrm>
            <a:off x="6342126" y="3709879"/>
            <a:ext cx="936000" cy="8640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Arial"/>
                <a:ea typeface="Arial"/>
                <a:cs typeface="Arial"/>
                <a:sym typeface="Arial"/>
              </a:rPr>
              <a:t>Expert Team on Operational Ocean Forecast Systems </a:t>
            </a:r>
            <a:r>
              <a:rPr b="0" i="0" lang="en-GB" sz="900" u="none" cap="none" strike="noStrike">
                <a:solidFill>
                  <a:schemeClr val="dk1"/>
                </a:solidFill>
                <a:latin typeface="Arial"/>
                <a:ea typeface="Arial"/>
                <a:cs typeface="Arial"/>
                <a:sym typeface="Arial"/>
              </a:rPr>
              <a:t>(ETOOFS)</a:t>
            </a:r>
            <a:endParaRPr b="0" i="0" sz="1400" u="none" cap="none" strike="noStrike">
              <a:solidFill>
                <a:srgbClr val="000000"/>
              </a:solidFill>
              <a:latin typeface="Arial"/>
              <a:ea typeface="Arial"/>
              <a:cs typeface="Arial"/>
              <a:sym typeface="Arial"/>
            </a:endParaRPr>
          </a:p>
        </p:txBody>
      </p:sp>
      <p:sp>
        <p:nvSpPr>
          <p:cNvPr id="187" name="Google Shape;187;g3d0e24cd55f_0_156"/>
          <p:cNvSpPr/>
          <p:nvPr/>
        </p:nvSpPr>
        <p:spPr>
          <a:xfrm>
            <a:off x="1440356" y="3709879"/>
            <a:ext cx="936000" cy="8640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Arial"/>
                <a:ea typeface="Arial"/>
                <a:cs typeface="Arial"/>
                <a:sym typeface="Arial"/>
              </a:rPr>
              <a:t>Physics and Climate </a:t>
            </a:r>
            <a:r>
              <a:rPr b="0" i="0" lang="en-GB" sz="900" u="none" cap="none" strike="noStrike">
                <a:solidFill>
                  <a:schemeClr val="dk1"/>
                </a:solidFill>
                <a:latin typeface="Arial"/>
                <a:ea typeface="Arial"/>
                <a:cs typeface="Arial"/>
                <a:sym typeface="Arial"/>
              </a:rPr>
              <a:t>(OOPC)</a:t>
            </a:r>
            <a:r>
              <a:rPr b="1" i="0" lang="en-GB" sz="900" u="none" cap="none" strike="noStrike">
                <a:solidFill>
                  <a:schemeClr val="dk1"/>
                </a:solidFill>
                <a:latin typeface="Arial"/>
                <a:ea typeface="Arial"/>
                <a:cs typeface="Arial"/>
                <a:sym typeface="Arial"/>
              </a:rPr>
              <a:t> </a:t>
            </a:r>
            <a:endParaRPr b="1"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Arial"/>
                <a:ea typeface="Arial"/>
                <a:cs typeface="Arial"/>
                <a:sym typeface="Arial"/>
              </a:rPr>
              <a:t>Panel</a:t>
            </a:r>
            <a:r>
              <a:rPr b="1" baseline="30000" i="0" lang="en-GB" sz="9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88" name="Google Shape;188;g3d0e24cd55f_0_156"/>
          <p:cNvSpPr/>
          <p:nvPr/>
        </p:nvSpPr>
        <p:spPr>
          <a:xfrm>
            <a:off x="3401064" y="3709879"/>
            <a:ext cx="936000" cy="8640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Arial"/>
                <a:ea typeface="Arial"/>
                <a:cs typeface="Arial"/>
                <a:sym typeface="Arial"/>
              </a:rPr>
              <a:t>Infrastructure Coordination Group </a:t>
            </a:r>
            <a:br>
              <a:rPr b="1" i="0" lang="en-GB" sz="900" u="none" cap="none" strike="noStrike">
                <a:solidFill>
                  <a:schemeClr val="dk1"/>
                </a:solidFill>
                <a:latin typeface="Arial"/>
                <a:ea typeface="Arial"/>
                <a:cs typeface="Arial"/>
                <a:sym typeface="Arial"/>
              </a:rPr>
            </a:br>
            <a:r>
              <a:rPr b="0" i="0" lang="en-GB" sz="900" u="none" cap="none" strike="noStrike">
                <a:solidFill>
                  <a:schemeClr val="dk1"/>
                </a:solidFill>
                <a:latin typeface="Arial"/>
                <a:ea typeface="Arial"/>
                <a:cs typeface="Arial"/>
                <a:sym typeface="Arial"/>
              </a:rPr>
              <a:t>(ICG) </a:t>
            </a:r>
            <a:endParaRPr b="0" i="0" sz="1400" u="none" cap="none" strike="noStrike">
              <a:solidFill>
                <a:srgbClr val="000000"/>
              </a:solidFill>
              <a:latin typeface="Arial"/>
              <a:ea typeface="Arial"/>
              <a:cs typeface="Arial"/>
              <a:sym typeface="Arial"/>
            </a:endParaRPr>
          </a:p>
        </p:txBody>
      </p:sp>
      <p:sp>
        <p:nvSpPr>
          <p:cNvPr id="189" name="Google Shape;189;g3d0e24cd55f_0_156"/>
          <p:cNvSpPr/>
          <p:nvPr/>
        </p:nvSpPr>
        <p:spPr>
          <a:xfrm>
            <a:off x="581305" y="5019032"/>
            <a:ext cx="3147600" cy="442800"/>
          </a:xfrm>
          <a:prstGeom prst="rect">
            <a:avLst/>
          </a:prstGeom>
          <a:solidFill>
            <a:srgbClr val="D9D9D9"/>
          </a:solidFill>
          <a:ln>
            <a:noFill/>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Arial"/>
                <a:ea typeface="Arial"/>
                <a:cs typeface="Arial"/>
                <a:sym typeface="Arial"/>
              </a:rPr>
              <a:t>GOOS Networks</a:t>
            </a:r>
            <a:endParaRPr b="0" i="0" sz="1400" u="none" cap="none" strike="noStrike">
              <a:solidFill>
                <a:srgbClr val="000000"/>
              </a:solidFill>
              <a:latin typeface="Arial"/>
              <a:ea typeface="Arial"/>
              <a:cs typeface="Arial"/>
              <a:sym typeface="Arial"/>
            </a:endParaRPr>
          </a:p>
        </p:txBody>
      </p:sp>
      <p:sp>
        <p:nvSpPr>
          <p:cNvPr id="190" name="Google Shape;190;g3d0e24cd55f_0_156"/>
          <p:cNvSpPr/>
          <p:nvPr/>
        </p:nvSpPr>
        <p:spPr>
          <a:xfrm>
            <a:off x="450377" y="3709879"/>
            <a:ext cx="936000" cy="8640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Arial"/>
                <a:ea typeface="Arial"/>
                <a:cs typeface="Arial"/>
                <a:sym typeface="Arial"/>
              </a:rPr>
              <a:t>Biology and Ecosystems </a:t>
            </a:r>
            <a:r>
              <a:rPr b="0" i="0" lang="en-GB" sz="900" u="none" cap="none" strike="noStrike">
                <a:solidFill>
                  <a:schemeClr val="dk1"/>
                </a:solidFill>
                <a:latin typeface="Arial"/>
                <a:ea typeface="Arial"/>
                <a:cs typeface="Arial"/>
                <a:sym typeface="Arial"/>
              </a:rPr>
              <a:t>(BioEco)</a:t>
            </a:r>
            <a:br>
              <a:rPr b="1" i="0" lang="en-GB" sz="900" u="none" cap="none" strike="noStrike">
                <a:solidFill>
                  <a:schemeClr val="dk1"/>
                </a:solidFill>
                <a:latin typeface="Arial"/>
                <a:ea typeface="Arial"/>
                <a:cs typeface="Arial"/>
                <a:sym typeface="Arial"/>
              </a:rPr>
            </a:br>
            <a:r>
              <a:rPr b="1" i="0" lang="en-GB" sz="900" u="none" cap="none" strike="noStrike">
                <a:solidFill>
                  <a:schemeClr val="dk1"/>
                </a:solidFill>
                <a:latin typeface="Arial"/>
                <a:ea typeface="Arial"/>
                <a:cs typeface="Arial"/>
                <a:sym typeface="Arial"/>
              </a:rPr>
              <a:t>Panel</a:t>
            </a:r>
            <a:endParaRPr b="0" i="0" sz="1400" u="none" cap="none" strike="noStrike">
              <a:solidFill>
                <a:srgbClr val="000000"/>
              </a:solidFill>
              <a:latin typeface="Arial"/>
              <a:ea typeface="Arial"/>
              <a:cs typeface="Arial"/>
              <a:sym typeface="Arial"/>
            </a:endParaRPr>
          </a:p>
        </p:txBody>
      </p:sp>
      <p:sp>
        <p:nvSpPr>
          <p:cNvPr id="191" name="Google Shape;191;g3d0e24cd55f_0_156"/>
          <p:cNvSpPr/>
          <p:nvPr/>
        </p:nvSpPr>
        <p:spPr>
          <a:xfrm>
            <a:off x="4381418" y="3709879"/>
            <a:ext cx="936000" cy="8640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Arial"/>
                <a:ea typeface="Arial"/>
                <a:cs typeface="Arial"/>
                <a:sym typeface="Arial"/>
              </a:rPr>
              <a:t>National Focal Points </a:t>
            </a:r>
            <a:br>
              <a:rPr b="1" i="0" lang="en-GB" sz="900" u="none" cap="none" strike="noStrike">
                <a:solidFill>
                  <a:schemeClr val="dk1"/>
                </a:solidFill>
                <a:latin typeface="Arial"/>
                <a:ea typeface="Arial"/>
                <a:cs typeface="Arial"/>
                <a:sym typeface="Arial"/>
              </a:rPr>
            </a:br>
            <a:r>
              <a:rPr b="0" i="0" lang="en-GB" sz="900" u="none" cap="none" strike="noStrike">
                <a:solidFill>
                  <a:schemeClr val="dk1"/>
                </a:solidFill>
                <a:latin typeface="Arial"/>
                <a:ea typeface="Arial"/>
                <a:cs typeface="Arial"/>
                <a:sym typeface="Arial"/>
              </a:rPr>
              <a:t>(NFPs)</a:t>
            </a:r>
            <a:r>
              <a:rPr b="1" baseline="30000" i="0" lang="en-GB" sz="900" u="none" cap="none" strike="noStrike">
                <a:solidFill>
                  <a:schemeClr val="dk1"/>
                </a:solidFill>
                <a:latin typeface="Arial"/>
                <a:ea typeface="Arial"/>
                <a:cs typeface="Arial"/>
                <a:sym typeface="Arial"/>
              </a:rPr>
              <a:t>1</a:t>
            </a:r>
            <a:endParaRPr b="1" i="0" sz="900" u="none" cap="none" strike="noStrike">
              <a:solidFill>
                <a:schemeClr val="dk1"/>
              </a:solidFill>
              <a:latin typeface="Arial"/>
              <a:ea typeface="Arial"/>
              <a:cs typeface="Arial"/>
              <a:sym typeface="Arial"/>
            </a:endParaRPr>
          </a:p>
        </p:txBody>
      </p:sp>
      <p:sp>
        <p:nvSpPr>
          <p:cNvPr id="192" name="Google Shape;192;g3d0e24cd55f_0_156"/>
          <p:cNvSpPr/>
          <p:nvPr/>
        </p:nvSpPr>
        <p:spPr>
          <a:xfrm>
            <a:off x="2420710" y="3709879"/>
            <a:ext cx="936000" cy="8640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Arial"/>
                <a:ea typeface="Arial"/>
                <a:cs typeface="Arial"/>
                <a:sym typeface="Arial"/>
              </a:rPr>
              <a:t>Biogeo-chemistry </a:t>
            </a:r>
            <a:r>
              <a:rPr b="0" i="0" lang="en-GB" sz="900" u="none" cap="none" strike="noStrike">
                <a:solidFill>
                  <a:schemeClr val="dk1"/>
                </a:solidFill>
                <a:latin typeface="Arial"/>
                <a:ea typeface="Arial"/>
                <a:cs typeface="Arial"/>
                <a:sym typeface="Arial"/>
              </a:rPr>
              <a:t>(BGC)</a:t>
            </a:r>
            <a:br>
              <a:rPr b="1" i="0" lang="en-GB" sz="900" u="none" cap="none" strike="noStrike">
                <a:solidFill>
                  <a:schemeClr val="dk1"/>
                </a:solidFill>
                <a:latin typeface="Arial"/>
                <a:ea typeface="Arial"/>
                <a:cs typeface="Arial"/>
                <a:sym typeface="Arial"/>
              </a:rPr>
            </a:br>
            <a:r>
              <a:rPr b="1" i="0" lang="en-GB" sz="900" u="none" cap="none" strike="noStrike">
                <a:solidFill>
                  <a:schemeClr val="dk1"/>
                </a:solidFill>
                <a:latin typeface="Arial"/>
                <a:ea typeface="Arial"/>
                <a:cs typeface="Arial"/>
                <a:sym typeface="Arial"/>
              </a:rPr>
              <a:t>Panel</a:t>
            </a:r>
            <a:r>
              <a:rPr b="1" baseline="30000" i="0" lang="en-GB" sz="9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93" name="Google Shape;193;g3d0e24cd55f_0_156"/>
          <p:cNvSpPr/>
          <p:nvPr/>
        </p:nvSpPr>
        <p:spPr>
          <a:xfrm>
            <a:off x="4041688" y="2578548"/>
            <a:ext cx="1131300" cy="6873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chemeClr val="dk1"/>
              </a:buClr>
              <a:buSzPts val="900"/>
              <a:buFont typeface="Arial"/>
              <a:buNone/>
            </a:pPr>
            <a:r>
              <a:rPr b="1" i="0" lang="en-GB" sz="900" u="none" cap="none" strike="noStrike">
                <a:solidFill>
                  <a:schemeClr val="dk1"/>
                </a:solidFill>
                <a:latin typeface="Arial"/>
                <a:ea typeface="Arial"/>
                <a:cs typeface="Arial"/>
                <a:sym typeface="Arial"/>
              </a:rPr>
              <a:t>GOOS </a:t>
            </a:r>
            <a:br>
              <a:rPr b="1" i="0" lang="en-GB" sz="900" u="none" cap="none" strike="noStrike">
                <a:solidFill>
                  <a:schemeClr val="dk1"/>
                </a:solidFill>
                <a:latin typeface="Arial"/>
                <a:ea typeface="Arial"/>
                <a:cs typeface="Arial"/>
                <a:sym typeface="Arial"/>
              </a:rPr>
            </a:br>
            <a:r>
              <a:rPr b="1" i="0" lang="en-GB" sz="900" u="none" cap="none" strike="noStrike">
                <a:solidFill>
                  <a:schemeClr val="dk1"/>
                </a:solidFill>
                <a:latin typeface="Arial"/>
                <a:ea typeface="Arial"/>
                <a:cs typeface="Arial"/>
                <a:sym typeface="Arial"/>
              </a:rPr>
              <a:t>Secretariat</a:t>
            </a:r>
            <a:endParaRPr b="0" i="0" sz="900" u="none" cap="none" strike="noStrike">
              <a:solidFill>
                <a:schemeClr val="dk1"/>
              </a:solidFill>
              <a:latin typeface="Arial"/>
              <a:ea typeface="Arial"/>
              <a:cs typeface="Arial"/>
              <a:sym typeface="Arial"/>
            </a:endParaRPr>
          </a:p>
        </p:txBody>
      </p:sp>
      <p:sp>
        <p:nvSpPr>
          <p:cNvPr id="194" name="Google Shape;194;g3d0e24cd55f_0_156"/>
          <p:cNvSpPr/>
          <p:nvPr/>
        </p:nvSpPr>
        <p:spPr>
          <a:xfrm>
            <a:off x="5529842" y="2816057"/>
            <a:ext cx="1719900" cy="216000"/>
          </a:xfrm>
          <a:prstGeom prst="rect">
            <a:avLst/>
          </a:prstGeom>
          <a:solidFill>
            <a:srgbClr val="D9D9D9"/>
          </a:solidFill>
          <a:ln>
            <a:noFill/>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Arial"/>
                <a:ea typeface="Arial"/>
                <a:cs typeface="Arial"/>
                <a:sym typeface="Arial"/>
              </a:rPr>
              <a:t>Partners</a:t>
            </a:r>
            <a:endParaRPr b="0" i="0" sz="1400" u="none" cap="none" strike="noStrike">
              <a:solidFill>
                <a:srgbClr val="000000"/>
              </a:solidFill>
              <a:latin typeface="Arial"/>
              <a:ea typeface="Arial"/>
              <a:cs typeface="Arial"/>
              <a:sym typeface="Arial"/>
            </a:endParaRPr>
          </a:p>
        </p:txBody>
      </p:sp>
      <p:sp>
        <p:nvSpPr>
          <p:cNvPr id="195" name="Google Shape;195;g3d0e24cd55f_0_156"/>
          <p:cNvSpPr/>
          <p:nvPr/>
        </p:nvSpPr>
        <p:spPr>
          <a:xfrm>
            <a:off x="662211" y="1547683"/>
            <a:ext cx="2949000" cy="320100"/>
          </a:xfrm>
          <a:prstGeom prst="rect">
            <a:avLst/>
          </a:prstGeom>
          <a:solidFill>
            <a:srgbClr val="D9D9D9"/>
          </a:solidFill>
          <a:ln>
            <a:noFill/>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Arial"/>
                <a:ea typeface="Arial"/>
                <a:cs typeface="Arial"/>
                <a:sym typeface="Arial"/>
              </a:rPr>
              <a:t>IOC</a:t>
            </a:r>
            <a:r>
              <a:rPr b="1" baseline="30000" i="0" lang="en-GB" sz="900" u="none" cap="none" strike="noStrike">
                <a:solidFill>
                  <a:schemeClr val="dk1"/>
                </a:solidFill>
                <a:latin typeface="Arial"/>
                <a:ea typeface="Arial"/>
                <a:cs typeface="Arial"/>
                <a:sym typeface="Arial"/>
              </a:rPr>
              <a:t>1</a:t>
            </a:r>
            <a:endParaRPr b="1" i="0" sz="900" u="none" cap="none" strike="noStrike">
              <a:solidFill>
                <a:srgbClr val="000000"/>
              </a:solidFill>
              <a:latin typeface="Arial"/>
              <a:ea typeface="Arial"/>
              <a:cs typeface="Arial"/>
              <a:sym typeface="Arial"/>
            </a:endParaRPr>
          </a:p>
        </p:txBody>
      </p:sp>
      <p:sp>
        <p:nvSpPr>
          <p:cNvPr id="196" name="Google Shape;196;g3d0e24cd55f_0_156"/>
          <p:cNvSpPr/>
          <p:nvPr/>
        </p:nvSpPr>
        <p:spPr>
          <a:xfrm>
            <a:off x="3867255" y="1547683"/>
            <a:ext cx="2949000" cy="320100"/>
          </a:xfrm>
          <a:prstGeom prst="rect">
            <a:avLst/>
          </a:prstGeom>
          <a:solidFill>
            <a:srgbClr val="D9D9D9"/>
          </a:solidFill>
          <a:ln>
            <a:noFill/>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Arial"/>
                <a:ea typeface="Arial"/>
                <a:cs typeface="Arial"/>
                <a:sym typeface="Arial"/>
              </a:rPr>
              <a:t>WMO</a:t>
            </a:r>
            <a:r>
              <a:rPr b="1" baseline="30000" i="0" lang="en-GB" sz="900" u="none" cap="none" strike="noStrike">
                <a:solidFill>
                  <a:schemeClr val="dk1"/>
                </a:solidFill>
                <a:latin typeface="Arial"/>
                <a:ea typeface="Arial"/>
                <a:cs typeface="Arial"/>
                <a:sym typeface="Arial"/>
              </a:rPr>
              <a:t>1</a:t>
            </a:r>
            <a:endParaRPr b="1" i="0" sz="900" u="none" cap="none" strike="noStrike">
              <a:solidFill>
                <a:srgbClr val="000000"/>
              </a:solidFill>
              <a:latin typeface="Arial"/>
              <a:ea typeface="Arial"/>
              <a:cs typeface="Arial"/>
              <a:sym typeface="Arial"/>
            </a:endParaRPr>
          </a:p>
        </p:txBody>
      </p:sp>
      <p:sp>
        <p:nvSpPr>
          <p:cNvPr id="197" name="Google Shape;197;g3d0e24cd55f_0_156"/>
          <p:cNvSpPr/>
          <p:nvPr/>
        </p:nvSpPr>
        <p:spPr>
          <a:xfrm>
            <a:off x="655993" y="2076251"/>
            <a:ext cx="6146100" cy="3201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chemeClr val="dk1"/>
              </a:buClr>
              <a:buSzPts val="900"/>
              <a:buFont typeface="Arial"/>
              <a:buNone/>
            </a:pPr>
            <a:r>
              <a:rPr b="1" i="0" lang="en-GB" sz="900" u="none" cap="none" strike="noStrike">
                <a:solidFill>
                  <a:schemeClr val="dk1"/>
                </a:solidFill>
                <a:latin typeface="Arial"/>
                <a:ea typeface="Arial"/>
                <a:cs typeface="Arial"/>
                <a:sym typeface="Arial"/>
              </a:rPr>
              <a:t>GOOS Steering Committee</a:t>
            </a:r>
            <a:endParaRPr b="0" i="0" sz="900" u="none" cap="none" strike="noStrike">
              <a:solidFill>
                <a:schemeClr val="dk1"/>
              </a:solidFill>
              <a:latin typeface="Arial"/>
              <a:ea typeface="Arial"/>
              <a:cs typeface="Arial"/>
              <a:sym typeface="Arial"/>
            </a:endParaRPr>
          </a:p>
        </p:txBody>
      </p:sp>
      <p:cxnSp>
        <p:nvCxnSpPr>
          <p:cNvPr id="198" name="Google Shape;198;g3d0e24cd55f_0_156"/>
          <p:cNvCxnSpPr>
            <a:stCxn id="195" idx="2"/>
            <a:endCxn id="197" idx="0"/>
          </p:cNvCxnSpPr>
          <p:nvPr/>
        </p:nvCxnSpPr>
        <p:spPr>
          <a:xfrm flipH="1" rot="-5400000">
            <a:off x="2828661" y="1175833"/>
            <a:ext cx="208500" cy="1592400"/>
          </a:xfrm>
          <a:prstGeom prst="bentConnector3">
            <a:avLst>
              <a:gd fmla="val 50000" name="adj1"/>
            </a:avLst>
          </a:prstGeom>
          <a:noFill/>
          <a:ln cap="flat" cmpd="sng" w="12700">
            <a:solidFill>
              <a:srgbClr val="2C6068"/>
            </a:solidFill>
            <a:prstDash val="solid"/>
            <a:miter lim="800000"/>
            <a:headEnd len="sm" w="sm" type="none"/>
            <a:tailEnd len="sm" w="sm" type="none"/>
          </a:ln>
        </p:spPr>
      </p:cxnSp>
      <p:cxnSp>
        <p:nvCxnSpPr>
          <p:cNvPr id="199" name="Google Shape;199;g3d0e24cd55f_0_156"/>
          <p:cNvCxnSpPr>
            <a:stCxn id="196" idx="2"/>
            <a:endCxn id="197" idx="0"/>
          </p:cNvCxnSpPr>
          <p:nvPr/>
        </p:nvCxnSpPr>
        <p:spPr>
          <a:xfrm rot="5400000">
            <a:off x="4431105" y="1165633"/>
            <a:ext cx="208500" cy="1612800"/>
          </a:xfrm>
          <a:prstGeom prst="bentConnector3">
            <a:avLst>
              <a:gd fmla="val 50007" name="adj1"/>
            </a:avLst>
          </a:prstGeom>
          <a:noFill/>
          <a:ln cap="flat" cmpd="sng" w="12700">
            <a:solidFill>
              <a:srgbClr val="2C6068"/>
            </a:solidFill>
            <a:prstDash val="solid"/>
            <a:miter lim="800000"/>
            <a:headEnd len="sm" w="sm" type="none"/>
            <a:tailEnd len="sm" w="sm" type="none"/>
          </a:ln>
        </p:spPr>
      </p:cxnSp>
      <p:cxnSp>
        <p:nvCxnSpPr>
          <p:cNvPr id="200" name="Google Shape;200;g3d0e24cd55f_0_156"/>
          <p:cNvCxnSpPr>
            <a:stCxn id="193" idx="1"/>
            <a:endCxn id="197" idx="2"/>
          </p:cNvCxnSpPr>
          <p:nvPr/>
        </p:nvCxnSpPr>
        <p:spPr>
          <a:xfrm rot="10800000">
            <a:off x="3729088" y="2396298"/>
            <a:ext cx="312600" cy="525900"/>
          </a:xfrm>
          <a:prstGeom prst="bentConnector2">
            <a:avLst/>
          </a:prstGeom>
          <a:noFill/>
          <a:ln cap="flat" cmpd="sng" w="12700">
            <a:solidFill>
              <a:srgbClr val="2C6068"/>
            </a:solidFill>
            <a:prstDash val="solid"/>
            <a:miter lim="800000"/>
            <a:headEnd len="sm" w="sm" type="none"/>
            <a:tailEnd len="sm" w="sm" type="none"/>
          </a:ln>
        </p:spPr>
      </p:cxnSp>
      <p:cxnSp>
        <p:nvCxnSpPr>
          <p:cNvPr id="201" name="Google Shape;201;g3d0e24cd55f_0_156"/>
          <p:cNvCxnSpPr>
            <a:stCxn id="190" idx="0"/>
            <a:endCxn id="197" idx="2"/>
          </p:cNvCxnSpPr>
          <p:nvPr/>
        </p:nvCxnSpPr>
        <p:spPr>
          <a:xfrm rot="-5400000">
            <a:off x="1667027" y="1647829"/>
            <a:ext cx="1313400" cy="2810700"/>
          </a:xfrm>
          <a:prstGeom prst="bentConnector3">
            <a:avLst>
              <a:gd fmla="val 11367" name="adj1"/>
            </a:avLst>
          </a:prstGeom>
          <a:noFill/>
          <a:ln cap="flat" cmpd="sng" w="12700">
            <a:solidFill>
              <a:srgbClr val="2C6068"/>
            </a:solidFill>
            <a:prstDash val="solid"/>
            <a:miter lim="800000"/>
            <a:headEnd len="sm" w="sm" type="none"/>
            <a:tailEnd len="sm" w="sm" type="none"/>
          </a:ln>
        </p:spPr>
      </p:cxnSp>
      <p:cxnSp>
        <p:nvCxnSpPr>
          <p:cNvPr id="202" name="Google Shape;202;g3d0e24cd55f_0_156"/>
          <p:cNvCxnSpPr>
            <a:stCxn id="187" idx="0"/>
            <a:endCxn id="197" idx="2"/>
          </p:cNvCxnSpPr>
          <p:nvPr/>
        </p:nvCxnSpPr>
        <p:spPr>
          <a:xfrm rot="-5400000">
            <a:off x="2162006" y="2142829"/>
            <a:ext cx="1313400" cy="1820700"/>
          </a:xfrm>
          <a:prstGeom prst="bentConnector3">
            <a:avLst>
              <a:gd fmla="val 11246" name="adj1"/>
            </a:avLst>
          </a:prstGeom>
          <a:noFill/>
          <a:ln cap="flat" cmpd="sng" w="12700">
            <a:solidFill>
              <a:srgbClr val="2C6068"/>
            </a:solidFill>
            <a:prstDash val="solid"/>
            <a:miter lim="800000"/>
            <a:headEnd len="sm" w="sm" type="none"/>
            <a:tailEnd len="sm" w="sm" type="none"/>
          </a:ln>
        </p:spPr>
      </p:cxnSp>
      <p:cxnSp>
        <p:nvCxnSpPr>
          <p:cNvPr id="203" name="Google Shape;203;g3d0e24cd55f_0_156"/>
          <p:cNvCxnSpPr>
            <a:stCxn id="192" idx="0"/>
            <a:endCxn id="197" idx="2"/>
          </p:cNvCxnSpPr>
          <p:nvPr/>
        </p:nvCxnSpPr>
        <p:spPr>
          <a:xfrm rot="-5400000">
            <a:off x="2652160" y="2633029"/>
            <a:ext cx="1313400" cy="840300"/>
          </a:xfrm>
          <a:prstGeom prst="bentConnector3">
            <a:avLst>
              <a:gd fmla="val 11246" name="adj1"/>
            </a:avLst>
          </a:prstGeom>
          <a:noFill/>
          <a:ln cap="flat" cmpd="sng" w="12700">
            <a:solidFill>
              <a:srgbClr val="2C6068"/>
            </a:solidFill>
            <a:prstDash val="solid"/>
            <a:miter lim="800000"/>
            <a:headEnd len="sm" w="sm" type="none"/>
            <a:tailEnd len="sm" w="sm" type="none"/>
          </a:ln>
        </p:spPr>
      </p:cxnSp>
      <p:cxnSp>
        <p:nvCxnSpPr>
          <p:cNvPr id="204" name="Google Shape;204;g3d0e24cd55f_0_156"/>
          <p:cNvCxnSpPr>
            <a:stCxn id="188" idx="0"/>
            <a:endCxn id="197" idx="2"/>
          </p:cNvCxnSpPr>
          <p:nvPr/>
        </p:nvCxnSpPr>
        <p:spPr>
          <a:xfrm flipH="1" rot="5400000">
            <a:off x="3142314" y="2983129"/>
            <a:ext cx="1313400" cy="140100"/>
          </a:xfrm>
          <a:prstGeom prst="bentConnector3">
            <a:avLst>
              <a:gd fmla="val 11246" name="adj1"/>
            </a:avLst>
          </a:prstGeom>
          <a:noFill/>
          <a:ln cap="flat" cmpd="sng" w="12700">
            <a:solidFill>
              <a:srgbClr val="2C6068"/>
            </a:solidFill>
            <a:prstDash val="solid"/>
            <a:miter lim="800000"/>
            <a:headEnd len="sm" w="sm" type="none"/>
            <a:tailEnd len="sm" w="sm" type="none"/>
          </a:ln>
        </p:spPr>
      </p:cxnSp>
      <p:cxnSp>
        <p:nvCxnSpPr>
          <p:cNvPr id="205" name="Google Shape;205;g3d0e24cd55f_0_156"/>
          <p:cNvCxnSpPr>
            <a:stCxn id="191" idx="0"/>
            <a:endCxn id="197" idx="2"/>
          </p:cNvCxnSpPr>
          <p:nvPr/>
        </p:nvCxnSpPr>
        <p:spPr>
          <a:xfrm flipH="1" rot="5400000">
            <a:off x="3632468" y="2492929"/>
            <a:ext cx="1313400" cy="1120500"/>
          </a:xfrm>
          <a:prstGeom prst="bentConnector3">
            <a:avLst>
              <a:gd fmla="val 11326" name="adj1"/>
            </a:avLst>
          </a:prstGeom>
          <a:noFill/>
          <a:ln cap="flat" cmpd="sng" w="12700">
            <a:solidFill>
              <a:srgbClr val="2C6068"/>
            </a:solidFill>
            <a:prstDash val="solid"/>
            <a:miter lim="800000"/>
            <a:headEnd len="sm" w="sm" type="none"/>
            <a:tailEnd len="sm" w="sm" type="none"/>
          </a:ln>
        </p:spPr>
      </p:cxnSp>
      <p:cxnSp>
        <p:nvCxnSpPr>
          <p:cNvPr id="206" name="Google Shape;206;g3d0e24cd55f_0_156"/>
          <p:cNvCxnSpPr>
            <a:stCxn id="186" idx="0"/>
            <a:endCxn id="197" idx="2"/>
          </p:cNvCxnSpPr>
          <p:nvPr/>
        </p:nvCxnSpPr>
        <p:spPr>
          <a:xfrm flipH="1" rot="5400000">
            <a:off x="4612926" y="1512679"/>
            <a:ext cx="1313400" cy="3081000"/>
          </a:xfrm>
          <a:prstGeom prst="bentConnector3">
            <a:avLst>
              <a:gd fmla="val 11326" name="adj1"/>
            </a:avLst>
          </a:prstGeom>
          <a:noFill/>
          <a:ln cap="flat" cmpd="sng" w="12700">
            <a:solidFill>
              <a:srgbClr val="2C6068"/>
            </a:solidFill>
            <a:prstDash val="solid"/>
            <a:miter lim="800000"/>
            <a:headEnd len="sm" w="sm" type="none"/>
            <a:tailEnd len="sm" w="sm" type="none"/>
          </a:ln>
        </p:spPr>
      </p:cxnSp>
      <p:cxnSp>
        <p:nvCxnSpPr>
          <p:cNvPr id="207" name="Google Shape;207;g3d0e24cd55f_0_156"/>
          <p:cNvCxnSpPr>
            <a:endCxn id="193" idx="2"/>
          </p:cNvCxnSpPr>
          <p:nvPr/>
        </p:nvCxnSpPr>
        <p:spPr>
          <a:xfrm rot="10800000">
            <a:off x="4607338" y="3265848"/>
            <a:ext cx="0" cy="4800"/>
          </a:xfrm>
          <a:prstGeom prst="straightConnector1">
            <a:avLst/>
          </a:prstGeom>
          <a:noFill/>
          <a:ln cap="flat" cmpd="sng" w="12700">
            <a:solidFill>
              <a:srgbClr val="A5A5A5"/>
            </a:solidFill>
            <a:prstDash val="dash"/>
            <a:miter lim="800000"/>
            <a:headEnd len="sm" w="sm" type="none"/>
            <a:tailEnd len="sm" w="sm" type="none"/>
          </a:ln>
        </p:spPr>
      </p:cxnSp>
      <p:cxnSp>
        <p:nvCxnSpPr>
          <p:cNvPr id="208" name="Google Shape;208;g3d0e24cd55f_0_156"/>
          <p:cNvCxnSpPr>
            <a:stCxn id="193" idx="3"/>
            <a:endCxn id="194" idx="1"/>
          </p:cNvCxnSpPr>
          <p:nvPr/>
        </p:nvCxnSpPr>
        <p:spPr>
          <a:xfrm>
            <a:off x="5172988" y="2922198"/>
            <a:ext cx="357000" cy="1800"/>
          </a:xfrm>
          <a:prstGeom prst="bentConnector3">
            <a:avLst>
              <a:gd fmla="val 50001" name="adj1"/>
            </a:avLst>
          </a:prstGeom>
          <a:noFill/>
          <a:ln cap="flat" cmpd="sng" w="12700">
            <a:solidFill>
              <a:srgbClr val="A5A5A5"/>
            </a:solidFill>
            <a:prstDash val="dash"/>
            <a:miter lim="800000"/>
            <a:headEnd len="sm" w="sm" type="none"/>
            <a:tailEnd len="sm" w="sm" type="none"/>
          </a:ln>
        </p:spPr>
      </p:cxnSp>
      <p:sp>
        <p:nvSpPr>
          <p:cNvPr id="209" name="Google Shape;209;g3d0e24cd55f_0_156"/>
          <p:cNvSpPr/>
          <p:nvPr/>
        </p:nvSpPr>
        <p:spPr>
          <a:xfrm>
            <a:off x="5529842" y="3077286"/>
            <a:ext cx="1719900" cy="216000"/>
          </a:xfrm>
          <a:prstGeom prst="rect">
            <a:avLst/>
          </a:prstGeom>
          <a:solidFill>
            <a:srgbClr val="D9D9D9"/>
          </a:solidFill>
          <a:ln>
            <a:noFill/>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Arial"/>
                <a:ea typeface="Arial"/>
                <a:cs typeface="Arial"/>
                <a:sym typeface="Arial"/>
              </a:rPr>
              <a:t>Endorsed Projects</a:t>
            </a:r>
            <a:endParaRPr b="0" i="0" sz="1400" u="none" cap="none" strike="noStrike">
              <a:solidFill>
                <a:srgbClr val="000000"/>
              </a:solidFill>
              <a:latin typeface="Arial"/>
              <a:ea typeface="Arial"/>
              <a:cs typeface="Arial"/>
              <a:sym typeface="Arial"/>
            </a:endParaRPr>
          </a:p>
        </p:txBody>
      </p:sp>
      <p:cxnSp>
        <p:nvCxnSpPr>
          <p:cNvPr id="210" name="Google Shape;210;g3d0e24cd55f_0_156"/>
          <p:cNvCxnSpPr>
            <a:stCxn id="193" idx="3"/>
            <a:endCxn id="209" idx="1"/>
          </p:cNvCxnSpPr>
          <p:nvPr/>
        </p:nvCxnSpPr>
        <p:spPr>
          <a:xfrm>
            <a:off x="5172988" y="2922198"/>
            <a:ext cx="357000" cy="263100"/>
          </a:xfrm>
          <a:prstGeom prst="bentConnector3">
            <a:avLst>
              <a:gd fmla="val 50001" name="adj1"/>
            </a:avLst>
          </a:prstGeom>
          <a:noFill/>
          <a:ln cap="flat" cmpd="sng" w="12700">
            <a:solidFill>
              <a:srgbClr val="A5A5A5"/>
            </a:solidFill>
            <a:prstDash val="dash"/>
            <a:miter lim="800000"/>
            <a:headEnd len="sm" w="sm" type="none"/>
            <a:tailEnd len="sm" w="sm" type="none"/>
          </a:ln>
        </p:spPr>
      </p:cxnSp>
      <p:sp>
        <p:nvSpPr>
          <p:cNvPr id="211" name="Google Shape;211;g3d0e24cd55f_0_156"/>
          <p:cNvSpPr/>
          <p:nvPr/>
        </p:nvSpPr>
        <p:spPr>
          <a:xfrm>
            <a:off x="5529842" y="2554828"/>
            <a:ext cx="1719900" cy="216000"/>
          </a:xfrm>
          <a:prstGeom prst="rect">
            <a:avLst/>
          </a:prstGeom>
          <a:solidFill>
            <a:srgbClr val="D9D9D9"/>
          </a:solidFill>
          <a:ln>
            <a:noFill/>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Arial"/>
                <a:ea typeface="Arial"/>
                <a:cs typeface="Arial"/>
                <a:sym typeface="Arial"/>
              </a:rPr>
              <a:t>Donors</a:t>
            </a:r>
            <a:r>
              <a:rPr b="1" baseline="30000" i="0" lang="en-GB" sz="900" u="none" cap="none" strike="noStrike">
                <a:solidFill>
                  <a:schemeClr val="dk1"/>
                </a:solidFill>
                <a:latin typeface="Arial"/>
                <a:ea typeface="Arial"/>
                <a:cs typeface="Arial"/>
                <a:sym typeface="Arial"/>
              </a:rPr>
              <a:t>1</a:t>
            </a:r>
            <a:endParaRPr b="1" i="0" sz="900" u="none" cap="none" strike="noStrike">
              <a:solidFill>
                <a:srgbClr val="000000"/>
              </a:solidFill>
              <a:latin typeface="Arial"/>
              <a:ea typeface="Arial"/>
              <a:cs typeface="Arial"/>
              <a:sym typeface="Arial"/>
            </a:endParaRPr>
          </a:p>
        </p:txBody>
      </p:sp>
      <p:cxnSp>
        <p:nvCxnSpPr>
          <p:cNvPr id="212" name="Google Shape;212;g3d0e24cd55f_0_156"/>
          <p:cNvCxnSpPr>
            <a:stCxn id="193" idx="3"/>
            <a:endCxn id="211" idx="1"/>
          </p:cNvCxnSpPr>
          <p:nvPr/>
        </p:nvCxnSpPr>
        <p:spPr>
          <a:xfrm flipH="1" rot="10800000">
            <a:off x="5172988" y="2662698"/>
            <a:ext cx="357000" cy="259500"/>
          </a:xfrm>
          <a:prstGeom prst="bentConnector3">
            <a:avLst>
              <a:gd fmla="val 50001" name="adj1"/>
            </a:avLst>
          </a:prstGeom>
          <a:noFill/>
          <a:ln cap="flat" cmpd="sng" w="12700">
            <a:solidFill>
              <a:srgbClr val="A5A5A5"/>
            </a:solidFill>
            <a:prstDash val="dash"/>
            <a:miter lim="800000"/>
            <a:headEnd len="sm" w="sm" type="none"/>
            <a:tailEnd len="sm" w="sm" type="none"/>
          </a:ln>
        </p:spPr>
      </p:cxnSp>
      <p:sp>
        <p:nvSpPr>
          <p:cNvPr id="213" name="Google Shape;213;g3d0e24cd55f_0_156"/>
          <p:cNvSpPr/>
          <p:nvPr/>
        </p:nvSpPr>
        <p:spPr>
          <a:xfrm>
            <a:off x="3900968" y="5019032"/>
            <a:ext cx="3256200" cy="442800"/>
          </a:xfrm>
          <a:prstGeom prst="rect">
            <a:avLst/>
          </a:prstGeom>
          <a:solidFill>
            <a:srgbClr val="D9D9D9"/>
          </a:solidFill>
          <a:ln>
            <a:noFill/>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Arial"/>
                <a:ea typeface="Arial"/>
                <a:cs typeface="Arial"/>
                <a:sym typeface="Arial"/>
              </a:rPr>
              <a:t>Other communities and contributors </a:t>
            </a:r>
            <a:br>
              <a:rPr b="1" i="0" lang="en-GB" sz="900" u="none" cap="none" strike="noStrike">
                <a:solidFill>
                  <a:srgbClr val="000000"/>
                </a:solidFill>
                <a:latin typeface="Arial"/>
                <a:ea typeface="Arial"/>
                <a:cs typeface="Arial"/>
                <a:sym typeface="Arial"/>
              </a:rPr>
            </a:br>
            <a:r>
              <a:rPr b="0" i="0" lang="en-GB" sz="900" u="none" cap="none" strike="noStrike">
                <a:solidFill>
                  <a:srgbClr val="000000"/>
                </a:solidFill>
                <a:latin typeface="Arial"/>
                <a:ea typeface="Arial"/>
                <a:cs typeface="Arial"/>
                <a:sym typeface="Arial"/>
              </a:rPr>
              <a:t>(e.g., BioEco observing communities, DOOS, national observing networks, private sector)</a:t>
            </a:r>
            <a:endParaRPr b="0" i="0" sz="900" u="none" cap="none" strike="noStrike">
              <a:solidFill>
                <a:srgbClr val="000000"/>
              </a:solidFill>
              <a:latin typeface="Arial"/>
              <a:ea typeface="Arial"/>
              <a:cs typeface="Arial"/>
              <a:sym typeface="Arial"/>
            </a:endParaRPr>
          </a:p>
        </p:txBody>
      </p:sp>
      <p:cxnSp>
        <p:nvCxnSpPr>
          <p:cNvPr id="214" name="Google Shape;214;g3d0e24cd55f_0_156"/>
          <p:cNvCxnSpPr/>
          <p:nvPr/>
        </p:nvCxnSpPr>
        <p:spPr>
          <a:xfrm rot="10800000">
            <a:off x="3900968" y="4574016"/>
            <a:ext cx="0" cy="210000"/>
          </a:xfrm>
          <a:prstGeom prst="straightConnector1">
            <a:avLst/>
          </a:prstGeom>
          <a:noFill/>
          <a:ln cap="flat" cmpd="sng" w="12700">
            <a:solidFill>
              <a:srgbClr val="A5A5A5"/>
            </a:solidFill>
            <a:prstDash val="dash"/>
            <a:miter lim="800000"/>
            <a:headEnd len="sm" w="sm" type="none"/>
            <a:tailEnd len="sm" w="sm" type="none"/>
          </a:ln>
        </p:spPr>
      </p:cxnSp>
      <p:grpSp>
        <p:nvGrpSpPr>
          <p:cNvPr id="215" name="Google Shape;215;g3d0e24cd55f_0_156"/>
          <p:cNvGrpSpPr/>
          <p:nvPr/>
        </p:nvGrpSpPr>
        <p:grpSpPr>
          <a:xfrm>
            <a:off x="9773916" y="47240"/>
            <a:ext cx="2149014" cy="288000"/>
            <a:chOff x="9524822" y="47240"/>
            <a:chExt cx="2149014" cy="288000"/>
          </a:xfrm>
        </p:grpSpPr>
        <p:sp>
          <p:nvSpPr>
            <p:cNvPr id="216" name="Google Shape;216;g3d0e24cd55f_0_156"/>
            <p:cNvSpPr/>
            <p:nvPr/>
          </p:nvSpPr>
          <p:spPr>
            <a:xfrm>
              <a:off x="9834991"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2</a:t>
              </a:r>
              <a:endParaRPr b="0" i="0" sz="900" u="none" cap="none" strike="noStrike">
                <a:solidFill>
                  <a:srgbClr val="FFFFFF"/>
                </a:solidFill>
                <a:latin typeface="Arial"/>
                <a:ea typeface="Arial"/>
                <a:cs typeface="Arial"/>
                <a:sym typeface="Arial"/>
              </a:endParaRPr>
            </a:p>
          </p:txBody>
        </p:sp>
        <p:sp>
          <p:nvSpPr>
            <p:cNvPr id="217" name="Google Shape;217;g3d0e24cd55f_0_156"/>
            <p:cNvSpPr/>
            <p:nvPr/>
          </p:nvSpPr>
          <p:spPr>
            <a:xfrm>
              <a:off x="9524822" y="47240"/>
              <a:ext cx="288000" cy="288000"/>
            </a:xfrm>
            <a:prstGeom prst="ellipse">
              <a:avLst/>
            </a:prstGeom>
            <a:solidFill>
              <a:srgbClr val="2C606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218" name="Google Shape;218;g3d0e24cd55f_0_156"/>
            <p:cNvSpPr/>
            <p:nvPr/>
          </p:nvSpPr>
          <p:spPr>
            <a:xfrm>
              <a:off x="10145160"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3</a:t>
              </a:r>
              <a:endParaRPr b="0" i="0" sz="900" u="none" cap="none" strike="noStrike">
                <a:solidFill>
                  <a:srgbClr val="FFFFFF"/>
                </a:solidFill>
                <a:latin typeface="Arial"/>
                <a:ea typeface="Arial"/>
                <a:cs typeface="Arial"/>
                <a:sym typeface="Arial"/>
              </a:endParaRPr>
            </a:p>
          </p:txBody>
        </p:sp>
        <p:sp>
          <p:nvSpPr>
            <p:cNvPr id="219" name="Google Shape;219;g3d0e24cd55f_0_156"/>
            <p:cNvSpPr/>
            <p:nvPr/>
          </p:nvSpPr>
          <p:spPr>
            <a:xfrm>
              <a:off x="10455329"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4</a:t>
              </a:r>
              <a:endParaRPr b="0" i="0" sz="900" u="none" cap="none" strike="noStrike">
                <a:solidFill>
                  <a:srgbClr val="FFFFFF"/>
                </a:solidFill>
                <a:latin typeface="Arial"/>
                <a:ea typeface="Arial"/>
                <a:cs typeface="Arial"/>
                <a:sym typeface="Arial"/>
              </a:endParaRPr>
            </a:p>
          </p:txBody>
        </p:sp>
        <p:sp>
          <p:nvSpPr>
            <p:cNvPr id="220" name="Google Shape;220;g3d0e24cd55f_0_156"/>
            <p:cNvSpPr/>
            <p:nvPr/>
          </p:nvSpPr>
          <p:spPr>
            <a:xfrm>
              <a:off x="11075667"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6</a:t>
              </a:r>
              <a:endParaRPr b="0" i="0" sz="900" u="none" cap="none" strike="noStrike">
                <a:solidFill>
                  <a:srgbClr val="FFFFFF"/>
                </a:solidFill>
                <a:latin typeface="Arial"/>
                <a:ea typeface="Arial"/>
                <a:cs typeface="Arial"/>
                <a:sym typeface="Arial"/>
              </a:endParaRPr>
            </a:p>
          </p:txBody>
        </p:sp>
        <p:sp>
          <p:nvSpPr>
            <p:cNvPr id="221" name="Google Shape;221;g3d0e24cd55f_0_156"/>
            <p:cNvSpPr/>
            <p:nvPr/>
          </p:nvSpPr>
          <p:spPr>
            <a:xfrm>
              <a:off x="10765498"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5</a:t>
              </a:r>
              <a:endParaRPr b="0" i="0" sz="900" u="none" cap="none" strike="noStrike">
                <a:solidFill>
                  <a:srgbClr val="FFFFFF"/>
                </a:solidFill>
                <a:latin typeface="Arial"/>
                <a:ea typeface="Arial"/>
                <a:cs typeface="Arial"/>
                <a:sym typeface="Arial"/>
              </a:endParaRPr>
            </a:p>
          </p:txBody>
        </p:sp>
        <p:sp>
          <p:nvSpPr>
            <p:cNvPr id="222" name="Google Shape;222;g3d0e24cd55f_0_156"/>
            <p:cNvSpPr/>
            <p:nvPr/>
          </p:nvSpPr>
          <p:spPr>
            <a:xfrm>
              <a:off x="11385836"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7</a:t>
              </a:r>
              <a:endParaRPr b="0" i="0" sz="900" u="none" cap="none" strike="noStrike">
                <a:solidFill>
                  <a:srgbClr val="FFFFFF"/>
                </a:solidFill>
                <a:latin typeface="Arial"/>
                <a:ea typeface="Arial"/>
                <a:cs typeface="Arial"/>
                <a:sym typeface="Arial"/>
              </a:endParaRPr>
            </a:p>
          </p:txBody>
        </p:sp>
      </p:grpSp>
      <p:sp>
        <p:nvSpPr>
          <p:cNvPr id="223" name="Google Shape;223;g3d0e24cd55f_0_156"/>
          <p:cNvSpPr/>
          <p:nvPr/>
        </p:nvSpPr>
        <p:spPr>
          <a:xfrm>
            <a:off x="4299126" y="3649642"/>
            <a:ext cx="234000" cy="234000"/>
          </a:xfrm>
          <a:prstGeom prst="ellipse">
            <a:avLst/>
          </a:prstGeom>
          <a:solidFill>
            <a:srgbClr val="58949A"/>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1000"/>
              <a:buFont typeface="Arial"/>
              <a:buNone/>
            </a:pPr>
            <a:r>
              <a:rPr b="0" i="0" lang="en-GB" sz="1000" u="none" cap="none" strike="noStrike">
                <a:solidFill>
                  <a:srgbClr val="FFFFFF"/>
                </a:solidFill>
                <a:latin typeface="Arial"/>
                <a:ea typeface="Arial"/>
                <a:cs typeface="Arial"/>
                <a:sym typeface="Arial"/>
              </a:rPr>
              <a:t>81</a:t>
            </a:r>
            <a:endParaRPr b="0" i="0" sz="1400" u="none" cap="none" strike="noStrike">
              <a:solidFill>
                <a:srgbClr val="000000"/>
              </a:solidFill>
              <a:latin typeface="Arial"/>
              <a:ea typeface="Arial"/>
              <a:cs typeface="Arial"/>
              <a:sym typeface="Arial"/>
            </a:endParaRPr>
          </a:p>
        </p:txBody>
      </p:sp>
      <p:sp>
        <p:nvSpPr>
          <p:cNvPr id="224" name="Google Shape;224;g3d0e24cd55f_0_156"/>
          <p:cNvSpPr/>
          <p:nvPr/>
        </p:nvSpPr>
        <p:spPr>
          <a:xfrm>
            <a:off x="399335" y="3428999"/>
            <a:ext cx="6958800" cy="1216800"/>
          </a:xfrm>
          <a:prstGeom prst="rect">
            <a:avLst/>
          </a:prstGeom>
          <a:noFill/>
          <a:ln cap="flat" cmpd="sng" w="12700">
            <a:solidFill>
              <a:srgbClr val="A5A5A5"/>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Arial"/>
              <a:ea typeface="Arial"/>
              <a:cs typeface="Arial"/>
              <a:sym typeface="Arial"/>
            </a:endParaRPr>
          </a:p>
        </p:txBody>
      </p:sp>
      <p:sp>
        <p:nvSpPr>
          <p:cNvPr id="225" name="Google Shape;225;g3d0e24cd55f_0_156"/>
          <p:cNvSpPr/>
          <p:nvPr/>
        </p:nvSpPr>
        <p:spPr>
          <a:xfrm>
            <a:off x="4372557" y="6344792"/>
            <a:ext cx="897000" cy="4068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Arial"/>
                <a:ea typeface="Arial"/>
                <a:cs typeface="Arial"/>
                <a:sym typeface="Arial"/>
              </a:rPr>
              <a:t>GOOS component</a:t>
            </a:r>
            <a:endParaRPr b="1" i="0" sz="900" u="none" cap="none" strike="noStrike">
              <a:solidFill>
                <a:schemeClr val="dk1"/>
              </a:solidFill>
              <a:latin typeface="Arial"/>
              <a:ea typeface="Arial"/>
              <a:cs typeface="Arial"/>
              <a:sym typeface="Arial"/>
            </a:endParaRPr>
          </a:p>
        </p:txBody>
      </p:sp>
      <p:sp>
        <p:nvSpPr>
          <p:cNvPr id="226" name="Google Shape;226;g3d0e24cd55f_0_156"/>
          <p:cNvSpPr/>
          <p:nvPr/>
        </p:nvSpPr>
        <p:spPr>
          <a:xfrm>
            <a:off x="5361772" y="3709879"/>
            <a:ext cx="936000" cy="8640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Arial"/>
                <a:ea typeface="Arial"/>
                <a:cs typeface="Arial"/>
                <a:sym typeface="Arial"/>
              </a:rPr>
              <a:t>GOOS Regional Alliances </a:t>
            </a:r>
            <a:r>
              <a:rPr b="0" i="0" lang="en-GB" sz="900" u="none" cap="none" strike="noStrike">
                <a:solidFill>
                  <a:schemeClr val="dk1"/>
                </a:solidFill>
                <a:latin typeface="Arial"/>
                <a:ea typeface="Arial"/>
                <a:cs typeface="Arial"/>
                <a:sym typeface="Arial"/>
              </a:rPr>
              <a:t>(GRAs)</a:t>
            </a:r>
            <a:r>
              <a:rPr b="1" baseline="30000" i="0" lang="en-GB" sz="900" u="none" cap="none" strike="noStrike">
                <a:solidFill>
                  <a:schemeClr val="dk1"/>
                </a:solidFill>
                <a:latin typeface="Arial"/>
                <a:ea typeface="Arial"/>
                <a:cs typeface="Arial"/>
                <a:sym typeface="Arial"/>
              </a:rPr>
              <a:t>4</a:t>
            </a:r>
            <a:endParaRPr b="1" i="0" sz="900" u="none" cap="none" strike="noStrike">
              <a:solidFill>
                <a:schemeClr val="dk1"/>
              </a:solidFill>
              <a:latin typeface="Arial"/>
              <a:ea typeface="Arial"/>
              <a:cs typeface="Arial"/>
              <a:sym typeface="Arial"/>
            </a:endParaRPr>
          </a:p>
        </p:txBody>
      </p:sp>
      <p:cxnSp>
        <p:nvCxnSpPr>
          <p:cNvPr id="227" name="Google Shape;227;g3d0e24cd55f_0_156"/>
          <p:cNvCxnSpPr>
            <a:stCxn id="226" idx="0"/>
            <a:endCxn id="197" idx="2"/>
          </p:cNvCxnSpPr>
          <p:nvPr/>
        </p:nvCxnSpPr>
        <p:spPr>
          <a:xfrm flipH="1" rot="5400000">
            <a:off x="4122772" y="2002879"/>
            <a:ext cx="1313400" cy="2100600"/>
          </a:xfrm>
          <a:prstGeom prst="bentConnector3">
            <a:avLst>
              <a:gd fmla="val 11246" name="adj1"/>
            </a:avLst>
          </a:prstGeom>
          <a:noFill/>
          <a:ln cap="flat" cmpd="sng" w="12700">
            <a:solidFill>
              <a:srgbClr val="2C6068"/>
            </a:solidFill>
            <a:prstDash val="solid"/>
            <a:miter lim="800000"/>
            <a:headEnd len="sm" w="sm" type="none"/>
            <a:tailEnd len="sm" w="sm" type="none"/>
          </a:ln>
        </p:spPr>
      </p:cxnSp>
      <p:sp>
        <p:nvSpPr>
          <p:cNvPr id="228" name="Google Shape;228;g3d0e24cd55f_0_156"/>
          <p:cNvSpPr txBox="1"/>
          <p:nvPr/>
        </p:nvSpPr>
        <p:spPr>
          <a:xfrm>
            <a:off x="4358775" y="3890154"/>
            <a:ext cx="981300" cy="738900"/>
          </a:xfrm>
          <a:prstGeom prst="rect">
            <a:avLst/>
          </a:prstGeom>
          <a:solidFill>
            <a:srgbClr val="00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2"/>
                </a:solidFill>
                <a:latin typeface="Roboto"/>
                <a:ea typeface="Roboto"/>
                <a:cs typeface="Roboto"/>
                <a:sym typeface="Roboto"/>
              </a:rPr>
              <a:t>NFP Advisory Group</a:t>
            </a:r>
            <a:endParaRPr sz="1600">
              <a:solidFill>
                <a:schemeClr val="dk2"/>
              </a:solidFill>
              <a:latin typeface="Roboto"/>
              <a:ea typeface="Roboto"/>
              <a:cs typeface="Roboto"/>
              <a:sym typeface="Roboto"/>
            </a:endParaRPr>
          </a:p>
        </p:txBody>
      </p:sp>
      <p:sp>
        <p:nvSpPr>
          <p:cNvPr id="229" name="Google Shape;229;g3d0e24cd55f_0_156"/>
          <p:cNvSpPr txBox="1"/>
          <p:nvPr/>
        </p:nvSpPr>
        <p:spPr>
          <a:xfrm>
            <a:off x="5406314" y="3871633"/>
            <a:ext cx="897000" cy="738900"/>
          </a:xfrm>
          <a:prstGeom prst="rect">
            <a:avLst/>
          </a:prstGeom>
          <a:solidFill>
            <a:srgbClr val="00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2"/>
                </a:solidFill>
                <a:latin typeface="Roboto"/>
                <a:ea typeface="Roboto"/>
                <a:cs typeface="Roboto"/>
                <a:sym typeface="Roboto"/>
              </a:rPr>
              <a:t>GRA council</a:t>
            </a:r>
            <a:endParaRPr sz="1200">
              <a:solidFill>
                <a:schemeClr val="dk2"/>
              </a:solidFill>
              <a:latin typeface="Roboto"/>
              <a:ea typeface="Roboto"/>
              <a:cs typeface="Roboto"/>
              <a:sym typeface="Roboto"/>
            </a:endParaRPr>
          </a:p>
          <a:p>
            <a:pPr indent="0" lvl="0" marL="0" rtl="0" algn="l">
              <a:spcBef>
                <a:spcPts val="0"/>
              </a:spcBef>
              <a:spcAft>
                <a:spcPts val="0"/>
              </a:spcAft>
              <a:buNone/>
            </a:pPr>
            <a:r>
              <a:t/>
            </a:r>
            <a:endParaRPr sz="1200">
              <a:solidFill>
                <a:schemeClr val="dk2"/>
              </a:solidFill>
              <a:latin typeface="Roboto"/>
              <a:ea typeface="Roboto"/>
              <a:cs typeface="Roboto"/>
              <a:sym typeface="Roboto"/>
            </a:endParaRPr>
          </a:p>
        </p:txBody>
      </p:sp>
      <p:sp>
        <p:nvSpPr>
          <p:cNvPr id="230" name="Google Shape;230;g3d0e24cd55f_0_156"/>
          <p:cNvSpPr/>
          <p:nvPr/>
        </p:nvSpPr>
        <p:spPr>
          <a:xfrm>
            <a:off x="298700" y="4767075"/>
            <a:ext cx="7254000" cy="7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1" name="Google Shape;231;g3d0e24cd55f_0_156"/>
          <p:cNvSpPr txBox="1"/>
          <p:nvPr/>
        </p:nvSpPr>
        <p:spPr>
          <a:xfrm>
            <a:off x="3420552" y="3869033"/>
            <a:ext cx="897000" cy="554100"/>
          </a:xfrm>
          <a:prstGeom prst="rect">
            <a:avLst/>
          </a:prstGeom>
          <a:solidFill>
            <a:srgbClr val="00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2"/>
                </a:solidFill>
                <a:latin typeface="Roboto"/>
                <a:ea typeface="Roboto"/>
                <a:cs typeface="Roboto"/>
                <a:sym typeface="Roboto"/>
              </a:rPr>
              <a:t>OCG 2.0</a:t>
            </a:r>
            <a:endParaRPr sz="1200">
              <a:solidFill>
                <a:schemeClr val="dk2"/>
              </a:solidFill>
              <a:latin typeface="Roboto"/>
              <a:ea typeface="Roboto"/>
              <a:cs typeface="Roboto"/>
              <a:sym typeface="Roboto"/>
            </a:endParaRPr>
          </a:p>
          <a:p>
            <a:pPr indent="0" lvl="0" marL="0" rtl="0" algn="l">
              <a:spcBef>
                <a:spcPts val="0"/>
              </a:spcBef>
              <a:spcAft>
                <a:spcPts val="0"/>
              </a:spcAft>
              <a:buNone/>
            </a:pPr>
            <a:r>
              <a:t/>
            </a:r>
            <a:endParaRPr sz="1200">
              <a:solidFill>
                <a:schemeClr val="dk2"/>
              </a:solidFill>
              <a:latin typeface="Roboto"/>
              <a:ea typeface="Roboto"/>
              <a:cs typeface="Roboto"/>
              <a:sym typeface="Roboto"/>
            </a:endParaRPr>
          </a:p>
        </p:txBody>
      </p:sp>
      <p:sp>
        <p:nvSpPr>
          <p:cNvPr id="232" name="Google Shape;232;g3d0e24cd55f_0_156"/>
          <p:cNvSpPr txBox="1"/>
          <p:nvPr/>
        </p:nvSpPr>
        <p:spPr>
          <a:xfrm>
            <a:off x="8284475" y="4017275"/>
            <a:ext cx="2724900" cy="8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Roboto"/>
                <a:ea typeface="Roboto"/>
                <a:cs typeface="Roboto"/>
                <a:sym typeface="Roboto"/>
              </a:rPr>
              <a:t>?</a:t>
            </a:r>
            <a:endParaRPr sz="1800">
              <a:solidFill>
                <a:schemeClr val="dk2"/>
              </a:solidFill>
              <a:latin typeface="Roboto"/>
              <a:ea typeface="Roboto"/>
              <a:cs typeface="Roboto"/>
              <a:sym typeface="Roboto"/>
            </a:endParaRPr>
          </a:p>
        </p:txBody>
      </p:sp>
      <p:sp>
        <p:nvSpPr>
          <p:cNvPr id="233" name="Google Shape;233;g3d0e24cd55f_0_156"/>
          <p:cNvSpPr txBox="1"/>
          <p:nvPr/>
        </p:nvSpPr>
        <p:spPr>
          <a:xfrm>
            <a:off x="7899602" y="3869029"/>
            <a:ext cx="1116000" cy="554100"/>
          </a:xfrm>
          <a:prstGeom prst="rect">
            <a:avLst/>
          </a:prstGeom>
          <a:solidFill>
            <a:srgbClr val="00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2"/>
                </a:solidFill>
                <a:latin typeface="Roboto"/>
                <a:ea typeface="Roboto"/>
                <a:cs typeface="Roboto"/>
                <a:sym typeface="Roboto"/>
              </a:rPr>
              <a:t>ETOOFS tbc</a:t>
            </a:r>
            <a:endParaRPr sz="1200">
              <a:solidFill>
                <a:schemeClr val="dk2"/>
              </a:solidFill>
              <a:latin typeface="Roboto"/>
              <a:ea typeface="Roboto"/>
              <a:cs typeface="Roboto"/>
              <a:sym typeface="Roboto"/>
            </a:endParaRPr>
          </a:p>
          <a:p>
            <a:pPr indent="0" lvl="0" marL="0" rtl="0" algn="l">
              <a:spcBef>
                <a:spcPts val="0"/>
              </a:spcBef>
              <a:spcAft>
                <a:spcPts val="0"/>
              </a:spcAft>
              <a:buNone/>
            </a:pPr>
            <a:r>
              <a:t/>
            </a:r>
            <a:endParaRPr sz="1200">
              <a:solidFill>
                <a:schemeClr val="dk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3d0e24cd55f_0_226"/>
          <p:cNvSpPr txBox="1"/>
          <p:nvPr>
            <p:ph idx="1" type="body"/>
          </p:nvPr>
        </p:nvSpPr>
        <p:spPr>
          <a:xfrm>
            <a:off x="381000" y="196335"/>
            <a:ext cx="11262300" cy="884400"/>
          </a:xfrm>
          <a:prstGeom prst="rect">
            <a:avLst/>
          </a:prstGeom>
          <a:noFill/>
          <a:ln>
            <a:noFill/>
          </a:ln>
        </p:spPr>
        <p:txBody>
          <a:bodyPr anchorCtr="0" anchor="t" bIns="0" lIns="0" spcFirstLastPara="1" rIns="0" wrap="square" tIns="144000">
            <a:spAutoFit/>
          </a:bodyPr>
          <a:lstStyle/>
          <a:p>
            <a:pPr indent="0" lvl="0" marL="0" marR="0" rtl="0" algn="l">
              <a:lnSpc>
                <a:spcPct val="100000"/>
              </a:lnSpc>
              <a:spcBef>
                <a:spcPts val="0"/>
              </a:spcBef>
              <a:spcAft>
                <a:spcPts val="0"/>
              </a:spcAft>
              <a:buClr>
                <a:srgbClr val="4AB5C4"/>
              </a:buClr>
              <a:buSzPts val="2400"/>
              <a:buFont typeface="Arial"/>
              <a:buNone/>
            </a:pPr>
            <a:r>
              <a:rPr lang="en-GB" sz="2400"/>
              <a:t>Refreshing and strengthening responsibilities across GOOS components will enhance efficiency across the ocean observing community (2/3)</a:t>
            </a:r>
            <a:endParaRPr/>
          </a:p>
        </p:txBody>
      </p:sp>
      <p:sp>
        <p:nvSpPr>
          <p:cNvPr id="239" name="Google Shape;239;g3d0e24cd55f_0_226"/>
          <p:cNvSpPr txBox="1"/>
          <p:nvPr/>
        </p:nvSpPr>
        <p:spPr>
          <a:xfrm>
            <a:off x="381000" y="138070"/>
            <a:ext cx="11430000" cy="187800"/>
          </a:xfrm>
          <a:prstGeom prst="rect">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rgbClr val="2C6068"/>
              </a:buClr>
              <a:buSzPts val="1000"/>
              <a:buFont typeface="Arial"/>
              <a:buNone/>
            </a:pPr>
            <a:r>
              <a:rPr b="1" i="0" lang="en-GB" sz="1000" u="none" cap="none" strike="noStrike">
                <a:solidFill>
                  <a:srgbClr val="2C6068"/>
                </a:solidFill>
                <a:latin typeface="Arial"/>
                <a:ea typeface="Arial"/>
                <a:cs typeface="Arial"/>
                <a:sym typeface="Arial"/>
              </a:rPr>
              <a:t>Proposed structure – 1. Streamline GOOS reporting structure and refresh responsibilities </a:t>
            </a:r>
            <a:endParaRPr b="1" i="0" sz="1000" u="none" cap="none" strike="noStrike">
              <a:solidFill>
                <a:srgbClr val="2C6068"/>
              </a:solidFill>
              <a:latin typeface="Arial"/>
              <a:ea typeface="Arial"/>
              <a:cs typeface="Arial"/>
              <a:sym typeface="Arial"/>
            </a:endParaRPr>
          </a:p>
        </p:txBody>
      </p:sp>
      <p:grpSp>
        <p:nvGrpSpPr>
          <p:cNvPr id="240" name="Google Shape;240;g3d0e24cd55f_0_226"/>
          <p:cNvGrpSpPr/>
          <p:nvPr/>
        </p:nvGrpSpPr>
        <p:grpSpPr>
          <a:xfrm>
            <a:off x="9773916" y="47240"/>
            <a:ext cx="2149014" cy="288000"/>
            <a:chOff x="9524822" y="47240"/>
            <a:chExt cx="2149014" cy="288000"/>
          </a:xfrm>
        </p:grpSpPr>
        <p:sp>
          <p:nvSpPr>
            <p:cNvPr id="241" name="Google Shape;241;g3d0e24cd55f_0_226"/>
            <p:cNvSpPr/>
            <p:nvPr/>
          </p:nvSpPr>
          <p:spPr>
            <a:xfrm>
              <a:off x="9834991"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2</a:t>
              </a:r>
              <a:endParaRPr b="0" i="0" sz="900" u="none" cap="none" strike="noStrike">
                <a:solidFill>
                  <a:srgbClr val="FFFFFF"/>
                </a:solidFill>
                <a:latin typeface="Arial"/>
                <a:ea typeface="Arial"/>
                <a:cs typeface="Arial"/>
                <a:sym typeface="Arial"/>
              </a:endParaRPr>
            </a:p>
          </p:txBody>
        </p:sp>
        <p:sp>
          <p:nvSpPr>
            <p:cNvPr id="242" name="Google Shape;242;g3d0e24cd55f_0_226"/>
            <p:cNvSpPr/>
            <p:nvPr/>
          </p:nvSpPr>
          <p:spPr>
            <a:xfrm>
              <a:off x="9524822" y="47240"/>
              <a:ext cx="288000" cy="288000"/>
            </a:xfrm>
            <a:prstGeom prst="ellipse">
              <a:avLst/>
            </a:prstGeom>
            <a:solidFill>
              <a:srgbClr val="2C606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243" name="Google Shape;243;g3d0e24cd55f_0_226"/>
            <p:cNvSpPr/>
            <p:nvPr/>
          </p:nvSpPr>
          <p:spPr>
            <a:xfrm>
              <a:off x="10145160"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3</a:t>
              </a:r>
              <a:endParaRPr b="0" i="0" sz="900" u="none" cap="none" strike="noStrike">
                <a:solidFill>
                  <a:srgbClr val="FFFFFF"/>
                </a:solidFill>
                <a:latin typeface="Arial"/>
                <a:ea typeface="Arial"/>
                <a:cs typeface="Arial"/>
                <a:sym typeface="Arial"/>
              </a:endParaRPr>
            </a:p>
          </p:txBody>
        </p:sp>
        <p:sp>
          <p:nvSpPr>
            <p:cNvPr id="244" name="Google Shape;244;g3d0e24cd55f_0_226"/>
            <p:cNvSpPr/>
            <p:nvPr/>
          </p:nvSpPr>
          <p:spPr>
            <a:xfrm>
              <a:off x="10455329"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4</a:t>
              </a:r>
              <a:endParaRPr b="0" i="0" sz="900" u="none" cap="none" strike="noStrike">
                <a:solidFill>
                  <a:srgbClr val="FFFFFF"/>
                </a:solidFill>
                <a:latin typeface="Arial"/>
                <a:ea typeface="Arial"/>
                <a:cs typeface="Arial"/>
                <a:sym typeface="Arial"/>
              </a:endParaRPr>
            </a:p>
          </p:txBody>
        </p:sp>
        <p:sp>
          <p:nvSpPr>
            <p:cNvPr id="245" name="Google Shape;245;g3d0e24cd55f_0_226"/>
            <p:cNvSpPr/>
            <p:nvPr/>
          </p:nvSpPr>
          <p:spPr>
            <a:xfrm>
              <a:off x="11075667"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6</a:t>
              </a:r>
              <a:endParaRPr b="0" i="0" sz="900" u="none" cap="none" strike="noStrike">
                <a:solidFill>
                  <a:srgbClr val="FFFFFF"/>
                </a:solidFill>
                <a:latin typeface="Arial"/>
                <a:ea typeface="Arial"/>
                <a:cs typeface="Arial"/>
                <a:sym typeface="Arial"/>
              </a:endParaRPr>
            </a:p>
          </p:txBody>
        </p:sp>
        <p:sp>
          <p:nvSpPr>
            <p:cNvPr id="246" name="Google Shape;246;g3d0e24cd55f_0_226"/>
            <p:cNvSpPr/>
            <p:nvPr/>
          </p:nvSpPr>
          <p:spPr>
            <a:xfrm>
              <a:off x="10765498"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5</a:t>
              </a:r>
              <a:endParaRPr b="0" i="0" sz="900" u="none" cap="none" strike="noStrike">
                <a:solidFill>
                  <a:srgbClr val="FFFFFF"/>
                </a:solidFill>
                <a:latin typeface="Arial"/>
                <a:ea typeface="Arial"/>
                <a:cs typeface="Arial"/>
                <a:sym typeface="Arial"/>
              </a:endParaRPr>
            </a:p>
          </p:txBody>
        </p:sp>
        <p:sp>
          <p:nvSpPr>
            <p:cNvPr id="247" name="Google Shape;247;g3d0e24cd55f_0_226"/>
            <p:cNvSpPr/>
            <p:nvPr/>
          </p:nvSpPr>
          <p:spPr>
            <a:xfrm>
              <a:off x="11385836"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7</a:t>
              </a:r>
              <a:endParaRPr b="0" i="0" sz="900" u="none" cap="none" strike="noStrike">
                <a:solidFill>
                  <a:srgbClr val="FFFFFF"/>
                </a:solidFill>
                <a:latin typeface="Arial"/>
                <a:ea typeface="Arial"/>
                <a:cs typeface="Arial"/>
                <a:sym typeface="Arial"/>
              </a:endParaRPr>
            </a:p>
          </p:txBody>
        </p:sp>
      </p:grpSp>
      <p:grpSp>
        <p:nvGrpSpPr>
          <p:cNvPr id="248" name="Google Shape;248;g3d0e24cd55f_0_226"/>
          <p:cNvGrpSpPr/>
          <p:nvPr/>
        </p:nvGrpSpPr>
        <p:grpSpPr>
          <a:xfrm>
            <a:off x="-403720" y="47240"/>
            <a:ext cx="346858" cy="1629636"/>
            <a:chOff x="-510363" y="0"/>
            <a:chExt cx="346858" cy="1629636"/>
          </a:xfrm>
        </p:grpSpPr>
        <p:sp>
          <p:nvSpPr>
            <p:cNvPr id="249" name="Google Shape;249;g3d0e24cd55f_0_226"/>
            <p:cNvSpPr/>
            <p:nvPr/>
          </p:nvSpPr>
          <p:spPr>
            <a:xfrm>
              <a:off x="-510363" y="0"/>
              <a:ext cx="342600" cy="308400"/>
            </a:xfrm>
            <a:prstGeom prst="rect">
              <a:avLst/>
            </a:prstGeom>
            <a:solidFill>
              <a:srgbClr val="CAED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0" name="Google Shape;250;g3d0e24cd55f_0_226"/>
            <p:cNvSpPr/>
            <p:nvPr/>
          </p:nvSpPr>
          <p:spPr>
            <a:xfrm>
              <a:off x="-510363" y="330309"/>
              <a:ext cx="342600" cy="308400"/>
            </a:xfrm>
            <a:prstGeom prst="rect">
              <a:avLst/>
            </a:prstGeom>
            <a:solidFill>
              <a:srgbClr val="9DD6D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1" name="Google Shape;251;g3d0e24cd55f_0_226"/>
            <p:cNvSpPr/>
            <p:nvPr/>
          </p:nvSpPr>
          <p:spPr>
            <a:xfrm>
              <a:off x="-510363" y="660618"/>
              <a:ext cx="342600" cy="308400"/>
            </a:xfrm>
            <a:prstGeom prst="rect">
              <a:avLst/>
            </a:prstGeom>
            <a:solidFill>
              <a:srgbClr val="71B0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2" name="Google Shape;252;g3d0e24cd55f_0_226"/>
            <p:cNvSpPr/>
            <p:nvPr/>
          </p:nvSpPr>
          <p:spPr>
            <a:xfrm>
              <a:off x="-506105" y="990927"/>
              <a:ext cx="342600" cy="308400"/>
            </a:xfrm>
            <a:prstGeom prst="rect">
              <a:avLst/>
            </a:prstGeom>
            <a:solidFill>
              <a:srgbClr val="5894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3" name="Google Shape;253;g3d0e24cd55f_0_226"/>
            <p:cNvSpPr/>
            <p:nvPr/>
          </p:nvSpPr>
          <p:spPr>
            <a:xfrm>
              <a:off x="-506105" y="1321236"/>
              <a:ext cx="342600" cy="308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54" name="Google Shape;254;g3d0e24cd55f_0_226"/>
          <p:cNvSpPr/>
          <p:nvPr/>
        </p:nvSpPr>
        <p:spPr>
          <a:xfrm>
            <a:off x="396888" y="1606381"/>
            <a:ext cx="11360100" cy="2340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GOOS Steering Committee</a:t>
            </a:r>
            <a:endParaRPr b="0" i="0" sz="1000" u="none" cap="none" strike="noStrike">
              <a:solidFill>
                <a:schemeClr val="dk1"/>
              </a:solidFill>
              <a:latin typeface="Arial"/>
              <a:ea typeface="Arial"/>
              <a:cs typeface="Arial"/>
              <a:sym typeface="Arial"/>
            </a:endParaRPr>
          </a:p>
        </p:txBody>
      </p:sp>
      <p:sp>
        <p:nvSpPr>
          <p:cNvPr id="255" name="Google Shape;255;g3d0e24cd55f_0_226"/>
          <p:cNvSpPr txBox="1"/>
          <p:nvPr/>
        </p:nvSpPr>
        <p:spPr>
          <a:xfrm>
            <a:off x="393985" y="3768496"/>
            <a:ext cx="2790600" cy="23088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Identify, set specifications, evaluate, and evolve </a:t>
            </a:r>
            <a:r>
              <a:rPr b="1" i="0" lang="en-GB" sz="900" u="none" cap="none" strike="noStrike">
                <a:solidFill>
                  <a:schemeClr val="dk1"/>
                </a:solidFill>
                <a:latin typeface="Arial"/>
                <a:ea typeface="Arial"/>
                <a:cs typeface="Arial"/>
                <a:sym typeface="Arial"/>
              </a:rPr>
              <a:t>Essential Ocean Variables </a:t>
            </a:r>
            <a:r>
              <a:rPr b="0" i="0" lang="en-GB" sz="900" u="none" cap="none" strike="noStrike">
                <a:solidFill>
                  <a:schemeClr val="dk1"/>
                </a:solidFill>
                <a:latin typeface="Arial"/>
                <a:ea typeface="Arial"/>
                <a:cs typeface="Arial"/>
                <a:sym typeface="Arial"/>
              </a:rPr>
              <a:t>(EOVs)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Co-design and develop optimal </a:t>
            </a:r>
            <a:r>
              <a:rPr b="1" i="0" lang="en-GB" sz="900" u="none" cap="none" strike="noStrike">
                <a:solidFill>
                  <a:schemeClr val="dk1"/>
                </a:solidFill>
                <a:latin typeface="Arial"/>
                <a:ea typeface="Arial"/>
                <a:cs typeface="Arial"/>
                <a:sym typeface="Arial"/>
              </a:rPr>
              <a:t>system design requirements </a:t>
            </a:r>
            <a:r>
              <a:rPr b="0" i="0" lang="en-GB" sz="900" u="none" cap="none" strike="noStrike">
                <a:solidFill>
                  <a:schemeClr val="dk1"/>
                </a:solidFill>
                <a:latin typeface="Arial"/>
                <a:ea typeface="Arial"/>
                <a:cs typeface="Arial"/>
                <a:sym typeface="Arial"/>
              </a:rPr>
              <a:t>and implementation strategies for EOVs</a:t>
            </a:r>
            <a:endParaRPr b="0" i="0" sz="9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1" i="0" lang="en-GB" sz="900" u="none" cap="none" strike="noStrike">
                <a:solidFill>
                  <a:schemeClr val="dk1"/>
                </a:solidFill>
                <a:latin typeface="Arial"/>
                <a:ea typeface="Arial"/>
                <a:cs typeface="Arial"/>
                <a:sym typeface="Arial"/>
              </a:rPr>
              <a:t>Collaborate across disciplines </a:t>
            </a:r>
            <a:r>
              <a:rPr b="0" i="0" lang="en-GB" sz="900" u="none" cap="none" strike="noStrike">
                <a:solidFill>
                  <a:schemeClr val="dk1"/>
                </a:solidFill>
                <a:latin typeface="Arial"/>
                <a:ea typeface="Arial"/>
                <a:cs typeface="Arial"/>
                <a:sym typeface="Arial"/>
              </a:rPr>
              <a:t>and GOOS components, including with other GOOS Expert Panels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Support development of </a:t>
            </a:r>
            <a:r>
              <a:rPr b="1" i="0" lang="en-GB" sz="900" u="none" cap="none" strike="noStrike">
                <a:solidFill>
                  <a:schemeClr val="dk1"/>
                </a:solidFill>
                <a:latin typeface="Arial"/>
                <a:ea typeface="Arial"/>
                <a:cs typeface="Arial"/>
                <a:sym typeface="Arial"/>
              </a:rPr>
              <a:t>user-oriented data </a:t>
            </a:r>
            <a:r>
              <a:rPr b="0" i="0" lang="en-GB" sz="900" u="none" cap="none" strike="noStrike">
                <a:solidFill>
                  <a:schemeClr val="dk1"/>
                </a:solidFill>
                <a:latin typeface="Arial"/>
                <a:ea typeface="Arial"/>
                <a:cs typeface="Arial"/>
                <a:sym typeface="Arial"/>
              </a:rPr>
              <a:t>and information </a:t>
            </a:r>
            <a:r>
              <a:rPr b="1" i="0" lang="en-GB" sz="900" u="none" cap="none" strike="noStrike">
                <a:solidFill>
                  <a:schemeClr val="dk1"/>
                </a:solidFill>
                <a:latin typeface="Arial"/>
                <a:ea typeface="Arial"/>
                <a:cs typeface="Arial"/>
                <a:sym typeface="Arial"/>
              </a:rPr>
              <a:t>products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1" i="0" lang="en-GB" sz="900" u="none" cap="none" strike="noStrike">
                <a:solidFill>
                  <a:schemeClr val="dk1"/>
                </a:solidFill>
                <a:latin typeface="Arial"/>
                <a:ea typeface="Arial"/>
                <a:cs typeface="Arial"/>
                <a:sym typeface="Arial"/>
              </a:rPr>
              <a:t>Monitor </a:t>
            </a:r>
            <a:r>
              <a:rPr b="0" i="0" lang="en-GB" sz="900" u="none" cap="none" strike="noStrike">
                <a:solidFill>
                  <a:schemeClr val="dk1"/>
                </a:solidFill>
                <a:latin typeface="Arial"/>
                <a:ea typeface="Arial"/>
                <a:cs typeface="Arial"/>
                <a:sym typeface="Arial"/>
              </a:rPr>
              <a:t>observing system design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C00000"/>
              </a:buClr>
              <a:buSzPts val="900"/>
              <a:buFont typeface="Noto Sans Symbols"/>
              <a:buChar char="🗶"/>
            </a:pPr>
            <a:r>
              <a:rPr b="0" i="0" lang="en-GB" sz="900" u="none" cap="none" strike="noStrike">
                <a:solidFill>
                  <a:schemeClr val="dk1"/>
                </a:solidFill>
                <a:latin typeface="Arial"/>
                <a:ea typeface="Arial"/>
                <a:cs typeface="Arial"/>
                <a:sym typeface="Arial"/>
              </a:rPr>
              <a:t>Coordinate observing networks / communities, including management of the BioEco Portal (moved to ICG)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C00000"/>
              </a:buClr>
              <a:buSzPts val="900"/>
              <a:buFont typeface="Noto Sans Symbols"/>
              <a:buChar char="🗶"/>
            </a:pPr>
            <a:r>
              <a:rPr b="0" i="0" lang="en-GB" sz="900" u="none" cap="none" strike="noStrike">
                <a:solidFill>
                  <a:schemeClr val="dk1"/>
                </a:solidFill>
                <a:latin typeface="Arial"/>
                <a:ea typeface="Arial"/>
                <a:cs typeface="Arial"/>
                <a:sym typeface="Arial"/>
              </a:rPr>
              <a:t>Develop data-flow standards and data quality control protocols (moved to ICG)</a:t>
            </a:r>
            <a:endParaRPr b="0" i="0" sz="1400" u="none" cap="none" strike="noStrike">
              <a:solidFill>
                <a:srgbClr val="000000"/>
              </a:solidFill>
              <a:latin typeface="Arial"/>
              <a:ea typeface="Arial"/>
              <a:cs typeface="Arial"/>
              <a:sym typeface="Arial"/>
            </a:endParaRPr>
          </a:p>
        </p:txBody>
      </p:sp>
      <p:sp>
        <p:nvSpPr>
          <p:cNvPr id="256" name="Google Shape;256;g3d0e24cd55f_0_226"/>
          <p:cNvSpPr/>
          <p:nvPr/>
        </p:nvSpPr>
        <p:spPr>
          <a:xfrm>
            <a:off x="3309001" y="3513012"/>
            <a:ext cx="3348000" cy="2340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Arial"/>
                <a:ea typeface="Arial"/>
                <a:cs typeface="Arial"/>
                <a:sym typeface="Arial"/>
              </a:rPr>
              <a:t>Infrastructure Coordination Group </a:t>
            </a:r>
            <a:r>
              <a:rPr b="0" i="0" lang="en-GB" sz="900" u="none" cap="none" strike="noStrike">
                <a:solidFill>
                  <a:schemeClr val="dk1"/>
                </a:solidFill>
                <a:latin typeface="Arial"/>
                <a:ea typeface="Arial"/>
                <a:cs typeface="Arial"/>
                <a:sym typeface="Arial"/>
              </a:rPr>
              <a:t>(ICG) </a:t>
            </a:r>
            <a:endParaRPr b="0" i="0" sz="1400" u="none" cap="none" strike="noStrike">
              <a:solidFill>
                <a:srgbClr val="000000"/>
              </a:solidFill>
              <a:latin typeface="Arial"/>
              <a:ea typeface="Arial"/>
              <a:cs typeface="Arial"/>
              <a:sym typeface="Arial"/>
            </a:endParaRPr>
          </a:p>
        </p:txBody>
      </p:sp>
      <p:sp>
        <p:nvSpPr>
          <p:cNvPr id="257" name="Google Shape;257;g3d0e24cd55f_0_226"/>
          <p:cNvSpPr txBox="1"/>
          <p:nvPr/>
        </p:nvSpPr>
        <p:spPr>
          <a:xfrm>
            <a:off x="3309001" y="3768496"/>
            <a:ext cx="3420000" cy="25860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Coordinate, provide </a:t>
            </a:r>
            <a:r>
              <a:rPr b="1" i="0" lang="en-GB" sz="900" u="none" cap="none" strike="noStrike">
                <a:solidFill>
                  <a:schemeClr val="dk1"/>
                </a:solidFill>
                <a:latin typeface="Arial"/>
                <a:ea typeface="Arial"/>
                <a:cs typeface="Arial"/>
                <a:sym typeface="Arial"/>
              </a:rPr>
              <a:t>guidelines </a:t>
            </a:r>
            <a:r>
              <a:rPr b="0" i="0" lang="en-GB" sz="900" u="none" cap="none" strike="noStrike">
                <a:solidFill>
                  <a:schemeClr val="dk1"/>
                </a:solidFill>
                <a:latin typeface="Arial"/>
                <a:ea typeface="Arial"/>
                <a:cs typeface="Arial"/>
                <a:sym typeface="Arial"/>
              </a:rPr>
              <a:t>and </a:t>
            </a:r>
            <a:r>
              <a:rPr b="1" i="0" lang="en-GB" sz="900" u="none" cap="none" strike="noStrike">
                <a:solidFill>
                  <a:schemeClr val="dk1"/>
                </a:solidFill>
                <a:latin typeface="Arial"/>
                <a:ea typeface="Arial"/>
                <a:cs typeface="Arial"/>
                <a:sym typeface="Arial"/>
              </a:rPr>
              <a:t>specifications </a:t>
            </a:r>
            <a:r>
              <a:rPr b="0" i="0" lang="en-GB" sz="900" u="none" cap="none" strike="noStrike">
                <a:solidFill>
                  <a:schemeClr val="dk1"/>
                </a:solidFill>
                <a:latin typeface="Arial"/>
                <a:ea typeface="Arial"/>
                <a:cs typeface="Arial"/>
                <a:sym typeface="Arial"/>
              </a:rPr>
              <a:t>for </a:t>
            </a:r>
            <a:r>
              <a:rPr b="1" i="0" lang="en-GB" sz="900" u="none" cap="none" strike="noStrike">
                <a:solidFill>
                  <a:schemeClr val="dk1"/>
                </a:solidFill>
                <a:latin typeface="Arial"/>
                <a:ea typeface="Arial"/>
                <a:cs typeface="Arial"/>
                <a:sym typeface="Arial"/>
              </a:rPr>
              <a:t>ocean observing data providers</a:t>
            </a:r>
            <a:endParaRPr b="1" i="0" sz="9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1" i="0" lang="en-GB" sz="900" u="none" cap="none" strike="noStrike">
                <a:solidFill>
                  <a:schemeClr val="dk1"/>
                </a:solidFill>
                <a:latin typeface="Arial"/>
                <a:ea typeface="Arial"/>
                <a:cs typeface="Arial"/>
                <a:sym typeface="Arial"/>
              </a:rPr>
              <a:t>Grow the network </a:t>
            </a:r>
            <a:r>
              <a:rPr b="0" i="0" lang="en-GB" sz="900" u="none" cap="none" strike="noStrike">
                <a:solidFill>
                  <a:schemeClr val="dk1"/>
                </a:solidFill>
                <a:latin typeface="Arial"/>
                <a:ea typeface="Arial"/>
                <a:cs typeface="Arial"/>
                <a:sym typeface="Arial"/>
              </a:rPr>
              <a:t>of ocean observing data providers (GOOS networks and other observing communities including private sector)</a:t>
            </a:r>
            <a:endParaRPr b="0" i="0" sz="9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Monitor </a:t>
            </a:r>
            <a:r>
              <a:rPr b="1" i="0" lang="en-GB" sz="900" u="none" cap="none" strike="noStrike">
                <a:solidFill>
                  <a:schemeClr val="dk1"/>
                </a:solidFill>
                <a:latin typeface="Arial"/>
                <a:ea typeface="Arial"/>
                <a:cs typeface="Arial"/>
                <a:sym typeface="Arial"/>
              </a:rPr>
              <a:t>performance </a:t>
            </a:r>
            <a:r>
              <a:rPr b="0" i="0" lang="en-GB" sz="900" u="none" cap="none" strike="noStrike">
                <a:solidFill>
                  <a:schemeClr val="dk1"/>
                </a:solidFill>
                <a:latin typeface="Arial"/>
                <a:ea typeface="Arial"/>
                <a:cs typeface="Arial"/>
                <a:sym typeface="Arial"/>
              </a:rPr>
              <a:t>and </a:t>
            </a:r>
            <a:r>
              <a:rPr b="1" i="0" lang="en-GB" sz="900" u="none" cap="none" strike="noStrike">
                <a:solidFill>
                  <a:schemeClr val="dk1"/>
                </a:solidFill>
                <a:latin typeface="Arial"/>
                <a:ea typeface="Arial"/>
                <a:cs typeface="Arial"/>
                <a:sym typeface="Arial"/>
              </a:rPr>
              <a:t>coordinate reporting </a:t>
            </a:r>
            <a:r>
              <a:rPr b="0" i="0" lang="en-GB" sz="900" u="none" cap="none" strike="noStrike">
                <a:solidFill>
                  <a:schemeClr val="dk1"/>
                </a:solidFill>
                <a:latin typeface="Arial"/>
                <a:ea typeface="Arial"/>
                <a:cs typeface="Arial"/>
                <a:sym typeface="Arial"/>
              </a:rPr>
              <a:t>of the operational system on behalf of ocean observing data providers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Promote </a:t>
            </a:r>
            <a:r>
              <a:rPr b="1" i="0" lang="en-GB" sz="900" u="none" cap="none" strike="noStrike">
                <a:solidFill>
                  <a:schemeClr val="dk1"/>
                </a:solidFill>
                <a:latin typeface="Arial"/>
                <a:ea typeface="Arial"/>
                <a:cs typeface="Arial"/>
                <a:sym typeface="Arial"/>
              </a:rPr>
              <a:t>innovation </a:t>
            </a:r>
            <a:r>
              <a:rPr b="0" i="0" lang="en-GB" sz="900" u="none" cap="none" strike="noStrike">
                <a:solidFill>
                  <a:schemeClr val="dk1"/>
                </a:solidFill>
                <a:latin typeface="Arial"/>
                <a:ea typeface="Arial"/>
                <a:cs typeface="Arial"/>
                <a:sym typeface="Arial"/>
              </a:rPr>
              <a:t>in observing </a:t>
            </a:r>
            <a:r>
              <a:rPr b="1" i="0" lang="en-GB" sz="900" u="none" cap="none" strike="noStrike">
                <a:solidFill>
                  <a:schemeClr val="dk1"/>
                </a:solidFill>
                <a:latin typeface="Arial"/>
                <a:ea typeface="Arial"/>
                <a:cs typeface="Arial"/>
                <a:sym typeface="Arial"/>
              </a:rPr>
              <a:t>technologies </a:t>
            </a:r>
            <a:r>
              <a:rPr b="0" i="0" lang="en-GB" sz="900" u="none" cap="none" strike="noStrike">
                <a:solidFill>
                  <a:schemeClr val="dk1"/>
                </a:solidFill>
                <a:latin typeface="Arial"/>
                <a:ea typeface="Arial"/>
                <a:cs typeface="Arial"/>
                <a:sym typeface="Arial"/>
              </a:rPr>
              <a:t>and methodologies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Set </a:t>
            </a:r>
            <a:r>
              <a:rPr b="1" i="0" lang="en-GB" sz="900" u="none" cap="none" strike="noStrike">
                <a:solidFill>
                  <a:schemeClr val="dk1"/>
                </a:solidFill>
                <a:latin typeface="Arial"/>
                <a:ea typeface="Arial"/>
                <a:cs typeface="Arial"/>
                <a:sym typeface="Arial"/>
              </a:rPr>
              <a:t>metadata standards </a:t>
            </a:r>
            <a:r>
              <a:rPr b="0" i="0" lang="en-GB" sz="900" u="none" cap="none" strike="noStrike">
                <a:solidFill>
                  <a:schemeClr val="dk1"/>
                </a:solidFill>
                <a:latin typeface="Arial"/>
                <a:ea typeface="Arial"/>
                <a:cs typeface="Arial"/>
                <a:sym typeface="Arial"/>
              </a:rPr>
              <a:t>for ocean data networks and communities and </a:t>
            </a:r>
            <a:r>
              <a:rPr b="1" i="0" lang="en-GB" sz="900" u="none" cap="none" strike="noStrike">
                <a:solidFill>
                  <a:schemeClr val="dk1"/>
                </a:solidFill>
                <a:latin typeface="Arial"/>
                <a:ea typeface="Arial"/>
                <a:cs typeface="Arial"/>
                <a:sym typeface="Arial"/>
              </a:rPr>
              <a:t>integrate </a:t>
            </a:r>
            <a:r>
              <a:rPr b="0" i="0" lang="en-GB" sz="900" u="none" cap="none" strike="noStrike">
                <a:solidFill>
                  <a:schemeClr val="dk1"/>
                </a:solidFill>
                <a:latin typeface="Arial"/>
                <a:ea typeface="Arial"/>
                <a:cs typeface="Arial"/>
                <a:sym typeface="Arial"/>
              </a:rPr>
              <a:t>with IOC and WMO systems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Monitor performance and </a:t>
            </a:r>
            <a:r>
              <a:rPr b="1" i="0" lang="en-GB" sz="900" u="none" cap="none" strike="noStrike">
                <a:solidFill>
                  <a:schemeClr val="dk1"/>
                </a:solidFill>
                <a:latin typeface="Arial"/>
                <a:ea typeface="Arial"/>
                <a:cs typeface="Arial"/>
                <a:sym typeface="Arial"/>
              </a:rPr>
              <a:t>assets distribution </a:t>
            </a:r>
            <a:r>
              <a:rPr b="0" i="0" lang="en-GB" sz="900" u="none" cap="none" strike="noStrike">
                <a:solidFill>
                  <a:schemeClr val="dk1"/>
                </a:solidFill>
                <a:latin typeface="Arial"/>
                <a:ea typeface="Arial"/>
                <a:cs typeface="Arial"/>
                <a:sym typeface="Arial"/>
              </a:rPr>
              <a:t>(e.g., ensure data flow, data services, and management)</a:t>
            </a:r>
            <a:endParaRPr b="0" i="0" sz="9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C00000"/>
              </a:buClr>
              <a:buSzPts val="900"/>
              <a:buFont typeface="Noto Sans Symbols"/>
              <a:buChar char="🗶"/>
            </a:pPr>
            <a:r>
              <a:rPr b="0" i="0" lang="en-GB" sz="900" u="none" cap="none" strike="noStrike">
                <a:solidFill>
                  <a:schemeClr val="dk1"/>
                </a:solidFill>
                <a:latin typeface="Arial"/>
                <a:ea typeface="Arial"/>
                <a:cs typeface="Arial"/>
                <a:sym typeface="Arial"/>
              </a:rPr>
              <a:t>Report directly to IOC and WMO (incl. communication, engagement, etc.)</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C00000"/>
              </a:buClr>
              <a:buSzPts val="900"/>
              <a:buFont typeface="Noto Sans Symbols"/>
              <a:buChar char="🗶"/>
            </a:pPr>
            <a:r>
              <a:rPr b="0" i="0" lang="en-GB" sz="900" u="none" cap="none" strike="noStrike">
                <a:solidFill>
                  <a:schemeClr val="dk1"/>
                </a:solidFill>
                <a:latin typeface="Arial"/>
                <a:ea typeface="Arial"/>
                <a:cs typeface="Arial"/>
                <a:sym typeface="Arial"/>
              </a:rPr>
              <a:t>Promote the importance of ocean observation through capacity building</a:t>
            </a:r>
            <a:endParaRPr b="0" i="0" sz="900" u="none" cap="none" strike="noStrike">
              <a:solidFill>
                <a:schemeClr val="dk1"/>
              </a:solidFill>
              <a:latin typeface="Arial"/>
              <a:ea typeface="Arial"/>
              <a:cs typeface="Arial"/>
              <a:sym typeface="Arial"/>
            </a:endParaRPr>
          </a:p>
        </p:txBody>
      </p:sp>
      <p:sp>
        <p:nvSpPr>
          <p:cNvPr id="258" name="Google Shape;258;g3d0e24cd55f_0_226"/>
          <p:cNvSpPr/>
          <p:nvPr/>
        </p:nvSpPr>
        <p:spPr>
          <a:xfrm>
            <a:off x="6831000" y="3517577"/>
            <a:ext cx="2103000" cy="2340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Arial"/>
                <a:ea typeface="Arial"/>
                <a:cs typeface="Arial"/>
                <a:sym typeface="Arial"/>
              </a:rPr>
              <a:t>NFPs</a:t>
            </a:r>
            <a:endParaRPr b="1" i="0" sz="900" u="none" cap="none" strike="noStrike">
              <a:solidFill>
                <a:schemeClr val="dk1"/>
              </a:solidFill>
              <a:latin typeface="Arial"/>
              <a:ea typeface="Arial"/>
              <a:cs typeface="Arial"/>
              <a:sym typeface="Arial"/>
            </a:endParaRPr>
          </a:p>
        </p:txBody>
      </p:sp>
      <p:sp>
        <p:nvSpPr>
          <p:cNvPr id="259" name="Google Shape;259;g3d0e24cd55f_0_226"/>
          <p:cNvSpPr txBox="1"/>
          <p:nvPr/>
        </p:nvSpPr>
        <p:spPr>
          <a:xfrm>
            <a:off x="6802355" y="3768496"/>
            <a:ext cx="2184000" cy="25860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Coordinate </a:t>
            </a:r>
            <a:r>
              <a:rPr b="1" i="0" lang="en-GB" sz="900" u="none" cap="none" strike="noStrike">
                <a:solidFill>
                  <a:schemeClr val="dk1"/>
                </a:solidFill>
                <a:latin typeface="Arial"/>
                <a:ea typeface="Arial"/>
                <a:cs typeface="Arial"/>
                <a:sym typeface="Arial"/>
              </a:rPr>
              <a:t>national ocean observing activities </a:t>
            </a:r>
            <a:r>
              <a:rPr b="0" i="0" lang="en-GB" sz="900" u="none" cap="none" strike="noStrike">
                <a:solidFill>
                  <a:schemeClr val="dk1"/>
                </a:solidFill>
                <a:latin typeface="Arial"/>
                <a:ea typeface="Arial"/>
                <a:cs typeface="Arial"/>
                <a:sym typeface="Arial"/>
              </a:rPr>
              <a:t>and </a:t>
            </a:r>
            <a:r>
              <a:rPr b="1" i="0" lang="en-GB" sz="900" u="none" cap="none" strike="noStrike">
                <a:solidFill>
                  <a:schemeClr val="dk1"/>
                </a:solidFill>
                <a:latin typeface="Arial"/>
                <a:ea typeface="Arial"/>
                <a:cs typeface="Arial"/>
                <a:sym typeface="Arial"/>
              </a:rPr>
              <a:t>engage </a:t>
            </a:r>
            <a:r>
              <a:rPr b="0" i="0" lang="en-GB" sz="900" u="none" cap="none" strike="noStrike">
                <a:solidFill>
                  <a:schemeClr val="dk1"/>
                </a:solidFill>
                <a:latin typeface="Arial"/>
                <a:ea typeface="Arial"/>
                <a:cs typeface="Arial"/>
                <a:sym typeface="Arial"/>
              </a:rPr>
              <a:t>key stakeholders (e.g., via National Coordination Committees) </a:t>
            </a:r>
            <a:endParaRPr b="0" i="0" sz="9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Provide </a:t>
            </a:r>
            <a:r>
              <a:rPr b="1" i="0" lang="en-GB" sz="900" u="none" cap="none" strike="noStrike">
                <a:solidFill>
                  <a:schemeClr val="dk1"/>
                </a:solidFill>
                <a:latin typeface="Arial"/>
                <a:ea typeface="Arial"/>
                <a:cs typeface="Arial"/>
                <a:sym typeface="Arial"/>
              </a:rPr>
              <a:t>national inputs </a:t>
            </a:r>
            <a:r>
              <a:rPr b="0" i="0" lang="en-GB" sz="900" u="none" cap="none" strike="noStrike">
                <a:solidFill>
                  <a:schemeClr val="dk1"/>
                </a:solidFill>
                <a:latin typeface="Arial"/>
                <a:ea typeface="Arial"/>
                <a:cs typeface="Arial"/>
                <a:sym typeface="Arial"/>
              </a:rPr>
              <a:t>for GOOS reporting, EOV tracking, and system assessments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Support and strengthen national </a:t>
            </a:r>
            <a:r>
              <a:rPr b="1" i="0" lang="en-GB" sz="900" u="none" cap="none" strike="noStrike">
                <a:solidFill>
                  <a:schemeClr val="dk1"/>
                </a:solidFill>
                <a:latin typeface="Arial"/>
                <a:ea typeface="Arial"/>
                <a:cs typeface="Arial"/>
                <a:sym typeface="Arial"/>
              </a:rPr>
              <a:t>participation </a:t>
            </a:r>
            <a:r>
              <a:rPr b="0" i="0" lang="en-GB" sz="900" u="none" cap="none" strike="noStrike">
                <a:solidFill>
                  <a:schemeClr val="dk1"/>
                </a:solidFill>
                <a:latin typeface="Arial"/>
                <a:ea typeface="Arial"/>
                <a:cs typeface="Arial"/>
                <a:sym typeface="Arial"/>
              </a:rPr>
              <a:t>in global and regional GOOS initiatives</a:t>
            </a:r>
            <a:endParaRPr b="0" i="0" sz="9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Promote </a:t>
            </a:r>
            <a:r>
              <a:rPr b="1" i="0" lang="en-GB" sz="900" u="none" cap="none" strike="noStrike">
                <a:solidFill>
                  <a:schemeClr val="dk1"/>
                </a:solidFill>
                <a:latin typeface="Arial"/>
                <a:ea typeface="Arial"/>
                <a:cs typeface="Arial"/>
                <a:sym typeface="Arial"/>
              </a:rPr>
              <a:t>adoption of GOOS best practices </a:t>
            </a:r>
            <a:r>
              <a:rPr b="0" i="0" lang="en-GB" sz="900" u="none" cap="none" strike="noStrike">
                <a:solidFill>
                  <a:schemeClr val="dk1"/>
                </a:solidFill>
                <a:latin typeface="Arial"/>
                <a:ea typeface="Arial"/>
                <a:cs typeface="Arial"/>
                <a:sym typeface="Arial"/>
              </a:rPr>
              <a:t>and open data-sharing standards at the national level</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Identify </a:t>
            </a:r>
            <a:r>
              <a:rPr b="1" i="0" lang="en-GB" sz="900" u="none" cap="none" strike="noStrike">
                <a:solidFill>
                  <a:schemeClr val="dk1"/>
                </a:solidFill>
                <a:latin typeface="Arial"/>
                <a:ea typeface="Arial"/>
                <a:cs typeface="Arial"/>
                <a:sym typeface="Arial"/>
                <a:extLst>
                  <a:ext uri="http://customooxmlschemas.google.com/">
                    <go:slidesCustomData xmlns:go="http://customooxmlschemas.google.com/" textRoundtripDataId="0"/>
                  </a:ext>
                </a:extLst>
              </a:rPr>
              <a:t>national</a:t>
            </a:r>
            <a:r>
              <a:rPr b="1" i="0" lang="en-GB" sz="900" u="none" cap="none" strike="noStrike">
                <a:solidFill>
                  <a:schemeClr val="dk1"/>
                </a:solidFill>
                <a:latin typeface="Arial"/>
                <a:ea typeface="Arial"/>
                <a:cs typeface="Arial"/>
                <a:sym typeface="Arial"/>
              </a:rPr>
              <a:t> needs </a:t>
            </a:r>
            <a:r>
              <a:rPr b="0" i="0" lang="en-GB" sz="900" u="none" cap="none" strike="noStrike">
                <a:solidFill>
                  <a:schemeClr val="dk1"/>
                </a:solidFill>
                <a:latin typeface="Arial"/>
                <a:ea typeface="Arial"/>
                <a:cs typeface="Arial"/>
                <a:sym typeface="Arial"/>
              </a:rPr>
              <a:t>for ocean observation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Advocate for </a:t>
            </a:r>
            <a:r>
              <a:rPr b="1" i="0" lang="en-GB" sz="900" u="none" cap="none" strike="noStrike">
                <a:solidFill>
                  <a:schemeClr val="dk1"/>
                </a:solidFill>
                <a:latin typeface="Arial"/>
                <a:ea typeface="Arial"/>
                <a:cs typeface="Arial"/>
                <a:sym typeface="Arial"/>
              </a:rPr>
              <a:t>national investment </a:t>
            </a:r>
            <a:r>
              <a:rPr b="0" i="0" lang="en-GB" sz="900" u="none" cap="none" strike="noStrike">
                <a:solidFill>
                  <a:schemeClr val="dk1"/>
                </a:solidFill>
                <a:latin typeface="Arial"/>
                <a:ea typeface="Arial"/>
                <a:cs typeface="Arial"/>
                <a:sym typeface="Arial"/>
              </a:rPr>
              <a:t>in sustained ocean observing systems</a:t>
            </a:r>
            <a:endParaRPr b="0" i="0" sz="1400" u="none" cap="none" strike="noStrike">
              <a:solidFill>
                <a:srgbClr val="000000"/>
              </a:solidFill>
              <a:latin typeface="Arial"/>
              <a:ea typeface="Arial"/>
              <a:cs typeface="Arial"/>
              <a:sym typeface="Arial"/>
            </a:endParaRPr>
          </a:p>
        </p:txBody>
      </p:sp>
      <p:sp>
        <p:nvSpPr>
          <p:cNvPr id="260" name="Google Shape;260;g3d0e24cd55f_0_226"/>
          <p:cNvSpPr/>
          <p:nvPr/>
        </p:nvSpPr>
        <p:spPr>
          <a:xfrm>
            <a:off x="10394253" y="3517577"/>
            <a:ext cx="1362600" cy="2340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Arial"/>
                <a:ea typeface="Arial"/>
                <a:cs typeface="Arial"/>
                <a:sym typeface="Arial"/>
              </a:rPr>
              <a:t>ETOOFS</a:t>
            </a:r>
            <a:endParaRPr b="0" i="0" sz="1400" u="none" cap="none" strike="noStrike">
              <a:solidFill>
                <a:srgbClr val="000000"/>
              </a:solidFill>
              <a:latin typeface="Arial"/>
              <a:ea typeface="Arial"/>
              <a:cs typeface="Arial"/>
              <a:sym typeface="Arial"/>
            </a:endParaRPr>
          </a:p>
        </p:txBody>
      </p:sp>
      <p:sp>
        <p:nvSpPr>
          <p:cNvPr id="261" name="Google Shape;261;g3d0e24cd55f_0_226"/>
          <p:cNvSpPr txBox="1"/>
          <p:nvPr/>
        </p:nvSpPr>
        <p:spPr>
          <a:xfrm>
            <a:off x="10277855" y="3768496"/>
            <a:ext cx="1533000" cy="23088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Set global </a:t>
            </a:r>
            <a:r>
              <a:rPr b="1" i="0" lang="en-GB" sz="900" u="none" cap="none" strike="noStrike">
                <a:solidFill>
                  <a:schemeClr val="dk1"/>
                </a:solidFill>
                <a:latin typeface="Arial"/>
                <a:ea typeface="Arial"/>
                <a:cs typeface="Arial"/>
                <a:sym typeface="Arial"/>
                <a:extLst>
                  <a:ext uri="http://customooxmlschemas.google.com/">
                    <go:slidesCustomData xmlns:go="http://customooxmlschemas.google.com/" textRoundtripDataId="1"/>
                  </a:ext>
                </a:extLst>
              </a:rPr>
              <a:t>standards</a:t>
            </a:r>
            <a:r>
              <a:rPr b="1" i="0" lang="en-GB" sz="900" u="none" cap="none" strike="noStrike">
                <a:solidFill>
                  <a:schemeClr val="dk1"/>
                </a:solidFill>
                <a:latin typeface="Arial"/>
                <a:ea typeface="Arial"/>
                <a:cs typeface="Arial"/>
                <a:sym typeface="Arial"/>
              </a:rPr>
              <a:t> </a:t>
            </a:r>
            <a:r>
              <a:rPr b="0" i="0" lang="en-GB" sz="900" u="none" cap="none" strike="noStrike">
                <a:solidFill>
                  <a:schemeClr val="dk1"/>
                </a:solidFill>
                <a:latin typeface="Arial"/>
                <a:ea typeface="Arial"/>
                <a:cs typeface="Arial"/>
                <a:sym typeface="Arial"/>
              </a:rPr>
              <a:t>and </a:t>
            </a:r>
            <a:r>
              <a:rPr b="1" i="0" lang="en-GB" sz="900" u="none" cap="none" strike="noStrike">
                <a:solidFill>
                  <a:schemeClr val="dk1"/>
                </a:solidFill>
                <a:latin typeface="Arial"/>
                <a:ea typeface="Arial"/>
                <a:cs typeface="Arial"/>
                <a:sym typeface="Arial"/>
              </a:rPr>
              <a:t>guidance </a:t>
            </a:r>
            <a:r>
              <a:rPr b="0" i="0" lang="en-GB" sz="900" u="none" cap="none" strike="noStrike">
                <a:solidFill>
                  <a:schemeClr val="dk1"/>
                </a:solidFill>
                <a:latin typeface="Arial"/>
                <a:ea typeface="Arial"/>
                <a:cs typeface="Arial"/>
                <a:sym typeface="Arial"/>
              </a:rPr>
              <a:t>to ensure continuous improvement of operational ocean </a:t>
            </a:r>
            <a:r>
              <a:rPr b="1" i="0" lang="en-GB" sz="900" u="none" cap="none" strike="noStrike">
                <a:solidFill>
                  <a:schemeClr val="dk1"/>
                </a:solidFill>
                <a:latin typeface="Arial"/>
                <a:ea typeface="Arial"/>
                <a:cs typeface="Arial"/>
                <a:sym typeface="Arial"/>
              </a:rPr>
              <a:t>forecasting systems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Improve </a:t>
            </a:r>
            <a:r>
              <a:rPr b="1" i="0" lang="en-GB" sz="900" u="none" cap="none" strike="noStrike">
                <a:solidFill>
                  <a:schemeClr val="dk1"/>
                </a:solidFill>
                <a:latin typeface="Arial"/>
                <a:ea typeface="Arial"/>
                <a:cs typeface="Arial"/>
                <a:sym typeface="Arial"/>
              </a:rPr>
              <a:t>integration </a:t>
            </a:r>
            <a:r>
              <a:rPr b="0" i="0" lang="en-GB" sz="900" u="none" cap="none" strike="noStrike">
                <a:solidFill>
                  <a:schemeClr val="dk1"/>
                </a:solidFill>
                <a:latin typeface="Arial"/>
                <a:ea typeface="Arial"/>
                <a:cs typeface="Arial"/>
                <a:sym typeface="Arial"/>
              </a:rPr>
              <a:t>of observations and models and </a:t>
            </a:r>
            <a:r>
              <a:rPr b="1" i="0" lang="en-GB" sz="900" u="none" cap="none" strike="noStrike">
                <a:solidFill>
                  <a:schemeClr val="dk1"/>
                </a:solidFill>
                <a:latin typeface="Arial"/>
                <a:ea typeface="Arial"/>
                <a:cs typeface="Arial"/>
                <a:sym typeface="Arial"/>
              </a:rPr>
              <a:t>coordinate </a:t>
            </a:r>
            <a:r>
              <a:rPr b="0" i="0" lang="en-GB" sz="900" u="none" cap="none" strike="noStrike">
                <a:solidFill>
                  <a:schemeClr val="dk1"/>
                </a:solidFill>
                <a:latin typeface="Arial"/>
                <a:ea typeface="Arial"/>
                <a:cs typeface="Arial"/>
                <a:sym typeface="Arial"/>
              </a:rPr>
              <a:t>forecasting efforts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C00000"/>
              </a:buClr>
              <a:buSzPts val="900"/>
              <a:buFont typeface="Noto Sans Symbols"/>
              <a:buChar char="🗶"/>
            </a:pPr>
            <a:r>
              <a:rPr b="0" i="0" lang="en-GB" sz="900" u="none" cap="none" strike="noStrike">
                <a:solidFill>
                  <a:schemeClr val="dk1"/>
                </a:solidFill>
                <a:latin typeface="Arial"/>
                <a:ea typeface="Arial"/>
                <a:cs typeface="Arial"/>
                <a:sym typeface="Arial"/>
              </a:rPr>
              <a:t>Assess forecasting system performance and strengthen capacity across Member States</a:t>
            </a:r>
            <a:endParaRPr b="0" i="0" sz="900" u="none" cap="none" strike="noStrike">
              <a:solidFill>
                <a:schemeClr val="dk1"/>
              </a:solidFill>
              <a:highlight>
                <a:srgbClr val="FFFF00"/>
              </a:highlight>
              <a:latin typeface="Arial"/>
              <a:ea typeface="Arial"/>
              <a:cs typeface="Arial"/>
              <a:sym typeface="Arial"/>
            </a:endParaRPr>
          </a:p>
        </p:txBody>
      </p:sp>
      <p:sp>
        <p:nvSpPr>
          <p:cNvPr id="262" name="Google Shape;262;g3d0e24cd55f_0_226"/>
          <p:cNvSpPr txBox="1"/>
          <p:nvPr/>
        </p:nvSpPr>
        <p:spPr>
          <a:xfrm>
            <a:off x="487199" y="1858048"/>
            <a:ext cx="11125500" cy="10620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Develop and oversee </a:t>
            </a:r>
            <a:r>
              <a:rPr b="1" i="0" lang="en-GB" sz="900" u="none" cap="none" strike="noStrike">
                <a:solidFill>
                  <a:schemeClr val="dk1"/>
                </a:solidFill>
                <a:latin typeface="Arial"/>
                <a:ea typeface="Arial"/>
                <a:cs typeface="Arial"/>
                <a:sym typeface="Arial"/>
              </a:rPr>
              <a:t>GOOS strategy </a:t>
            </a:r>
            <a:r>
              <a:rPr b="0" i="0" lang="en-GB" sz="900" u="none" cap="none" strike="noStrike">
                <a:solidFill>
                  <a:schemeClr val="dk1"/>
                </a:solidFill>
                <a:latin typeface="Arial"/>
                <a:ea typeface="Arial"/>
                <a:cs typeface="Arial"/>
                <a:sym typeface="Arial"/>
              </a:rPr>
              <a:t>and </a:t>
            </a:r>
            <a:r>
              <a:rPr b="1" i="0" lang="en-GB" sz="900" u="none" cap="none" strike="noStrike">
                <a:solidFill>
                  <a:schemeClr val="dk1"/>
                </a:solidFill>
                <a:latin typeface="Arial"/>
                <a:ea typeface="Arial"/>
                <a:cs typeface="Arial"/>
                <a:sym typeface="Arial"/>
              </a:rPr>
              <a:t>biennial workplans </a:t>
            </a:r>
            <a:r>
              <a:rPr b="0" i="0" lang="en-GB" sz="900" u="none" cap="none" strike="noStrike">
                <a:solidFill>
                  <a:schemeClr val="dk1"/>
                </a:solidFill>
                <a:latin typeface="Arial"/>
                <a:ea typeface="Arial"/>
                <a:cs typeface="Arial"/>
                <a:sym typeface="Arial"/>
              </a:rPr>
              <a:t>for submission to IOC and WMO Governing Bodies and </a:t>
            </a:r>
            <a:r>
              <a:rPr b="1" i="0" lang="en-GB" sz="900" u="none" cap="none" strike="noStrike">
                <a:solidFill>
                  <a:schemeClr val="dk1"/>
                </a:solidFill>
                <a:latin typeface="Arial"/>
                <a:ea typeface="Arial"/>
                <a:cs typeface="Arial"/>
                <a:sym typeface="Arial"/>
              </a:rPr>
              <a:t>respond to governing body requests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Oversee, monitor, guide, and evaluate </a:t>
            </a:r>
            <a:r>
              <a:rPr b="1" i="0" lang="en-GB" sz="900" u="none" cap="none" strike="noStrike">
                <a:solidFill>
                  <a:schemeClr val="dk1"/>
                </a:solidFill>
                <a:latin typeface="Arial"/>
                <a:ea typeface="Arial"/>
                <a:cs typeface="Arial"/>
                <a:sym typeface="Arial"/>
              </a:rPr>
              <a:t>GOOS system performance </a:t>
            </a:r>
            <a:r>
              <a:rPr b="0" i="0" lang="en-GB" sz="900" u="none" cap="none" strike="noStrike">
                <a:solidFill>
                  <a:schemeClr val="dk1"/>
                </a:solidFill>
                <a:latin typeface="Arial"/>
                <a:ea typeface="Arial"/>
                <a:cs typeface="Arial"/>
                <a:sym typeface="Arial"/>
              </a:rPr>
              <a:t>to ensure alignment with strategic objectives and workplans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1" i="0" lang="en-GB" sz="900" u="none" cap="none" strike="noStrike">
                <a:solidFill>
                  <a:schemeClr val="dk1"/>
                </a:solidFill>
                <a:latin typeface="Arial"/>
                <a:ea typeface="Arial"/>
                <a:cs typeface="Arial"/>
                <a:sym typeface="Arial"/>
              </a:rPr>
              <a:t>Advise Member States </a:t>
            </a:r>
            <a:r>
              <a:rPr b="0" i="0" lang="en-GB" sz="900" u="none" cap="none" strike="noStrike">
                <a:solidFill>
                  <a:schemeClr val="dk1"/>
                </a:solidFill>
                <a:latin typeface="Arial"/>
                <a:ea typeface="Arial"/>
                <a:cs typeface="Arial"/>
                <a:sym typeface="Arial"/>
              </a:rPr>
              <a:t>and other </a:t>
            </a:r>
            <a:r>
              <a:rPr b="1" i="0" lang="en-GB" sz="900" u="none" cap="none" strike="noStrike">
                <a:solidFill>
                  <a:schemeClr val="dk1"/>
                </a:solidFill>
                <a:latin typeface="Arial"/>
                <a:ea typeface="Arial"/>
                <a:cs typeface="Arial"/>
                <a:sym typeface="Arial"/>
              </a:rPr>
              <a:t>donors </a:t>
            </a:r>
            <a:r>
              <a:rPr b="0" i="0" lang="en-GB" sz="900" u="none" cap="none" strike="noStrike">
                <a:solidFill>
                  <a:schemeClr val="dk1"/>
                </a:solidFill>
                <a:latin typeface="Arial"/>
                <a:ea typeface="Arial"/>
                <a:cs typeface="Arial"/>
                <a:sym typeface="Arial"/>
              </a:rPr>
              <a:t>on the importance of and benefits from GOOS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1" i="0" lang="en-GB" sz="900" u="none" cap="none" strike="noStrike">
                <a:solidFill>
                  <a:schemeClr val="dk1"/>
                </a:solidFill>
                <a:latin typeface="Arial"/>
                <a:ea typeface="Arial"/>
                <a:cs typeface="Arial"/>
                <a:sym typeface="Arial"/>
              </a:rPr>
              <a:t>Approve </a:t>
            </a:r>
            <a:r>
              <a:rPr b="0" i="0" lang="en-GB" sz="900" u="none" cap="none" strike="noStrike">
                <a:solidFill>
                  <a:schemeClr val="dk1"/>
                </a:solidFill>
                <a:latin typeface="Arial"/>
                <a:ea typeface="Arial"/>
                <a:cs typeface="Arial"/>
                <a:sym typeface="Arial"/>
              </a:rPr>
              <a:t>updates to component </a:t>
            </a:r>
            <a:r>
              <a:rPr b="1" i="0" lang="en-GB" sz="900" u="none" cap="none" strike="noStrike">
                <a:solidFill>
                  <a:schemeClr val="dk1"/>
                </a:solidFill>
                <a:latin typeface="Arial"/>
                <a:ea typeface="Arial"/>
                <a:cs typeface="Arial"/>
                <a:sym typeface="Arial"/>
              </a:rPr>
              <a:t>Terms of Reference </a:t>
            </a:r>
            <a:r>
              <a:rPr b="0" i="0" lang="en-GB" sz="900" u="none" cap="none" strike="noStrike">
                <a:solidFill>
                  <a:schemeClr val="dk1"/>
                </a:solidFill>
                <a:latin typeface="Arial"/>
                <a:ea typeface="Arial"/>
                <a:cs typeface="Arial"/>
                <a:sym typeface="Arial"/>
              </a:rPr>
              <a:t>(excluding the GOOS Steering Committee’s own TOR), Chair/Co-Chairs (per component TOR), workplan, and GOOS endorsed projects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1" i="0" lang="en-GB" sz="900" u="none" cap="none" strike="noStrike">
                <a:solidFill>
                  <a:schemeClr val="dk1"/>
                </a:solidFill>
                <a:latin typeface="Arial"/>
                <a:ea typeface="Arial"/>
                <a:cs typeface="Arial"/>
                <a:sym typeface="Arial"/>
              </a:rPr>
              <a:t>Advocate </a:t>
            </a:r>
            <a:r>
              <a:rPr b="0" i="0" lang="en-GB" sz="900" u="none" cap="none" strike="noStrike">
                <a:solidFill>
                  <a:schemeClr val="dk1"/>
                </a:solidFill>
                <a:latin typeface="Arial"/>
                <a:ea typeface="Arial"/>
                <a:cs typeface="Arial"/>
                <a:sym typeface="Arial"/>
              </a:rPr>
              <a:t>for ocean observing and provide </a:t>
            </a:r>
            <a:r>
              <a:rPr b="1" i="0" lang="en-GB" sz="900" u="none" cap="none" strike="noStrike">
                <a:solidFill>
                  <a:schemeClr val="dk1"/>
                </a:solidFill>
                <a:latin typeface="Arial"/>
                <a:ea typeface="Arial"/>
                <a:cs typeface="Arial"/>
                <a:sym typeface="Arial"/>
              </a:rPr>
              <a:t>senior level representation </a:t>
            </a:r>
            <a:r>
              <a:rPr b="0" i="0" lang="en-GB" sz="900" u="none" cap="none" strike="noStrike">
                <a:solidFill>
                  <a:schemeClr val="dk1"/>
                </a:solidFill>
                <a:latin typeface="Arial"/>
                <a:ea typeface="Arial"/>
                <a:cs typeface="Arial"/>
                <a:sym typeface="Arial"/>
              </a:rPr>
              <a:t>of GOOS and ocean observing in appropriate fora</a:t>
            </a:r>
            <a:endParaRPr b="0" i="0" sz="9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B050"/>
              </a:buClr>
              <a:buSzPts val="900"/>
              <a:buFont typeface="Noto Sans Symbols"/>
              <a:buChar char="✔"/>
            </a:pPr>
            <a:r>
              <a:rPr b="0" i="0" lang="en-GB" sz="900" u="none" cap="none" strike="noStrike">
                <a:solidFill>
                  <a:schemeClr val="dk1"/>
                </a:solidFill>
                <a:latin typeface="Arial"/>
                <a:ea typeface="Arial"/>
                <a:cs typeface="Arial"/>
                <a:sym typeface="Arial"/>
              </a:rPr>
              <a:t>Support Secretariat with </a:t>
            </a:r>
            <a:r>
              <a:rPr b="1" i="0" lang="en-GB" sz="900" u="none" cap="none" strike="noStrike">
                <a:solidFill>
                  <a:schemeClr val="dk1"/>
                </a:solidFill>
                <a:latin typeface="Arial"/>
                <a:ea typeface="Arial"/>
                <a:cs typeface="Arial"/>
                <a:sym typeface="Arial"/>
              </a:rPr>
              <a:t>resource mobilization </a:t>
            </a:r>
            <a:r>
              <a:rPr b="0" i="0" lang="en-GB" sz="900" u="none" cap="none" strike="noStrike">
                <a:solidFill>
                  <a:schemeClr val="dk1"/>
                </a:solidFill>
                <a:latin typeface="Arial"/>
                <a:ea typeface="Arial"/>
                <a:cs typeface="Arial"/>
                <a:sym typeface="Arial"/>
              </a:rPr>
              <a:t>and </a:t>
            </a:r>
            <a:r>
              <a:rPr b="1" i="0" lang="en-GB" sz="900" u="none" cap="none" strike="noStrike">
                <a:solidFill>
                  <a:schemeClr val="dk1"/>
                </a:solidFill>
                <a:latin typeface="Arial"/>
                <a:ea typeface="Arial"/>
                <a:cs typeface="Arial"/>
                <a:sym typeface="Arial"/>
              </a:rPr>
              <a:t>donor engagement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C00000"/>
              </a:buClr>
              <a:buSzPts val="900"/>
              <a:buFont typeface="Noto Sans Symbols"/>
              <a:buChar char="🗶"/>
            </a:pPr>
            <a:r>
              <a:rPr b="0" i="0" lang="en-GB" sz="900" u="none" cap="none" strike="noStrike">
                <a:solidFill>
                  <a:schemeClr val="dk1"/>
                </a:solidFill>
                <a:latin typeface="Arial"/>
                <a:ea typeface="Arial"/>
                <a:cs typeface="Arial"/>
                <a:sym typeface="Arial"/>
              </a:rPr>
              <a:t>Drive tactical/day-to-day interaction between GOOS components (e.g., ex officio removed from the SC)</a:t>
            </a:r>
            <a:endParaRPr b="0" i="0" sz="900" u="none" cap="none" strike="noStrike">
              <a:solidFill>
                <a:schemeClr val="dk1"/>
              </a:solidFill>
              <a:latin typeface="Arial"/>
              <a:ea typeface="Arial"/>
              <a:cs typeface="Arial"/>
              <a:sym typeface="Arial"/>
            </a:endParaRPr>
          </a:p>
        </p:txBody>
      </p:sp>
      <p:sp>
        <p:nvSpPr>
          <p:cNvPr id="263" name="Google Shape;263;g3d0e24cd55f_0_226"/>
          <p:cNvSpPr/>
          <p:nvPr/>
        </p:nvSpPr>
        <p:spPr>
          <a:xfrm>
            <a:off x="393985" y="3095506"/>
            <a:ext cx="1645800" cy="2340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GOOS Secretariat</a:t>
            </a:r>
            <a:endParaRPr b="0" i="0" sz="1000" u="none" cap="none" strike="noStrike">
              <a:solidFill>
                <a:schemeClr val="dk1"/>
              </a:solidFill>
              <a:latin typeface="Arial"/>
              <a:ea typeface="Arial"/>
              <a:cs typeface="Arial"/>
              <a:sym typeface="Arial"/>
            </a:endParaRPr>
          </a:p>
        </p:txBody>
      </p:sp>
      <p:sp>
        <p:nvSpPr>
          <p:cNvPr id="264" name="Google Shape;264;g3d0e24cd55f_0_226"/>
          <p:cNvSpPr txBox="1"/>
          <p:nvPr/>
        </p:nvSpPr>
        <p:spPr>
          <a:xfrm>
            <a:off x="2080922" y="3090376"/>
            <a:ext cx="1828800" cy="230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Arial"/>
                <a:ea typeface="Arial"/>
                <a:cs typeface="Arial"/>
                <a:sym typeface="Arial"/>
              </a:rPr>
              <a:t>Details on next slide </a:t>
            </a:r>
            <a:endParaRPr b="1" i="0" sz="900" u="none" cap="none" strike="noStrike">
              <a:solidFill>
                <a:schemeClr val="dk1"/>
              </a:solidFill>
              <a:latin typeface="Arial"/>
              <a:ea typeface="Arial"/>
              <a:cs typeface="Arial"/>
              <a:sym typeface="Arial"/>
            </a:endParaRPr>
          </a:p>
        </p:txBody>
      </p:sp>
      <p:cxnSp>
        <p:nvCxnSpPr>
          <p:cNvPr id="265" name="Google Shape;265;g3d0e24cd55f_0_226"/>
          <p:cNvCxnSpPr/>
          <p:nvPr/>
        </p:nvCxnSpPr>
        <p:spPr>
          <a:xfrm>
            <a:off x="435002" y="2988501"/>
            <a:ext cx="11307600" cy="0"/>
          </a:xfrm>
          <a:prstGeom prst="straightConnector1">
            <a:avLst/>
          </a:prstGeom>
          <a:noFill/>
          <a:ln cap="flat" cmpd="sng" w="12700">
            <a:solidFill>
              <a:srgbClr val="A5A5A5"/>
            </a:solidFill>
            <a:prstDash val="dash"/>
            <a:miter lim="800000"/>
            <a:headEnd len="sm" w="sm" type="none"/>
            <a:tailEnd len="sm" w="sm" type="none"/>
          </a:ln>
        </p:spPr>
      </p:cxnSp>
      <p:cxnSp>
        <p:nvCxnSpPr>
          <p:cNvPr id="266" name="Google Shape;266;g3d0e24cd55f_0_226"/>
          <p:cNvCxnSpPr/>
          <p:nvPr/>
        </p:nvCxnSpPr>
        <p:spPr>
          <a:xfrm>
            <a:off x="435002" y="3431669"/>
            <a:ext cx="11307600" cy="0"/>
          </a:xfrm>
          <a:prstGeom prst="straightConnector1">
            <a:avLst/>
          </a:prstGeom>
          <a:noFill/>
          <a:ln cap="flat" cmpd="sng" w="12700">
            <a:solidFill>
              <a:srgbClr val="A5A5A5"/>
            </a:solidFill>
            <a:prstDash val="dash"/>
            <a:miter lim="800000"/>
            <a:headEnd len="sm" w="sm" type="none"/>
            <a:tailEnd len="sm" w="sm" type="none"/>
          </a:ln>
        </p:spPr>
      </p:cxnSp>
      <p:sp>
        <p:nvSpPr>
          <p:cNvPr id="267" name="Google Shape;267;g3d0e24cd55f_0_226"/>
          <p:cNvSpPr/>
          <p:nvPr/>
        </p:nvSpPr>
        <p:spPr>
          <a:xfrm>
            <a:off x="3465895" y="6494765"/>
            <a:ext cx="2088000" cy="216000"/>
          </a:xfrm>
          <a:prstGeom prst="rect">
            <a:avLst/>
          </a:prstGeom>
          <a:noFill/>
          <a:ln>
            <a:noFill/>
          </a:ln>
        </p:spPr>
        <p:txBody>
          <a:bodyPr anchorCtr="0" anchor="t" bIns="45700" lIns="0" spcFirstLastPara="1" rIns="0" wrap="square" tIns="45700">
            <a:noAutofit/>
          </a:bodyPr>
          <a:lstStyle/>
          <a:p>
            <a:pPr indent="-171450" lvl="0" marL="171450" marR="0" rtl="0" algn="l">
              <a:lnSpc>
                <a:spcPct val="100000"/>
              </a:lnSpc>
              <a:spcBef>
                <a:spcPts val="0"/>
              </a:spcBef>
              <a:spcAft>
                <a:spcPts val="0"/>
              </a:spcAft>
              <a:buClr>
                <a:srgbClr val="00B050"/>
              </a:buClr>
              <a:buSzPts val="900"/>
              <a:buFont typeface="Noto Sans Symbols"/>
              <a:buChar char="✔"/>
            </a:pPr>
            <a:r>
              <a:rPr b="1" i="0" lang="en-GB" sz="900" u="none" cap="none" strike="noStrike">
                <a:solidFill>
                  <a:schemeClr val="dk1"/>
                </a:solidFill>
                <a:latin typeface="Arial"/>
                <a:ea typeface="Arial"/>
                <a:cs typeface="Arial"/>
                <a:sym typeface="Arial"/>
              </a:rPr>
              <a:t>In-scope activity</a:t>
            </a:r>
            <a:endParaRPr b="0" i="0" sz="1400" u="none" cap="none" strike="noStrike">
              <a:solidFill>
                <a:srgbClr val="000000"/>
              </a:solidFill>
              <a:latin typeface="Arial"/>
              <a:ea typeface="Arial"/>
              <a:cs typeface="Arial"/>
              <a:sym typeface="Arial"/>
            </a:endParaRPr>
          </a:p>
        </p:txBody>
      </p:sp>
      <p:sp>
        <p:nvSpPr>
          <p:cNvPr id="268" name="Google Shape;268;g3d0e24cd55f_0_226"/>
          <p:cNvSpPr/>
          <p:nvPr/>
        </p:nvSpPr>
        <p:spPr>
          <a:xfrm>
            <a:off x="5651858" y="6422929"/>
            <a:ext cx="2088000" cy="594000"/>
          </a:xfrm>
          <a:prstGeom prst="rect">
            <a:avLst/>
          </a:prstGeom>
          <a:noFill/>
          <a:ln>
            <a:noFill/>
          </a:ln>
        </p:spPr>
        <p:txBody>
          <a:bodyPr anchorCtr="0" anchor="t" bIns="45700" lIns="0" spcFirstLastPara="1" rIns="0" wrap="square" tIns="45700">
            <a:noAutofit/>
          </a:bodyPr>
          <a:lstStyle/>
          <a:p>
            <a:pPr indent="-114300" lvl="0" marL="171450" marR="0" rtl="0" algn="l">
              <a:lnSpc>
                <a:spcPct val="100000"/>
              </a:lnSpc>
              <a:spcBef>
                <a:spcPts val="0"/>
              </a:spcBef>
              <a:spcAft>
                <a:spcPts val="0"/>
              </a:spcAft>
              <a:buClr>
                <a:schemeClr val="accent4"/>
              </a:buClr>
              <a:buSzPts val="900"/>
              <a:buFont typeface="Noto Sans Symbols"/>
              <a:buNone/>
            </a:pPr>
            <a:r>
              <a:t/>
            </a:r>
            <a:endParaRPr b="0" i="0" sz="900" u="none" cap="none" strike="noStrike">
              <a:solidFill>
                <a:schemeClr val="dk1"/>
              </a:solidFill>
              <a:latin typeface="Arial"/>
              <a:ea typeface="Arial"/>
              <a:cs typeface="Arial"/>
              <a:sym typeface="Arial"/>
            </a:endParaRPr>
          </a:p>
        </p:txBody>
      </p:sp>
      <p:sp>
        <p:nvSpPr>
          <p:cNvPr id="269" name="Google Shape;269;g3d0e24cd55f_0_226"/>
          <p:cNvSpPr/>
          <p:nvPr/>
        </p:nvSpPr>
        <p:spPr>
          <a:xfrm>
            <a:off x="4776751" y="6494765"/>
            <a:ext cx="2088000" cy="216000"/>
          </a:xfrm>
          <a:prstGeom prst="rect">
            <a:avLst/>
          </a:prstGeom>
          <a:noFill/>
          <a:ln>
            <a:noFill/>
          </a:ln>
        </p:spPr>
        <p:txBody>
          <a:bodyPr anchorCtr="0" anchor="t" bIns="45700" lIns="0" spcFirstLastPara="1" rIns="0" wrap="square" tIns="45700">
            <a:noAutofit/>
          </a:bodyPr>
          <a:lstStyle/>
          <a:p>
            <a:pPr indent="-171450" lvl="0" marL="171450" marR="0" rtl="0" algn="l">
              <a:lnSpc>
                <a:spcPct val="100000"/>
              </a:lnSpc>
              <a:spcBef>
                <a:spcPts val="0"/>
              </a:spcBef>
              <a:spcAft>
                <a:spcPts val="0"/>
              </a:spcAft>
              <a:buClr>
                <a:srgbClr val="C00000"/>
              </a:buClr>
              <a:buSzPts val="900"/>
              <a:buFont typeface="Noto Sans Symbols"/>
              <a:buChar char="🗶"/>
            </a:pPr>
            <a:r>
              <a:rPr b="1" i="0" lang="en-GB" sz="900" u="none" cap="none" strike="noStrike">
                <a:solidFill>
                  <a:schemeClr val="dk1"/>
                </a:solidFill>
                <a:latin typeface="Arial"/>
                <a:ea typeface="Arial"/>
                <a:cs typeface="Arial"/>
                <a:sym typeface="Arial"/>
              </a:rPr>
              <a:t>Out of scope activity</a:t>
            </a:r>
            <a:endParaRPr b="0" i="0" sz="1400" u="none" cap="none" strike="noStrike">
              <a:solidFill>
                <a:srgbClr val="000000"/>
              </a:solidFill>
              <a:latin typeface="Arial"/>
              <a:ea typeface="Arial"/>
              <a:cs typeface="Arial"/>
              <a:sym typeface="Arial"/>
            </a:endParaRPr>
          </a:p>
          <a:p>
            <a:pPr indent="-114300" lvl="0" marL="171450" marR="0" rtl="0" algn="l">
              <a:lnSpc>
                <a:spcPct val="100000"/>
              </a:lnSpc>
              <a:spcBef>
                <a:spcPts val="200"/>
              </a:spcBef>
              <a:spcAft>
                <a:spcPts val="0"/>
              </a:spcAft>
              <a:buClr>
                <a:schemeClr val="accent4"/>
              </a:buClr>
              <a:buSzPts val="900"/>
              <a:buFont typeface="Noto Sans Symbols"/>
              <a:buNone/>
            </a:pPr>
            <a:r>
              <a:t/>
            </a:r>
            <a:endParaRPr b="1" i="0" sz="900" u="none" cap="none" strike="noStrike">
              <a:solidFill>
                <a:schemeClr val="dk1"/>
              </a:solidFill>
              <a:latin typeface="Arial"/>
              <a:ea typeface="Arial"/>
              <a:cs typeface="Arial"/>
              <a:sym typeface="Arial"/>
            </a:endParaRPr>
          </a:p>
          <a:p>
            <a:pPr indent="-114300" lvl="0" marL="171450" marR="0" rtl="0" algn="l">
              <a:lnSpc>
                <a:spcPct val="100000"/>
              </a:lnSpc>
              <a:spcBef>
                <a:spcPts val="200"/>
              </a:spcBef>
              <a:spcAft>
                <a:spcPts val="0"/>
              </a:spcAft>
              <a:buClr>
                <a:schemeClr val="accent4"/>
              </a:buClr>
              <a:buSzPts val="900"/>
              <a:buFont typeface="Noto Sans Symbols"/>
              <a:buNone/>
            </a:pPr>
            <a:r>
              <a:t/>
            </a:r>
            <a:endParaRPr b="1" i="0" sz="900" u="none" cap="none" strike="noStrike">
              <a:solidFill>
                <a:schemeClr val="dk1"/>
              </a:solidFill>
              <a:latin typeface="Arial"/>
              <a:ea typeface="Arial"/>
              <a:cs typeface="Arial"/>
              <a:sym typeface="Arial"/>
            </a:endParaRPr>
          </a:p>
        </p:txBody>
      </p:sp>
      <p:sp>
        <p:nvSpPr>
          <p:cNvPr id="270" name="Google Shape;270;g3d0e24cd55f_0_226"/>
          <p:cNvSpPr/>
          <p:nvPr/>
        </p:nvSpPr>
        <p:spPr>
          <a:xfrm>
            <a:off x="1344435" y="3513012"/>
            <a:ext cx="864000" cy="2340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Arial"/>
                <a:ea typeface="Arial"/>
                <a:cs typeface="Arial"/>
                <a:sym typeface="Arial"/>
              </a:rPr>
              <a:t>OOPC Panel</a:t>
            </a:r>
            <a:endParaRPr b="1" i="0" sz="900" u="none" cap="none" strike="noStrike">
              <a:solidFill>
                <a:schemeClr val="dk1"/>
              </a:solidFill>
              <a:latin typeface="Arial"/>
              <a:ea typeface="Arial"/>
              <a:cs typeface="Arial"/>
              <a:sym typeface="Arial"/>
            </a:endParaRPr>
          </a:p>
        </p:txBody>
      </p:sp>
      <p:sp>
        <p:nvSpPr>
          <p:cNvPr id="271" name="Google Shape;271;g3d0e24cd55f_0_226"/>
          <p:cNvSpPr/>
          <p:nvPr/>
        </p:nvSpPr>
        <p:spPr>
          <a:xfrm>
            <a:off x="2294885" y="3513012"/>
            <a:ext cx="864000" cy="2340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Arial"/>
                <a:ea typeface="Arial"/>
                <a:cs typeface="Arial"/>
                <a:sym typeface="Arial"/>
              </a:rPr>
              <a:t>BioEco Panel</a:t>
            </a:r>
            <a:endParaRPr b="1" i="0" sz="900" u="none" cap="none" strike="noStrike">
              <a:solidFill>
                <a:schemeClr val="dk1"/>
              </a:solidFill>
              <a:latin typeface="Arial"/>
              <a:ea typeface="Arial"/>
              <a:cs typeface="Arial"/>
              <a:sym typeface="Arial"/>
            </a:endParaRPr>
          </a:p>
        </p:txBody>
      </p:sp>
      <p:sp>
        <p:nvSpPr>
          <p:cNvPr id="272" name="Google Shape;272;g3d0e24cd55f_0_226"/>
          <p:cNvSpPr/>
          <p:nvPr/>
        </p:nvSpPr>
        <p:spPr>
          <a:xfrm>
            <a:off x="393985" y="3513012"/>
            <a:ext cx="864000" cy="2340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lang="en-GB" sz="900">
                <a:solidFill>
                  <a:schemeClr val="dk1"/>
                </a:solidFill>
              </a:rPr>
              <a:t>BGC </a:t>
            </a:r>
            <a:r>
              <a:rPr b="1" i="0" lang="en-GB" sz="900" u="none" cap="none" strike="noStrike">
                <a:solidFill>
                  <a:schemeClr val="dk1"/>
                </a:solidFill>
                <a:latin typeface="Arial"/>
                <a:ea typeface="Arial"/>
                <a:cs typeface="Arial"/>
                <a:sym typeface="Arial"/>
              </a:rPr>
              <a:t>Panel </a:t>
            </a:r>
            <a:endParaRPr b="1" i="0" sz="900" u="none" cap="none" strike="noStrike">
              <a:solidFill>
                <a:schemeClr val="dk1"/>
              </a:solidFill>
              <a:latin typeface="Arial"/>
              <a:ea typeface="Arial"/>
              <a:cs typeface="Arial"/>
              <a:sym typeface="Arial"/>
            </a:endParaRPr>
          </a:p>
        </p:txBody>
      </p:sp>
      <p:sp>
        <p:nvSpPr>
          <p:cNvPr id="273" name="Google Shape;273;g3d0e24cd55f_0_226"/>
          <p:cNvSpPr/>
          <p:nvPr/>
        </p:nvSpPr>
        <p:spPr>
          <a:xfrm>
            <a:off x="9097846" y="3513012"/>
            <a:ext cx="1097400" cy="234000"/>
          </a:xfrm>
          <a:prstGeom prst="rect">
            <a:avLst/>
          </a:prstGeom>
          <a:solidFill>
            <a:srgbClr val="BBE2E0"/>
          </a:solidFill>
          <a:ln>
            <a:noFill/>
          </a:ln>
          <a:effectLst>
            <a:outerShdw blurRad="50800" rotWithShape="0" algn="tl" dir="2700000" dist="381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GRAs</a:t>
            </a:r>
            <a:endParaRPr b="0" i="0" sz="1000" u="none" cap="none" strike="noStrike">
              <a:solidFill>
                <a:schemeClr val="dk1"/>
              </a:solidFill>
              <a:latin typeface="Arial"/>
              <a:ea typeface="Arial"/>
              <a:cs typeface="Arial"/>
              <a:sym typeface="Arial"/>
            </a:endParaRPr>
          </a:p>
        </p:txBody>
      </p:sp>
      <p:sp>
        <p:nvSpPr>
          <p:cNvPr id="274" name="Google Shape;274;g3d0e24cd55f_0_226"/>
          <p:cNvSpPr txBox="1"/>
          <p:nvPr/>
        </p:nvSpPr>
        <p:spPr>
          <a:xfrm>
            <a:off x="9097846" y="3807015"/>
            <a:ext cx="1116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050"/>
              </a:buClr>
              <a:buSzPts val="900"/>
              <a:buFont typeface="Noto Sans Symbols"/>
              <a:buNone/>
            </a:pPr>
            <a:r>
              <a:rPr b="0" i="0" lang="en-GB" sz="900" u="none" cap="none" strike="noStrike">
                <a:solidFill>
                  <a:schemeClr val="dk1"/>
                </a:solidFill>
                <a:latin typeface="Arial"/>
                <a:ea typeface="Arial"/>
                <a:cs typeface="Arial"/>
                <a:sym typeface="Arial"/>
              </a:rPr>
              <a:t>To be confirmed – under revision</a:t>
            </a:r>
            <a:endParaRPr b="0" i="0" sz="900" u="none" cap="none" strike="noStrike">
              <a:solidFill>
                <a:schemeClr val="dk1"/>
              </a:solidFill>
              <a:latin typeface="Arial"/>
              <a:ea typeface="Arial"/>
              <a:cs typeface="Arial"/>
              <a:sym typeface="Arial"/>
            </a:endParaRPr>
          </a:p>
        </p:txBody>
      </p:sp>
      <p:grpSp>
        <p:nvGrpSpPr>
          <p:cNvPr id="275" name="Google Shape;275;g3d0e24cd55f_0_226"/>
          <p:cNvGrpSpPr/>
          <p:nvPr/>
        </p:nvGrpSpPr>
        <p:grpSpPr>
          <a:xfrm>
            <a:off x="5890245" y="3034427"/>
            <a:ext cx="342720" cy="342720"/>
            <a:chOff x="4244469" y="1221118"/>
            <a:chExt cx="612000" cy="612000"/>
          </a:xfrm>
        </p:grpSpPr>
        <p:sp>
          <p:nvSpPr>
            <p:cNvPr id="276" name="Google Shape;276;g3d0e24cd55f_0_226"/>
            <p:cNvSpPr/>
            <p:nvPr/>
          </p:nvSpPr>
          <p:spPr>
            <a:xfrm>
              <a:off x="4244469" y="1221118"/>
              <a:ext cx="612000" cy="612000"/>
            </a:xfrm>
            <a:prstGeom prst="ellipse">
              <a:avLst/>
            </a:prstGeom>
            <a:solidFill>
              <a:srgbClr val="2C6068"/>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77" name="Google Shape;277;g3d0e24cd55f_0_226"/>
            <p:cNvGrpSpPr/>
            <p:nvPr/>
          </p:nvGrpSpPr>
          <p:grpSpPr>
            <a:xfrm>
              <a:off x="4367589" y="1324005"/>
              <a:ext cx="365966" cy="365762"/>
              <a:chOff x="1373" y="3000"/>
              <a:chExt cx="426" cy="426"/>
            </a:xfrm>
          </p:grpSpPr>
          <p:sp>
            <p:nvSpPr>
              <p:cNvPr id="278" name="Google Shape;278;g3d0e24cd55f_0_226"/>
              <p:cNvSpPr/>
              <p:nvPr/>
            </p:nvSpPr>
            <p:spPr>
              <a:xfrm>
                <a:off x="1408" y="3337"/>
                <a:ext cx="356" cy="54"/>
              </a:xfrm>
              <a:custGeom>
                <a:rect b="b" l="l" r="r" t="t"/>
                <a:pathLst>
                  <a:path extrusionOk="0" h="36" w="240">
                    <a:moveTo>
                      <a:pt x="234" y="36"/>
                    </a:moveTo>
                    <a:cubicBezTo>
                      <a:pt x="6" y="36"/>
                      <a:pt x="6" y="36"/>
                      <a:pt x="6" y="36"/>
                    </a:cubicBezTo>
                    <a:cubicBezTo>
                      <a:pt x="2" y="36"/>
                      <a:pt x="0" y="34"/>
                      <a:pt x="0" y="30"/>
                    </a:cubicBezTo>
                    <a:cubicBezTo>
                      <a:pt x="0" y="6"/>
                      <a:pt x="0" y="6"/>
                      <a:pt x="0" y="6"/>
                    </a:cubicBezTo>
                    <a:cubicBezTo>
                      <a:pt x="0" y="3"/>
                      <a:pt x="2" y="0"/>
                      <a:pt x="6" y="0"/>
                    </a:cubicBezTo>
                    <a:cubicBezTo>
                      <a:pt x="234" y="0"/>
                      <a:pt x="234" y="0"/>
                      <a:pt x="234" y="0"/>
                    </a:cubicBezTo>
                    <a:cubicBezTo>
                      <a:pt x="237" y="0"/>
                      <a:pt x="240" y="3"/>
                      <a:pt x="240" y="6"/>
                    </a:cubicBezTo>
                    <a:cubicBezTo>
                      <a:pt x="240" y="30"/>
                      <a:pt x="240" y="30"/>
                      <a:pt x="240" y="30"/>
                    </a:cubicBezTo>
                    <a:cubicBezTo>
                      <a:pt x="240" y="34"/>
                      <a:pt x="237" y="36"/>
                      <a:pt x="234" y="36"/>
                    </a:cubicBezTo>
                    <a:close/>
                    <a:moveTo>
                      <a:pt x="12" y="24"/>
                    </a:moveTo>
                    <a:cubicBezTo>
                      <a:pt x="228" y="24"/>
                      <a:pt x="228" y="24"/>
                      <a:pt x="228" y="24"/>
                    </a:cubicBezTo>
                    <a:cubicBezTo>
                      <a:pt x="228" y="12"/>
                      <a:pt x="228" y="12"/>
                      <a:pt x="228" y="12"/>
                    </a:cubicBezTo>
                    <a:cubicBezTo>
                      <a:pt x="12" y="12"/>
                      <a:pt x="12" y="12"/>
                      <a:pt x="12" y="12"/>
                    </a:cubicBezTo>
                    <a:lnTo>
                      <a:pt x="12" y="2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9" name="Google Shape;279;g3d0e24cd55f_0_226"/>
              <p:cNvSpPr/>
              <p:nvPr/>
            </p:nvSpPr>
            <p:spPr>
              <a:xfrm>
                <a:off x="1426" y="3142"/>
                <a:ext cx="320" cy="213"/>
              </a:xfrm>
              <a:custGeom>
                <a:rect b="b" l="l" r="r" t="t"/>
                <a:pathLst>
                  <a:path extrusionOk="0" h="144" w="216">
                    <a:moveTo>
                      <a:pt x="210" y="144"/>
                    </a:moveTo>
                    <a:cubicBezTo>
                      <a:pt x="6" y="144"/>
                      <a:pt x="6" y="144"/>
                      <a:pt x="6" y="144"/>
                    </a:cubicBezTo>
                    <a:cubicBezTo>
                      <a:pt x="2" y="144"/>
                      <a:pt x="0" y="142"/>
                      <a:pt x="0" y="138"/>
                    </a:cubicBezTo>
                    <a:cubicBezTo>
                      <a:pt x="0" y="6"/>
                      <a:pt x="0" y="6"/>
                      <a:pt x="0" y="6"/>
                    </a:cubicBezTo>
                    <a:cubicBezTo>
                      <a:pt x="0" y="3"/>
                      <a:pt x="2" y="0"/>
                      <a:pt x="6" y="0"/>
                    </a:cubicBezTo>
                    <a:cubicBezTo>
                      <a:pt x="210" y="0"/>
                      <a:pt x="210" y="0"/>
                      <a:pt x="210" y="0"/>
                    </a:cubicBezTo>
                    <a:cubicBezTo>
                      <a:pt x="213" y="0"/>
                      <a:pt x="216" y="3"/>
                      <a:pt x="216" y="6"/>
                    </a:cubicBezTo>
                    <a:cubicBezTo>
                      <a:pt x="216" y="138"/>
                      <a:pt x="216" y="138"/>
                      <a:pt x="216" y="138"/>
                    </a:cubicBezTo>
                    <a:cubicBezTo>
                      <a:pt x="216" y="142"/>
                      <a:pt x="213" y="144"/>
                      <a:pt x="210" y="144"/>
                    </a:cubicBezTo>
                    <a:close/>
                    <a:moveTo>
                      <a:pt x="12" y="132"/>
                    </a:moveTo>
                    <a:cubicBezTo>
                      <a:pt x="204" y="132"/>
                      <a:pt x="204" y="132"/>
                      <a:pt x="204" y="132"/>
                    </a:cubicBezTo>
                    <a:cubicBezTo>
                      <a:pt x="204" y="12"/>
                      <a:pt x="204" y="12"/>
                      <a:pt x="204" y="12"/>
                    </a:cubicBezTo>
                    <a:cubicBezTo>
                      <a:pt x="12" y="12"/>
                      <a:pt x="12" y="12"/>
                      <a:pt x="12" y="12"/>
                    </a:cubicBezTo>
                    <a:lnTo>
                      <a:pt x="12" y="132"/>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80" name="Google Shape;280;g3d0e24cd55f_0_226"/>
              <p:cNvSpPr/>
              <p:nvPr/>
            </p:nvSpPr>
            <p:spPr>
              <a:xfrm>
                <a:off x="1373" y="3408"/>
                <a:ext cx="426" cy="18"/>
              </a:xfrm>
              <a:custGeom>
                <a:rect b="b" l="l" r="r" t="t"/>
                <a:pathLst>
                  <a:path extrusionOk="0" h="12" w="288">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81" name="Google Shape;281;g3d0e24cd55f_0_226"/>
              <p:cNvSpPr/>
              <p:nvPr/>
            </p:nvSpPr>
            <p:spPr>
              <a:xfrm>
                <a:off x="1373" y="3373"/>
                <a:ext cx="426" cy="18"/>
              </a:xfrm>
              <a:custGeom>
                <a:rect b="b" l="l" r="r" t="t"/>
                <a:pathLst>
                  <a:path extrusionOk="0" h="12" w="288">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82" name="Google Shape;282;g3d0e24cd55f_0_226"/>
              <p:cNvSpPr/>
              <p:nvPr/>
            </p:nvSpPr>
            <p:spPr>
              <a:xfrm>
                <a:off x="1462" y="3142"/>
                <a:ext cx="17" cy="213"/>
              </a:xfrm>
              <a:custGeom>
                <a:rect b="b" l="l" r="r" t="t"/>
                <a:pathLst>
                  <a:path extrusionOk="0" h="144" w="12">
                    <a:moveTo>
                      <a:pt x="6" y="144"/>
                    </a:moveTo>
                    <a:cubicBezTo>
                      <a:pt x="2" y="144"/>
                      <a:pt x="0" y="142"/>
                      <a:pt x="0" y="138"/>
                    </a:cubicBezTo>
                    <a:cubicBezTo>
                      <a:pt x="0" y="6"/>
                      <a:pt x="0" y="6"/>
                      <a:pt x="0" y="6"/>
                    </a:cubicBezTo>
                    <a:cubicBezTo>
                      <a:pt x="0" y="3"/>
                      <a:pt x="2" y="0"/>
                      <a:pt x="6" y="0"/>
                    </a:cubicBezTo>
                    <a:cubicBezTo>
                      <a:pt x="9" y="0"/>
                      <a:pt x="12" y="3"/>
                      <a:pt x="12" y="6"/>
                    </a:cubicBezTo>
                    <a:cubicBezTo>
                      <a:pt x="12" y="138"/>
                      <a:pt x="12" y="138"/>
                      <a:pt x="12" y="138"/>
                    </a:cubicBezTo>
                    <a:cubicBezTo>
                      <a:pt x="12" y="142"/>
                      <a:pt x="9" y="144"/>
                      <a:pt x="6" y="14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83" name="Google Shape;283;g3d0e24cd55f_0_226"/>
              <p:cNvSpPr/>
              <p:nvPr/>
            </p:nvSpPr>
            <p:spPr>
              <a:xfrm>
                <a:off x="1551" y="3142"/>
                <a:ext cx="17" cy="213"/>
              </a:xfrm>
              <a:custGeom>
                <a:rect b="b" l="l" r="r" t="t"/>
                <a:pathLst>
                  <a:path extrusionOk="0" h="144" w="12">
                    <a:moveTo>
                      <a:pt x="6" y="144"/>
                    </a:moveTo>
                    <a:cubicBezTo>
                      <a:pt x="2" y="144"/>
                      <a:pt x="0" y="142"/>
                      <a:pt x="0" y="138"/>
                    </a:cubicBezTo>
                    <a:cubicBezTo>
                      <a:pt x="0" y="6"/>
                      <a:pt x="0" y="6"/>
                      <a:pt x="0" y="6"/>
                    </a:cubicBezTo>
                    <a:cubicBezTo>
                      <a:pt x="0" y="3"/>
                      <a:pt x="2" y="0"/>
                      <a:pt x="6" y="0"/>
                    </a:cubicBezTo>
                    <a:cubicBezTo>
                      <a:pt x="9" y="0"/>
                      <a:pt x="12" y="3"/>
                      <a:pt x="12" y="6"/>
                    </a:cubicBezTo>
                    <a:cubicBezTo>
                      <a:pt x="12" y="138"/>
                      <a:pt x="12" y="138"/>
                      <a:pt x="12" y="138"/>
                    </a:cubicBezTo>
                    <a:cubicBezTo>
                      <a:pt x="12" y="142"/>
                      <a:pt x="9" y="144"/>
                      <a:pt x="6" y="14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84" name="Google Shape;284;g3d0e24cd55f_0_226"/>
              <p:cNvSpPr/>
              <p:nvPr/>
            </p:nvSpPr>
            <p:spPr>
              <a:xfrm>
                <a:off x="1515" y="3142"/>
                <a:ext cx="18" cy="213"/>
              </a:xfrm>
              <a:custGeom>
                <a:rect b="b" l="l" r="r" t="t"/>
                <a:pathLst>
                  <a:path extrusionOk="0" h="144" w="12">
                    <a:moveTo>
                      <a:pt x="6" y="144"/>
                    </a:moveTo>
                    <a:cubicBezTo>
                      <a:pt x="2" y="144"/>
                      <a:pt x="0" y="142"/>
                      <a:pt x="0" y="138"/>
                    </a:cubicBezTo>
                    <a:cubicBezTo>
                      <a:pt x="0" y="6"/>
                      <a:pt x="0" y="6"/>
                      <a:pt x="0" y="6"/>
                    </a:cubicBezTo>
                    <a:cubicBezTo>
                      <a:pt x="0" y="3"/>
                      <a:pt x="2" y="0"/>
                      <a:pt x="6" y="0"/>
                    </a:cubicBezTo>
                    <a:cubicBezTo>
                      <a:pt x="9" y="0"/>
                      <a:pt x="12" y="3"/>
                      <a:pt x="12" y="6"/>
                    </a:cubicBezTo>
                    <a:cubicBezTo>
                      <a:pt x="12" y="138"/>
                      <a:pt x="12" y="138"/>
                      <a:pt x="12" y="138"/>
                    </a:cubicBezTo>
                    <a:cubicBezTo>
                      <a:pt x="12" y="142"/>
                      <a:pt x="9" y="144"/>
                      <a:pt x="6" y="14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85" name="Google Shape;285;g3d0e24cd55f_0_226"/>
              <p:cNvSpPr/>
              <p:nvPr/>
            </p:nvSpPr>
            <p:spPr>
              <a:xfrm>
                <a:off x="1604" y="3142"/>
                <a:ext cx="18" cy="213"/>
              </a:xfrm>
              <a:custGeom>
                <a:rect b="b" l="l" r="r" t="t"/>
                <a:pathLst>
                  <a:path extrusionOk="0" h="144" w="12">
                    <a:moveTo>
                      <a:pt x="6" y="144"/>
                    </a:moveTo>
                    <a:cubicBezTo>
                      <a:pt x="2" y="144"/>
                      <a:pt x="0" y="142"/>
                      <a:pt x="0" y="138"/>
                    </a:cubicBezTo>
                    <a:cubicBezTo>
                      <a:pt x="0" y="6"/>
                      <a:pt x="0" y="6"/>
                      <a:pt x="0" y="6"/>
                    </a:cubicBezTo>
                    <a:cubicBezTo>
                      <a:pt x="0" y="3"/>
                      <a:pt x="2" y="0"/>
                      <a:pt x="6" y="0"/>
                    </a:cubicBezTo>
                    <a:cubicBezTo>
                      <a:pt x="9" y="0"/>
                      <a:pt x="12" y="3"/>
                      <a:pt x="12" y="6"/>
                    </a:cubicBezTo>
                    <a:cubicBezTo>
                      <a:pt x="12" y="138"/>
                      <a:pt x="12" y="138"/>
                      <a:pt x="12" y="138"/>
                    </a:cubicBezTo>
                    <a:cubicBezTo>
                      <a:pt x="12" y="142"/>
                      <a:pt x="9" y="144"/>
                      <a:pt x="6" y="14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86" name="Google Shape;286;g3d0e24cd55f_0_226"/>
              <p:cNvSpPr/>
              <p:nvPr/>
            </p:nvSpPr>
            <p:spPr>
              <a:xfrm>
                <a:off x="1639" y="3142"/>
                <a:ext cx="18" cy="213"/>
              </a:xfrm>
              <a:custGeom>
                <a:rect b="b" l="l" r="r" t="t"/>
                <a:pathLst>
                  <a:path extrusionOk="0" h="144" w="12">
                    <a:moveTo>
                      <a:pt x="6" y="144"/>
                    </a:moveTo>
                    <a:cubicBezTo>
                      <a:pt x="2" y="144"/>
                      <a:pt x="0" y="142"/>
                      <a:pt x="0" y="138"/>
                    </a:cubicBezTo>
                    <a:cubicBezTo>
                      <a:pt x="0" y="6"/>
                      <a:pt x="0" y="6"/>
                      <a:pt x="0" y="6"/>
                    </a:cubicBezTo>
                    <a:cubicBezTo>
                      <a:pt x="0" y="3"/>
                      <a:pt x="2" y="0"/>
                      <a:pt x="6" y="0"/>
                    </a:cubicBezTo>
                    <a:cubicBezTo>
                      <a:pt x="9" y="0"/>
                      <a:pt x="12" y="3"/>
                      <a:pt x="12" y="6"/>
                    </a:cubicBezTo>
                    <a:cubicBezTo>
                      <a:pt x="12" y="138"/>
                      <a:pt x="12" y="138"/>
                      <a:pt x="12" y="138"/>
                    </a:cubicBezTo>
                    <a:cubicBezTo>
                      <a:pt x="12" y="142"/>
                      <a:pt x="9" y="144"/>
                      <a:pt x="6" y="14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87" name="Google Shape;287;g3d0e24cd55f_0_226"/>
              <p:cNvSpPr/>
              <p:nvPr/>
            </p:nvSpPr>
            <p:spPr>
              <a:xfrm>
                <a:off x="1693" y="3142"/>
                <a:ext cx="17" cy="213"/>
              </a:xfrm>
              <a:custGeom>
                <a:rect b="b" l="l" r="r" t="t"/>
                <a:pathLst>
                  <a:path extrusionOk="0" h="144" w="12">
                    <a:moveTo>
                      <a:pt x="6" y="144"/>
                    </a:moveTo>
                    <a:cubicBezTo>
                      <a:pt x="2" y="144"/>
                      <a:pt x="0" y="142"/>
                      <a:pt x="0" y="138"/>
                    </a:cubicBezTo>
                    <a:cubicBezTo>
                      <a:pt x="0" y="6"/>
                      <a:pt x="0" y="6"/>
                      <a:pt x="0" y="6"/>
                    </a:cubicBezTo>
                    <a:cubicBezTo>
                      <a:pt x="0" y="3"/>
                      <a:pt x="2" y="0"/>
                      <a:pt x="6" y="0"/>
                    </a:cubicBezTo>
                    <a:cubicBezTo>
                      <a:pt x="9" y="0"/>
                      <a:pt x="12" y="3"/>
                      <a:pt x="12" y="6"/>
                    </a:cubicBezTo>
                    <a:cubicBezTo>
                      <a:pt x="12" y="138"/>
                      <a:pt x="12" y="138"/>
                      <a:pt x="12" y="138"/>
                    </a:cubicBezTo>
                    <a:cubicBezTo>
                      <a:pt x="12" y="142"/>
                      <a:pt x="9" y="144"/>
                      <a:pt x="6" y="14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88" name="Google Shape;288;g3d0e24cd55f_0_226"/>
              <p:cNvSpPr/>
              <p:nvPr/>
            </p:nvSpPr>
            <p:spPr>
              <a:xfrm>
                <a:off x="1391" y="3107"/>
                <a:ext cx="390" cy="53"/>
              </a:xfrm>
              <a:custGeom>
                <a:rect b="b" l="l" r="r" t="t"/>
                <a:pathLst>
                  <a:path extrusionOk="0" h="36" w="264">
                    <a:moveTo>
                      <a:pt x="258" y="36"/>
                    </a:moveTo>
                    <a:cubicBezTo>
                      <a:pt x="6" y="36"/>
                      <a:pt x="6" y="36"/>
                      <a:pt x="6" y="36"/>
                    </a:cubicBezTo>
                    <a:cubicBezTo>
                      <a:pt x="2" y="36"/>
                      <a:pt x="0" y="34"/>
                      <a:pt x="0" y="30"/>
                    </a:cubicBezTo>
                    <a:cubicBezTo>
                      <a:pt x="0" y="6"/>
                      <a:pt x="0" y="6"/>
                      <a:pt x="0" y="6"/>
                    </a:cubicBezTo>
                    <a:cubicBezTo>
                      <a:pt x="0" y="3"/>
                      <a:pt x="2" y="0"/>
                      <a:pt x="6" y="0"/>
                    </a:cubicBezTo>
                    <a:cubicBezTo>
                      <a:pt x="258" y="0"/>
                      <a:pt x="258" y="0"/>
                      <a:pt x="258" y="0"/>
                    </a:cubicBezTo>
                    <a:cubicBezTo>
                      <a:pt x="261" y="0"/>
                      <a:pt x="264" y="3"/>
                      <a:pt x="264" y="6"/>
                    </a:cubicBezTo>
                    <a:cubicBezTo>
                      <a:pt x="264" y="30"/>
                      <a:pt x="264" y="30"/>
                      <a:pt x="264" y="30"/>
                    </a:cubicBezTo>
                    <a:cubicBezTo>
                      <a:pt x="264" y="34"/>
                      <a:pt x="261" y="36"/>
                      <a:pt x="258" y="36"/>
                    </a:cubicBezTo>
                    <a:close/>
                    <a:moveTo>
                      <a:pt x="12" y="24"/>
                    </a:moveTo>
                    <a:cubicBezTo>
                      <a:pt x="252" y="24"/>
                      <a:pt x="252" y="24"/>
                      <a:pt x="252" y="24"/>
                    </a:cubicBezTo>
                    <a:cubicBezTo>
                      <a:pt x="252" y="12"/>
                      <a:pt x="252" y="12"/>
                      <a:pt x="252" y="12"/>
                    </a:cubicBezTo>
                    <a:cubicBezTo>
                      <a:pt x="12" y="12"/>
                      <a:pt x="12" y="12"/>
                      <a:pt x="12" y="12"/>
                    </a:cubicBezTo>
                    <a:lnTo>
                      <a:pt x="12" y="2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89" name="Google Shape;289;g3d0e24cd55f_0_226"/>
              <p:cNvSpPr/>
              <p:nvPr/>
            </p:nvSpPr>
            <p:spPr>
              <a:xfrm>
                <a:off x="1389" y="3000"/>
                <a:ext cx="392" cy="125"/>
              </a:xfrm>
              <a:custGeom>
                <a:rect b="b" l="l" r="r" t="t"/>
                <a:pathLst>
                  <a:path extrusionOk="0" h="84" w="265">
                    <a:moveTo>
                      <a:pt x="259" y="84"/>
                    </a:moveTo>
                    <a:cubicBezTo>
                      <a:pt x="7" y="84"/>
                      <a:pt x="7" y="84"/>
                      <a:pt x="7" y="84"/>
                    </a:cubicBezTo>
                    <a:cubicBezTo>
                      <a:pt x="4" y="84"/>
                      <a:pt x="2" y="83"/>
                      <a:pt x="1" y="80"/>
                    </a:cubicBezTo>
                    <a:cubicBezTo>
                      <a:pt x="0" y="77"/>
                      <a:pt x="1" y="75"/>
                      <a:pt x="4" y="73"/>
                    </a:cubicBezTo>
                    <a:cubicBezTo>
                      <a:pt x="130" y="1"/>
                      <a:pt x="130" y="1"/>
                      <a:pt x="130" y="1"/>
                    </a:cubicBezTo>
                    <a:cubicBezTo>
                      <a:pt x="132" y="0"/>
                      <a:pt x="134" y="0"/>
                      <a:pt x="136" y="1"/>
                    </a:cubicBezTo>
                    <a:cubicBezTo>
                      <a:pt x="262" y="73"/>
                      <a:pt x="262" y="73"/>
                      <a:pt x="262" y="73"/>
                    </a:cubicBezTo>
                    <a:cubicBezTo>
                      <a:pt x="264" y="75"/>
                      <a:pt x="265" y="77"/>
                      <a:pt x="264" y="80"/>
                    </a:cubicBezTo>
                    <a:cubicBezTo>
                      <a:pt x="264" y="83"/>
                      <a:pt x="261" y="84"/>
                      <a:pt x="259" y="84"/>
                    </a:cubicBezTo>
                    <a:close/>
                    <a:moveTo>
                      <a:pt x="29" y="72"/>
                    </a:moveTo>
                    <a:cubicBezTo>
                      <a:pt x="236" y="72"/>
                      <a:pt x="236" y="72"/>
                      <a:pt x="236" y="72"/>
                    </a:cubicBezTo>
                    <a:cubicBezTo>
                      <a:pt x="133" y="13"/>
                      <a:pt x="133" y="13"/>
                      <a:pt x="133" y="13"/>
                    </a:cubicBezTo>
                    <a:lnTo>
                      <a:pt x="29" y="72"/>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grpSp>
      </p:grpSp>
      <p:grpSp>
        <p:nvGrpSpPr>
          <p:cNvPr id="290" name="Google Shape;290;g3d0e24cd55f_0_226"/>
          <p:cNvGrpSpPr/>
          <p:nvPr/>
        </p:nvGrpSpPr>
        <p:grpSpPr>
          <a:xfrm>
            <a:off x="8617737" y="3041415"/>
            <a:ext cx="342720" cy="328776"/>
            <a:chOff x="6285864" y="1221118"/>
            <a:chExt cx="612000" cy="587100"/>
          </a:xfrm>
        </p:grpSpPr>
        <p:sp>
          <p:nvSpPr>
            <p:cNvPr id="291" name="Google Shape;291;g3d0e24cd55f_0_226"/>
            <p:cNvSpPr/>
            <p:nvPr/>
          </p:nvSpPr>
          <p:spPr>
            <a:xfrm>
              <a:off x="6285864" y="1221118"/>
              <a:ext cx="612000" cy="587100"/>
            </a:xfrm>
            <a:prstGeom prst="ellipse">
              <a:avLst/>
            </a:prstGeom>
            <a:solidFill>
              <a:srgbClr val="2C6068"/>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92" name="Google Shape;292;g3d0e24cd55f_0_226"/>
            <p:cNvGrpSpPr/>
            <p:nvPr/>
          </p:nvGrpSpPr>
          <p:grpSpPr>
            <a:xfrm>
              <a:off x="6469944" y="1360435"/>
              <a:ext cx="243977" cy="350979"/>
              <a:chOff x="1442" y="1722"/>
              <a:chExt cx="284" cy="426"/>
            </a:xfrm>
          </p:grpSpPr>
          <p:sp>
            <p:nvSpPr>
              <p:cNvPr id="293" name="Google Shape;293;g3d0e24cd55f_0_226"/>
              <p:cNvSpPr/>
              <p:nvPr/>
            </p:nvSpPr>
            <p:spPr>
              <a:xfrm>
                <a:off x="1442" y="1864"/>
                <a:ext cx="284" cy="284"/>
              </a:xfrm>
              <a:custGeom>
                <a:rect b="b" l="l" r="r" t="t"/>
                <a:pathLst>
                  <a:path extrusionOk="0" h="192" w="192">
                    <a:moveTo>
                      <a:pt x="96" y="192"/>
                    </a:moveTo>
                    <a:cubicBezTo>
                      <a:pt x="43" y="192"/>
                      <a:pt x="0" y="149"/>
                      <a:pt x="0" y="96"/>
                    </a:cubicBezTo>
                    <a:cubicBezTo>
                      <a:pt x="0" y="44"/>
                      <a:pt x="43" y="0"/>
                      <a:pt x="96" y="0"/>
                    </a:cubicBezTo>
                    <a:cubicBezTo>
                      <a:pt x="149" y="0"/>
                      <a:pt x="192" y="44"/>
                      <a:pt x="192" y="96"/>
                    </a:cubicBezTo>
                    <a:cubicBezTo>
                      <a:pt x="192" y="149"/>
                      <a:pt x="149" y="192"/>
                      <a:pt x="96" y="192"/>
                    </a:cubicBezTo>
                    <a:close/>
                    <a:moveTo>
                      <a:pt x="96" y="12"/>
                    </a:moveTo>
                    <a:cubicBezTo>
                      <a:pt x="50" y="12"/>
                      <a:pt x="12" y="50"/>
                      <a:pt x="12" y="96"/>
                    </a:cubicBezTo>
                    <a:cubicBezTo>
                      <a:pt x="12" y="143"/>
                      <a:pt x="50" y="180"/>
                      <a:pt x="96" y="180"/>
                    </a:cubicBezTo>
                    <a:cubicBezTo>
                      <a:pt x="142" y="180"/>
                      <a:pt x="180" y="143"/>
                      <a:pt x="180" y="96"/>
                    </a:cubicBezTo>
                    <a:cubicBezTo>
                      <a:pt x="180" y="50"/>
                      <a:pt x="142" y="12"/>
                      <a:pt x="96" y="1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94" name="Google Shape;294;g3d0e24cd55f_0_226"/>
              <p:cNvSpPr/>
              <p:nvPr/>
            </p:nvSpPr>
            <p:spPr>
              <a:xfrm>
                <a:off x="1495" y="1917"/>
                <a:ext cx="179" cy="171"/>
              </a:xfrm>
              <a:custGeom>
                <a:rect b="b" l="l" r="r" t="t"/>
                <a:pathLst>
                  <a:path extrusionOk="0" h="115" w="121">
                    <a:moveTo>
                      <a:pt x="96" y="114"/>
                    </a:moveTo>
                    <a:cubicBezTo>
                      <a:pt x="95" y="114"/>
                      <a:pt x="94" y="114"/>
                      <a:pt x="93" y="114"/>
                    </a:cubicBezTo>
                    <a:cubicBezTo>
                      <a:pt x="60" y="93"/>
                      <a:pt x="60" y="93"/>
                      <a:pt x="60" y="93"/>
                    </a:cubicBezTo>
                    <a:cubicBezTo>
                      <a:pt x="27" y="114"/>
                      <a:pt x="27" y="114"/>
                      <a:pt x="27" y="114"/>
                    </a:cubicBezTo>
                    <a:cubicBezTo>
                      <a:pt x="25" y="115"/>
                      <a:pt x="22" y="115"/>
                      <a:pt x="20" y="113"/>
                    </a:cubicBezTo>
                    <a:cubicBezTo>
                      <a:pt x="18" y="112"/>
                      <a:pt x="18" y="109"/>
                      <a:pt x="18" y="107"/>
                    </a:cubicBezTo>
                    <a:cubicBezTo>
                      <a:pt x="29" y="69"/>
                      <a:pt x="29" y="69"/>
                      <a:pt x="29" y="69"/>
                    </a:cubicBezTo>
                    <a:cubicBezTo>
                      <a:pt x="2" y="47"/>
                      <a:pt x="2" y="47"/>
                      <a:pt x="2" y="47"/>
                    </a:cubicBezTo>
                    <a:cubicBezTo>
                      <a:pt x="0" y="46"/>
                      <a:pt x="0" y="43"/>
                      <a:pt x="0" y="40"/>
                    </a:cubicBezTo>
                    <a:cubicBezTo>
                      <a:pt x="1" y="38"/>
                      <a:pt x="3" y="36"/>
                      <a:pt x="6" y="36"/>
                    </a:cubicBezTo>
                    <a:cubicBezTo>
                      <a:pt x="38" y="36"/>
                      <a:pt x="38" y="36"/>
                      <a:pt x="38" y="36"/>
                    </a:cubicBezTo>
                    <a:cubicBezTo>
                      <a:pt x="55" y="4"/>
                      <a:pt x="55" y="4"/>
                      <a:pt x="55" y="4"/>
                    </a:cubicBezTo>
                    <a:cubicBezTo>
                      <a:pt x="56" y="2"/>
                      <a:pt x="58" y="0"/>
                      <a:pt x="60" y="0"/>
                    </a:cubicBezTo>
                    <a:cubicBezTo>
                      <a:pt x="62" y="0"/>
                      <a:pt x="64" y="2"/>
                      <a:pt x="65" y="4"/>
                    </a:cubicBezTo>
                    <a:cubicBezTo>
                      <a:pt x="82" y="36"/>
                      <a:pt x="82" y="36"/>
                      <a:pt x="82" y="36"/>
                    </a:cubicBezTo>
                    <a:cubicBezTo>
                      <a:pt x="114" y="36"/>
                      <a:pt x="114" y="36"/>
                      <a:pt x="114" y="36"/>
                    </a:cubicBezTo>
                    <a:cubicBezTo>
                      <a:pt x="117" y="36"/>
                      <a:pt x="119" y="38"/>
                      <a:pt x="120" y="40"/>
                    </a:cubicBezTo>
                    <a:cubicBezTo>
                      <a:pt x="121" y="43"/>
                      <a:pt x="120" y="46"/>
                      <a:pt x="118" y="47"/>
                    </a:cubicBezTo>
                    <a:cubicBezTo>
                      <a:pt x="91" y="69"/>
                      <a:pt x="91" y="69"/>
                      <a:pt x="91" y="69"/>
                    </a:cubicBezTo>
                    <a:cubicBezTo>
                      <a:pt x="102" y="107"/>
                      <a:pt x="102" y="107"/>
                      <a:pt x="102" y="107"/>
                    </a:cubicBezTo>
                    <a:cubicBezTo>
                      <a:pt x="102" y="109"/>
                      <a:pt x="102" y="112"/>
                      <a:pt x="100" y="113"/>
                    </a:cubicBezTo>
                    <a:cubicBezTo>
                      <a:pt x="99" y="114"/>
                      <a:pt x="97" y="114"/>
                      <a:pt x="96" y="114"/>
                    </a:cubicBezTo>
                    <a:close/>
                    <a:moveTo>
                      <a:pt x="60" y="80"/>
                    </a:moveTo>
                    <a:cubicBezTo>
                      <a:pt x="61" y="80"/>
                      <a:pt x="62" y="80"/>
                      <a:pt x="63" y="81"/>
                    </a:cubicBezTo>
                    <a:cubicBezTo>
                      <a:pt x="86" y="95"/>
                      <a:pt x="86" y="95"/>
                      <a:pt x="86" y="95"/>
                    </a:cubicBezTo>
                    <a:cubicBezTo>
                      <a:pt x="78" y="68"/>
                      <a:pt x="78" y="68"/>
                      <a:pt x="78" y="68"/>
                    </a:cubicBezTo>
                    <a:cubicBezTo>
                      <a:pt x="78" y="66"/>
                      <a:pt x="78" y="63"/>
                      <a:pt x="80" y="62"/>
                    </a:cubicBezTo>
                    <a:cubicBezTo>
                      <a:pt x="97" y="48"/>
                      <a:pt x="97" y="48"/>
                      <a:pt x="97" y="48"/>
                    </a:cubicBezTo>
                    <a:cubicBezTo>
                      <a:pt x="78" y="48"/>
                      <a:pt x="78" y="48"/>
                      <a:pt x="78" y="48"/>
                    </a:cubicBezTo>
                    <a:cubicBezTo>
                      <a:pt x="76" y="48"/>
                      <a:pt x="74" y="47"/>
                      <a:pt x="73" y="45"/>
                    </a:cubicBezTo>
                    <a:cubicBezTo>
                      <a:pt x="60" y="20"/>
                      <a:pt x="60" y="20"/>
                      <a:pt x="60" y="20"/>
                    </a:cubicBezTo>
                    <a:cubicBezTo>
                      <a:pt x="47" y="45"/>
                      <a:pt x="47" y="45"/>
                      <a:pt x="47" y="45"/>
                    </a:cubicBezTo>
                    <a:cubicBezTo>
                      <a:pt x="46" y="47"/>
                      <a:pt x="44" y="48"/>
                      <a:pt x="42" y="48"/>
                    </a:cubicBezTo>
                    <a:cubicBezTo>
                      <a:pt x="23" y="48"/>
                      <a:pt x="23" y="48"/>
                      <a:pt x="23" y="48"/>
                    </a:cubicBezTo>
                    <a:cubicBezTo>
                      <a:pt x="40" y="62"/>
                      <a:pt x="40" y="62"/>
                      <a:pt x="40" y="62"/>
                    </a:cubicBezTo>
                    <a:cubicBezTo>
                      <a:pt x="42" y="63"/>
                      <a:pt x="42" y="66"/>
                      <a:pt x="42" y="68"/>
                    </a:cubicBezTo>
                    <a:cubicBezTo>
                      <a:pt x="34" y="95"/>
                      <a:pt x="34" y="95"/>
                      <a:pt x="34" y="95"/>
                    </a:cubicBezTo>
                    <a:cubicBezTo>
                      <a:pt x="57" y="81"/>
                      <a:pt x="57" y="81"/>
                      <a:pt x="57" y="81"/>
                    </a:cubicBezTo>
                    <a:cubicBezTo>
                      <a:pt x="58" y="80"/>
                      <a:pt x="59" y="80"/>
                      <a:pt x="60" y="8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95" name="Google Shape;295;g3d0e24cd55f_0_226"/>
              <p:cNvSpPr/>
              <p:nvPr/>
            </p:nvSpPr>
            <p:spPr>
              <a:xfrm>
                <a:off x="1478" y="1722"/>
                <a:ext cx="124" cy="142"/>
              </a:xfrm>
              <a:custGeom>
                <a:rect b="b" l="l" r="r" t="t"/>
                <a:pathLst>
                  <a:path extrusionOk="0" h="96" w="84">
                    <a:moveTo>
                      <a:pt x="25" y="96"/>
                    </a:moveTo>
                    <a:cubicBezTo>
                      <a:pt x="22" y="96"/>
                      <a:pt x="20" y="95"/>
                      <a:pt x="19" y="92"/>
                    </a:cubicBezTo>
                    <a:cubicBezTo>
                      <a:pt x="0" y="38"/>
                      <a:pt x="0" y="38"/>
                      <a:pt x="0" y="38"/>
                    </a:cubicBezTo>
                    <a:cubicBezTo>
                      <a:pt x="0" y="38"/>
                      <a:pt x="0" y="37"/>
                      <a:pt x="0" y="36"/>
                    </a:cubicBezTo>
                    <a:cubicBezTo>
                      <a:pt x="0" y="6"/>
                      <a:pt x="0" y="6"/>
                      <a:pt x="0" y="6"/>
                    </a:cubicBezTo>
                    <a:cubicBezTo>
                      <a:pt x="0" y="3"/>
                      <a:pt x="3" y="0"/>
                      <a:pt x="6" y="0"/>
                    </a:cubicBezTo>
                    <a:cubicBezTo>
                      <a:pt x="78" y="0"/>
                      <a:pt x="78" y="0"/>
                      <a:pt x="78" y="0"/>
                    </a:cubicBezTo>
                    <a:cubicBezTo>
                      <a:pt x="81" y="0"/>
                      <a:pt x="84" y="3"/>
                      <a:pt x="84" y="6"/>
                    </a:cubicBezTo>
                    <a:cubicBezTo>
                      <a:pt x="84" y="10"/>
                      <a:pt x="81" y="12"/>
                      <a:pt x="78" y="12"/>
                    </a:cubicBezTo>
                    <a:cubicBezTo>
                      <a:pt x="12" y="12"/>
                      <a:pt x="12" y="12"/>
                      <a:pt x="12" y="12"/>
                    </a:cubicBezTo>
                    <a:cubicBezTo>
                      <a:pt x="12" y="35"/>
                      <a:pt x="12" y="35"/>
                      <a:pt x="12" y="35"/>
                    </a:cubicBezTo>
                    <a:cubicBezTo>
                      <a:pt x="30" y="88"/>
                      <a:pt x="30" y="88"/>
                      <a:pt x="30" y="88"/>
                    </a:cubicBezTo>
                    <a:cubicBezTo>
                      <a:pt x="31" y="92"/>
                      <a:pt x="30" y="95"/>
                      <a:pt x="26" y="96"/>
                    </a:cubicBezTo>
                    <a:cubicBezTo>
                      <a:pt x="26" y="96"/>
                      <a:pt x="25" y="96"/>
                      <a:pt x="25" y="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96" name="Google Shape;296;g3d0e24cd55f_0_226"/>
              <p:cNvSpPr/>
              <p:nvPr/>
            </p:nvSpPr>
            <p:spPr>
              <a:xfrm>
                <a:off x="1584" y="1722"/>
                <a:ext cx="125" cy="142"/>
              </a:xfrm>
              <a:custGeom>
                <a:rect b="b" l="l" r="r" t="t"/>
                <a:pathLst>
                  <a:path extrusionOk="0" h="96" w="84">
                    <a:moveTo>
                      <a:pt x="61" y="96"/>
                    </a:moveTo>
                    <a:cubicBezTo>
                      <a:pt x="60" y="96"/>
                      <a:pt x="60" y="96"/>
                      <a:pt x="59" y="96"/>
                    </a:cubicBezTo>
                    <a:cubicBezTo>
                      <a:pt x="56" y="95"/>
                      <a:pt x="54" y="92"/>
                      <a:pt x="55" y="89"/>
                    </a:cubicBezTo>
                    <a:cubicBezTo>
                      <a:pt x="72" y="35"/>
                      <a:pt x="72" y="35"/>
                      <a:pt x="72" y="35"/>
                    </a:cubicBezTo>
                    <a:cubicBezTo>
                      <a:pt x="72" y="12"/>
                      <a:pt x="72" y="12"/>
                      <a:pt x="72" y="12"/>
                    </a:cubicBezTo>
                    <a:cubicBezTo>
                      <a:pt x="6" y="12"/>
                      <a:pt x="6" y="12"/>
                      <a:pt x="6" y="12"/>
                    </a:cubicBezTo>
                    <a:cubicBezTo>
                      <a:pt x="3" y="12"/>
                      <a:pt x="0" y="10"/>
                      <a:pt x="0" y="6"/>
                    </a:cubicBezTo>
                    <a:cubicBezTo>
                      <a:pt x="0" y="3"/>
                      <a:pt x="3" y="0"/>
                      <a:pt x="6" y="0"/>
                    </a:cubicBezTo>
                    <a:cubicBezTo>
                      <a:pt x="78" y="0"/>
                      <a:pt x="78" y="0"/>
                      <a:pt x="78" y="0"/>
                    </a:cubicBezTo>
                    <a:cubicBezTo>
                      <a:pt x="82" y="0"/>
                      <a:pt x="84" y="3"/>
                      <a:pt x="84" y="6"/>
                    </a:cubicBezTo>
                    <a:cubicBezTo>
                      <a:pt x="84" y="36"/>
                      <a:pt x="84" y="36"/>
                      <a:pt x="84" y="36"/>
                    </a:cubicBezTo>
                    <a:cubicBezTo>
                      <a:pt x="84" y="37"/>
                      <a:pt x="84" y="38"/>
                      <a:pt x="84" y="38"/>
                    </a:cubicBezTo>
                    <a:cubicBezTo>
                      <a:pt x="66" y="92"/>
                      <a:pt x="66" y="92"/>
                      <a:pt x="66" y="92"/>
                    </a:cubicBezTo>
                    <a:cubicBezTo>
                      <a:pt x="66" y="95"/>
                      <a:pt x="63" y="96"/>
                      <a:pt x="61" y="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97" name="Google Shape;297;g3d0e24cd55f_0_226"/>
              <p:cNvSpPr/>
              <p:nvPr/>
            </p:nvSpPr>
            <p:spPr>
              <a:xfrm>
                <a:off x="1531" y="1722"/>
                <a:ext cx="18" cy="125"/>
              </a:xfrm>
              <a:custGeom>
                <a:rect b="b" l="l" r="r" t="t"/>
                <a:pathLst>
                  <a:path extrusionOk="0" h="84" w="12">
                    <a:moveTo>
                      <a:pt x="6" y="84"/>
                    </a:moveTo>
                    <a:cubicBezTo>
                      <a:pt x="3" y="84"/>
                      <a:pt x="0" y="82"/>
                      <a:pt x="0" y="78"/>
                    </a:cubicBezTo>
                    <a:cubicBezTo>
                      <a:pt x="0" y="6"/>
                      <a:pt x="0" y="6"/>
                      <a:pt x="0" y="6"/>
                    </a:cubicBezTo>
                    <a:cubicBezTo>
                      <a:pt x="0" y="3"/>
                      <a:pt x="3" y="0"/>
                      <a:pt x="6" y="0"/>
                    </a:cubicBezTo>
                    <a:cubicBezTo>
                      <a:pt x="9" y="0"/>
                      <a:pt x="12" y="3"/>
                      <a:pt x="12" y="6"/>
                    </a:cubicBezTo>
                    <a:cubicBezTo>
                      <a:pt x="12" y="78"/>
                      <a:pt x="12" y="78"/>
                      <a:pt x="12" y="78"/>
                    </a:cubicBezTo>
                    <a:cubicBezTo>
                      <a:pt x="12" y="82"/>
                      <a:pt x="9" y="84"/>
                      <a:pt x="6" y="8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98" name="Google Shape;298;g3d0e24cd55f_0_226"/>
              <p:cNvSpPr/>
              <p:nvPr/>
            </p:nvSpPr>
            <p:spPr>
              <a:xfrm>
                <a:off x="1637" y="1722"/>
                <a:ext cx="18" cy="125"/>
              </a:xfrm>
              <a:custGeom>
                <a:rect b="b" l="l" r="r" t="t"/>
                <a:pathLst>
                  <a:path extrusionOk="0" h="84" w="12">
                    <a:moveTo>
                      <a:pt x="6" y="84"/>
                    </a:moveTo>
                    <a:cubicBezTo>
                      <a:pt x="3" y="84"/>
                      <a:pt x="0" y="82"/>
                      <a:pt x="0" y="78"/>
                    </a:cubicBezTo>
                    <a:cubicBezTo>
                      <a:pt x="0" y="6"/>
                      <a:pt x="0" y="6"/>
                      <a:pt x="0" y="6"/>
                    </a:cubicBezTo>
                    <a:cubicBezTo>
                      <a:pt x="0" y="3"/>
                      <a:pt x="3" y="0"/>
                      <a:pt x="6" y="0"/>
                    </a:cubicBezTo>
                    <a:cubicBezTo>
                      <a:pt x="9" y="0"/>
                      <a:pt x="12" y="3"/>
                      <a:pt x="12" y="6"/>
                    </a:cubicBezTo>
                    <a:cubicBezTo>
                      <a:pt x="12" y="78"/>
                      <a:pt x="12" y="78"/>
                      <a:pt x="12" y="78"/>
                    </a:cubicBezTo>
                    <a:cubicBezTo>
                      <a:pt x="12" y="82"/>
                      <a:pt x="9" y="84"/>
                      <a:pt x="6" y="8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99" name="Google Shape;299;g3d0e24cd55f_0_226"/>
              <p:cNvSpPr/>
              <p:nvPr/>
            </p:nvSpPr>
            <p:spPr>
              <a:xfrm>
                <a:off x="1584" y="1722"/>
                <a:ext cx="18" cy="125"/>
              </a:xfrm>
              <a:custGeom>
                <a:rect b="b" l="l" r="r" t="t"/>
                <a:pathLst>
                  <a:path extrusionOk="0" h="84" w="12">
                    <a:moveTo>
                      <a:pt x="6" y="84"/>
                    </a:moveTo>
                    <a:cubicBezTo>
                      <a:pt x="3" y="84"/>
                      <a:pt x="0" y="82"/>
                      <a:pt x="0" y="78"/>
                    </a:cubicBezTo>
                    <a:cubicBezTo>
                      <a:pt x="0" y="6"/>
                      <a:pt x="0" y="6"/>
                      <a:pt x="0" y="6"/>
                    </a:cubicBezTo>
                    <a:cubicBezTo>
                      <a:pt x="0" y="3"/>
                      <a:pt x="3" y="0"/>
                      <a:pt x="6" y="0"/>
                    </a:cubicBezTo>
                    <a:cubicBezTo>
                      <a:pt x="9" y="0"/>
                      <a:pt x="12" y="3"/>
                      <a:pt x="12" y="6"/>
                    </a:cubicBezTo>
                    <a:cubicBezTo>
                      <a:pt x="12" y="78"/>
                      <a:pt x="12" y="78"/>
                      <a:pt x="12" y="78"/>
                    </a:cubicBezTo>
                    <a:cubicBezTo>
                      <a:pt x="12" y="82"/>
                      <a:pt x="9" y="84"/>
                      <a:pt x="6" y="8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grpSp>
      </p:grpSp>
      <p:grpSp>
        <p:nvGrpSpPr>
          <p:cNvPr id="300" name="Google Shape;300;g3d0e24cd55f_0_226"/>
          <p:cNvGrpSpPr/>
          <p:nvPr/>
        </p:nvGrpSpPr>
        <p:grpSpPr>
          <a:xfrm>
            <a:off x="10072487" y="3034427"/>
            <a:ext cx="342720" cy="342720"/>
            <a:chOff x="8324736" y="1221118"/>
            <a:chExt cx="612000" cy="612000"/>
          </a:xfrm>
        </p:grpSpPr>
        <p:sp>
          <p:nvSpPr>
            <p:cNvPr id="301" name="Google Shape;301;g3d0e24cd55f_0_226"/>
            <p:cNvSpPr/>
            <p:nvPr/>
          </p:nvSpPr>
          <p:spPr>
            <a:xfrm>
              <a:off x="8324736" y="1221118"/>
              <a:ext cx="612000" cy="612000"/>
            </a:xfrm>
            <a:prstGeom prst="ellipse">
              <a:avLst/>
            </a:prstGeom>
            <a:solidFill>
              <a:srgbClr val="4AB5C4"/>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02" name="Google Shape;302;g3d0e24cd55f_0_226"/>
            <p:cNvGrpSpPr/>
            <p:nvPr/>
          </p:nvGrpSpPr>
          <p:grpSpPr>
            <a:xfrm>
              <a:off x="8456544" y="1353371"/>
              <a:ext cx="357439" cy="365760"/>
              <a:chOff x="1580" y="1910"/>
              <a:chExt cx="387" cy="396"/>
            </a:xfrm>
          </p:grpSpPr>
          <p:sp>
            <p:nvSpPr>
              <p:cNvPr id="303" name="Google Shape;303;g3d0e24cd55f_0_226"/>
              <p:cNvSpPr/>
              <p:nvPr/>
            </p:nvSpPr>
            <p:spPr>
              <a:xfrm>
                <a:off x="1655" y="1982"/>
                <a:ext cx="238" cy="252"/>
              </a:xfrm>
              <a:custGeom>
                <a:rect b="b" l="l" r="r" t="t"/>
                <a:pathLst>
                  <a:path extrusionOk="0" h="169" w="156">
                    <a:moveTo>
                      <a:pt x="78" y="0"/>
                    </a:moveTo>
                    <a:cubicBezTo>
                      <a:pt x="35" y="0"/>
                      <a:pt x="0" y="35"/>
                      <a:pt x="0" y="78"/>
                    </a:cubicBezTo>
                    <a:cubicBezTo>
                      <a:pt x="0" y="112"/>
                      <a:pt x="22" y="142"/>
                      <a:pt x="54" y="153"/>
                    </a:cubicBezTo>
                    <a:cubicBezTo>
                      <a:pt x="54" y="163"/>
                      <a:pt x="54" y="163"/>
                      <a:pt x="54" y="163"/>
                    </a:cubicBezTo>
                    <a:cubicBezTo>
                      <a:pt x="54" y="166"/>
                      <a:pt x="56" y="169"/>
                      <a:pt x="60" y="169"/>
                    </a:cubicBezTo>
                    <a:cubicBezTo>
                      <a:pt x="96" y="169"/>
                      <a:pt x="96" y="169"/>
                      <a:pt x="96" y="169"/>
                    </a:cubicBezTo>
                    <a:cubicBezTo>
                      <a:pt x="99" y="169"/>
                      <a:pt x="102" y="166"/>
                      <a:pt x="102" y="163"/>
                    </a:cubicBezTo>
                    <a:cubicBezTo>
                      <a:pt x="102" y="153"/>
                      <a:pt x="102" y="153"/>
                      <a:pt x="102" y="153"/>
                    </a:cubicBezTo>
                    <a:cubicBezTo>
                      <a:pt x="134" y="142"/>
                      <a:pt x="156" y="112"/>
                      <a:pt x="156" y="78"/>
                    </a:cubicBezTo>
                    <a:cubicBezTo>
                      <a:pt x="156" y="35"/>
                      <a:pt x="121" y="0"/>
                      <a:pt x="78" y="0"/>
                    </a:cubicBezTo>
                    <a:close/>
                    <a:moveTo>
                      <a:pt x="94" y="142"/>
                    </a:moveTo>
                    <a:cubicBezTo>
                      <a:pt x="92" y="143"/>
                      <a:pt x="90" y="145"/>
                      <a:pt x="90" y="148"/>
                    </a:cubicBezTo>
                    <a:cubicBezTo>
                      <a:pt x="90" y="157"/>
                      <a:pt x="90" y="157"/>
                      <a:pt x="90" y="157"/>
                    </a:cubicBezTo>
                    <a:cubicBezTo>
                      <a:pt x="66" y="157"/>
                      <a:pt x="66" y="157"/>
                      <a:pt x="66" y="157"/>
                    </a:cubicBezTo>
                    <a:cubicBezTo>
                      <a:pt x="66" y="148"/>
                      <a:pt x="66" y="148"/>
                      <a:pt x="66" y="148"/>
                    </a:cubicBezTo>
                    <a:cubicBezTo>
                      <a:pt x="66" y="145"/>
                      <a:pt x="64" y="143"/>
                      <a:pt x="61" y="142"/>
                    </a:cubicBezTo>
                    <a:cubicBezTo>
                      <a:pt x="57" y="141"/>
                      <a:pt x="54" y="140"/>
                      <a:pt x="50" y="138"/>
                    </a:cubicBezTo>
                    <a:cubicBezTo>
                      <a:pt x="54" y="136"/>
                      <a:pt x="59" y="135"/>
                      <a:pt x="63" y="133"/>
                    </a:cubicBezTo>
                    <a:cubicBezTo>
                      <a:pt x="65" y="132"/>
                      <a:pt x="67" y="130"/>
                      <a:pt x="67" y="127"/>
                    </a:cubicBezTo>
                    <a:cubicBezTo>
                      <a:pt x="67" y="110"/>
                      <a:pt x="67" y="110"/>
                      <a:pt x="67" y="110"/>
                    </a:cubicBezTo>
                    <a:cubicBezTo>
                      <a:pt x="67" y="108"/>
                      <a:pt x="65" y="106"/>
                      <a:pt x="63" y="105"/>
                    </a:cubicBezTo>
                    <a:cubicBezTo>
                      <a:pt x="63" y="105"/>
                      <a:pt x="58" y="102"/>
                      <a:pt x="58" y="89"/>
                    </a:cubicBezTo>
                    <a:cubicBezTo>
                      <a:pt x="58" y="86"/>
                      <a:pt x="56" y="84"/>
                      <a:pt x="54" y="84"/>
                    </a:cubicBezTo>
                    <a:cubicBezTo>
                      <a:pt x="53" y="83"/>
                      <a:pt x="52" y="80"/>
                      <a:pt x="53" y="78"/>
                    </a:cubicBezTo>
                    <a:cubicBezTo>
                      <a:pt x="56" y="78"/>
                      <a:pt x="58" y="75"/>
                      <a:pt x="58" y="72"/>
                    </a:cubicBezTo>
                    <a:cubicBezTo>
                      <a:pt x="58" y="71"/>
                      <a:pt x="58" y="69"/>
                      <a:pt x="56" y="67"/>
                    </a:cubicBezTo>
                    <a:cubicBezTo>
                      <a:pt x="54" y="60"/>
                      <a:pt x="53" y="58"/>
                      <a:pt x="53" y="57"/>
                    </a:cubicBezTo>
                    <a:cubicBezTo>
                      <a:pt x="54" y="57"/>
                      <a:pt x="54" y="57"/>
                      <a:pt x="55" y="57"/>
                    </a:cubicBezTo>
                    <a:cubicBezTo>
                      <a:pt x="58" y="58"/>
                      <a:pt x="61" y="56"/>
                      <a:pt x="62" y="53"/>
                    </a:cubicBezTo>
                    <a:cubicBezTo>
                      <a:pt x="63" y="48"/>
                      <a:pt x="72" y="44"/>
                      <a:pt x="82" y="44"/>
                    </a:cubicBezTo>
                    <a:cubicBezTo>
                      <a:pt x="92" y="44"/>
                      <a:pt x="100" y="48"/>
                      <a:pt x="102" y="53"/>
                    </a:cubicBezTo>
                    <a:cubicBezTo>
                      <a:pt x="103" y="58"/>
                      <a:pt x="100" y="64"/>
                      <a:pt x="99" y="67"/>
                    </a:cubicBezTo>
                    <a:cubicBezTo>
                      <a:pt x="98" y="69"/>
                      <a:pt x="97" y="71"/>
                      <a:pt x="97" y="72"/>
                    </a:cubicBezTo>
                    <a:cubicBezTo>
                      <a:pt x="97" y="75"/>
                      <a:pt x="100" y="78"/>
                      <a:pt x="102" y="78"/>
                    </a:cubicBezTo>
                    <a:cubicBezTo>
                      <a:pt x="103" y="78"/>
                      <a:pt x="103" y="79"/>
                      <a:pt x="103" y="79"/>
                    </a:cubicBezTo>
                    <a:cubicBezTo>
                      <a:pt x="103" y="81"/>
                      <a:pt x="102" y="82"/>
                      <a:pt x="102" y="83"/>
                    </a:cubicBezTo>
                    <a:cubicBezTo>
                      <a:pt x="99" y="84"/>
                      <a:pt x="97" y="86"/>
                      <a:pt x="97" y="89"/>
                    </a:cubicBezTo>
                    <a:cubicBezTo>
                      <a:pt x="97" y="101"/>
                      <a:pt x="93" y="104"/>
                      <a:pt x="92" y="105"/>
                    </a:cubicBezTo>
                    <a:cubicBezTo>
                      <a:pt x="90" y="106"/>
                      <a:pt x="89" y="108"/>
                      <a:pt x="89" y="110"/>
                    </a:cubicBezTo>
                    <a:cubicBezTo>
                      <a:pt x="89" y="127"/>
                      <a:pt x="89" y="127"/>
                      <a:pt x="89" y="127"/>
                    </a:cubicBezTo>
                    <a:cubicBezTo>
                      <a:pt x="89" y="130"/>
                      <a:pt x="90" y="132"/>
                      <a:pt x="92" y="133"/>
                    </a:cubicBezTo>
                    <a:cubicBezTo>
                      <a:pt x="97" y="135"/>
                      <a:pt x="101" y="136"/>
                      <a:pt x="105" y="138"/>
                    </a:cubicBezTo>
                    <a:cubicBezTo>
                      <a:pt x="102" y="140"/>
                      <a:pt x="98" y="141"/>
                      <a:pt x="94" y="142"/>
                    </a:cubicBezTo>
                    <a:close/>
                    <a:moveTo>
                      <a:pt x="118" y="131"/>
                    </a:moveTo>
                    <a:cubicBezTo>
                      <a:pt x="112" y="128"/>
                      <a:pt x="106" y="126"/>
                      <a:pt x="100" y="123"/>
                    </a:cubicBezTo>
                    <a:cubicBezTo>
                      <a:pt x="100" y="114"/>
                      <a:pt x="100" y="114"/>
                      <a:pt x="100" y="114"/>
                    </a:cubicBezTo>
                    <a:cubicBezTo>
                      <a:pt x="104" y="111"/>
                      <a:pt x="108" y="105"/>
                      <a:pt x="109" y="93"/>
                    </a:cubicBezTo>
                    <a:cubicBezTo>
                      <a:pt x="112" y="90"/>
                      <a:pt x="114" y="85"/>
                      <a:pt x="114" y="80"/>
                    </a:cubicBezTo>
                    <a:cubicBezTo>
                      <a:pt x="114" y="76"/>
                      <a:pt x="114" y="74"/>
                      <a:pt x="112" y="71"/>
                    </a:cubicBezTo>
                    <a:cubicBezTo>
                      <a:pt x="112" y="71"/>
                      <a:pt x="111" y="70"/>
                      <a:pt x="111" y="69"/>
                    </a:cubicBezTo>
                    <a:cubicBezTo>
                      <a:pt x="113" y="65"/>
                      <a:pt x="115" y="57"/>
                      <a:pt x="113" y="50"/>
                    </a:cubicBezTo>
                    <a:cubicBezTo>
                      <a:pt x="110" y="37"/>
                      <a:pt x="94" y="33"/>
                      <a:pt x="82" y="33"/>
                    </a:cubicBezTo>
                    <a:cubicBezTo>
                      <a:pt x="71" y="33"/>
                      <a:pt x="58" y="36"/>
                      <a:pt x="53" y="45"/>
                    </a:cubicBezTo>
                    <a:cubicBezTo>
                      <a:pt x="49" y="45"/>
                      <a:pt x="46" y="46"/>
                      <a:pt x="44" y="49"/>
                    </a:cubicBezTo>
                    <a:cubicBezTo>
                      <a:pt x="39" y="55"/>
                      <a:pt x="42" y="64"/>
                      <a:pt x="45" y="69"/>
                    </a:cubicBezTo>
                    <a:cubicBezTo>
                      <a:pt x="44" y="70"/>
                      <a:pt x="44" y="71"/>
                      <a:pt x="43" y="71"/>
                    </a:cubicBezTo>
                    <a:cubicBezTo>
                      <a:pt x="42" y="74"/>
                      <a:pt x="41" y="77"/>
                      <a:pt x="41" y="80"/>
                    </a:cubicBezTo>
                    <a:cubicBezTo>
                      <a:pt x="41" y="85"/>
                      <a:pt x="43" y="90"/>
                      <a:pt x="46" y="93"/>
                    </a:cubicBezTo>
                    <a:cubicBezTo>
                      <a:pt x="47" y="105"/>
                      <a:pt x="51" y="111"/>
                      <a:pt x="55" y="114"/>
                    </a:cubicBezTo>
                    <a:cubicBezTo>
                      <a:pt x="55" y="123"/>
                      <a:pt x="55" y="123"/>
                      <a:pt x="55" y="123"/>
                    </a:cubicBezTo>
                    <a:cubicBezTo>
                      <a:pt x="49" y="126"/>
                      <a:pt x="43" y="128"/>
                      <a:pt x="38" y="131"/>
                    </a:cubicBezTo>
                    <a:cubicBezTo>
                      <a:pt x="22" y="119"/>
                      <a:pt x="12" y="100"/>
                      <a:pt x="12" y="78"/>
                    </a:cubicBezTo>
                    <a:cubicBezTo>
                      <a:pt x="12" y="42"/>
                      <a:pt x="41" y="12"/>
                      <a:pt x="78" y="12"/>
                    </a:cubicBezTo>
                    <a:cubicBezTo>
                      <a:pt x="114" y="12"/>
                      <a:pt x="144" y="42"/>
                      <a:pt x="144" y="78"/>
                    </a:cubicBezTo>
                    <a:cubicBezTo>
                      <a:pt x="144" y="100"/>
                      <a:pt x="134" y="119"/>
                      <a:pt x="118" y="13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04" name="Google Shape;304;g3d0e24cd55f_0_226"/>
              <p:cNvSpPr/>
              <p:nvPr/>
            </p:nvSpPr>
            <p:spPr>
              <a:xfrm>
                <a:off x="1756" y="2288"/>
                <a:ext cx="36" cy="18"/>
              </a:xfrm>
              <a:custGeom>
                <a:rect b="b" l="l" r="r" t="t"/>
                <a:pathLst>
                  <a:path extrusionOk="0" h="12" w="24">
                    <a:moveTo>
                      <a:pt x="18" y="0"/>
                    </a:moveTo>
                    <a:cubicBezTo>
                      <a:pt x="6" y="0"/>
                      <a:pt x="6" y="0"/>
                      <a:pt x="6" y="0"/>
                    </a:cubicBezTo>
                    <a:cubicBezTo>
                      <a:pt x="2" y="0"/>
                      <a:pt x="0" y="2"/>
                      <a:pt x="0" y="6"/>
                    </a:cubicBezTo>
                    <a:cubicBezTo>
                      <a:pt x="0" y="9"/>
                      <a:pt x="2" y="12"/>
                      <a:pt x="6" y="12"/>
                    </a:cubicBezTo>
                    <a:cubicBezTo>
                      <a:pt x="18" y="12"/>
                      <a:pt x="18" y="12"/>
                      <a:pt x="18" y="12"/>
                    </a:cubicBezTo>
                    <a:cubicBezTo>
                      <a:pt x="21" y="12"/>
                      <a:pt x="24" y="9"/>
                      <a:pt x="24" y="6"/>
                    </a:cubicBezTo>
                    <a:cubicBezTo>
                      <a:pt x="24" y="2"/>
                      <a:pt x="21" y="0"/>
                      <a:pt x="18"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05" name="Google Shape;305;g3d0e24cd55f_0_226"/>
              <p:cNvSpPr/>
              <p:nvPr/>
            </p:nvSpPr>
            <p:spPr>
              <a:xfrm>
                <a:off x="1737" y="2252"/>
                <a:ext cx="74" cy="18"/>
              </a:xfrm>
              <a:custGeom>
                <a:rect b="b" l="l" r="r" t="t"/>
                <a:pathLst>
                  <a:path extrusionOk="0" h="12" w="48">
                    <a:moveTo>
                      <a:pt x="42" y="0"/>
                    </a:moveTo>
                    <a:cubicBezTo>
                      <a:pt x="6" y="0"/>
                      <a:pt x="6" y="0"/>
                      <a:pt x="6" y="0"/>
                    </a:cubicBezTo>
                    <a:cubicBezTo>
                      <a:pt x="2" y="0"/>
                      <a:pt x="0" y="2"/>
                      <a:pt x="0" y="6"/>
                    </a:cubicBezTo>
                    <a:cubicBezTo>
                      <a:pt x="0" y="9"/>
                      <a:pt x="2" y="12"/>
                      <a:pt x="6" y="12"/>
                    </a:cubicBezTo>
                    <a:cubicBezTo>
                      <a:pt x="42" y="12"/>
                      <a:pt x="42" y="12"/>
                      <a:pt x="42" y="12"/>
                    </a:cubicBezTo>
                    <a:cubicBezTo>
                      <a:pt x="45" y="12"/>
                      <a:pt x="48" y="9"/>
                      <a:pt x="48" y="6"/>
                    </a:cubicBezTo>
                    <a:cubicBezTo>
                      <a:pt x="48" y="2"/>
                      <a:pt x="45" y="0"/>
                      <a:pt x="42"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06" name="Google Shape;306;g3d0e24cd55f_0_226"/>
              <p:cNvSpPr/>
              <p:nvPr/>
            </p:nvSpPr>
            <p:spPr>
              <a:xfrm>
                <a:off x="1765" y="1910"/>
                <a:ext cx="18" cy="54"/>
              </a:xfrm>
              <a:custGeom>
                <a:rect b="b" l="l" r="r" t="t"/>
                <a:pathLst>
                  <a:path extrusionOk="0" h="36" w="12">
                    <a:moveTo>
                      <a:pt x="6" y="36"/>
                    </a:moveTo>
                    <a:cubicBezTo>
                      <a:pt x="9" y="36"/>
                      <a:pt x="12" y="34"/>
                      <a:pt x="12" y="30"/>
                    </a:cubicBezTo>
                    <a:cubicBezTo>
                      <a:pt x="12" y="6"/>
                      <a:pt x="12" y="6"/>
                      <a:pt x="12" y="6"/>
                    </a:cubicBezTo>
                    <a:cubicBezTo>
                      <a:pt x="12" y="3"/>
                      <a:pt x="9" y="0"/>
                      <a:pt x="6" y="0"/>
                    </a:cubicBezTo>
                    <a:cubicBezTo>
                      <a:pt x="2" y="0"/>
                      <a:pt x="0" y="3"/>
                      <a:pt x="0" y="6"/>
                    </a:cubicBezTo>
                    <a:cubicBezTo>
                      <a:pt x="0" y="30"/>
                      <a:pt x="0" y="30"/>
                      <a:pt x="0" y="30"/>
                    </a:cubicBezTo>
                    <a:cubicBezTo>
                      <a:pt x="0" y="34"/>
                      <a:pt x="2" y="36"/>
                      <a:pt x="6" y="3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07" name="Google Shape;307;g3d0e24cd55f_0_226"/>
              <p:cNvSpPr/>
              <p:nvPr/>
            </p:nvSpPr>
            <p:spPr>
              <a:xfrm>
                <a:off x="1912" y="2089"/>
                <a:ext cx="55" cy="18"/>
              </a:xfrm>
              <a:custGeom>
                <a:rect b="b" l="l" r="r" t="t"/>
                <a:pathLst>
                  <a:path extrusionOk="0" h="12" w="36">
                    <a:moveTo>
                      <a:pt x="30" y="0"/>
                    </a:moveTo>
                    <a:cubicBezTo>
                      <a:pt x="6" y="0"/>
                      <a:pt x="6" y="0"/>
                      <a:pt x="6" y="0"/>
                    </a:cubicBezTo>
                    <a:cubicBezTo>
                      <a:pt x="2" y="0"/>
                      <a:pt x="0" y="3"/>
                      <a:pt x="0" y="6"/>
                    </a:cubicBezTo>
                    <a:cubicBezTo>
                      <a:pt x="0" y="10"/>
                      <a:pt x="2" y="12"/>
                      <a:pt x="6" y="12"/>
                    </a:cubicBezTo>
                    <a:cubicBezTo>
                      <a:pt x="30" y="12"/>
                      <a:pt x="30" y="12"/>
                      <a:pt x="30" y="12"/>
                    </a:cubicBezTo>
                    <a:cubicBezTo>
                      <a:pt x="33" y="12"/>
                      <a:pt x="36" y="10"/>
                      <a:pt x="36" y="6"/>
                    </a:cubicBezTo>
                    <a:cubicBezTo>
                      <a:pt x="36" y="3"/>
                      <a:pt x="33" y="0"/>
                      <a:pt x="30"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08" name="Google Shape;308;g3d0e24cd55f_0_226"/>
              <p:cNvSpPr/>
              <p:nvPr/>
            </p:nvSpPr>
            <p:spPr>
              <a:xfrm>
                <a:off x="1580" y="2089"/>
                <a:ext cx="55" cy="18"/>
              </a:xfrm>
              <a:custGeom>
                <a:rect b="b" l="l" r="r" t="t"/>
                <a:pathLst>
                  <a:path extrusionOk="0" h="12" w="36">
                    <a:moveTo>
                      <a:pt x="30" y="0"/>
                    </a:moveTo>
                    <a:cubicBezTo>
                      <a:pt x="6" y="0"/>
                      <a:pt x="6" y="0"/>
                      <a:pt x="6" y="0"/>
                    </a:cubicBezTo>
                    <a:cubicBezTo>
                      <a:pt x="3" y="0"/>
                      <a:pt x="0" y="3"/>
                      <a:pt x="0" y="6"/>
                    </a:cubicBezTo>
                    <a:cubicBezTo>
                      <a:pt x="0" y="10"/>
                      <a:pt x="3" y="12"/>
                      <a:pt x="6" y="12"/>
                    </a:cubicBezTo>
                    <a:cubicBezTo>
                      <a:pt x="30" y="12"/>
                      <a:pt x="30" y="12"/>
                      <a:pt x="30" y="12"/>
                    </a:cubicBezTo>
                    <a:cubicBezTo>
                      <a:pt x="34" y="12"/>
                      <a:pt x="36" y="10"/>
                      <a:pt x="36" y="6"/>
                    </a:cubicBezTo>
                    <a:cubicBezTo>
                      <a:pt x="36" y="3"/>
                      <a:pt x="34" y="0"/>
                      <a:pt x="30"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09" name="Google Shape;309;g3d0e24cd55f_0_226"/>
              <p:cNvSpPr/>
              <p:nvPr/>
            </p:nvSpPr>
            <p:spPr>
              <a:xfrm>
                <a:off x="1621" y="1949"/>
                <a:ext cx="58" cy="57"/>
              </a:xfrm>
              <a:custGeom>
                <a:rect b="b" l="l" r="r" t="t"/>
                <a:pathLst>
                  <a:path extrusionOk="0" h="38" w="38">
                    <a:moveTo>
                      <a:pt x="27" y="37"/>
                    </a:moveTo>
                    <a:cubicBezTo>
                      <a:pt x="29" y="38"/>
                      <a:pt x="30" y="38"/>
                      <a:pt x="32" y="38"/>
                    </a:cubicBezTo>
                    <a:cubicBezTo>
                      <a:pt x="33" y="38"/>
                      <a:pt x="35" y="38"/>
                      <a:pt x="36" y="37"/>
                    </a:cubicBezTo>
                    <a:cubicBezTo>
                      <a:pt x="38" y="34"/>
                      <a:pt x="38" y="31"/>
                      <a:pt x="36" y="28"/>
                    </a:cubicBezTo>
                    <a:cubicBezTo>
                      <a:pt x="10" y="3"/>
                      <a:pt x="10" y="3"/>
                      <a:pt x="10" y="3"/>
                    </a:cubicBezTo>
                    <a:cubicBezTo>
                      <a:pt x="8" y="0"/>
                      <a:pt x="4" y="0"/>
                      <a:pt x="2" y="3"/>
                    </a:cubicBezTo>
                    <a:cubicBezTo>
                      <a:pt x="0" y="5"/>
                      <a:pt x="0" y="9"/>
                      <a:pt x="2" y="11"/>
                    </a:cubicBezTo>
                    <a:lnTo>
                      <a:pt x="27" y="37"/>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10" name="Google Shape;310;g3d0e24cd55f_0_226"/>
              <p:cNvSpPr/>
              <p:nvPr/>
            </p:nvSpPr>
            <p:spPr>
              <a:xfrm>
                <a:off x="1867" y="1949"/>
                <a:ext cx="60" cy="57"/>
              </a:xfrm>
              <a:custGeom>
                <a:rect b="b" l="l" r="r" t="t"/>
                <a:pathLst>
                  <a:path extrusionOk="0" h="38" w="39">
                    <a:moveTo>
                      <a:pt x="7" y="38"/>
                    </a:moveTo>
                    <a:cubicBezTo>
                      <a:pt x="8" y="38"/>
                      <a:pt x="10" y="38"/>
                      <a:pt x="11" y="37"/>
                    </a:cubicBezTo>
                    <a:cubicBezTo>
                      <a:pt x="36" y="11"/>
                      <a:pt x="36" y="11"/>
                      <a:pt x="36" y="11"/>
                    </a:cubicBezTo>
                    <a:cubicBezTo>
                      <a:pt x="39" y="9"/>
                      <a:pt x="39" y="5"/>
                      <a:pt x="36" y="3"/>
                    </a:cubicBezTo>
                    <a:cubicBezTo>
                      <a:pt x="34" y="0"/>
                      <a:pt x="30" y="0"/>
                      <a:pt x="28" y="3"/>
                    </a:cubicBezTo>
                    <a:cubicBezTo>
                      <a:pt x="2" y="28"/>
                      <a:pt x="2" y="28"/>
                      <a:pt x="2" y="28"/>
                    </a:cubicBezTo>
                    <a:cubicBezTo>
                      <a:pt x="0" y="31"/>
                      <a:pt x="0" y="34"/>
                      <a:pt x="2" y="37"/>
                    </a:cubicBezTo>
                    <a:cubicBezTo>
                      <a:pt x="4" y="38"/>
                      <a:pt x="5" y="38"/>
                      <a:pt x="7" y="3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grpSp>
      </p:grpSp>
      <p:grpSp>
        <p:nvGrpSpPr>
          <p:cNvPr id="311" name="Google Shape;311;g3d0e24cd55f_0_226"/>
          <p:cNvGrpSpPr/>
          <p:nvPr/>
        </p:nvGrpSpPr>
        <p:grpSpPr>
          <a:xfrm>
            <a:off x="3426863" y="3034427"/>
            <a:ext cx="342720" cy="342720"/>
            <a:chOff x="2220580" y="1221118"/>
            <a:chExt cx="612000" cy="612000"/>
          </a:xfrm>
        </p:grpSpPr>
        <p:sp>
          <p:nvSpPr>
            <p:cNvPr id="312" name="Google Shape;312;g3d0e24cd55f_0_226"/>
            <p:cNvSpPr/>
            <p:nvPr/>
          </p:nvSpPr>
          <p:spPr>
            <a:xfrm>
              <a:off x="2220580" y="1221118"/>
              <a:ext cx="612000" cy="612000"/>
            </a:xfrm>
            <a:prstGeom prst="ellipse">
              <a:avLst/>
            </a:prstGeom>
            <a:solidFill>
              <a:srgbClr val="58949A"/>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13" name="Google Shape;313;g3d0e24cd55f_0_226"/>
            <p:cNvGrpSpPr/>
            <p:nvPr/>
          </p:nvGrpSpPr>
          <p:grpSpPr>
            <a:xfrm>
              <a:off x="2335630" y="1346803"/>
              <a:ext cx="374233" cy="365761"/>
              <a:chOff x="2584" y="1926"/>
              <a:chExt cx="440" cy="430"/>
            </a:xfrm>
          </p:grpSpPr>
          <p:sp>
            <p:nvSpPr>
              <p:cNvPr id="314" name="Google Shape;314;g3d0e24cd55f_0_226"/>
              <p:cNvSpPr/>
              <p:nvPr/>
            </p:nvSpPr>
            <p:spPr>
              <a:xfrm>
                <a:off x="2749" y="2033"/>
                <a:ext cx="165" cy="162"/>
              </a:xfrm>
              <a:custGeom>
                <a:rect b="b" l="l" r="r" t="t"/>
                <a:pathLst>
                  <a:path extrusionOk="0" h="108" w="108">
                    <a:moveTo>
                      <a:pt x="54" y="108"/>
                    </a:moveTo>
                    <a:cubicBezTo>
                      <a:pt x="24" y="108"/>
                      <a:pt x="0" y="84"/>
                      <a:pt x="0" y="54"/>
                    </a:cubicBezTo>
                    <a:cubicBezTo>
                      <a:pt x="0" y="24"/>
                      <a:pt x="24"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7" y="96"/>
                      <a:pt x="96" y="77"/>
                      <a:pt x="96" y="54"/>
                    </a:cubicBezTo>
                    <a:cubicBezTo>
                      <a:pt x="96" y="31"/>
                      <a:pt x="77" y="12"/>
                      <a:pt x="54" y="1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15" name="Google Shape;315;g3d0e24cd55f_0_226"/>
              <p:cNvSpPr/>
              <p:nvPr/>
            </p:nvSpPr>
            <p:spPr>
              <a:xfrm>
                <a:off x="2584" y="1989"/>
                <a:ext cx="73" cy="71"/>
              </a:xfrm>
              <a:custGeom>
                <a:rect b="b" l="l" r="r" t="t"/>
                <a:pathLst>
                  <a:path extrusionOk="0" h="48" w="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16" name="Google Shape;316;g3d0e24cd55f_0_226"/>
              <p:cNvSpPr/>
              <p:nvPr/>
            </p:nvSpPr>
            <p:spPr>
              <a:xfrm>
                <a:off x="2951" y="1926"/>
                <a:ext cx="73" cy="72"/>
              </a:xfrm>
              <a:custGeom>
                <a:rect b="b" l="l" r="r" t="t"/>
                <a:pathLst>
                  <a:path extrusionOk="0" h="48" w="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17" name="Google Shape;317;g3d0e24cd55f_0_226"/>
              <p:cNvSpPr/>
              <p:nvPr/>
            </p:nvSpPr>
            <p:spPr>
              <a:xfrm>
                <a:off x="2584" y="2284"/>
                <a:ext cx="73" cy="72"/>
              </a:xfrm>
              <a:custGeom>
                <a:rect b="b" l="l" r="r" t="t"/>
                <a:pathLst>
                  <a:path extrusionOk="0" h="48" w="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18" name="Google Shape;318;g3d0e24cd55f_0_226"/>
              <p:cNvSpPr/>
              <p:nvPr/>
            </p:nvSpPr>
            <p:spPr>
              <a:xfrm>
                <a:off x="2795" y="2284"/>
                <a:ext cx="73" cy="72"/>
              </a:xfrm>
              <a:custGeom>
                <a:rect b="b" l="l" r="r" t="t"/>
                <a:pathLst>
                  <a:path extrusionOk="0" h="48" w="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19" name="Google Shape;319;g3d0e24cd55f_0_226"/>
              <p:cNvSpPr/>
              <p:nvPr/>
            </p:nvSpPr>
            <p:spPr>
              <a:xfrm>
                <a:off x="2634" y="2159"/>
                <a:ext cx="152" cy="149"/>
              </a:xfrm>
              <a:custGeom>
                <a:rect b="b" l="l" r="r" t="t"/>
                <a:pathLst>
                  <a:path extrusionOk="0" h="149" w="152">
                    <a:moveTo>
                      <a:pt x="12" y="149"/>
                    </a:moveTo>
                    <a:lnTo>
                      <a:pt x="0" y="136"/>
                    </a:lnTo>
                    <a:lnTo>
                      <a:pt x="139" y="0"/>
                    </a:lnTo>
                    <a:lnTo>
                      <a:pt x="152" y="13"/>
                    </a:lnTo>
                    <a:lnTo>
                      <a:pt x="12" y="14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20" name="Google Shape;320;g3d0e24cd55f_0_226"/>
              <p:cNvSpPr/>
              <p:nvPr/>
            </p:nvSpPr>
            <p:spPr>
              <a:xfrm>
                <a:off x="2877" y="1975"/>
                <a:ext cx="98" cy="96"/>
              </a:xfrm>
              <a:custGeom>
                <a:rect b="b" l="l" r="r" t="t"/>
                <a:pathLst>
                  <a:path extrusionOk="0" h="96" w="98">
                    <a:moveTo>
                      <a:pt x="13" y="96"/>
                    </a:moveTo>
                    <a:lnTo>
                      <a:pt x="0" y="82"/>
                    </a:lnTo>
                    <a:lnTo>
                      <a:pt x="84" y="0"/>
                    </a:lnTo>
                    <a:lnTo>
                      <a:pt x="98" y="12"/>
                    </a:lnTo>
                    <a:lnTo>
                      <a:pt x="13" y="9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21" name="Google Shape;321;g3d0e24cd55f_0_226"/>
              <p:cNvSpPr/>
              <p:nvPr/>
            </p:nvSpPr>
            <p:spPr>
              <a:xfrm>
                <a:off x="2642" y="2029"/>
                <a:ext cx="125" cy="66"/>
              </a:xfrm>
              <a:custGeom>
                <a:rect b="b" l="l" r="r" t="t"/>
                <a:pathLst>
                  <a:path extrusionOk="0" h="66" w="125">
                    <a:moveTo>
                      <a:pt x="119" y="66"/>
                    </a:moveTo>
                    <a:lnTo>
                      <a:pt x="0" y="16"/>
                    </a:lnTo>
                    <a:lnTo>
                      <a:pt x="7" y="0"/>
                    </a:lnTo>
                    <a:lnTo>
                      <a:pt x="125" y="49"/>
                    </a:lnTo>
                    <a:lnTo>
                      <a:pt x="119" y="6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22" name="Google Shape;322;g3d0e24cd55f_0_226"/>
              <p:cNvSpPr/>
              <p:nvPr/>
            </p:nvSpPr>
            <p:spPr>
              <a:xfrm>
                <a:off x="2891" y="2142"/>
                <a:ext cx="74" cy="44"/>
              </a:xfrm>
              <a:custGeom>
                <a:rect b="b" l="l" r="r" t="t"/>
                <a:pathLst>
                  <a:path extrusionOk="0" h="44" w="74">
                    <a:moveTo>
                      <a:pt x="66" y="44"/>
                    </a:moveTo>
                    <a:lnTo>
                      <a:pt x="0" y="17"/>
                    </a:lnTo>
                    <a:lnTo>
                      <a:pt x="8" y="0"/>
                    </a:lnTo>
                    <a:lnTo>
                      <a:pt x="74" y="27"/>
                    </a:lnTo>
                    <a:lnTo>
                      <a:pt x="66" y="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23" name="Google Shape;323;g3d0e24cd55f_0_226"/>
              <p:cNvSpPr/>
              <p:nvPr/>
            </p:nvSpPr>
            <p:spPr>
              <a:xfrm>
                <a:off x="2822" y="2186"/>
                <a:ext cx="0" cy="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24" name="Google Shape;324;g3d0e24cd55f_0_226"/>
              <p:cNvSpPr/>
              <p:nvPr/>
            </p:nvSpPr>
            <p:spPr>
              <a:xfrm>
                <a:off x="2951" y="2150"/>
                <a:ext cx="73" cy="72"/>
              </a:xfrm>
              <a:custGeom>
                <a:rect b="b" l="l" r="r" t="t"/>
                <a:pathLst>
                  <a:path extrusionOk="0" h="48" w="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grpSp>
      </p:grpSp>
      <p:sp>
        <p:nvSpPr>
          <p:cNvPr id="325" name="Google Shape;325;g3d0e24cd55f_0_226"/>
          <p:cNvSpPr txBox="1"/>
          <p:nvPr/>
        </p:nvSpPr>
        <p:spPr>
          <a:xfrm>
            <a:off x="3749425" y="3090376"/>
            <a:ext cx="2286000" cy="230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Ocean observing system coordinator</a:t>
            </a:r>
            <a:endParaRPr b="0" i="0" sz="1400" u="none" cap="none" strike="noStrike">
              <a:solidFill>
                <a:srgbClr val="000000"/>
              </a:solidFill>
              <a:latin typeface="Arial"/>
              <a:ea typeface="Arial"/>
              <a:cs typeface="Arial"/>
              <a:sym typeface="Arial"/>
            </a:endParaRPr>
          </a:p>
        </p:txBody>
      </p:sp>
      <p:sp>
        <p:nvSpPr>
          <p:cNvPr id="326" name="Google Shape;326;g3d0e24cd55f_0_226"/>
          <p:cNvSpPr txBox="1"/>
          <p:nvPr/>
        </p:nvSpPr>
        <p:spPr>
          <a:xfrm>
            <a:off x="6180911" y="3090376"/>
            <a:ext cx="2493900" cy="230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Strategic advisor and advocacy champion</a:t>
            </a:r>
            <a:endParaRPr b="0" i="0" sz="1400" u="none" cap="none" strike="noStrike">
              <a:solidFill>
                <a:srgbClr val="000000"/>
              </a:solidFill>
              <a:latin typeface="Arial"/>
              <a:ea typeface="Arial"/>
              <a:cs typeface="Arial"/>
              <a:sym typeface="Arial"/>
            </a:endParaRPr>
          </a:p>
        </p:txBody>
      </p:sp>
      <p:sp>
        <p:nvSpPr>
          <p:cNvPr id="327" name="Google Shape;327;g3d0e24cd55f_0_226"/>
          <p:cNvSpPr txBox="1"/>
          <p:nvPr/>
        </p:nvSpPr>
        <p:spPr>
          <a:xfrm>
            <a:off x="8900091" y="3090376"/>
            <a:ext cx="1280100" cy="230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Standards steward</a:t>
            </a:r>
            <a:endParaRPr b="0" i="0" sz="1400" u="none" cap="none" strike="noStrike">
              <a:solidFill>
                <a:srgbClr val="000000"/>
              </a:solidFill>
              <a:latin typeface="Arial"/>
              <a:ea typeface="Arial"/>
              <a:cs typeface="Arial"/>
              <a:sym typeface="Arial"/>
            </a:endParaRPr>
          </a:p>
        </p:txBody>
      </p:sp>
      <p:sp>
        <p:nvSpPr>
          <p:cNvPr id="328" name="Google Shape;328;g3d0e24cd55f_0_226"/>
          <p:cNvSpPr txBox="1"/>
          <p:nvPr/>
        </p:nvSpPr>
        <p:spPr>
          <a:xfrm>
            <a:off x="10387587" y="3090376"/>
            <a:ext cx="1280100" cy="230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Innovation catalyst</a:t>
            </a:r>
            <a:endParaRPr b="0" i="0" sz="1400" u="none" cap="none" strike="noStrike">
              <a:solidFill>
                <a:srgbClr val="000000"/>
              </a:solidFill>
              <a:latin typeface="Arial"/>
              <a:ea typeface="Arial"/>
              <a:cs typeface="Arial"/>
              <a:sym typeface="Arial"/>
            </a:endParaRPr>
          </a:p>
        </p:txBody>
      </p:sp>
      <p:sp>
        <p:nvSpPr>
          <p:cNvPr id="329" name="Google Shape;329;g3d0e24cd55f_0_226"/>
          <p:cNvSpPr txBox="1"/>
          <p:nvPr/>
        </p:nvSpPr>
        <p:spPr>
          <a:xfrm>
            <a:off x="368472" y="1250389"/>
            <a:ext cx="71280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Responsibilities of GOOS components</a:t>
            </a:r>
            <a:endParaRPr b="1" i="0" sz="1200" u="none" cap="none" strike="noStrike">
              <a:solidFill>
                <a:schemeClr val="dk1"/>
              </a:solidFill>
              <a:latin typeface="Arial"/>
              <a:ea typeface="Arial"/>
              <a:cs typeface="Arial"/>
              <a:sym typeface="Arial"/>
            </a:endParaRPr>
          </a:p>
        </p:txBody>
      </p:sp>
      <p:sp>
        <p:nvSpPr>
          <p:cNvPr id="330" name="Google Shape;330;g3d0e24cd55f_0_226"/>
          <p:cNvSpPr/>
          <p:nvPr/>
        </p:nvSpPr>
        <p:spPr>
          <a:xfrm>
            <a:off x="3442900" y="5419625"/>
            <a:ext cx="3101100" cy="336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Roboto"/>
                <a:ea typeface="Roboto"/>
                <a:cs typeface="Roboto"/>
                <a:sym typeface="Roboto"/>
              </a:rPr>
              <a:t>ICG scope to be updated</a:t>
            </a:r>
            <a:endParaRPr>
              <a:latin typeface="Roboto"/>
              <a:ea typeface="Roboto"/>
              <a:cs typeface="Roboto"/>
              <a:sym typeface="Roboto"/>
            </a:endParaRPr>
          </a:p>
        </p:txBody>
      </p:sp>
      <p:sp>
        <p:nvSpPr>
          <p:cNvPr id="331" name="Google Shape;331;g3d0e24cd55f_0_226"/>
          <p:cNvSpPr/>
          <p:nvPr/>
        </p:nvSpPr>
        <p:spPr>
          <a:xfrm>
            <a:off x="9215450" y="4176325"/>
            <a:ext cx="998400" cy="19011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Roboto"/>
                <a:ea typeface="Roboto"/>
                <a:cs typeface="Roboto"/>
                <a:sym typeface="Roboto"/>
              </a:rPr>
              <a:t>To be included and info added from outcomes from GRA council</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3d0e24cd55f_0_321"/>
          <p:cNvSpPr txBox="1"/>
          <p:nvPr>
            <p:ph idx="1" type="body"/>
          </p:nvPr>
        </p:nvSpPr>
        <p:spPr>
          <a:xfrm>
            <a:off x="380999" y="196335"/>
            <a:ext cx="11521500" cy="884400"/>
          </a:xfrm>
          <a:prstGeom prst="rect">
            <a:avLst/>
          </a:prstGeom>
          <a:noFill/>
          <a:ln>
            <a:noFill/>
          </a:ln>
        </p:spPr>
        <p:txBody>
          <a:bodyPr anchorCtr="0" anchor="t" bIns="0" lIns="0" spcFirstLastPara="1" rIns="0" wrap="square" tIns="144000">
            <a:spAutoFit/>
          </a:bodyPr>
          <a:lstStyle/>
          <a:p>
            <a:pPr indent="0" lvl="0" marL="0" marR="0" rtl="0" algn="l">
              <a:lnSpc>
                <a:spcPct val="100000"/>
              </a:lnSpc>
              <a:spcBef>
                <a:spcPts val="0"/>
              </a:spcBef>
              <a:spcAft>
                <a:spcPts val="0"/>
              </a:spcAft>
              <a:buClr>
                <a:srgbClr val="4AB5C4"/>
              </a:buClr>
              <a:buSzPts val="2400"/>
              <a:buFont typeface="Arial"/>
              <a:buNone/>
            </a:pPr>
            <a:r>
              <a:rPr lang="en-GB" sz="2400"/>
              <a:t>Empowering and prioritizing </a:t>
            </a:r>
            <a:r>
              <a:rPr lang="en-GB" sz="2400">
                <a:extLst>
                  <a:ext uri="http://customooxmlschemas.google.com/">
                    <go:slidesCustomData xmlns:go="http://customooxmlschemas.google.com/" textRoundtripDataId="2"/>
                  </a:ext>
                </a:extLst>
              </a:rPr>
              <a:t>GOOS Secretariat</a:t>
            </a:r>
            <a:r>
              <a:rPr lang="en-GB" sz="2400"/>
              <a:t> roles will help advance its mandate and better support the ocean observing community (3/3)</a:t>
            </a:r>
            <a:endParaRPr/>
          </a:p>
        </p:txBody>
      </p:sp>
      <p:grpSp>
        <p:nvGrpSpPr>
          <p:cNvPr id="338" name="Google Shape;338;g3d0e24cd55f_0_321"/>
          <p:cNvGrpSpPr/>
          <p:nvPr/>
        </p:nvGrpSpPr>
        <p:grpSpPr>
          <a:xfrm>
            <a:off x="-403720" y="47240"/>
            <a:ext cx="346858" cy="1629636"/>
            <a:chOff x="-510363" y="0"/>
            <a:chExt cx="346858" cy="1629636"/>
          </a:xfrm>
        </p:grpSpPr>
        <p:sp>
          <p:nvSpPr>
            <p:cNvPr id="339" name="Google Shape;339;g3d0e24cd55f_0_321"/>
            <p:cNvSpPr/>
            <p:nvPr/>
          </p:nvSpPr>
          <p:spPr>
            <a:xfrm>
              <a:off x="-510363" y="0"/>
              <a:ext cx="342600" cy="308400"/>
            </a:xfrm>
            <a:prstGeom prst="rect">
              <a:avLst/>
            </a:prstGeom>
            <a:solidFill>
              <a:srgbClr val="CAED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0" name="Google Shape;340;g3d0e24cd55f_0_321"/>
            <p:cNvSpPr/>
            <p:nvPr/>
          </p:nvSpPr>
          <p:spPr>
            <a:xfrm>
              <a:off x="-510363" y="330309"/>
              <a:ext cx="342600" cy="308400"/>
            </a:xfrm>
            <a:prstGeom prst="rect">
              <a:avLst/>
            </a:prstGeom>
            <a:solidFill>
              <a:srgbClr val="9DD6D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1" name="Google Shape;341;g3d0e24cd55f_0_321"/>
            <p:cNvSpPr/>
            <p:nvPr/>
          </p:nvSpPr>
          <p:spPr>
            <a:xfrm>
              <a:off x="-510363" y="660618"/>
              <a:ext cx="342600" cy="308400"/>
            </a:xfrm>
            <a:prstGeom prst="rect">
              <a:avLst/>
            </a:prstGeom>
            <a:solidFill>
              <a:srgbClr val="71B0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2" name="Google Shape;342;g3d0e24cd55f_0_321"/>
            <p:cNvSpPr/>
            <p:nvPr/>
          </p:nvSpPr>
          <p:spPr>
            <a:xfrm>
              <a:off x="-506105" y="990927"/>
              <a:ext cx="342600" cy="308400"/>
            </a:xfrm>
            <a:prstGeom prst="rect">
              <a:avLst/>
            </a:prstGeom>
            <a:solidFill>
              <a:srgbClr val="5894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3" name="Google Shape;343;g3d0e24cd55f_0_321"/>
            <p:cNvSpPr/>
            <p:nvPr/>
          </p:nvSpPr>
          <p:spPr>
            <a:xfrm>
              <a:off x="-506105" y="1321236"/>
              <a:ext cx="342600" cy="308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44" name="Google Shape;344;g3d0e24cd55f_0_321"/>
          <p:cNvSpPr/>
          <p:nvPr/>
        </p:nvSpPr>
        <p:spPr>
          <a:xfrm>
            <a:off x="254344" y="5453882"/>
            <a:ext cx="11589000" cy="720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5" name="Google Shape;345;g3d0e24cd55f_0_321"/>
          <p:cNvSpPr/>
          <p:nvPr/>
        </p:nvSpPr>
        <p:spPr>
          <a:xfrm>
            <a:off x="312093" y="5484761"/>
            <a:ext cx="686100" cy="640200"/>
          </a:xfrm>
          <a:prstGeom prst="rect">
            <a:avLst/>
          </a:prstGeom>
          <a:noFill/>
          <a:ln>
            <a:noFill/>
          </a:ln>
        </p:spPr>
        <p:txBody>
          <a:bodyPr anchorCtr="0" anchor="t" bIns="45700" lIns="0" spcFirstLastPara="1" rIns="0" wrap="square" tIns="45700">
            <a:noAutofit/>
          </a:bodyPr>
          <a:lstStyle/>
          <a:p>
            <a:pPr indent="0" lvl="0" marL="0" marR="0" rtl="0" algn="r">
              <a:lnSpc>
                <a:spcPct val="100000"/>
              </a:lnSpc>
              <a:spcBef>
                <a:spcPts val="0"/>
              </a:spcBef>
              <a:spcAft>
                <a:spcPts val="0"/>
              </a:spcAft>
              <a:buClr>
                <a:srgbClr val="000000"/>
              </a:buClr>
              <a:buSzPts val="1000"/>
              <a:buFont typeface="Arial"/>
              <a:buNone/>
            </a:pPr>
            <a:r>
              <a:rPr b="1" i="0" lang="en-GB" sz="1000" u="none" cap="none" strike="noStrike">
                <a:solidFill>
                  <a:srgbClr val="7F7F7F"/>
                </a:solidFill>
                <a:latin typeface="Arial"/>
                <a:ea typeface="Arial"/>
                <a:cs typeface="Arial"/>
                <a:sym typeface="Arial"/>
              </a:rPr>
              <a:t>Out of scope</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000"/>
              <a:buFont typeface="Arial"/>
              <a:buNone/>
            </a:pPr>
            <a:r>
              <a:rPr b="1" i="0" lang="en-GB" sz="1000" u="none" cap="none" strike="noStrike">
                <a:solidFill>
                  <a:srgbClr val="7F7F7F"/>
                </a:solidFill>
                <a:latin typeface="Arial"/>
                <a:ea typeface="Arial"/>
                <a:cs typeface="Arial"/>
                <a:sym typeface="Arial"/>
              </a:rPr>
              <a:t>activities</a:t>
            </a:r>
            <a:endParaRPr b="0" i="0" sz="1400" u="none" cap="none" strike="noStrike">
              <a:solidFill>
                <a:srgbClr val="000000"/>
              </a:solidFill>
              <a:latin typeface="Arial"/>
              <a:ea typeface="Arial"/>
              <a:cs typeface="Arial"/>
              <a:sym typeface="Arial"/>
            </a:endParaRPr>
          </a:p>
        </p:txBody>
      </p:sp>
      <p:sp>
        <p:nvSpPr>
          <p:cNvPr id="346" name="Google Shape;346;g3d0e24cd55f_0_321"/>
          <p:cNvSpPr/>
          <p:nvPr/>
        </p:nvSpPr>
        <p:spPr>
          <a:xfrm>
            <a:off x="312093" y="2166436"/>
            <a:ext cx="686100" cy="640200"/>
          </a:xfrm>
          <a:prstGeom prst="rect">
            <a:avLst/>
          </a:prstGeom>
          <a:noFill/>
          <a:ln>
            <a:noFill/>
          </a:ln>
        </p:spPr>
        <p:txBody>
          <a:bodyPr anchorCtr="0" anchor="t" bIns="45700" lIns="0" spcFirstLastPara="1" rIns="0" wrap="square" tIns="45700">
            <a:noAutofit/>
          </a:bodyPr>
          <a:lstStyle/>
          <a:p>
            <a:pPr indent="0" lvl="0" marL="0" marR="0" rtl="0" algn="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Arial"/>
                <a:ea typeface="Arial"/>
                <a:cs typeface="Arial"/>
                <a:sym typeface="Arial"/>
              </a:rPr>
              <a:t>Current in-scope activities</a:t>
            </a:r>
            <a:endParaRPr b="0" i="0" sz="1400" u="none" cap="none" strike="noStrike">
              <a:solidFill>
                <a:srgbClr val="000000"/>
              </a:solidFill>
              <a:latin typeface="Arial"/>
              <a:ea typeface="Arial"/>
              <a:cs typeface="Arial"/>
              <a:sym typeface="Arial"/>
            </a:endParaRPr>
          </a:p>
        </p:txBody>
      </p:sp>
      <p:sp>
        <p:nvSpPr>
          <p:cNvPr id="347" name="Google Shape;347;g3d0e24cd55f_0_321"/>
          <p:cNvSpPr/>
          <p:nvPr/>
        </p:nvSpPr>
        <p:spPr>
          <a:xfrm>
            <a:off x="312093" y="4285824"/>
            <a:ext cx="686100" cy="640200"/>
          </a:xfrm>
          <a:prstGeom prst="rect">
            <a:avLst/>
          </a:prstGeom>
          <a:noFill/>
          <a:ln>
            <a:noFill/>
          </a:ln>
        </p:spPr>
        <p:txBody>
          <a:bodyPr anchorCtr="0" anchor="t" bIns="45700" lIns="0" spcFirstLastPara="1" rIns="0" wrap="square" tIns="45700">
            <a:noAutofit/>
          </a:bodyPr>
          <a:lstStyle/>
          <a:p>
            <a:pPr indent="0" lvl="0" marL="0" marR="0" rtl="0" algn="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Arial"/>
                <a:ea typeface="Arial"/>
                <a:cs typeface="Arial"/>
                <a:sym typeface="Arial"/>
              </a:rPr>
              <a:t>New activities</a:t>
            </a:r>
            <a:endParaRPr b="0" i="0" sz="1400" u="none" cap="none" strike="noStrike">
              <a:solidFill>
                <a:srgbClr val="000000"/>
              </a:solidFill>
              <a:latin typeface="Arial"/>
              <a:ea typeface="Arial"/>
              <a:cs typeface="Arial"/>
              <a:sym typeface="Arial"/>
            </a:endParaRPr>
          </a:p>
        </p:txBody>
      </p:sp>
      <p:cxnSp>
        <p:nvCxnSpPr>
          <p:cNvPr id="348" name="Google Shape;348;g3d0e24cd55f_0_321"/>
          <p:cNvCxnSpPr/>
          <p:nvPr/>
        </p:nvCxnSpPr>
        <p:spPr>
          <a:xfrm>
            <a:off x="369654" y="4227939"/>
            <a:ext cx="11473800" cy="0"/>
          </a:xfrm>
          <a:prstGeom prst="straightConnector1">
            <a:avLst/>
          </a:prstGeom>
          <a:noFill/>
          <a:ln cap="flat" cmpd="sng" w="12700">
            <a:solidFill>
              <a:srgbClr val="2C6068"/>
            </a:solidFill>
            <a:prstDash val="dash"/>
            <a:miter lim="800000"/>
            <a:headEnd len="sm" w="sm" type="none"/>
            <a:tailEnd len="sm" w="sm" type="none"/>
          </a:ln>
        </p:spPr>
      </p:cxnSp>
      <p:sp>
        <p:nvSpPr>
          <p:cNvPr id="349" name="Google Shape;349;g3d0e24cd55f_0_321"/>
          <p:cNvSpPr/>
          <p:nvPr/>
        </p:nvSpPr>
        <p:spPr>
          <a:xfrm>
            <a:off x="1154643" y="2196273"/>
            <a:ext cx="2772000" cy="2330100"/>
          </a:xfrm>
          <a:prstGeom prst="rect">
            <a:avLst/>
          </a:prstGeom>
          <a:noFill/>
          <a:ln>
            <a:noFill/>
          </a:ln>
        </p:spPr>
        <p:txBody>
          <a:bodyPr anchorCtr="0" anchor="t" bIns="45700" lIns="0" spcFirstLastPara="1" rIns="0" wrap="square" tIns="45700">
            <a:noAutofit/>
          </a:bodyPr>
          <a:lstStyle/>
          <a:p>
            <a:pPr indent="-171450" lvl="0" marL="171450" marR="0" rtl="0" algn="l">
              <a:lnSpc>
                <a:spcPct val="100000"/>
              </a:lnSpc>
              <a:spcBef>
                <a:spcPts val="0"/>
              </a:spcBef>
              <a:spcAft>
                <a:spcPts val="0"/>
              </a:spcAft>
              <a:buClr>
                <a:srgbClr val="00B050"/>
              </a:buClr>
              <a:buSzPts val="1000"/>
              <a:buFont typeface="Noto Sans Symbols"/>
              <a:buChar char="✔"/>
            </a:pPr>
            <a:r>
              <a:rPr b="0" i="0" lang="en-GB" sz="1000" u="none" cap="none" strike="noStrike">
                <a:solidFill>
                  <a:schemeClr val="dk1"/>
                </a:solidFill>
                <a:latin typeface="Arial"/>
                <a:ea typeface="Arial"/>
                <a:cs typeface="Arial"/>
                <a:sym typeface="Arial"/>
              </a:rPr>
              <a:t>Facilitate </a:t>
            </a:r>
            <a:r>
              <a:rPr b="1" i="0" lang="en-GB" sz="1000" u="none" cap="none" strike="noStrike">
                <a:solidFill>
                  <a:schemeClr val="dk1"/>
                </a:solidFill>
                <a:latin typeface="Arial"/>
                <a:ea typeface="Arial"/>
                <a:cs typeface="Arial"/>
                <a:sym typeface="Arial"/>
              </a:rPr>
              <a:t>planning</a:t>
            </a:r>
            <a:r>
              <a:rPr b="0" i="0" lang="en-GB" sz="1000" u="none" cap="none" strike="noStrike">
                <a:solidFill>
                  <a:schemeClr val="dk1"/>
                </a:solidFill>
                <a:latin typeface="Arial"/>
                <a:ea typeface="Arial"/>
                <a:cs typeface="Arial"/>
                <a:sym typeface="Arial"/>
              </a:rPr>
              <a:t>, </a:t>
            </a:r>
            <a:r>
              <a:rPr b="1" i="0" lang="en-GB" sz="1000" u="none" cap="none" strike="noStrike">
                <a:solidFill>
                  <a:schemeClr val="dk1"/>
                </a:solidFill>
                <a:latin typeface="Arial"/>
                <a:ea typeface="Arial"/>
                <a:cs typeface="Arial"/>
                <a:sym typeface="Arial"/>
              </a:rPr>
              <a:t>coordination</a:t>
            </a:r>
            <a:r>
              <a:rPr b="0" i="0" lang="en-GB" sz="1000" u="none" cap="none" strike="noStrike">
                <a:solidFill>
                  <a:schemeClr val="dk1"/>
                </a:solidFill>
                <a:latin typeface="Arial"/>
                <a:ea typeface="Arial"/>
                <a:cs typeface="Arial"/>
                <a:sym typeface="Arial"/>
              </a:rPr>
              <a:t>,</a:t>
            </a:r>
            <a:r>
              <a:rPr b="1" i="0" lang="en-GB" sz="1000" u="none" cap="none" strike="noStrike">
                <a:solidFill>
                  <a:schemeClr val="dk1"/>
                </a:solidFill>
                <a:latin typeface="Arial"/>
                <a:ea typeface="Arial"/>
                <a:cs typeface="Arial"/>
                <a:sym typeface="Arial"/>
              </a:rPr>
              <a:t> </a:t>
            </a:r>
            <a:r>
              <a:rPr b="0" i="0" lang="en-GB" sz="1000" u="none" cap="none" strike="noStrike">
                <a:solidFill>
                  <a:schemeClr val="dk1"/>
                </a:solidFill>
                <a:latin typeface="Arial"/>
                <a:ea typeface="Arial"/>
                <a:cs typeface="Arial"/>
                <a:sym typeface="Arial"/>
              </a:rPr>
              <a:t>and </a:t>
            </a:r>
            <a:r>
              <a:rPr b="1" i="0" lang="en-GB" sz="1000" u="none" cap="none" strike="noStrike">
                <a:solidFill>
                  <a:schemeClr val="dk1"/>
                </a:solidFill>
                <a:latin typeface="Arial"/>
                <a:ea typeface="Arial"/>
                <a:cs typeface="Arial"/>
                <a:sym typeface="Arial"/>
              </a:rPr>
              <a:t>communication </a:t>
            </a:r>
            <a:r>
              <a:rPr b="0" i="0" lang="en-GB" sz="1000" u="none" cap="none" strike="noStrike">
                <a:solidFill>
                  <a:schemeClr val="dk1"/>
                </a:solidFill>
                <a:latin typeface="Arial"/>
                <a:ea typeface="Arial"/>
                <a:cs typeface="Arial"/>
                <a:sym typeface="Arial"/>
              </a:rPr>
              <a:t>across GOOS components to ensure </a:t>
            </a:r>
            <a:r>
              <a:rPr b="1" i="0" lang="en-GB" sz="1000" u="none" cap="none" strike="noStrike">
                <a:solidFill>
                  <a:schemeClr val="dk1"/>
                </a:solidFill>
                <a:latin typeface="Arial"/>
                <a:ea typeface="Arial"/>
                <a:cs typeface="Arial"/>
                <a:sym typeface="Arial"/>
              </a:rPr>
              <a:t>system-level integration </a:t>
            </a:r>
            <a:r>
              <a:rPr b="0" i="0" lang="en-GB" sz="1000" u="none" cap="none" strike="noStrike">
                <a:solidFill>
                  <a:schemeClr val="dk1"/>
                </a:solidFill>
                <a:latin typeface="Arial"/>
                <a:ea typeface="Arial"/>
                <a:cs typeface="Arial"/>
                <a:sym typeface="Arial"/>
              </a:rPr>
              <a:t>and alignment with the 2030+ strategy</a:t>
            </a:r>
            <a:endParaRPr b="0" i="0" sz="1000" u="none" cap="none" strike="noStrike">
              <a:solidFill>
                <a:schemeClr val="dk1"/>
              </a:solidFill>
              <a:latin typeface="Arial"/>
              <a:ea typeface="Arial"/>
              <a:cs typeface="Arial"/>
              <a:sym typeface="Arial"/>
            </a:endParaRPr>
          </a:p>
          <a:p>
            <a:pPr indent="-171450" lvl="0" marL="171450" marR="0" rtl="0" algn="l">
              <a:lnSpc>
                <a:spcPct val="100000"/>
              </a:lnSpc>
              <a:spcBef>
                <a:spcPts val="200"/>
              </a:spcBef>
              <a:spcAft>
                <a:spcPts val="0"/>
              </a:spcAft>
              <a:buClr>
                <a:srgbClr val="00B050"/>
              </a:buClr>
              <a:buSzPts val="1000"/>
              <a:buFont typeface="Noto Sans Symbols"/>
              <a:buChar char="✔"/>
            </a:pPr>
            <a:r>
              <a:rPr b="0" i="0" lang="en-GB" sz="1000" u="none" cap="none" strike="noStrike">
                <a:solidFill>
                  <a:schemeClr val="dk1"/>
                </a:solidFill>
                <a:latin typeface="Arial"/>
                <a:ea typeface="Arial"/>
                <a:cs typeface="Arial"/>
                <a:sym typeface="Arial"/>
              </a:rPr>
              <a:t>Support the development of standards that enable worldwide engagement and data sharing for a </a:t>
            </a:r>
            <a:r>
              <a:rPr b="1" i="0" lang="en-GB" sz="1000" u="none" cap="none" strike="noStrike">
                <a:solidFill>
                  <a:schemeClr val="dk1"/>
                </a:solidFill>
                <a:latin typeface="Arial"/>
                <a:ea typeface="Arial"/>
                <a:cs typeface="Arial"/>
                <a:sym typeface="Arial"/>
              </a:rPr>
              <a:t>unified</a:t>
            </a:r>
            <a:r>
              <a:rPr b="0" i="0" lang="en-GB" sz="1000" u="none" cap="none" strike="noStrike">
                <a:solidFill>
                  <a:schemeClr val="dk1"/>
                </a:solidFill>
                <a:latin typeface="Arial"/>
                <a:ea typeface="Arial"/>
                <a:cs typeface="Arial"/>
                <a:sym typeface="Arial"/>
              </a:rPr>
              <a:t>, </a:t>
            </a:r>
            <a:r>
              <a:rPr b="1" i="0" lang="en-GB" sz="1000" u="none" cap="none" strike="noStrike">
                <a:solidFill>
                  <a:schemeClr val="dk1"/>
                </a:solidFill>
                <a:latin typeface="Arial"/>
                <a:ea typeface="Arial"/>
                <a:cs typeface="Arial"/>
                <a:sym typeface="Arial"/>
              </a:rPr>
              <a:t>comprehensive</a:t>
            </a:r>
            <a:r>
              <a:rPr b="0" i="0" lang="en-GB" sz="1000" u="none" cap="none" strike="noStrike">
                <a:solidFill>
                  <a:schemeClr val="dk1"/>
                </a:solidFill>
                <a:latin typeface="Arial"/>
                <a:ea typeface="Arial"/>
                <a:cs typeface="Arial"/>
                <a:sym typeface="Arial"/>
              </a:rPr>
              <a:t> ocean monitoring value chain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rgbClr val="00B050"/>
              </a:buClr>
              <a:buSzPts val="1000"/>
              <a:buFont typeface="Noto Sans Symbols"/>
              <a:buChar char="✔"/>
            </a:pPr>
            <a:r>
              <a:rPr b="0" i="0" lang="en-GB" sz="1000" u="none" cap="none" strike="noStrike">
                <a:solidFill>
                  <a:schemeClr val="dk1"/>
                </a:solidFill>
                <a:latin typeface="Arial"/>
                <a:ea typeface="Arial"/>
                <a:cs typeface="Arial"/>
                <a:sym typeface="Arial"/>
              </a:rPr>
              <a:t>Facilitate alignment with </a:t>
            </a:r>
            <a:r>
              <a:rPr b="1" i="0" lang="en-GB" sz="1000" u="none" cap="none" strike="noStrike">
                <a:solidFill>
                  <a:schemeClr val="dk1"/>
                </a:solidFill>
                <a:latin typeface="Arial"/>
                <a:ea typeface="Arial"/>
                <a:cs typeface="Arial"/>
                <a:sym typeface="Arial"/>
              </a:rPr>
              <a:t>sponsors</a:t>
            </a:r>
            <a:r>
              <a:rPr b="0" i="0" lang="en-GB"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rgbClr val="00B050"/>
              </a:buClr>
              <a:buSzPts val="1000"/>
              <a:buFont typeface="Noto Sans Symbols"/>
              <a:buChar char="✔"/>
            </a:pPr>
            <a:r>
              <a:rPr b="0" i="0" lang="en-GB" sz="1000" u="none" cap="none" strike="noStrike">
                <a:solidFill>
                  <a:schemeClr val="dk1"/>
                </a:solidFill>
                <a:latin typeface="Arial"/>
                <a:ea typeface="Arial"/>
                <a:cs typeface="Arial"/>
                <a:sym typeface="Arial"/>
              </a:rPr>
              <a:t>Support and </a:t>
            </a:r>
            <a:r>
              <a:rPr b="1" i="0" lang="en-GB" sz="1000" u="none" cap="none" strike="noStrike">
                <a:solidFill>
                  <a:schemeClr val="dk1"/>
                </a:solidFill>
                <a:latin typeface="Arial"/>
                <a:ea typeface="Arial"/>
                <a:cs typeface="Arial"/>
                <a:sym typeface="Arial"/>
              </a:rPr>
              <a:t>monitor</a:t>
            </a:r>
            <a:r>
              <a:rPr b="0" i="0" lang="en-GB" sz="1000" u="none" cap="none" strike="noStrike">
                <a:solidFill>
                  <a:schemeClr val="dk1"/>
                </a:solidFill>
                <a:latin typeface="Arial"/>
                <a:ea typeface="Arial"/>
                <a:cs typeface="Arial"/>
                <a:sym typeface="Arial"/>
              </a:rPr>
              <a:t> </a:t>
            </a:r>
            <a:r>
              <a:rPr b="1" i="0" lang="en-GB" sz="1000" u="none" cap="none" strike="noStrike">
                <a:solidFill>
                  <a:schemeClr val="dk1"/>
                </a:solidFill>
                <a:latin typeface="Arial"/>
                <a:ea typeface="Arial"/>
                <a:cs typeface="Arial"/>
                <a:sym typeface="Arial"/>
              </a:rPr>
              <a:t>GOOS components</a:t>
            </a:r>
            <a:r>
              <a:rPr b="0" i="0" lang="en-GB" sz="1000" u="none" cap="none" strike="noStrike">
                <a:solidFill>
                  <a:schemeClr val="dk1"/>
                </a:solidFill>
                <a:latin typeface="Arial"/>
                <a:ea typeface="Arial"/>
                <a:cs typeface="Arial"/>
                <a:sym typeface="Arial"/>
              </a:rPr>
              <a:t> as defined by TOR</a:t>
            </a:r>
            <a:endParaRPr b="0" i="0" sz="1400" u="none" cap="none" strike="noStrike">
              <a:solidFill>
                <a:srgbClr val="000000"/>
              </a:solidFill>
              <a:latin typeface="Arial"/>
              <a:ea typeface="Arial"/>
              <a:cs typeface="Arial"/>
              <a:sym typeface="Arial"/>
            </a:endParaRPr>
          </a:p>
        </p:txBody>
      </p:sp>
      <p:sp>
        <p:nvSpPr>
          <p:cNvPr id="350" name="Google Shape;350;g3d0e24cd55f_0_321"/>
          <p:cNvSpPr/>
          <p:nvPr/>
        </p:nvSpPr>
        <p:spPr>
          <a:xfrm>
            <a:off x="1154643" y="4270908"/>
            <a:ext cx="2772000" cy="914400"/>
          </a:xfrm>
          <a:prstGeom prst="rect">
            <a:avLst/>
          </a:prstGeom>
          <a:noFill/>
          <a:ln>
            <a:noFill/>
          </a:ln>
        </p:spPr>
        <p:txBody>
          <a:bodyPr anchorCtr="0" anchor="t" bIns="45700" lIns="0" spcFirstLastPara="1" rIns="0" wrap="square" tIns="45700">
            <a:noAutofit/>
          </a:bodyPr>
          <a:lstStyle/>
          <a:p>
            <a:pPr indent="-171450" lvl="0" marL="171450" marR="0" rtl="0" algn="l">
              <a:lnSpc>
                <a:spcPct val="100000"/>
              </a:lnSpc>
              <a:spcBef>
                <a:spcPts val="0"/>
              </a:spcBef>
              <a:spcAft>
                <a:spcPts val="0"/>
              </a:spcAft>
              <a:buClr>
                <a:srgbClr val="00B050"/>
              </a:buClr>
              <a:buSzPts val="1000"/>
              <a:buFont typeface="Noto Sans Symbols"/>
              <a:buChar char="✔"/>
            </a:pPr>
            <a:r>
              <a:rPr b="0" i="0" lang="en-GB" sz="1000" u="none" cap="none" strike="noStrike">
                <a:solidFill>
                  <a:schemeClr val="dk1"/>
                </a:solidFill>
                <a:latin typeface="Arial"/>
                <a:ea typeface="Arial"/>
                <a:cs typeface="Arial"/>
                <a:sym typeface="Arial"/>
              </a:rPr>
              <a:t>Advise on ocean observing strategies and solutions in response to </a:t>
            </a:r>
            <a:r>
              <a:rPr b="1" i="0" lang="en-GB" sz="1000" u="none" cap="none" strike="noStrike">
                <a:solidFill>
                  <a:schemeClr val="dk1"/>
                </a:solidFill>
                <a:latin typeface="Arial"/>
                <a:ea typeface="Arial"/>
                <a:cs typeface="Arial"/>
                <a:sym typeface="Arial"/>
              </a:rPr>
              <a:t>policy-based queries </a:t>
            </a:r>
            <a:r>
              <a:rPr b="0" i="0" lang="en-GB" sz="1000" u="none" cap="none" strike="noStrike">
                <a:solidFill>
                  <a:schemeClr val="dk1"/>
                </a:solidFill>
                <a:latin typeface="Arial"/>
                <a:ea typeface="Arial"/>
                <a:cs typeface="Arial"/>
                <a:sym typeface="Arial"/>
              </a:rPr>
              <a:t>and </a:t>
            </a:r>
            <a:r>
              <a:rPr b="1" i="0" lang="en-GB" sz="1000" u="none" cap="none" strike="noStrike">
                <a:solidFill>
                  <a:schemeClr val="dk1"/>
                </a:solidFill>
                <a:latin typeface="Arial"/>
                <a:ea typeface="Arial"/>
                <a:cs typeface="Arial"/>
                <a:sym typeface="Arial"/>
              </a:rPr>
              <a:t>respond</a:t>
            </a:r>
            <a:r>
              <a:rPr b="0" i="0" lang="en-GB" sz="1000" u="none" cap="none" strike="noStrike">
                <a:solidFill>
                  <a:schemeClr val="dk1"/>
                </a:solidFill>
                <a:latin typeface="Arial"/>
                <a:ea typeface="Arial"/>
                <a:cs typeface="Arial"/>
                <a:sym typeface="Arial"/>
              </a:rPr>
              <a:t> to Member States requests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rgbClr val="00B050"/>
              </a:buClr>
              <a:buSzPts val="1000"/>
              <a:buFont typeface="Noto Sans Symbols"/>
              <a:buChar char="✔"/>
            </a:pPr>
            <a:r>
              <a:rPr b="0" i="0" lang="en-GB" sz="1000" u="none" cap="none" strike="noStrike">
                <a:solidFill>
                  <a:schemeClr val="dk1"/>
                </a:solidFill>
                <a:latin typeface="Arial"/>
                <a:ea typeface="Arial"/>
                <a:cs typeface="Arial"/>
                <a:sym typeface="Arial"/>
              </a:rPr>
              <a:t>Facilitate alignment with </a:t>
            </a:r>
            <a:r>
              <a:rPr b="1" i="0" lang="en-GB" sz="1000" u="none" cap="none" strike="noStrike">
                <a:solidFill>
                  <a:schemeClr val="dk1"/>
                </a:solidFill>
                <a:latin typeface="Arial"/>
                <a:ea typeface="Arial"/>
                <a:cs typeface="Arial"/>
                <a:sym typeface="Arial"/>
              </a:rPr>
              <a:t>Member States </a:t>
            </a:r>
            <a:r>
              <a:rPr b="0" i="0" lang="en-GB" sz="1000" u="none" cap="none" strike="noStrike">
                <a:solidFill>
                  <a:schemeClr val="dk1"/>
                </a:solidFill>
                <a:latin typeface="Arial"/>
                <a:ea typeface="Arial"/>
                <a:cs typeface="Arial"/>
                <a:sym typeface="Arial"/>
              </a:rPr>
              <a:t>and</a:t>
            </a:r>
            <a:r>
              <a:rPr b="1" i="0" lang="en-GB" sz="1000" u="none" cap="none" strike="noStrike">
                <a:solidFill>
                  <a:schemeClr val="dk1"/>
                </a:solidFill>
                <a:latin typeface="Arial"/>
                <a:ea typeface="Arial"/>
                <a:cs typeface="Arial"/>
                <a:sym typeface="Arial"/>
              </a:rPr>
              <a:t> other donors</a:t>
            </a:r>
            <a:endParaRPr b="1" i="0" sz="1000" u="none" cap="none" strike="noStrike">
              <a:solidFill>
                <a:schemeClr val="dk1"/>
              </a:solidFill>
              <a:latin typeface="Arial"/>
              <a:ea typeface="Arial"/>
              <a:cs typeface="Arial"/>
              <a:sym typeface="Arial"/>
            </a:endParaRPr>
          </a:p>
        </p:txBody>
      </p:sp>
      <p:sp>
        <p:nvSpPr>
          <p:cNvPr id="351" name="Google Shape;351;g3d0e24cd55f_0_321"/>
          <p:cNvSpPr/>
          <p:nvPr/>
        </p:nvSpPr>
        <p:spPr>
          <a:xfrm>
            <a:off x="1154643" y="5476658"/>
            <a:ext cx="2772000" cy="781200"/>
          </a:xfrm>
          <a:prstGeom prst="rect">
            <a:avLst/>
          </a:prstGeom>
          <a:noFill/>
          <a:ln>
            <a:noFill/>
          </a:ln>
        </p:spPr>
        <p:txBody>
          <a:bodyPr anchorCtr="0" anchor="t" bIns="45700" lIns="0" spcFirstLastPara="1" rIns="0" wrap="square" tIns="45700">
            <a:noAutofit/>
          </a:bodyPr>
          <a:lstStyle/>
          <a:p>
            <a:pPr indent="-171450" lvl="0" marL="171450" marR="0" rtl="0" algn="l">
              <a:lnSpc>
                <a:spcPct val="100000"/>
              </a:lnSpc>
              <a:spcBef>
                <a:spcPts val="0"/>
              </a:spcBef>
              <a:spcAft>
                <a:spcPts val="0"/>
              </a:spcAft>
              <a:buClr>
                <a:srgbClr val="C00000"/>
              </a:buClr>
              <a:buSzPts val="1000"/>
              <a:buFont typeface="Noto Sans Symbols"/>
              <a:buChar char="🗶"/>
            </a:pPr>
            <a:r>
              <a:rPr b="0" i="0" lang="en-GB" sz="1000" u="none" cap="none" strike="noStrike">
                <a:solidFill>
                  <a:srgbClr val="7F7F7F"/>
                </a:solidFill>
                <a:latin typeface="Arial"/>
                <a:ea typeface="Arial"/>
                <a:cs typeface="Arial"/>
                <a:sym typeface="Arial"/>
              </a:rPr>
              <a:t>Matchmaking between different entities or stakeholders</a:t>
            </a:r>
            <a:endParaRPr b="0" i="0" sz="1000" u="none" cap="none" strike="noStrike">
              <a:solidFill>
                <a:srgbClr val="7F7F7F"/>
              </a:solidFill>
              <a:latin typeface="Arial"/>
              <a:ea typeface="Arial"/>
              <a:cs typeface="Arial"/>
              <a:sym typeface="Arial"/>
            </a:endParaRPr>
          </a:p>
          <a:p>
            <a:pPr indent="-171450" lvl="0" marL="171450" marR="0" rtl="0" algn="l">
              <a:lnSpc>
                <a:spcPct val="100000"/>
              </a:lnSpc>
              <a:spcBef>
                <a:spcPts val="200"/>
              </a:spcBef>
              <a:spcAft>
                <a:spcPts val="0"/>
              </a:spcAft>
              <a:buClr>
                <a:srgbClr val="C00000"/>
              </a:buClr>
              <a:buSzPts val="1000"/>
              <a:buFont typeface="Noto Sans Symbols"/>
              <a:buChar char="🗶"/>
            </a:pPr>
            <a:r>
              <a:rPr b="0" i="0" lang="en-GB" sz="1000" u="none" cap="none" strike="noStrike">
                <a:solidFill>
                  <a:srgbClr val="7F7F7F"/>
                </a:solidFill>
                <a:latin typeface="Arial"/>
                <a:ea typeface="Arial"/>
                <a:cs typeface="Arial"/>
                <a:sym typeface="Arial"/>
              </a:rPr>
              <a:t>Detailed project management activities for smaller research projects</a:t>
            </a:r>
            <a:endParaRPr b="0" i="0" sz="1400" u="none" cap="none" strike="noStrike">
              <a:solidFill>
                <a:srgbClr val="000000"/>
              </a:solidFill>
              <a:latin typeface="Arial"/>
              <a:ea typeface="Arial"/>
              <a:cs typeface="Arial"/>
              <a:sym typeface="Arial"/>
            </a:endParaRPr>
          </a:p>
        </p:txBody>
      </p:sp>
      <p:sp>
        <p:nvSpPr>
          <p:cNvPr id="352" name="Google Shape;352;g3d0e24cd55f_0_321"/>
          <p:cNvSpPr/>
          <p:nvPr/>
        </p:nvSpPr>
        <p:spPr>
          <a:xfrm>
            <a:off x="1154643" y="1651312"/>
            <a:ext cx="2772000" cy="504000"/>
          </a:xfrm>
          <a:prstGeom prst="rect">
            <a:avLst/>
          </a:prstGeom>
          <a:solidFill>
            <a:srgbClr val="58949A"/>
          </a:solidFill>
          <a:ln>
            <a:noFill/>
          </a:ln>
        </p:spPr>
        <p:txBody>
          <a:bodyPr anchorCtr="0" anchor="ctr" bIns="36000" lIns="576000" spcFirstLastPara="1" rIns="0" wrap="square" tIns="36000">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Arial"/>
                <a:ea typeface="Arial"/>
                <a:cs typeface="Arial"/>
                <a:sym typeface="Arial"/>
              </a:rPr>
              <a:t>Ocean observing </a:t>
            </a:r>
            <a:br>
              <a:rPr b="1" i="0" lang="en-GB" sz="1000" u="none" cap="none" strike="noStrike">
                <a:solidFill>
                  <a:schemeClr val="lt1"/>
                </a:solidFill>
                <a:latin typeface="Arial"/>
                <a:ea typeface="Arial"/>
                <a:cs typeface="Arial"/>
                <a:sym typeface="Arial"/>
              </a:rPr>
            </a:br>
            <a:r>
              <a:rPr b="1" i="0" lang="en-GB" sz="1000" u="none" cap="none" strike="noStrike">
                <a:solidFill>
                  <a:schemeClr val="lt1"/>
                </a:solidFill>
                <a:latin typeface="Arial"/>
                <a:ea typeface="Arial"/>
                <a:cs typeface="Arial"/>
                <a:sym typeface="Arial"/>
              </a:rPr>
              <a:t>system coordinator</a:t>
            </a:r>
            <a:endParaRPr b="0" i="0" sz="1400" u="none" cap="none" strike="noStrike">
              <a:solidFill>
                <a:srgbClr val="000000"/>
              </a:solidFill>
              <a:latin typeface="Arial"/>
              <a:ea typeface="Arial"/>
              <a:cs typeface="Arial"/>
              <a:sym typeface="Arial"/>
            </a:endParaRPr>
          </a:p>
        </p:txBody>
      </p:sp>
      <p:sp>
        <p:nvSpPr>
          <p:cNvPr id="353" name="Google Shape;353;g3d0e24cd55f_0_321"/>
          <p:cNvSpPr/>
          <p:nvPr/>
        </p:nvSpPr>
        <p:spPr>
          <a:xfrm>
            <a:off x="4028402" y="2196274"/>
            <a:ext cx="2412000" cy="2011800"/>
          </a:xfrm>
          <a:prstGeom prst="rect">
            <a:avLst/>
          </a:prstGeom>
          <a:noFill/>
          <a:ln>
            <a:noFill/>
          </a:ln>
        </p:spPr>
        <p:txBody>
          <a:bodyPr anchorCtr="0" anchor="t" bIns="45700" lIns="0" spcFirstLastPara="1" rIns="0" wrap="square" tIns="45700">
            <a:noAutofit/>
          </a:bodyPr>
          <a:lstStyle/>
          <a:p>
            <a:pPr indent="-171450" lvl="0" marL="171450" marR="0" rtl="0" algn="l">
              <a:lnSpc>
                <a:spcPct val="100000"/>
              </a:lnSpc>
              <a:spcBef>
                <a:spcPts val="0"/>
              </a:spcBef>
              <a:spcAft>
                <a:spcPts val="0"/>
              </a:spcAft>
              <a:buClr>
                <a:srgbClr val="00B050"/>
              </a:buClr>
              <a:buSzPts val="1000"/>
              <a:buFont typeface="Noto Sans Symbols"/>
              <a:buChar char="✔"/>
            </a:pPr>
            <a:r>
              <a:rPr b="0" i="0" lang="en-GB" sz="1000" u="none" cap="none" strike="noStrike">
                <a:solidFill>
                  <a:schemeClr val="dk1"/>
                </a:solidFill>
                <a:latin typeface="Arial"/>
                <a:ea typeface="Arial"/>
                <a:cs typeface="Arial"/>
                <a:sym typeface="Arial"/>
              </a:rPr>
              <a:t>Develop, formalize, and maintain </a:t>
            </a:r>
            <a:r>
              <a:rPr b="1" i="0" lang="en-GB" sz="1000" u="none" cap="none" strike="noStrike">
                <a:solidFill>
                  <a:schemeClr val="dk1"/>
                </a:solidFill>
                <a:latin typeface="Arial"/>
                <a:ea typeface="Arial"/>
                <a:cs typeface="Arial"/>
                <a:sym typeface="Arial"/>
              </a:rPr>
              <a:t>strategic partnerships </a:t>
            </a:r>
            <a:r>
              <a:rPr b="0" i="0" lang="en-GB" sz="1000" u="none" cap="none" strike="noStrike">
                <a:solidFill>
                  <a:schemeClr val="dk1"/>
                </a:solidFill>
                <a:latin typeface="Arial"/>
                <a:ea typeface="Arial"/>
                <a:cs typeface="Arial"/>
                <a:sym typeface="Arial"/>
              </a:rPr>
              <a:t>with policy makers, scientific community, ocean observing data providers, implementors, funders, and other relevant users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rgbClr val="00B050"/>
              </a:buClr>
              <a:buSzPts val="1000"/>
              <a:buFont typeface="Noto Sans Symbols"/>
              <a:buChar char="✔"/>
            </a:pPr>
            <a:r>
              <a:rPr b="0" i="0" lang="en-GB" sz="1000" u="none" cap="none" strike="noStrike">
                <a:solidFill>
                  <a:schemeClr val="dk1"/>
                </a:solidFill>
                <a:latin typeface="Arial"/>
                <a:ea typeface="Arial"/>
                <a:cs typeface="Arial"/>
                <a:sym typeface="Arial"/>
              </a:rPr>
              <a:t>Strengthen GOOS visibility through </a:t>
            </a:r>
            <a:r>
              <a:rPr b="1" i="0" lang="en-GB" sz="1000" u="none" cap="none" strike="noStrike">
                <a:solidFill>
                  <a:schemeClr val="dk1"/>
                </a:solidFill>
                <a:latin typeface="Arial"/>
                <a:ea typeface="Arial"/>
                <a:cs typeface="Arial"/>
                <a:sym typeface="Arial"/>
              </a:rPr>
              <a:t>communication tools </a:t>
            </a:r>
            <a:r>
              <a:rPr b="0" i="0" lang="en-GB" sz="1000" u="none" cap="none" strike="noStrike">
                <a:solidFill>
                  <a:schemeClr val="dk1"/>
                </a:solidFill>
                <a:latin typeface="Arial"/>
                <a:ea typeface="Arial"/>
                <a:cs typeface="Arial"/>
                <a:sym typeface="Arial"/>
              </a:rPr>
              <a:t>and </a:t>
            </a:r>
            <a:r>
              <a:rPr b="1" i="0" lang="en-GB" sz="1000" u="none" cap="none" strike="noStrike">
                <a:solidFill>
                  <a:schemeClr val="dk1"/>
                </a:solidFill>
                <a:latin typeface="Arial"/>
                <a:ea typeface="Arial"/>
                <a:cs typeface="Arial"/>
                <a:sym typeface="Arial"/>
              </a:rPr>
              <a:t>guidance</a:t>
            </a:r>
            <a:endParaRPr b="1" i="0" sz="1000" u="none" cap="none" strike="noStrike">
              <a:solidFill>
                <a:schemeClr val="dk1"/>
              </a:solidFill>
              <a:latin typeface="Arial"/>
              <a:ea typeface="Arial"/>
              <a:cs typeface="Arial"/>
              <a:sym typeface="Arial"/>
            </a:endParaRPr>
          </a:p>
        </p:txBody>
      </p:sp>
      <p:sp>
        <p:nvSpPr>
          <p:cNvPr id="354" name="Google Shape;354;g3d0e24cd55f_0_321"/>
          <p:cNvSpPr/>
          <p:nvPr/>
        </p:nvSpPr>
        <p:spPr>
          <a:xfrm>
            <a:off x="4028402" y="4270908"/>
            <a:ext cx="2412000" cy="914400"/>
          </a:xfrm>
          <a:prstGeom prst="rect">
            <a:avLst/>
          </a:prstGeom>
          <a:noFill/>
          <a:ln>
            <a:noFill/>
          </a:ln>
        </p:spPr>
        <p:txBody>
          <a:bodyPr anchorCtr="0" anchor="t" bIns="45700" lIns="0" spcFirstLastPara="1" rIns="0" wrap="square" tIns="45700">
            <a:noAutofit/>
          </a:bodyPr>
          <a:lstStyle/>
          <a:p>
            <a:pPr indent="-171450" lvl="0" marL="171450" marR="0" rtl="0" algn="l">
              <a:lnSpc>
                <a:spcPct val="100000"/>
              </a:lnSpc>
              <a:spcBef>
                <a:spcPts val="0"/>
              </a:spcBef>
              <a:spcAft>
                <a:spcPts val="0"/>
              </a:spcAft>
              <a:buClr>
                <a:srgbClr val="00B050"/>
              </a:buClr>
              <a:buSzPts val="1000"/>
              <a:buFont typeface="Noto Sans Symbols"/>
              <a:buChar char="✔"/>
            </a:pPr>
            <a:r>
              <a:rPr b="0" i="0" lang="en-GB" sz="1000" u="none" cap="none" strike="noStrike">
                <a:solidFill>
                  <a:schemeClr val="dk1"/>
                </a:solidFill>
                <a:latin typeface="Arial"/>
                <a:ea typeface="Arial"/>
                <a:cs typeface="Arial"/>
                <a:sym typeface="Arial"/>
              </a:rPr>
              <a:t>Lead </a:t>
            </a:r>
            <a:r>
              <a:rPr b="1" i="0" lang="en-GB" sz="1000" u="none" cap="none" strike="noStrike">
                <a:solidFill>
                  <a:schemeClr val="dk1"/>
                </a:solidFill>
                <a:latin typeface="Arial"/>
                <a:ea typeface="Arial"/>
                <a:cs typeface="Arial"/>
                <a:sym typeface="Arial"/>
              </a:rPr>
              <a:t>engagement</a:t>
            </a:r>
            <a:r>
              <a:rPr b="0" i="0" lang="en-GB" sz="1000" u="none" cap="none" strike="noStrike">
                <a:solidFill>
                  <a:schemeClr val="dk1"/>
                </a:solidFill>
                <a:latin typeface="Arial"/>
                <a:ea typeface="Arial"/>
                <a:cs typeface="Arial"/>
                <a:sym typeface="Arial"/>
              </a:rPr>
              <a:t>, provide</a:t>
            </a:r>
            <a:r>
              <a:rPr b="1" i="0" lang="en-GB" sz="1000" u="none" cap="none" strike="noStrike">
                <a:solidFill>
                  <a:schemeClr val="dk1"/>
                </a:solidFill>
                <a:latin typeface="Arial"/>
                <a:ea typeface="Arial"/>
                <a:cs typeface="Arial"/>
                <a:sym typeface="Arial"/>
              </a:rPr>
              <a:t> insights</a:t>
            </a:r>
            <a:r>
              <a:rPr b="0" i="0" lang="en-GB" sz="1000" u="none" cap="none" strike="noStrike">
                <a:solidFill>
                  <a:schemeClr val="dk1"/>
                </a:solidFill>
                <a:latin typeface="Arial"/>
                <a:ea typeface="Arial"/>
                <a:cs typeface="Arial"/>
                <a:sym typeface="Arial"/>
              </a:rPr>
              <a:t> and coordinate</a:t>
            </a:r>
            <a:r>
              <a:rPr b="1" i="0" lang="en-GB" sz="1000" u="none" cap="none" strike="noStrike">
                <a:solidFill>
                  <a:schemeClr val="dk1"/>
                </a:solidFill>
                <a:latin typeface="Arial"/>
                <a:ea typeface="Arial"/>
                <a:cs typeface="Arial"/>
                <a:sym typeface="Arial"/>
              </a:rPr>
              <a:t> feedback mechanisms </a:t>
            </a:r>
            <a:r>
              <a:rPr b="0" i="0" lang="en-GB" sz="1000" u="none" cap="none" strike="noStrike">
                <a:solidFill>
                  <a:schemeClr val="dk1"/>
                </a:solidFill>
                <a:latin typeface="Arial"/>
                <a:ea typeface="Arial"/>
                <a:cs typeface="Arial"/>
                <a:sym typeface="Arial"/>
              </a:rPr>
              <a:t>for</a:t>
            </a:r>
            <a:r>
              <a:rPr b="1" i="0" lang="en-GB" sz="1000" u="none" cap="none" strike="noStrike">
                <a:solidFill>
                  <a:schemeClr val="dk1"/>
                </a:solidFill>
                <a:latin typeface="Arial"/>
                <a:ea typeface="Arial"/>
                <a:cs typeface="Arial"/>
                <a:sym typeface="Arial"/>
              </a:rPr>
              <a:t> </a:t>
            </a:r>
            <a:r>
              <a:rPr b="0" i="0" lang="en-GB" sz="1000" u="none" cap="none" strike="noStrike">
                <a:solidFill>
                  <a:schemeClr val="dk1"/>
                </a:solidFill>
                <a:latin typeface="Arial"/>
                <a:ea typeface="Arial"/>
                <a:cs typeface="Arial"/>
                <a:sym typeface="Arial"/>
              </a:rPr>
              <a:t>donors and partners</a:t>
            </a:r>
            <a:endParaRPr b="0" i="0" sz="1400" u="none" cap="none" strike="noStrike">
              <a:solidFill>
                <a:srgbClr val="000000"/>
              </a:solidFill>
              <a:latin typeface="Arial"/>
              <a:ea typeface="Arial"/>
              <a:cs typeface="Arial"/>
              <a:sym typeface="Arial"/>
            </a:endParaRPr>
          </a:p>
        </p:txBody>
      </p:sp>
      <p:sp>
        <p:nvSpPr>
          <p:cNvPr id="355" name="Google Shape;355;g3d0e24cd55f_0_321"/>
          <p:cNvSpPr/>
          <p:nvPr/>
        </p:nvSpPr>
        <p:spPr>
          <a:xfrm>
            <a:off x="4066902" y="5476658"/>
            <a:ext cx="2412000" cy="781200"/>
          </a:xfrm>
          <a:prstGeom prst="rect">
            <a:avLst/>
          </a:prstGeom>
          <a:noFill/>
          <a:ln>
            <a:noFill/>
          </a:ln>
        </p:spPr>
        <p:txBody>
          <a:bodyPr anchorCtr="0" anchor="t" bIns="45700" lIns="0" spcFirstLastPara="1" rIns="0" wrap="square" tIns="45700">
            <a:noAutofit/>
          </a:bodyPr>
          <a:lstStyle/>
          <a:p>
            <a:pPr indent="-171450" lvl="0" marL="171450" marR="0" rtl="0" algn="l">
              <a:lnSpc>
                <a:spcPct val="100000"/>
              </a:lnSpc>
              <a:spcBef>
                <a:spcPts val="0"/>
              </a:spcBef>
              <a:spcAft>
                <a:spcPts val="0"/>
              </a:spcAft>
              <a:buClr>
                <a:srgbClr val="C00000"/>
              </a:buClr>
              <a:buSzPts val="1000"/>
              <a:buFont typeface="Noto Sans Symbols"/>
              <a:buChar char="🗶"/>
            </a:pPr>
            <a:r>
              <a:rPr b="0" i="0" lang="en-GB" sz="1000" u="none" cap="none" strike="noStrike">
                <a:solidFill>
                  <a:srgbClr val="7F7F7F"/>
                </a:solidFill>
                <a:latin typeface="Arial"/>
                <a:ea typeface="Arial"/>
                <a:cs typeface="Arial"/>
                <a:sym typeface="Arial"/>
              </a:rPr>
              <a:t>Organize individual seminars or workshops</a:t>
            </a:r>
            <a:endParaRPr b="0" i="0" sz="1000" u="none" cap="none" strike="noStrike">
              <a:solidFill>
                <a:srgbClr val="7F7F7F"/>
              </a:solidFill>
              <a:latin typeface="Arial"/>
              <a:ea typeface="Arial"/>
              <a:cs typeface="Arial"/>
              <a:sym typeface="Arial"/>
            </a:endParaRPr>
          </a:p>
        </p:txBody>
      </p:sp>
      <p:sp>
        <p:nvSpPr>
          <p:cNvPr id="356" name="Google Shape;356;g3d0e24cd55f_0_321"/>
          <p:cNvSpPr/>
          <p:nvPr/>
        </p:nvSpPr>
        <p:spPr>
          <a:xfrm>
            <a:off x="4028402" y="1651312"/>
            <a:ext cx="2412000" cy="504000"/>
          </a:xfrm>
          <a:prstGeom prst="rect">
            <a:avLst/>
          </a:prstGeom>
          <a:solidFill>
            <a:srgbClr val="2C6068"/>
          </a:solidFill>
          <a:ln>
            <a:noFill/>
          </a:ln>
        </p:spPr>
        <p:txBody>
          <a:bodyPr anchorCtr="0" anchor="ctr" bIns="36000" lIns="576000" spcFirstLastPara="1" rIns="0" wrap="square" tIns="36000">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Arial"/>
                <a:ea typeface="Arial"/>
                <a:cs typeface="Arial"/>
                <a:sym typeface="Arial"/>
              </a:rPr>
              <a:t>Strategic advisor and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Arial"/>
                <a:ea typeface="Arial"/>
                <a:cs typeface="Arial"/>
                <a:sym typeface="Arial"/>
              </a:rPr>
              <a:t>advocacy champion</a:t>
            </a:r>
            <a:endParaRPr b="0" i="0" sz="1400" u="none" cap="none" strike="noStrike">
              <a:solidFill>
                <a:srgbClr val="000000"/>
              </a:solidFill>
              <a:latin typeface="Arial"/>
              <a:ea typeface="Arial"/>
              <a:cs typeface="Arial"/>
              <a:sym typeface="Arial"/>
            </a:endParaRPr>
          </a:p>
        </p:txBody>
      </p:sp>
      <p:grpSp>
        <p:nvGrpSpPr>
          <p:cNvPr id="357" name="Google Shape;357;g3d0e24cd55f_0_321"/>
          <p:cNvGrpSpPr/>
          <p:nvPr/>
        </p:nvGrpSpPr>
        <p:grpSpPr>
          <a:xfrm>
            <a:off x="4054385" y="1668603"/>
            <a:ext cx="469404" cy="469404"/>
            <a:chOff x="4244464" y="1221119"/>
            <a:chExt cx="612000" cy="612000"/>
          </a:xfrm>
        </p:grpSpPr>
        <p:sp>
          <p:nvSpPr>
            <p:cNvPr id="358" name="Google Shape;358;g3d0e24cd55f_0_321"/>
            <p:cNvSpPr/>
            <p:nvPr/>
          </p:nvSpPr>
          <p:spPr>
            <a:xfrm>
              <a:off x="4244464" y="1221119"/>
              <a:ext cx="612000" cy="612000"/>
            </a:xfrm>
            <a:prstGeom prst="ellipse">
              <a:avLst/>
            </a:prstGeom>
            <a:solidFill>
              <a:srgbClr val="2C6068"/>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59" name="Google Shape;359;g3d0e24cd55f_0_321"/>
            <p:cNvGrpSpPr/>
            <p:nvPr/>
          </p:nvGrpSpPr>
          <p:grpSpPr>
            <a:xfrm>
              <a:off x="4367589" y="1324005"/>
              <a:ext cx="365965" cy="365762"/>
              <a:chOff x="1373" y="3000"/>
              <a:chExt cx="426" cy="426"/>
            </a:xfrm>
          </p:grpSpPr>
          <p:sp>
            <p:nvSpPr>
              <p:cNvPr id="360" name="Google Shape;360;g3d0e24cd55f_0_321"/>
              <p:cNvSpPr/>
              <p:nvPr/>
            </p:nvSpPr>
            <p:spPr>
              <a:xfrm>
                <a:off x="1408" y="3337"/>
                <a:ext cx="356" cy="54"/>
              </a:xfrm>
              <a:custGeom>
                <a:rect b="b" l="l" r="r" t="t"/>
                <a:pathLst>
                  <a:path extrusionOk="0" h="36" w="240">
                    <a:moveTo>
                      <a:pt x="234" y="36"/>
                    </a:moveTo>
                    <a:cubicBezTo>
                      <a:pt x="6" y="36"/>
                      <a:pt x="6" y="36"/>
                      <a:pt x="6" y="36"/>
                    </a:cubicBezTo>
                    <a:cubicBezTo>
                      <a:pt x="2" y="36"/>
                      <a:pt x="0" y="34"/>
                      <a:pt x="0" y="30"/>
                    </a:cubicBezTo>
                    <a:cubicBezTo>
                      <a:pt x="0" y="6"/>
                      <a:pt x="0" y="6"/>
                      <a:pt x="0" y="6"/>
                    </a:cubicBezTo>
                    <a:cubicBezTo>
                      <a:pt x="0" y="3"/>
                      <a:pt x="2" y="0"/>
                      <a:pt x="6" y="0"/>
                    </a:cubicBezTo>
                    <a:cubicBezTo>
                      <a:pt x="234" y="0"/>
                      <a:pt x="234" y="0"/>
                      <a:pt x="234" y="0"/>
                    </a:cubicBezTo>
                    <a:cubicBezTo>
                      <a:pt x="237" y="0"/>
                      <a:pt x="240" y="3"/>
                      <a:pt x="240" y="6"/>
                    </a:cubicBezTo>
                    <a:cubicBezTo>
                      <a:pt x="240" y="30"/>
                      <a:pt x="240" y="30"/>
                      <a:pt x="240" y="30"/>
                    </a:cubicBezTo>
                    <a:cubicBezTo>
                      <a:pt x="240" y="34"/>
                      <a:pt x="237" y="36"/>
                      <a:pt x="234" y="36"/>
                    </a:cubicBezTo>
                    <a:close/>
                    <a:moveTo>
                      <a:pt x="12" y="24"/>
                    </a:moveTo>
                    <a:cubicBezTo>
                      <a:pt x="228" y="24"/>
                      <a:pt x="228" y="24"/>
                      <a:pt x="228" y="24"/>
                    </a:cubicBezTo>
                    <a:cubicBezTo>
                      <a:pt x="228" y="12"/>
                      <a:pt x="228" y="12"/>
                      <a:pt x="228" y="12"/>
                    </a:cubicBezTo>
                    <a:cubicBezTo>
                      <a:pt x="12" y="12"/>
                      <a:pt x="12" y="12"/>
                      <a:pt x="12" y="12"/>
                    </a:cubicBezTo>
                    <a:lnTo>
                      <a:pt x="12" y="2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1" name="Google Shape;361;g3d0e24cd55f_0_321"/>
              <p:cNvSpPr/>
              <p:nvPr/>
            </p:nvSpPr>
            <p:spPr>
              <a:xfrm>
                <a:off x="1426" y="3142"/>
                <a:ext cx="320" cy="213"/>
              </a:xfrm>
              <a:custGeom>
                <a:rect b="b" l="l" r="r" t="t"/>
                <a:pathLst>
                  <a:path extrusionOk="0" h="144" w="216">
                    <a:moveTo>
                      <a:pt x="210" y="144"/>
                    </a:moveTo>
                    <a:cubicBezTo>
                      <a:pt x="6" y="144"/>
                      <a:pt x="6" y="144"/>
                      <a:pt x="6" y="144"/>
                    </a:cubicBezTo>
                    <a:cubicBezTo>
                      <a:pt x="2" y="144"/>
                      <a:pt x="0" y="142"/>
                      <a:pt x="0" y="138"/>
                    </a:cubicBezTo>
                    <a:cubicBezTo>
                      <a:pt x="0" y="6"/>
                      <a:pt x="0" y="6"/>
                      <a:pt x="0" y="6"/>
                    </a:cubicBezTo>
                    <a:cubicBezTo>
                      <a:pt x="0" y="3"/>
                      <a:pt x="2" y="0"/>
                      <a:pt x="6" y="0"/>
                    </a:cubicBezTo>
                    <a:cubicBezTo>
                      <a:pt x="210" y="0"/>
                      <a:pt x="210" y="0"/>
                      <a:pt x="210" y="0"/>
                    </a:cubicBezTo>
                    <a:cubicBezTo>
                      <a:pt x="213" y="0"/>
                      <a:pt x="216" y="3"/>
                      <a:pt x="216" y="6"/>
                    </a:cubicBezTo>
                    <a:cubicBezTo>
                      <a:pt x="216" y="138"/>
                      <a:pt x="216" y="138"/>
                      <a:pt x="216" y="138"/>
                    </a:cubicBezTo>
                    <a:cubicBezTo>
                      <a:pt x="216" y="142"/>
                      <a:pt x="213" y="144"/>
                      <a:pt x="210" y="144"/>
                    </a:cubicBezTo>
                    <a:close/>
                    <a:moveTo>
                      <a:pt x="12" y="132"/>
                    </a:moveTo>
                    <a:cubicBezTo>
                      <a:pt x="204" y="132"/>
                      <a:pt x="204" y="132"/>
                      <a:pt x="204" y="132"/>
                    </a:cubicBezTo>
                    <a:cubicBezTo>
                      <a:pt x="204" y="12"/>
                      <a:pt x="204" y="12"/>
                      <a:pt x="204" y="12"/>
                    </a:cubicBezTo>
                    <a:cubicBezTo>
                      <a:pt x="12" y="12"/>
                      <a:pt x="12" y="12"/>
                      <a:pt x="12" y="12"/>
                    </a:cubicBezTo>
                    <a:lnTo>
                      <a:pt x="12" y="13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2" name="Google Shape;362;g3d0e24cd55f_0_321"/>
              <p:cNvSpPr/>
              <p:nvPr/>
            </p:nvSpPr>
            <p:spPr>
              <a:xfrm>
                <a:off x="1373" y="3408"/>
                <a:ext cx="426" cy="18"/>
              </a:xfrm>
              <a:custGeom>
                <a:rect b="b" l="l" r="r" t="t"/>
                <a:pathLst>
                  <a:path extrusionOk="0" h="12" w="288">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3" name="Google Shape;363;g3d0e24cd55f_0_321"/>
              <p:cNvSpPr/>
              <p:nvPr/>
            </p:nvSpPr>
            <p:spPr>
              <a:xfrm>
                <a:off x="1373" y="3373"/>
                <a:ext cx="426" cy="18"/>
              </a:xfrm>
              <a:custGeom>
                <a:rect b="b" l="l" r="r" t="t"/>
                <a:pathLst>
                  <a:path extrusionOk="0" h="12" w="288">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4" name="Google Shape;364;g3d0e24cd55f_0_321"/>
              <p:cNvSpPr/>
              <p:nvPr/>
            </p:nvSpPr>
            <p:spPr>
              <a:xfrm>
                <a:off x="1462" y="3142"/>
                <a:ext cx="17" cy="213"/>
              </a:xfrm>
              <a:custGeom>
                <a:rect b="b" l="l" r="r" t="t"/>
                <a:pathLst>
                  <a:path extrusionOk="0" h="144" w="12">
                    <a:moveTo>
                      <a:pt x="6" y="144"/>
                    </a:moveTo>
                    <a:cubicBezTo>
                      <a:pt x="2" y="144"/>
                      <a:pt x="0" y="142"/>
                      <a:pt x="0" y="138"/>
                    </a:cubicBezTo>
                    <a:cubicBezTo>
                      <a:pt x="0" y="6"/>
                      <a:pt x="0" y="6"/>
                      <a:pt x="0" y="6"/>
                    </a:cubicBezTo>
                    <a:cubicBezTo>
                      <a:pt x="0" y="3"/>
                      <a:pt x="2" y="0"/>
                      <a:pt x="6" y="0"/>
                    </a:cubicBezTo>
                    <a:cubicBezTo>
                      <a:pt x="9" y="0"/>
                      <a:pt x="12" y="3"/>
                      <a:pt x="12" y="6"/>
                    </a:cubicBezTo>
                    <a:cubicBezTo>
                      <a:pt x="12" y="138"/>
                      <a:pt x="12" y="138"/>
                      <a:pt x="12" y="138"/>
                    </a:cubicBezTo>
                    <a:cubicBezTo>
                      <a:pt x="12" y="142"/>
                      <a:pt x="9" y="144"/>
                      <a:pt x="6" y="14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5" name="Google Shape;365;g3d0e24cd55f_0_321"/>
              <p:cNvSpPr/>
              <p:nvPr/>
            </p:nvSpPr>
            <p:spPr>
              <a:xfrm>
                <a:off x="1551" y="3142"/>
                <a:ext cx="17" cy="213"/>
              </a:xfrm>
              <a:custGeom>
                <a:rect b="b" l="l" r="r" t="t"/>
                <a:pathLst>
                  <a:path extrusionOk="0" h="144" w="12">
                    <a:moveTo>
                      <a:pt x="6" y="144"/>
                    </a:moveTo>
                    <a:cubicBezTo>
                      <a:pt x="2" y="144"/>
                      <a:pt x="0" y="142"/>
                      <a:pt x="0" y="138"/>
                    </a:cubicBezTo>
                    <a:cubicBezTo>
                      <a:pt x="0" y="6"/>
                      <a:pt x="0" y="6"/>
                      <a:pt x="0" y="6"/>
                    </a:cubicBezTo>
                    <a:cubicBezTo>
                      <a:pt x="0" y="3"/>
                      <a:pt x="2" y="0"/>
                      <a:pt x="6" y="0"/>
                    </a:cubicBezTo>
                    <a:cubicBezTo>
                      <a:pt x="9" y="0"/>
                      <a:pt x="12" y="3"/>
                      <a:pt x="12" y="6"/>
                    </a:cubicBezTo>
                    <a:cubicBezTo>
                      <a:pt x="12" y="138"/>
                      <a:pt x="12" y="138"/>
                      <a:pt x="12" y="138"/>
                    </a:cubicBezTo>
                    <a:cubicBezTo>
                      <a:pt x="12" y="142"/>
                      <a:pt x="9" y="144"/>
                      <a:pt x="6" y="14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6" name="Google Shape;366;g3d0e24cd55f_0_321"/>
              <p:cNvSpPr/>
              <p:nvPr/>
            </p:nvSpPr>
            <p:spPr>
              <a:xfrm>
                <a:off x="1515" y="3142"/>
                <a:ext cx="18" cy="213"/>
              </a:xfrm>
              <a:custGeom>
                <a:rect b="b" l="l" r="r" t="t"/>
                <a:pathLst>
                  <a:path extrusionOk="0" h="144" w="12">
                    <a:moveTo>
                      <a:pt x="6" y="144"/>
                    </a:moveTo>
                    <a:cubicBezTo>
                      <a:pt x="2" y="144"/>
                      <a:pt x="0" y="142"/>
                      <a:pt x="0" y="138"/>
                    </a:cubicBezTo>
                    <a:cubicBezTo>
                      <a:pt x="0" y="6"/>
                      <a:pt x="0" y="6"/>
                      <a:pt x="0" y="6"/>
                    </a:cubicBezTo>
                    <a:cubicBezTo>
                      <a:pt x="0" y="3"/>
                      <a:pt x="2" y="0"/>
                      <a:pt x="6" y="0"/>
                    </a:cubicBezTo>
                    <a:cubicBezTo>
                      <a:pt x="9" y="0"/>
                      <a:pt x="12" y="3"/>
                      <a:pt x="12" y="6"/>
                    </a:cubicBezTo>
                    <a:cubicBezTo>
                      <a:pt x="12" y="138"/>
                      <a:pt x="12" y="138"/>
                      <a:pt x="12" y="138"/>
                    </a:cubicBezTo>
                    <a:cubicBezTo>
                      <a:pt x="12" y="142"/>
                      <a:pt x="9" y="144"/>
                      <a:pt x="6" y="14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7" name="Google Shape;367;g3d0e24cd55f_0_321"/>
              <p:cNvSpPr/>
              <p:nvPr/>
            </p:nvSpPr>
            <p:spPr>
              <a:xfrm>
                <a:off x="1604" y="3142"/>
                <a:ext cx="18" cy="213"/>
              </a:xfrm>
              <a:custGeom>
                <a:rect b="b" l="l" r="r" t="t"/>
                <a:pathLst>
                  <a:path extrusionOk="0" h="144" w="12">
                    <a:moveTo>
                      <a:pt x="6" y="144"/>
                    </a:moveTo>
                    <a:cubicBezTo>
                      <a:pt x="2" y="144"/>
                      <a:pt x="0" y="142"/>
                      <a:pt x="0" y="138"/>
                    </a:cubicBezTo>
                    <a:cubicBezTo>
                      <a:pt x="0" y="6"/>
                      <a:pt x="0" y="6"/>
                      <a:pt x="0" y="6"/>
                    </a:cubicBezTo>
                    <a:cubicBezTo>
                      <a:pt x="0" y="3"/>
                      <a:pt x="2" y="0"/>
                      <a:pt x="6" y="0"/>
                    </a:cubicBezTo>
                    <a:cubicBezTo>
                      <a:pt x="9" y="0"/>
                      <a:pt x="12" y="3"/>
                      <a:pt x="12" y="6"/>
                    </a:cubicBezTo>
                    <a:cubicBezTo>
                      <a:pt x="12" y="138"/>
                      <a:pt x="12" y="138"/>
                      <a:pt x="12" y="138"/>
                    </a:cubicBezTo>
                    <a:cubicBezTo>
                      <a:pt x="12" y="142"/>
                      <a:pt x="9" y="144"/>
                      <a:pt x="6" y="14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8" name="Google Shape;368;g3d0e24cd55f_0_321"/>
              <p:cNvSpPr/>
              <p:nvPr/>
            </p:nvSpPr>
            <p:spPr>
              <a:xfrm>
                <a:off x="1639" y="3142"/>
                <a:ext cx="18" cy="213"/>
              </a:xfrm>
              <a:custGeom>
                <a:rect b="b" l="l" r="r" t="t"/>
                <a:pathLst>
                  <a:path extrusionOk="0" h="144" w="12">
                    <a:moveTo>
                      <a:pt x="6" y="144"/>
                    </a:moveTo>
                    <a:cubicBezTo>
                      <a:pt x="2" y="144"/>
                      <a:pt x="0" y="142"/>
                      <a:pt x="0" y="138"/>
                    </a:cubicBezTo>
                    <a:cubicBezTo>
                      <a:pt x="0" y="6"/>
                      <a:pt x="0" y="6"/>
                      <a:pt x="0" y="6"/>
                    </a:cubicBezTo>
                    <a:cubicBezTo>
                      <a:pt x="0" y="3"/>
                      <a:pt x="2" y="0"/>
                      <a:pt x="6" y="0"/>
                    </a:cubicBezTo>
                    <a:cubicBezTo>
                      <a:pt x="9" y="0"/>
                      <a:pt x="12" y="3"/>
                      <a:pt x="12" y="6"/>
                    </a:cubicBezTo>
                    <a:cubicBezTo>
                      <a:pt x="12" y="138"/>
                      <a:pt x="12" y="138"/>
                      <a:pt x="12" y="138"/>
                    </a:cubicBezTo>
                    <a:cubicBezTo>
                      <a:pt x="12" y="142"/>
                      <a:pt x="9" y="144"/>
                      <a:pt x="6" y="14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9" name="Google Shape;369;g3d0e24cd55f_0_321"/>
              <p:cNvSpPr/>
              <p:nvPr/>
            </p:nvSpPr>
            <p:spPr>
              <a:xfrm>
                <a:off x="1693" y="3142"/>
                <a:ext cx="17" cy="213"/>
              </a:xfrm>
              <a:custGeom>
                <a:rect b="b" l="l" r="r" t="t"/>
                <a:pathLst>
                  <a:path extrusionOk="0" h="144" w="12">
                    <a:moveTo>
                      <a:pt x="6" y="144"/>
                    </a:moveTo>
                    <a:cubicBezTo>
                      <a:pt x="2" y="144"/>
                      <a:pt x="0" y="142"/>
                      <a:pt x="0" y="138"/>
                    </a:cubicBezTo>
                    <a:cubicBezTo>
                      <a:pt x="0" y="6"/>
                      <a:pt x="0" y="6"/>
                      <a:pt x="0" y="6"/>
                    </a:cubicBezTo>
                    <a:cubicBezTo>
                      <a:pt x="0" y="3"/>
                      <a:pt x="2" y="0"/>
                      <a:pt x="6" y="0"/>
                    </a:cubicBezTo>
                    <a:cubicBezTo>
                      <a:pt x="9" y="0"/>
                      <a:pt x="12" y="3"/>
                      <a:pt x="12" y="6"/>
                    </a:cubicBezTo>
                    <a:cubicBezTo>
                      <a:pt x="12" y="138"/>
                      <a:pt x="12" y="138"/>
                      <a:pt x="12" y="138"/>
                    </a:cubicBezTo>
                    <a:cubicBezTo>
                      <a:pt x="12" y="142"/>
                      <a:pt x="9" y="144"/>
                      <a:pt x="6" y="14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0" name="Google Shape;370;g3d0e24cd55f_0_321"/>
              <p:cNvSpPr/>
              <p:nvPr/>
            </p:nvSpPr>
            <p:spPr>
              <a:xfrm>
                <a:off x="1391" y="3107"/>
                <a:ext cx="390" cy="53"/>
              </a:xfrm>
              <a:custGeom>
                <a:rect b="b" l="l" r="r" t="t"/>
                <a:pathLst>
                  <a:path extrusionOk="0" h="36" w="264">
                    <a:moveTo>
                      <a:pt x="258" y="36"/>
                    </a:moveTo>
                    <a:cubicBezTo>
                      <a:pt x="6" y="36"/>
                      <a:pt x="6" y="36"/>
                      <a:pt x="6" y="36"/>
                    </a:cubicBezTo>
                    <a:cubicBezTo>
                      <a:pt x="2" y="36"/>
                      <a:pt x="0" y="34"/>
                      <a:pt x="0" y="30"/>
                    </a:cubicBezTo>
                    <a:cubicBezTo>
                      <a:pt x="0" y="6"/>
                      <a:pt x="0" y="6"/>
                      <a:pt x="0" y="6"/>
                    </a:cubicBezTo>
                    <a:cubicBezTo>
                      <a:pt x="0" y="3"/>
                      <a:pt x="2" y="0"/>
                      <a:pt x="6" y="0"/>
                    </a:cubicBezTo>
                    <a:cubicBezTo>
                      <a:pt x="258" y="0"/>
                      <a:pt x="258" y="0"/>
                      <a:pt x="258" y="0"/>
                    </a:cubicBezTo>
                    <a:cubicBezTo>
                      <a:pt x="261" y="0"/>
                      <a:pt x="264" y="3"/>
                      <a:pt x="264" y="6"/>
                    </a:cubicBezTo>
                    <a:cubicBezTo>
                      <a:pt x="264" y="30"/>
                      <a:pt x="264" y="30"/>
                      <a:pt x="264" y="30"/>
                    </a:cubicBezTo>
                    <a:cubicBezTo>
                      <a:pt x="264" y="34"/>
                      <a:pt x="261" y="36"/>
                      <a:pt x="258" y="36"/>
                    </a:cubicBezTo>
                    <a:close/>
                    <a:moveTo>
                      <a:pt x="12" y="24"/>
                    </a:moveTo>
                    <a:cubicBezTo>
                      <a:pt x="252" y="24"/>
                      <a:pt x="252" y="24"/>
                      <a:pt x="252" y="24"/>
                    </a:cubicBezTo>
                    <a:cubicBezTo>
                      <a:pt x="252" y="12"/>
                      <a:pt x="252" y="12"/>
                      <a:pt x="252" y="12"/>
                    </a:cubicBezTo>
                    <a:cubicBezTo>
                      <a:pt x="12" y="12"/>
                      <a:pt x="12" y="12"/>
                      <a:pt x="12" y="12"/>
                    </a:cubicBezTo>
                    <a:lnTo>
                      <a:pt x="12" y="2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1" name="Google Shape;371;g3d0e24cd55f_0_321"/>
              <p:cNvSpPr/>
              <p:nvPr/>
            </p:nvSpPr>
            <p:spPr>
              <a:xfrm>
                <a:off x="1389" y="3000"/>
                <a:ext cx="392" cy="125"/>
              </a:xfrm>
              <a:custGeom>
                <a:rect b="b" l="l" r="r" t="t"/>
                <a:pathLst>
                  <a:path extrusionOk="0" h="84" w="265">
                    <a:moveTo>
                      <a:pt x="259" y="84"/>
                    </a:moveTo>
                    <a:cubicBezTo>
                      <a:pt x="7" y="84"/>
                      <a:pt x="7" y="84"/>
                      <a:pt x="7" y="84"/>
                    </a:cubicBezTo>
                    <a:cubicBezTo>
                      <a:pt x="4" y="84"/>
                      <a:pt x="2" y="83"/>
                      <a:pt x="1" y="80"/>
                    </a:cubicBezTo>
                    <a:cubicBezTo>
                      <a:pt x="0" y="77"/>
                      <a:pt x="1" y="75"/>
                      <a:pt x="4" y="73"/>
                    </a:cubicBezTo>
                    <a:cubicBezTo>
                      <a:pt x="130" y="1"/>
                      <a:pt x="130" y="1"/>
                      <a:pt x="130" y="1"/>
                    </a:cubicBezTo>
                    <a:cubicBezTo>
                      <a:pt x="132" y="0"/>
                      <a:pt x="134" y="0"/>
                      <a:pt x="136" y="1"/>
                    </a:cubicBezTo>
                    <a:cubicBezTo>
                      <a:pt x="262" y="73"/>
                      <a:pt x="262" y="73"/>
                      <a:pt x="262" y="73"/>
                    </a:cubicBezTo>
                    <a:cubicBezTo>
                      <a:pt x="264" y="75"/>
                      <a:pt x="265" y="77"/>
                      <a:pt x="264" y="80"/>
                    </a:cubicBezTo>
                    <a:cubicBezTo>
                      <a:pt x="264" y="83"/>
                      <a:pt x="261" y="84"/>
                      <a:pt x="259" y="84"/>
                    </a:cubicBezTo>
                    <a:close/>
                    <a:moveTo>
                      <a:pt x="29" y="72"/>
                    </a:moveTo>
                    <a:cubicBezTo>
                      <a:pt x="236" y="72"/>
                      <a:pt x="236" y="72"/>
                      <a:pt x="236" y="72"/>
                    </a:cubicBezTo>
                    <a:cubicBezTo>
                      <a:pt x="133" y="13"/>
                      <a:pt x="133" y="13"/>
                      <a:pt x="133" y="13"/>
                    </a:cubicBezTo>
                    <a:lnTo>
                      <a:pt x="29" y="7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grpSp>
      </p:grpSp>
      <p:sp>
        <p:nvSpPr>
          <p:cNvPr id="372" name="Google Shape;372;g3d0e24cd55f_0_321"/>
          <p:cNvSpPr/>
          <p:nvPr/>
        </p:nvSpPr>
        <p:spPr>
          <a:xfrm>
            <a:off x="6542161" y="2196274"/>
            <a:ext cx="2412000" cy="2011800"/>
          </a:xfrm>
          <a:prstGeom prst="rect">
            <a:avLst/>
          </a:prstGeom>
          <a:noFill/>
          <a:ln>
            <a:noFill/>
          </a:ln>
        </p:spPr>
        <p:txBody>
          <a:bodyPr anchorCtr="0" anchor="t" bIns="45700" lIns="0" spcFirstLastPara="1" rIns="0" wrap="square" tIns="45700">
            <a:noAutofit/>
          </a:bodyPr>
          <a:lstStyle/>
          <a:p>
            <a:pPr indent="-171450" lvl="0" marL="171450" marR="0" rtl="0" algn="l">
              <a:lnSpc>
                <a:spcPct val="100000"/>
              </a:lnSpc>
              <a:spcBef>
                <a:spcPts val="0"/>
              </a:spcBef>
              <a:spcAft>
                <a:spcPts val="0"/>
              </a:spcAft>
              <a:buClr>
                <a:srgbClr val="00B050"/>
              </a:buClr>
              <a:buSzPts val="1000"/>
              <a:buFont typeface="Noto Sans Symbols"/>
              <a:buChar char="✔"/>
            </a:pPr>
            <a:r>
              <a:rPr b="0" i="0" lang="en-GB" sz="1000" u="none" cap="none" strike="noStrike">
                <a:solidFill>
                  <a:schemeClr val="dk1"/>
                </a:solidFill>
                <a:latin typeface="Arial"/>
                <a:ea typeface="Arial"/>
                <a:cs typeface="Arial"/>
                <a:sym typeface="Arial"/>
              </a:rPr>
              <a:t>Promote and maintain </a:t>
            </a:r>
            <a:r>
              <a:rPr b="1" i="0" lang="en-GB" sz="1000" u="none" cap="none" strike="noStrike">
                <a:solidFill>
                  <a:schemeClr val="dk1"/>
                </a:solidFill>
                <a:latin typeface="Arial"/>
                <a:ea typeface="Arial"/>
                <a:cs typeface="Arial"/>
                <a:sym typeface="Arial"/>
              </a:rPr>
              <a:t>best practices </a:t>
            </a:r>
            <a:r>
              <a:rPr b="0" i="0" lang="en-GB" sz="1000" u="none" cap="none" strike="noStrike">
                <a:solidFill>
                  <a:schemeClr val="dk1"/>
                </a:solidFill>
                <a:latin typeface="Arial"/>
                <a:ea typeface="Arial"/>
                <a:cs typeface="Arial"/>
                <a:sym typeface="Arial"/>
              </a:rPr>
              <a:t>and </a:t>
            </a:r>
            <a:r>
              <a:rPr b="1" i="0" lang="en-GB" sz="1000" u="none" cap="none" strike="noStrike">
                <a:solidFill>
                  <a:schemeClr val="dk1"/>
                </a:solidFill>
                <a:latin typeface="Arial"/>
                <a:ea typeface="Arial"/>
                <a:cs typeface="Arial"/>
                <a:sym typeface="Arial"/>
              </a:rPr>
              <a:t>standards </a:t>
            </a:r>
            <a:r>
              <a:rPr b="0" i="0" lang="en-GB" sz="1000" u="none" cap="none" strike="noStrike">
                <a:solidFill>
                  <a:schemeClr val="dk1"/>
                </a:solidFill>
                <a:latin typeface="Arial"/>
                <a:ea typeface="Arial"/>
                <a:cs typeface="Arial"/>
                <a:sym typeface="Arial"/>
              </a:rPr>
              <a:t>for ocean observing (setting EOVs, network, and metadata specifications)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rgbClr val="00B050"/>
              </a:buClr>
              <a:buSzPts val="1000"/>
              <a:buFont typeface="Noto Sans Symbols"/>
              <a:buChar char="✔"/>
            </a:pPr>
            <a:r>
              <a:rPr b="0" i="0" lang="en-GB" sz="1000" u="none" cap="none" strike="noStrike">
                <a:solidFill>
                  <a:schemeClr val="dk1"/>
                </a:solidFill>
                <a:latin typeface="Arial"/>
                <a:ea typeface="Arial"/>
                <a:cs typeface="Arial"/>
                <a:sym typeface="Arial"/>
              </a:rPr>
              <a:t>Coordinate activities </a:t>
            </a:r>
            <a:r>
              <a:rPr b="1" i="0" lang="en-GB" sz="1000" u="none" cap="none" strike="noStrike">
                <a:solidFill>
                  <a:schemeClr val="dk1"/>
                </a:solidFill>
                <a:latin typeface="Arial"/>
                <a:ea typeface="Arial"/>
                <a:cs typeface="Arial"/>
                <a:sym typeface="Arial"/>
              </a:rPr>
              <a:t>across GOOS components</a:t>
            </a:r>
            <a:r>
              <a:rPr b="0" i="0" lang="en-GB" sz="1000" u="none" cap="none" strike="noStrike">
                <a:solidFill>
                  <a:schemeClr val="dk1"/>
                </a:solidFill>
                <a:latin typeface="Arial"/>
                <a:ea typeface="Arial"/>
                <a:cs typeface="Arial"/>
                <a:sym typeface="Arial"/>
              </a:rPr>
              <a:t> to leading to new and better standards</a:t>
            </a:r>
            <a:endParaRPr b="0" i="0" sz="1400" u="none" cap="none" strike="noStrike">
              <a:solidFill>
                <a:srgbClr val="000000"/>
              </a:solidFill>
              <a:latin typeface="Arial"/>
              <a:ea typeface="Arial"/>
              <a:cs typeface="Arial"/>
              <a:sym typeface="Arial"/>
            </a:endParaRPr>
          </a:p>
        </p:txBody>
      </p:sp>
      <p:sp>
        <p:nvSpPr>
          <p:cNvPr id="373" name="Google Shape;373;g3d0e24cd55f_0_321"/>
          <p:cNvSpPr/>
          <p:nvPr/>
        </p:nvSpPr>
        <p:spPr>
          <a:xfrm>
            <a:off x="6542161" y="4270908"/>
            <a:ext cx="2412000" cy="914400"/>
          </a:xfrm>
          <a:prstGeom prst="rect">
            <a:avLst/>
          </a:prstGeom>
          <a:noFill/>
          <a:ln>
            <a:noFill/>
          </a:ln>
        </p:spPr>
        <p:txBody>
          <a:bodyPr anchorCtr="0" anchor="t" bIns="45700" lIns="0" spcFirstLastPara="1" rIns="0" wrap="square" tIns="45700">
            <a:noAutofit/>
          </a:bodyPr>
          <a:lstStyle/>
          <a:p>
            <a:pPr indent="-171450" lvl="0" marL="171450" marR="0" rtl="0" algn="l">
              <a:lnSpc>
                <a:spcPct val="100000"/>
              </a:lnSpc>
              <a:spcBef>
                <a:spcPts val="0"/>
              </a:spcBef>
              <a:spcAft>
                <a:spcPts val="0"/>
              </a:spcAft>
              <a:buClr>
                <a:srgbClr val="00B050"/>
              </a:buClr>
              <a:buSzPts val="1000"/>
              <a:buFont typeface="Noto Sans Symbols"/>
              <a:buChar char="✔"/>
            </a:pPr>
            <a:r>
              <a:rPr b="0" i="0" lang="en-GB" sz="1000" u="none" cap="none" strike="noStrike">
                <a:solidFill>
                  <a:schemeClr val="dk1"/>
                </a:solidFill>
                <a:latin typeface="Arial"/>
                <a:ea typeface="Arial"/>
                <a:cs typeface="Arial"/>
                <a:sym typeface="Arial"/>
              </a:rPr>
              <a:t>Promote </a:t>
            </a:r>
            <a:r>
              <a:rPr b="1" i="0" lang="en-GB" sz="1000" u="none" cap="none" strike="noStrike">
                <a:solidFill>
                  <a:schemeClr val="dk1"/>
                </a:solidFill>
                <a:latin typeface="Arial"/>
                <a:ea typeface="Arial"/>
                <a:cs typeface="Arial"/>
                <a:sym typeface="Arial"/>
              </a:rPr>
              <a:t>GOOS endorsement</a:t>
            </a:r>
            <a:r>
              <a:rPr b="0" i="0" lang="en-GB" sz="1000" u="none" cap="none" strike="noStrike">
                <a:solidFill>
                  <a:schemeClr val="dk1"/>
                </a:solidFill>
                <a:latin typeface="Arial"/>
                <a:ea typeface="Arial"/>
                <a:cs typeface="Arial"/>
                <a:sym typeface="Arial"/>
              </a:rPr>
              <a:t>, such as through new projects, to facilitate evolvement of the system</a:t>
            </a:r>
            <a:endParaRPr b="0" i="0" sz="1400" u="none" cap="none" strike="noStrike">
              <a:solidFill>
                <a:srgbClr val="000000"/>
              </a:solidFill>
              <a:latin typeface="Arial"/>
              <a:ea typeface="Arial"/>
              <a:cs typeface="Arial"/>
              <a:sym typeface="Arial"/>
            </a:endParaRPr>
          </a:p>
        </p:txBody>
      </p:sp>
      <p:sp>
        <p:nvSpPr>
          <p:cNvPr id="374" name="Google Shape;374;g3d0e24cd55f_0_321"/>
          <p:cNvSpPr/>
          <p:nvPr/>
        </p:nvSpPr>
        <p:spPr>
          <a:xfrm>
            <a:off x="6619161" y="5476658"/>
            <a:ext cx="2412000" cy="781200"/>
          </a:xfrm>
          <a:prstGeom prst="rect">
            <a:avLst/>
          </a:prstGeom>
          <a:noFill/>
          <a:ln>
            <a:noFill/>
          </a:ln>
        </p:spPr>
        <p:txBody>
          <a:bodyPr anchorCtr="0" anchor="t" bIns="45700" lIns="0" spcFirstLastPara="1" rIns="0" wrap="square" tIns="45700">
            <a:noAutofit/>
          </a:bodyPr>
          <a:lstStyle/>
          <a:p>
            <a:pPr indent="-171450" lvl="0" marL="171450" marR="0" rtl="0" algn="l">
              <a:lnSpc>
                <a:spcPct val="100000"/>
              </a:lnSpc>
              <a:spcBef>
                <a:spcPts val="0"/>
              </a:spcBef>
              <a:spcAft>
                <a:spcPts val="0"/>
              </a:spcAft>
              <a:buClr>
                <a:srgbClr val="C00000"/>
              </a:buClr>
              <a:buSzPts val="1000"/>
              <a:buFont typeface="Noto Sans Symbols"/>
              <a:buChar char="🗶"/>
            </a:pPr>
            <a:r>
              <a:rPr b="0" i="0" lang="en-GB" sz="1000" u="none" cap="none" strike="noStrike">
                <a:solidFill>
                  <a:srgbClr val="7F7F7F"/>
                </a:solidFill>
                <a:latin typeface="Arial"/>
                <a:ea typeface="Arial"/>
                <a:cs typeface="Arial"/>
                <a:sym typeface="Arial"/>
              </a:rPr>
              <a:t>N/A</a:t>
            </a:r>
            <a:endParaRPr b="0" i="0" sz="1400" u="none" cap="none" strike="noStrike">
              <a:solidFill>
                <a:srgbClr val="000000"/>
              </a:solidFill>
              <a:latin typeface="Arial"/>
              <a:ea typeface="Arial"/>
              <a:cs typeface="Arial"/>
              <a:sym typeface="Arial"/>
            </a:endParaRPr>
          </a:p>
        </p:txBody>
      </p:sp>
      <p:sp>
        <p:nvSpPr>
          <p:cNvPr id="375" name="Google Shape;375;g3d0e24cd55f_0_321"/>
          <p:cNvSpPr/>
          <p:nvPr/>
        </p:nvSpPr>
        <p:spPr>
          <a:xfrm>
            <a:off x="6542161" y="1651312"/>
            <a:ext cx="2412000" cy="504000"/>
          </a:xfrm>
          <a:prstGeom prst="rect">
            <a:avLst/>
          </a:prstGeom>
          <a:solidFill>
            <a:srgbClr val="2C6068"/>
          </a:solidFill>
          <a:ln>
            <a:noFill/>
          </a:ln>
        </p:spPr>
        <p:txBody>
          <a:bodyPr anchorCtr="0" anchor="ctr" bIns="36000" lIns="576000" spcFirstLastPara="1" rIns="0" wrap="square" tIns="36000">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Arial"/>
                <a:ea typeface="Arial"/>
                <a:cs typeface="Arial"/>
                <a:sym typeface="Arial"/>
              </a:rPr>
              <a:t>Standards steward</a:t>
            </a:r>
            <a:endParaRPr b="0" i="0" sz="1400" u="none" cap="none" strike="noStrike">
              <a:solidFill>
                <a:srgbClr val="000000"/>
              </a:solidFill>
              <a:latin typeface="Arial"/>
              <a:ea typeface="Arial"/>
              <a:cs typeface="Arial"/>
              <a:sym typeface="Arial"/>
            </a:endParaRPr>
          </a:p>
        </p:txBody>
      </p:sp>
      <p:grpSp>
        <p:nvGrpSpPr>
          <p:cNvPr id="376" name="Google Shape;376;g3d0e24cd55f_0_321"/>
          <p:cNvGrpSpPr/>
          <p:nvPr/>
        </p:nvGrpSpPr>
        <p:grpSpPr>
          <a:xfrm>
            <a:off x="6568142" y="1678172"/>
            <a:ext cx="469404" cy="450306"/>
            <a:chOff x="6285864" y="1221118"/>
            <a:chExt cx="612000" cy="587100"/>
          </a:xfrm>
        </p:grpSpPr>
        <p:sp>
          <p:nvSpPr>
            <p:cNvPr id="377" name="Google Shape;377;g3d0e24cd55f_0_321"/>
            <p:cNvSpPr/>
            <p:nvPr/>
          </p:nvSpPr>
          <p:spPr>
            <a:xfrm>
              <a:off x="6285864" y="1221118"/>
              <a:ext cx="612000" cy="587100"/>
            </a:xfrm>
            <a:prstGeom prst="ellipse">
              <a:avLst/>
            </a:prstGeom>
            <a:solidFill>
              <a:srgbClr val="2C6068"/>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78" name="Google Shape;378;g3d0e24cd55f_0_321"/>
            <p:cNvGrpSpPr/>
            <p:nvPr/>
          </p:nvGrpSpPr>
          <p:grpSpPr>
            <a:xfrm>
              <a:off x="6469944" y="1360435"/>
              <a:ext cx="243977" cy="350979"/>
              <a:chOff x="1442" y="1722"/>
              <a:chExt cx="284" cy="426"/>
            </a:xfrm>
          </p:grpSpPr>
          <p:sp>
            <p:nvSpPr>
              <p:cNvPr id="379" name="Google Shape;379;g3d0e24cd55f_0_321"/>
              <p:cNvSpPr/>
              <p:nvPr/>
            </p:nvSpPr>
            <p:spPr>
              <a:xfrm>
                <a:off x="1442" y="1864"/>
                <a:ext cx="284" cy="284"/>
              </a:xfrm>
              <a:custGeom>
                <a:rect b="b" l="l" r="r" t="t"/>
                <a:pathLst>
                  <a:path extrusionOk="0" h="192" w="192">
                    <a:moveTo>
                      <a:pt x="96" y="192"/>
                    </a:moveTo>
                    <a:cubicBezTo>
                      <a:pt x="43" y="192"/>
                      <a:pt x="0" y="149"/>
                      <a:pt x="0" y="96"/>
                    </a:cubicBezTo>
                    <a:cubicBezTo>
                      <a:pt x="0" y="44"/>
                      <a:pt x="43" y="0"/>
                      <a:pt x="96" y="0"/>
                    </a:cubicBezTo>
                    <a:cubicBezTo>
                      <a:pt x="149" y="0"/>
                      <a:pt x="192" y="44"/>
                      <a:pt x="192" y="96"/>
                    </a:cubicBezTo>
                    <a:cubicBezTo>
                      <a:pt x="192" y="149"/>
                      <a:pt x="149" y="192"/>
                      <a:pt x="96" y="192"/>
                    </a:cubicBezTo>
                    <a:close/>
                    <a:moveTo>
                      <a:pt x="96" y="12"/>
                    </a:moveTo>
                    <a:cubicBezTo>
                      <a:pt x="50" y="12"/>
                      <a:pt x="12" y="50"/>
                      <a:pt x="12" y="96"/>
                    </a:cubicBezTo>
                    <a:cubicBezTo>
                      <a:pt x="12" y="143"/>
                      <a:pt x="50" y="180"/>
                      <a:pt x="96" y="180"/>
                    </a:cubicBezTo>
                    <a:cubicBezTo>
                      <a:pt x="142" y="180"/>
                      <a:pt x="180" y="143"/>
                      <a:pt x="180" y="96"/>
                    </a:cubicBezTo>
                    <a:cubicBezTo>
                      <a:pt x="180" y="50"/>
                      <a:pt x="142" y="12"/>
                      <a:pt x="96" y="1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80" name="Google Shape;380;g3d0e24cd55f_0_321"/>
              <p:cNvSpPr/>
              <p:nvPr/>
            </p:nvSpPr>
            <p:spPr>
              <a:xfrm>
                <a:off x="1495" y="1917"/>
                <a:ext cx="179" cy="171"/>
              </a:xfrm>
              <a:custGeom>
                <a:rect b="b" l="l" r="r" t="t"/>
                <a:pathLst>
                  <a:path extrusionOk="0" h="115" w="121">
                    <a:moveTo>
                      <a:pt x="96" y="114"/>
                    </a:moveTo>
                    <a:cubicBezTo>
                      <a:pt x="95" y="114"/>
                      <a:pt x="94" y="114"/>
                      <a:pt x="93" y="114"/>
                    </a:cubicBezTo>
                    <a:cubicBezTo>
                      <a:pt x="60" y="93"/>
                      <a:pt x="60" y="93"/>
                      <a:pt x="60" y="93"/>
                    </a:cubicBezTo>
                    <a:cubicBezTo>
                      <a:pt x="27" y="114"/>
                      <a:pt x="27" y="114"/>
                      <a:pt x="27" y="114"/>
                    </a:cubicBezTo>
                    <a:cubicBezTo>
                      <a:pt x="25" y="115"/>
                      <a:pt x="22" y="115"/>
                      <a:pt x="20" y="113"/>
                    </a:cubicBezTo>
                    <a:cubicBezTo>
                      <a:pt x="18" y="112"/>
                      <a:pt x="18" y="109"/>
                      <a:pt x="18" y="107"/>
                    </a:cubicBezTo>
                    <a:cubicBezTo>
                      <a:pt x="29" y="69"/>
                      <a:pt x="29" y="69"/>
                      <a:pt x="29" y="69"/>
                    </a:cubicBezTo>
                    <a:cubicBezTo>
                      <a:pt x="2" y="47"/>
                      <a:pt x="2" y="47"/>
                      <a:pt x="2" y="47"/>
                    </a:cubicBezTo>
                    <a:cubicBezTo>
                      <a:pt x="0" y="46"/>
                      <a:pt x="0" y="43"/>
                      <a:pt x="0" y="40"/>
                    </a:cubicBezTo>
                    <a:cubicBezTo>
                      <a:pt x="1" y="38"/>
                      <a:pt x="3" y="36"/>
                      <a:pt x="6" y="36"/>
                    </a:cubicBezTo>
                    <a:cubicBezTo>
                      <a:pt x="38" y="36"/>
                      <a:pt x="38" y="36"/>
                      <a:pt x="38" y="36"/>
                    </a:cubicBezTo>
                    <a:cubicBezTo>
                      <a:pt x="55" y="4"/>
                      <a:pt x="55" y="4"/>
                      <a:pt x="55" y="4"/>
                    </a:cubicBezTo>
                    <a:cubicBezTo>
                      <a:pt x="56" y="2"/>
                      <a:pt x="58" y="0"/>
                      <a:pt x="60" y="0"/>
                    </a:cubicBezTo>
                    <a:cubicBezTo>
                      <a:pt x="62" y="0"/>
                      <a:pt x="64" y="2"/>
                      <a:pt x="65" y="4"/>
                    </a:cubicBezTo>
                    <a:cubicBezTo>
                      <a:pt x="82" y="36"/>
                      <a:pt x="82" y="36"/>
                      <a:pt x="82" y="36"/>
                    </a:cubicBezTo>
                    <a:cubicBezTo>
                      <a:pt x="114" y="36"/>
                      <a:pt x="114" y="36"/>
                      <a:pt x="114" y="36"/>
                    </a:cubicBezTo>
                    <a:cubicBezTo>
                      <a:pt x="117" y="36"/>
                      <a:pt x="119" y="38"/>
                      <a:pt x="120" y="40"/>
                    </a:cubicBezTo>
                    <a:cubicBezTo>
                      <a:pt x="121" y="43"/>
                      <a:pt x="120" y="46"/>
                      <a:pt x="118" y="47"/>
                    </a:cubicBezTo>
                    <a:cubicBezTo>
                      <a:pt x="91" y="69"/>
                      <a:pt x="91" y="69"/>
                      <a:pt x="91" y="69"/>
                    </a:cubicBezTo>
                    <a:cubicBezTo>
                      <a:pt x="102" y="107"/>
                      <a:pt x="102" y="107"/>
                      <a:pt x="102" y="107"/>
                    </a:cubicBezTo>
                    <a:cubicBezTo>
                      <a:pt x="102" y="109"/>
                      <a:pt x="102" y="112"/>
                      <a:pt x="100" y="113"/>
                    </a:cubicBezTo>
                    <a:cubicBezTo>
                      <a:pt x="99" y="114"/>
                      <a:pt x="97" y="114"/>
                      <a:pt x="96" y="114"/>
                    </a:cubicBezTo>
                    <a:close/>
                    <a:moveTo>
                      <a:pt x="60" y="80"/>
                    </a:moveTo>
                    <a:cubicBezTo>
                      <a:pt x="61" y="80"/>
                      <a:pt x="62" y="80"/>
                      <a:pt x="63" y="81"/>
                    </a:cubicBezTo>
                    <a:cubicBezTo>
                      <a:pt x="86" y="95"/>
                      <a:pt x="86" y="95"/>
                      <a:pt x="86" y="95"/>
                    </a:cubicBezTo>
                    <a:cubicBezTo>
                      <a:pt x="78" y="68"/>
                      <a:pt x="78" y="68"/>
                      <a:pt x="78" y="68"/>
                    </a:cubicBezTo>
                    <a:cubicBezTo>
                      <a:pt x="78" y="66"/>
                      <a:pt x="78" y="63"/>
                      <a:pt x="80" y="62"/>
                    </a:cubicBezTo>
                    <a:cubicBezTo>
                      <a:pt x="97" y="48"/>
                      <a:pt x="97" y="48"/>
                      <a:pt x="97" y="48"/>
                    </a:cubicBezTo>
                    <a:cubicBezTo>
                      <a:pt x="78" y="48"/>
                      <a:pt x="78" y="48"/>
                      <a:pt x="78" y="48"/>
                    </a:cubicBezTo>
                    <a:cubicBezTo>
                      <a:pt x="76" y="48"/>
                      <a:pt x="74" y="47"/>
                      <a:pt x="73" y="45"/>
                    </a:cubicBezTo>
                    <a:cubicBezTo>
                      <a:pt x="60" y="20"/>
                      <a:pt x="60" y="20"/>
                      <a:pt x="60" y="20"/>
                    </a:cubicBezTo>
                    <a:cubicBezTo>
                      <a:pt x="47" y="45"/>
                      <a:pt x="47" y="45"/>
                      <a:pt x="47" y="45"/>
                    </a:cubicBezTo>
                    <a:cubicBezTo>
                      <a:pt x="46" y="47"/>
                      <a:pt x="44" y="48"/>
                      <a:pt x="42" y="48"/>
                    </a:cubicBezTo>
                    <a:cubicBezTo>
                      <a:pt x="23" y="48"/>
                      <a:pt x="23" y="48"/>
                      <a:pt x="23" y="48"/>
                    </a:cubicBezTo>
                    <a:cubicBezTo>
                      <a:pt x="40" y="62"/>
                      <a:pt x="40" y="62"/>
                      <a:pt x="40" y="62"/>
                    </a:cubicBezTo>
                    <a:cubicBezTo>
                      <a:pt x="42" y="63"/>
                      <a:pt x="42" y="66"/>
                      <a:pt x="42" y="68"/>
                    </a:cubicBezTo>
                    <a:cubicBezTo>
                      <a:pt x="34" y="95"/>
                      <a:pt x="34" y="95"/>
                      <a:pt x="34" y="95"/>
                    </a:cubicBezTo>
                    <a:cubicBezTo>
                      <a:pt x="57" y="81"/>
                      <a:pt x="57" y="81"/>
                      <a:pt x="57" y="81"/>
                    </a:cubicBezTo>
                    <a:cubicBezTo>
                      <a:pt x="58" y="80"/>
                      <a:pt x="59" y="80"/>
                      <a:pt x="60" y="8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81" name="Google Shape;381;g3d0e24cd55f_0_321"/>
              <p:cNvSpPr/>
              <p:nvPr/>
            </p:nvSpPr>
            <p:spPr>
              <a:xfrm>
                <a:off x="1478" y="1722"/>
                <a:ext cx="124" cy="142"/>
              </a:xfrm>
              <a:custGeom>
                <a:rect b="b" l="l" r="r" t="t"/>
                <a:pathLst>
                  <a:path extrusionOk="0" h="96" w="84">
                    <a:moveTo>
                      <a:pt x="25" y="96"/>
                    </a:moveTo>
                    <a:cubicBezTo>
                      <a:pt x="22" y="96"/>
                      <a:pt x="20" y="95"/>
                      <a:pt x="19" y="92"/>
                    </a:cubicBezTo>
                    <a:cubicBezTo>
                      <a:pt x="0" y="38"/>
                      <a:pt x="0" y="38"/>
                      <a:pt x="0" y="38"/>
                    </a:cubicBezTo>
                    <a:cubicBezTo>
                      <a:pt x="0" y="38"/>
                      <a:pt x="0" y="37"/>
                      <a:pt x="0" y="36"/>
                    </a:cubicBezTo>
                    <a:cubicBezTo>
                      <a:pt x="0" y="6"/>
                      <a:pt x="0" y="6"/>
                      <a:pt x="0" y="6"/>
                    </a:cubicBezTo>
                    <a:cubicBezTo>
                      <a:pt x="0" y="3"/>
                      <a:pt x="3" y="0"/>
                      <a:pt x="6" y="0"/>
                    </a:cubicBezTo>
                    <a:cubicBezTo>
                      <a:pt x="78" y="0"/>
                      <a:pt x="78" y="0"/>
                      <a:pt x="78" y="0"/>
                    </a:cubicBezTo>
                    <a:cubicBezTo>
                      <a:pt x="81" y="0"/>
                      <a:pt x="84" y="3"/>
                      <a:pt x="84" y="6"/>
                    </a:cubicBezTo>
                    <a:cubicBezTo>
                      <a:pt x="84" y="10"/>
                      <a:pt x="81" y="12"/>
                      <a:pt x="78" y="12"/>
                    </a:cubicBezTo>
                    <a:cubicBezTo>
                      <a:pt x="12" y="12"/>
                      <a:pt x="12" y="12"/>
                      <a:pt x="12" y="12"/>
                    </a:cubicBezTo>
                    <a:cubicBezTo>
                      <a:pt x="12" y="35"/>
                      <a:pt x="12" y="35"/>
                      <a:pt x="12" y="35"/>
                    </a:cubicBezTo>
                    <a:cubicBezTo>
                      <a:pt x="30" y="88"/>
                      <a:pt x="30" y="88"/>
                      <a:pt x="30" y="88"/>
                    </a:cubicBezTo>
                    <a:cubicBezTo>
                      <a:pt x="31" y="92"/>
                      <a:pt x="30" y="95"/>
                      <a:pt x="26" y="96"/>
                    </a:cubicBezTo>
                    <a:cubicBezTo>
                      <a:pt x="26" y="96"/>
                      <a:pt x="25" y="96"/>
                      <a:pt x="25" y="9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82" name="Google Shape;382;g3d0e24cd55f_0_321"/>
              <p:cNvSpPr/>
              <p:nvPr/>
            </p:nvSpPr>
            <p:spPr>
              <a:xfrm>
                <a:off x="1584" y="1722"/>
                <a:ext cx="125" cy="142"/>
              </a:xfrm>
              <a:custGeom>
                <a:rect b="b" l="l" r="r" t="t"/>
                <a:pathLst>
                  <a:path extrusionOk="0" h="96" w="84">
                    <a:moveTo>
                      <a:pt x="61" y="96"/>
                    </a:moveTo>
                    <a:cubicBezTo>
                      <a:pt x="60" y="96"/>
                      <a:pt x="60" y="96"/>
                      <a:pt x="59" y="96"/>
                    </a:cubicBezTo>
                    <a:cubicBezTo>
                      <a:pt x="56" y="95"/>
                      <a:pt x="54" y="92"/>
                      <a:pt x="55" y="89"/>
                    </a:cubicBezTo>
                    <a:cubicBezTo>
                      <a:pt x="72" y="35"/>
                      <a:pt x="72" y="35"/>
                      <a:pt x="72" y="35"/>
                    </a:cubicBezTo>
                    <a:cubicBezTo>
                      <a:pt x="72" y="12"/>
                      <a:pt x="72" y="12"/>
                      <a:pt x="72" y="12"/>
                    </a:cubicBezTo>
                    <a:cubicBezTo>
                      <a:pt x="6" y="12"/>
                      <a:pt x="6" y="12"/>
                      <a:pt x="6" y="12"/>
                    </a:cubicBezTo>
                    <a:cubicBezTo>
                      <a:pt x="3" y="12"/>
                      <a:pt x="0" y="10"/>
                      <a:pt x="0" y="6"/>
                    </a:cubicBezTo>
                    <a:cubicBezTo>
                      <a:pt x="0" y="3"/>
                      <a:pt x="3" y="0"/>
                      <a:pt x="6" y="0"/>
                    </a:cubicBezTo>
                    <a:cubicBezTo>
                      <a:pt x="78" y="0"/>
                      <a:pt x="78" y="0"/>
                      <a:pt x="78" y="0"/>
                    </a:cubicBezTo>
                    <a:cubicBezTo>
                      <a:pt x="82" y="0"/>
                      <a:pt x="84" y="3"/>
                      <a:pt x="84" y="6"/>
                    </a:cubicBezTo>
                    <a:cubicBezTo>
                      <a:pt x="84" y="36"/>
                      <a:pt x="84" y="36"/>
                      <a:pt x="84" y="36"/>
                    </a:cubicBezTo>
                    <a:cubicBezTo>
                      <a:pt x="84" y="37"/>
                      <a:pt x="84" y="38"/>
                      <a:pt x="84" y="38"/>
                    </a:cubicBezTo>
                    <a:cubicBezTo>
                      <a:pt x="66" y="92"/>
                      <a:pt x="66" y="92"/>
                      <a:pt x="66" y="92"/>
                    </a:cubicBezTo>
                    <a:cubicBezTo>
                      <a:pt x="66" y="95"/>
                      <a:pt x="63" y="96"/>
                      <a:pt x="61" y="9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83" name="Google Shape;383;g3d0e24cd55f_0_321"/>
              <p:cNvSpPr/>
              <p:nvPr/>
            </p:nvSpPr>
            <p:spPr>
              <a:xfrm>
                <a:off x="1531" y="1722"/>
                <a:ext cx="18" cy="125"/>
              </a:xfrm>
              <a:custGeom>
                <a:rect b="b" l="l" r="r" t="t"/>
                <a:pathLst>
                  <a:path extrusionOk="0" h="84" w="12">
                    <a:moveTo>
                      <a:pt x="6" y="84"/>
                    </a:moveTo>
                    <a:cubicBezTo>
                      <a:pt x="3" y="84"/>
                      <a:pt x="0" y="82"/>
                      <a:pt x="0" y="78"/>
                    </a:cubicBezTo>
                    <a:cubicBezTo>
                      <a:pt x="0" y="6"/>
                      <a:pt x="0" y="6"/>
                      <a:pt x="0" y="6"/>
                    </a:cubicBezTo>
                    <a:cubicBezTo>
                      <a:pt x="0" y="3"/>
                      <a:pt x="3" y="0"/>
                      <a:pt x="6" y="0"/>
                    </a:cubicBezTo>
                    <a:cubicBezTo>
                      <a:pt x="9" y="0"/>
                      <a:pt x="12" y="3"/>
                      <a:pt x="12" y="6"/>
                    </a:cubicBezTo>
                    <a:cubicBezTo>
                      <a:pt x="12" y="78"/>
                      <a:pt x="12" y="78"/>
                      <a:pt x="12" y="78"/>
                    </a:cubicBezTo>
                    <a:cubicBezTo>
                      <a:pt x="12" y="82"/>
                      <a:pt x="9" y="84"/>
                      <a:pt x="6" y="8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84" name="Google Shape;384;g3d0e24cd55f_0_321"/>
              <p:cNvSpPr/>
              <p:nvPr/>
            </p:nvSpPr>
            <p:spPr>
              <a:xfrm>
                <a:off x="1637" y="1722"/>
                <a:ext cx="18" cy="125"/>
              </a:xfrm>
              <a:custGeom>
                <a:rect b="b" l="l" r="r" t="t"/>
                <a:pathLst>
                  <a:path extrusionOk="0" h="84" w="12">
                    <a:moveTo>
                      <a:pt x="6" y="84"/>
                    </a:moveTo>
                    <a:cubicBezTo>
                      <a:pt x="3" y="84"/>
                      <a:pt x="0" y="82"/>
                      <a:pt x="0" y="78"/>
                    </a:cubicBezTo>
                    <a:cubicBezTo>
                      <a:pt x="0" y="6"/>
                      <a:pt x="0" y="6"/>
                      <a:pt x="0" y="6"/>
                    </a:cubicBezTo>
                    <a:cubicBezTo>
                      <a:pt x="0" y="3"/>
                      <a:pt x="3" y="0"/>
                      <a:pt x="6" y="0"/>
                    </a:cubicBezTo>
                    <a:cubicBezTo>
                      <a:pt x="9" y="0"/>
                      <a:pt x="12" y="3"/>
                      <a:pt x="12" y="6"/>
                    </a:cubicBezTo>
                    <a:cubicBezTo>
                      <a:pt x="12" y="78"/>
                      <a:pt x="12" y="78"/>
                      <a:pt x="12" y="78"/>
                    </a:cubicBezTo>
                    <a:cubicBezTo>
                      <a:pt x="12" y="82"/>
                      <a:pt x="9" y="84"/>
                      <a:pt x="6" y="8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85" name="Google Shape;385;g3d0e24cd55f_0_321"/>
              <p:cNvSpPr/>
              <p:nvPr/>
            </p:nvSpPr>
            <p:spPr>
              <a:xfrm>
                <a:off x="1584" y="1722"/>
                <a:ext cx="18" cy="125"/>
              </a:xfrm>
              <a:custGeom>
                <a:rect b="b" l="l" r="r" t="t"/>
                <a:pathLst>
                  <a:path extrusionOk="0" h="84" w="12">
                    <a:moveTo>
                      <a:pt x="6" y="84"/>
                    </a:moveTo>
                    <a:cubicBezTo>
                      <a:pt x="3" y="84"/>
                      <a:pt x="0" y="82"/>
                      <a:pt x="0" y="78"/>
                    </a:cubicBezTo>
                    <a:cubicBezTo>
                      <a:pt x="0" y="6"/>
                      <a:pt x="0" y="6"/>
                      <a:pt x="0" y="6"/>
                    </a:cubicBezTo>
                    <a:cubicBezTo>
                      <a:pt x="0" y="3"/>
                      <a:pt x="3" y="0"/>
                      <a:pt x="6" y="0"/>
                    </a:cubicBezTo>
                    <a:cubicBezTo>
                      <a:pt x="9" y="0"/>
                      <a:pt x="12" y="3"/>
                      <a:pt x="12" y="6"/>
                    </a:cubicBezTo>
                    <a:cubicBezTo>
                      <a:pt x="12" y="78"/>
                      <a:pt x="12" y="78"/>
                      <a:pt x="12" y="78"/>
                    </a:cubicBezTo>
                    <a:cubicBezTo>
                      <a:pt x="12" y="82"/>
                      <a:pt x="9" y="84"/>
                      <a:pt x="6" y="8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grpSp>
      </p:grpSp>
      <p:sp>
        <p:nvSpPr>
          <p:cNvPr id="386" name="Google Shape;386;g3d0e24cd55f_0_321"/>
          <p:cNvSpPr/>
          <p:nvPr/>
        </p:nvSpPr>
        <p:spPr>
          <a:xfrm>
            <a:off x="9055920" y="2234774"/>
            <a:ext cx="2592000" cy="2011800"/>
          </a:xfrm>
          <a:prstGeom prst="rect">
            <a:avLst/>
          </a:prstGeom>
          <a:noFill/>
          <a:ln>
            <a:noFill/>
          </a:ln>
        </p:spPr>
        <p:txBody>
          <a:bodyPr anchorCtr="0" anchor="t" bIns="45700" lIns="0" spcFirstLastPara="1" rIns="0" wrap="square" tIns="45700">
            <a:noAutofit/>
          </a:bodyPr>
          <a:lstStyle/>
          <a:p>
            <a:pPr indent="-171450" lvl="0" marL="171450" marR="0" rtl="0" algn="l">
              <a:lnSpc>
                <a:spcPct val="100000"/>
              </a:lnSpc>
              <a:spcBef>
                <a:spcPts val="0"/>
              </a:spcBef>
              <a:spcAft>
                <a:spcPts val="0"/>
              </a:spcAft>
              <a:buClr>
                <a:srgbClr val="00B050"/>
              </a:buClr>
              <a:buSzPts val="1000"/>
              <a:buFont typeface="Noto Sans Symbols"/>
              <a:buChar char="✔"/>
            </a:pPr>
            <a:r>
              <a:rPr b="1" i="0" lang="en-GB" sz="1000" u="none" cap="none" strike="noStrike">
                <a:solidFill>
                  <a:schemeClr val="dk1"/>
                </a:solidFill>
                <a:latin typeface="Arial"/>
                <a:ea typeface="Arial"/>
                <a:cs typeface="Arial"/>
                <a:sym typeface="Arial"/>
              </a:rPr>
              <a:t>Promote </a:t>
            </a:r>
            <a:r>
              <a:rPr b="0" i="0" lang="en-GB" sz="1000" u="none" cap="none" strike="noStrike">
                <a:solidFill>
                  <a:schemeClr val="dk1"/>
                </a:solidFill>
                <a:latin typeface="Arial"/>
                <a:ea typeface="Arial"/>
                <a:cs typeface="Arial"/>
                <a:sym typeface="Arial"/>
              </a:rPr>
              <a:t>emerging </a:t>
            </a:r>
            <a:r>
              <a:rPr b="1" i="0" lang="en-GB" sz="1000" u="none" cap="none" strike="noStrike">
                <a:solidFill>
                  <a:schemeClr val="dk1"/>
                </a:solidFill>
                <a:latin typeface="Arial"/>
                <a:ea typeface="Arial"/>
                <a:cs typeface="Arial"/>
                <a:sym typeface="Arial"/>
              </a:rPr>
              <a:t>technologies </a:t>
            </a:r>
            <a:r>
              <a:rPr b="0" i="0" lang="en-GB" sz="1000" u="none" cap="none" strike="noStrike">
                <a:solidFill>
                  <a:schemeClr val="dk1"/>
                </a:solidFill>
                <a:latin typeface="Arial"/>
                <a:ea typeface="Arial"/>
                <a:cs typeface="Arial"/>
                <a:sym typeface="Arial"/>
              </a:rPr>
              <a:t>in ocean </a:t>
            </a:r>
            <a:r>
              <a:rPr b="0" i="0" lang="en-GB" sz="1000" u="none" cap="none" strike="noStrike">
                <a:solidFill>
                  <a:schemeClr val="dk1"/>
                </a:solidFill>
                <a:latin typeface="Arial"/>
                <a:ea typeface="Arial"/>
                <a:cs typeface="Arial"/>
                <a:sym typeface="Arial"/>
                <a:extLst>
                  <a:ext uri="http://customooxmlschemas.google.com/">
                    <go:slidesCustomData xmlns:go="http://customooxmlschemas.google.com/" textRoundtripDataId="3"/>
                  </a:ext>
                </a:extLst>
              </a:rPr>
              <a:t>observing</a:t>
            </a:r>
            <a:endParaRPr b="0" i="0" sz="1400" u="none" cap="none" strike="noStrike">
              <a:solidFill>
                <a:srgbClr val="000000"/>
              </a:solidFill>
              <a:latin typeface="Arial"/>
              <a:ea typeface="Arial"/>
              <a:cs typeface="Arial"/>
              <a:sym typeface="Arial"/>
            </a:endParaRPr>
          </a:p>
        </p:txBody>
      </p:sp>
      <p:sp>
        <p:nvSpPr>
          <p:cNvPr id="387" name="Google Shape;387;g3d0e24cd55f_0_321"/>
          <p:cNvSpPr/>
          <p:nvPr/>
        </p:nvSpPr>
        <p:spPr>
          <a:xfrm>
            <a:off x="9055920" y="4270908"/>
            <a:ext cx="2736000" cy="914400"/>
          </a:xfrm>
          <a:prstGeom prst="rect">
            <a:avLst/>
          </a:prstGeom>
          <a:noFill/>
          <a:ln>
            <a:noFill/>
          </a:ln>
        </p:spPr>
        <p:txBody>
          <a:bodyPr anchorCtr="0" anchor="t" bIns="45700" lIns="0" spcFirstLastPara="1" rIns="0" wrap="square" tIns="45700">
            <a:noAutofit/>
          </a:bodyPr>
          <a:lstStyle/>
          <a:p>
            <a:pPr indent="-171450" lvl="0" marL="171450" marR="0" rtl="0" algn="l">
              <a:lnSpc>
                <a:spcPct val="100000"/>
              </a:lnSpc>
              <a:spcBef>
                <a:spcPts val="0"/>
              </a:spcBef>
              <a:spcAft>
                <a:spcPts val="0"/>
              </a:spcAft>
              <a:buClr>
                <a:srgbClr val="00B050"/>
              </a:buClr>
              <a:buSzPts val="1000"/>
              <a:buFont typeface="Noto Sans Symbols"/>
              <a:buChar char="✔"/>
            </a:pPr>
            <a:r>
              <a:rPr b="1" i="0" lang="en-GB" sz="1000" u="none" cap="none" strike="noStrike">
                <a:solidFill>
                  <a:schemeClr val="dk1"/>
                </a:solidFill>
                <a:latin typeface="Arial"/>
                <a:ea typeface="Arial"/>
                <a:cs typeface="Arial"/>
                <a:sym typeface="Arial"/>
              </a:rPr>
              <a:t>Activate</a:t>
            </a:r>
            <a:r>
              <a:rPr b="0" i="0" lang="en-GB" sz="1000" u="none" cap="none" strike="noStrike">
                <a:solidFill>
                  <a:schemeClr val="dk1"/>
                </a:solidFill>
                <a:latin typeface="Arial"/>
                <a:ea typeface="Arial"/>
                <a:cs typeface="Arial"/>
                <a:sym typeface="Arial"/>
              </a:rPr>
              <a:t> </a:t>
            </a:r>
            <a:r>
              <a:rPr b="1" i="0" lang="en-GB" sz="1000" u="none" cap="none" strike="noStrike">
                <a:solidFill>
                  <a:schemeClr val="dk1"/>
                </a:solidFill>
                <a:latin typeface="Arial"/>
                <a:ea typeface="Arial"/>
                <a:cs typeface="Arial"/>
                <a:sym typeface="Arial"/>
              </a:rPr>
              <a:t>government</a:t>
            </a:r>
            <a:r>
              <a:rPr b="0" i="0" lang="en-GB" sz="1000" u="none" cap="none" strike="noStrike">
                <a:solidFill>
                  <a:schemeClr val="dk1"/>
                </a:solidFill>
                <a:latin typeface="Arial"/>
                <a:ea typeface="Arial"/>
                <a:cs typeface="Arial"/>
                <a:sym typeface="Arial"/>
              </a:rPr>
              <a:t> and </a:t>
            </a:r>
            <a:r>
              <a:rPr b="1" i="0" lang="en-GB" sz="1000" u="none" cap="none" strike="noStrike">
                <a:solidFill>
                  <a:schemeClr val="dk1"/>
                </a:solidFill>
                <a:latin typeface="Arial"/>
                <a:ea typeface="Arial"/>
                <a:cs typeface="Arial"/>
                <a:sym typeface="Arial"/>
              </a:rPr>
              <a:t>private sector </a:t>
            </a:r>
            <a:r>
              <a:rPr b="0" i="0" lang="en-GB" sz="1000" u="none" cap="none" strike="noStrike">
                <a:solidFill>
                  <a:schemeClr val="dk1"/>
                </a:solidFill>
                <a:latin typeface="Arial"/>
                <a:ea typeface="Arial"/>
                <a:cs typeface="Arial"/>
                <a:sym typeface="Arial"/>
              </a:rPr>
              <a:t>engagement for project design based on current and new technologies</a:t>
            </a:r>
            <a:endParaRPr b="0" i="0" sz="1000" u="none" cap="none" strike="noStrike">
              <a:solidFill>
                <a:schemeClr val="dk1"/>
              </a:solidFill>
              <a:latin typeface="Arial"/>
              <a:ea typeface="Arial"/>
              <a:cs typeface="Arial"/>
              <a:sym typeface="Arial"/>
            </a:endParaRPr>
          </a:p>
          <a:p>
            <a:pPr indent="-171450" lvl="0" marL="171450" marR="0" rtl="0" algn="l">
              <a:lnSpc>
                <a:spcPct val="100000"/>
              </a:lnSpc>
              <a:spcBef>
                <a:spcPts val="200"/>
              </a:spcBef>
              <a:spcAft>
                <a:spcPts val="0"/>
              </a:spcAft>
              <a:buClr>
                <a:srgbClr val="00B050"/>
              </a:buClr>
              <a:buSzPts val="1000"/>
              <a:buFont typeface="Noto Sans Symbols"/>
              <a:buChar char="✔"/>
            </a:pPr>
            <a:r>
              <a:rPr b="1" i="0" lang="en-GB" sz="1000" u="none" cap="none" strike="noStrike">
                <a:solidFill>
                  <a:schemeClr val="dk1"/>
                </a:solidFill>
                <a:latin typeface="Arial"/>
                <a:ea typeface="Arial"/>
                <a:cs typeface="Arial"/>
                <a:sym typeface="Arial"/>
              </a:rPr>
              <a:t>Catalyze pilots </a:t>
            </a:r>
            <a:r>
              <a:rPr b="0" i="0" lang="en-GB" sz="1000" u="none" cap="none" strike="noStrike">
                <a:solidFill>
                  <a:schemeClr val="dk1"/>
                </a:solidFill>
                <a:latin typeface="Arial"/>
                <a:ea typeface="Arial"/>
                <a:cs typeface="Arial"/>
                <a:sym typeface="Arial"/>
              </a:rPr>
              <a:t>of </a:t>
            </a:r>
            <a:r>
              <a:rPr b="1" i="0" lang="en-GB" sz="1000" u="none" cap="none" strike="noStrike">
                <a:solidFill>
                  <a:schemeClr val="dk1"/>
                </a:solidFill>
                <a:latin typeface="Arial"/>
                <a:ea typeface="Arial"/>
                <a:cs typeface="Arial"/>
                <a:sym typeface="Arial"/>
              </a:rPr>
              <a:t>technologies </a:t>
            </a:r>
            <a:r>
              <a:rPr b="0" i="0" lang="en-GB" sz="1000" u="none" cap="none" strike="noStrike">
                <a:solidFill>
                  <a:schemeClr val="dk1"/>
                </a:solidFill>
                <a:latin typeface="Arial"/>
                <a:ea typeface="Arial"/>
                <a:cs typeface="Arial"/>
                <a:sym typeface="Arial"/>
              </a:rPr>
              <a:t>and</a:t>
            </a:r>
            <a:r>
              <a:rPr b="1" i="0" lang="en-GB" sz="1000" u="none" cap="none" strike="noStrike">
                <a:solidFill>
                  <a:schemeClr val="dk1"/>
                </a:solidFill>
                <a:latin typeface="Arial"/>
                <a:ea typeface="Arial"/>
                <a:cs typeface="Arial"/>
                <a:sym typeface="Arial"/>
              </a:rPr>
              <a:t> tools</a:t>
            </a:r>
            <a:endParaRPr b="1" i="0" sz="1000" u="none" cap="none" strike="noStrike">
              <a:solidFill>
                <a:schemeClr val="dk1"/>
              </a:solidFill>
              <a:latin typeface="Arial"/>
              <a:ea typeface="Arial"/>
              <a:cs typeface="Arial"/>
              <a:sym typeface="Arial"/>
            </a:endParaRPr>
          </a:p>
          <a:p>
            <a:pPr indent="-171450" lvl="0" marL="171450" marR="0" rtl="0" algn="l">
              <a:lnSpc>
                <a:spcPct val="100000"/>
              </a:lnSpc>
              <a:spcBef>
                <a:spcPts val="200"/>
              </a:spcBef>
              <a:spcAft>
                <a:spcPts val="0"/>
              </a:spcAft>
              <a:buClr>
                <a:srgbClr val="00B050"/>
              </a:buClr>
              <a:buSzPts val="1000"/>
              <a:buFont typeface="Noto Sans Symbols"/>
              <a:buChar char="✔"/>
            </a:pPr>
            <a:r>
              <a:rPr b="0" i="0" lang="en-GB" sz="1000" u="none" cap="none" strike="noStrike">
                <a:solidFill>
                  <a:schemeClr val="dk1"/>
                </a:solidFill>
                <a:latin typeface="Arial"/>
                <a:ea typeface="Arial"/>
                <a:cs typeface="Arial"/>
                <a:sym typeface="Arial"/>
              </a:rPr>
              <a:t>Promote the use of ocean observing data for </a:t>
            </a:r>
            <a:r>
              <a:rPr b="1" i="0" lang="en-GB" sz="1000" u="none" cap="none" strike="noStrike">
                <a:solidFill>
                  <a:schemeClr val="dk1"/>
                </a:solidFill>
                <a:latin typeface="Arial"/>
                <a:ea typeface="Arial"/>
                <a:cs typeface="Arial"/>
                <a:sym typeface="Arial"/>
              </a:rPr>
              <a:t>products and services </a:t>
            </a:r>
            <a:r>
              <a:rPr b="0" i="0" lang="en-GB" sz="1000" u="none" cap="none" strike="noStrike">
                <a:solidFill>
                  <a:schemeClr val="dk1"/>
                </a:solidFill>
                <a:latin typeface="Arial"/>
                <a:ea typeface="Arial"/>
                <a:cs typeface="Arial"/>
                <a:sym typeface="Arial"/>
              </a:rPr>
              <a:t>for the ocean economy and disaster risk reduction</a:t>
            </a:r>
            <a:endParaRPr b="0" i="0" sz="1400" u="none" cap="none" strike="noStrike">
              <a:solidFill>
                <a:srgbClr val="000000"/>
              </a:solidFill>
              <a:latin typeface="Arial"/>
              <a:ea typeface="Arial"/>
              <a:cs typeface="Arial"/>
              <a:sym typeface="Arial"/>
            </a:endParaRPr>
          </a:p>
          <a:p>
            <a:pPr indent="-107950" lvl="0" marL="171450" marR="0" rtl="0" algn="l">
              <a:lnSpc>
                <a:spcPct val="100000"/>
              </a:lnSpc>
              <a:spcBef>
                <a:spcPts val="200"/>
              </a:spcBef>
              <a:spcAft>
                <a:spcPts val="0"/>
              </a:spcAft>
              <a:buClr>
                <a:srgbClr val="00B050"/>
              </a:buClr>
              <a:buSzPts val="1000"/>
              <a:buFont typeface="Noto Sans Symbols"/>
              <a:buNone/>
            </a:pPr>
            <a:r>
              <a:t/>
            </a:r>
            <a:endParaRPr b="1" i="0" sz="1000" u="none" cap="none" strike="noStrike">
              <a:solidFill>
                <a:schemeClr val="dk1"/>
              </a:solidFill>
              <a:latin typeface="Arial"/>
              <a:ea typeface="Arial"/>
              <a:cs typeface="Arial"/>
              <a:sym typeface="Arial"/>
            </a:endParaRPr>
          </a:p>
          <a:p>
            <a:pPr indent="-107950" lvl="0" marL="171450" marR="0" rtl="0" algn="l">
              <a:lnSpc>
                <a:spcPct val="100000"/>
              </a:lnSpc>
              <a:spcBef>
                <a:spcPts val="200"/>
              </a:spcBef>
              <a:spcAft>
                <a:spcPts val="0"/>
              </a:spcAft>
              <a:buClr>
                <a:srgbClr val="00B050"/>
              </a:buClr>
              <a:buSzPts val="1000"/>
              <a:buFont typeface="Noto Sans Symbols"/>
              <a:buNone/>
            </a:pPr>
            <a:r>
              <a:t/>
            </a:r>
            <a:endParaRPr b="0" i="0" sz="1000" u="none" cap="none" strike="noStrike">
              <a:solidFill>
                <a:schemeClr val="dk1"/>
              </a:solidFill>
              <a:latin typeface="Arial"/>
              <a:ea typeface="Arial"/>
              <a:cs typeface="Arial"/>
              <a:sym typeface="Arial"/>
            </a:endParaRPr>
          </a:p>
        </p:txBody>
      </p:sp>
      <p:sp>
        <p:nvSpPr>
          <p:cNvPr id="388" name="Google Shape;388;g3d0e24cd55f_0_321"/>
          <p:cNvSpPr/>
          <p:nvPr/>
        </p:nvSpPr>
        <p:spPr>
          <a:xfrm>
            <a:off x="9132920" y="5476658"/>
            <a:ext cx="2592000" cy="781200"/>
          </a:xfrm>
          <a:prstGeom prst="rect">
            <a:avLst/>
          </a:prstGeom>
          <a:noFill/>
          <a:ln>
            <a:noFill/>
          </a:ln>
        </p:spPr>
        <p:txBody>
          <a:bodyPr anchorCtr="0" anchor="t" bIns="45700" lIns="0" spcFirstLastPara="1" rIns="0" wrap="square" tIns="45700">
            <a:noAutofit/>
          </a:bodyPr>
          <a:lstStyle/>
          <a:p>
            <a:pPr indent="-171450" lvl="0" marL="171450" marR="0" rtl="0" algn="l">
              <a:lnSpc>
                <a:spcPct val="100000"/>
              </a:lnSpc>
              <a:spcBef>
                <a:spcPts val="0"/>
              </a:spcBef>
              <a:spcAft>
                <a:spcPts val="0"/>
              </a:spcAft>
              <a:buClr>
                <a:srgbClr val="C00000"/>
              </a:buClr>
              <a:buSzPts val="1000"/>
              <a:buFont typeface="Noto Sans Symbols"/>
              <a:buChar char="🗶"/>
            </a:pPr>
            <a:r>
              <a:rPr b="0" i="0" lang="en-GB" sz="1000" u="none" cap="none" strike="noStrike">
                <a:solidFill>
                  <a:srgbClr val="7F7F7F"/>
                </a:solidFill>
                <a:latin typeface="Arial"/>
                <a:ea typeface="Arial"/>
                <a:cs typeface="Arial"/>
                <a:sym typeface="Arial"/>
              </a:rPr>
              <a:t>N/A</a:t>
            </a:r>
            <a:endParaRPr b="0" i="0" sz="1000" u="none" cap="none" strike="noStrike">
              <a:solidFill>
                <a:srgbClr val="7F7F7F"/>
              </a:solidFill>
              <a:latin typeface="Arial"/>
              <a:ea typeface="Arial"/>
              <a:cs typeface="Arial"/>
              <a:sym typeface="Arial"/>
            </a:endParaRPr>
          </a:p>
        </p:txBody>
      </p:sp>
      <p:sp>
        <p:nvSpPr>
          <p:cNvPr id="389" name="Google Shape;389;g3d0e24cd55f_0_321"/>
          <p:cNvSpPr/>
          <p:nvPr/>
        </p:nvSpPr>
        <p:spPr>
          <a:xfrm>
            <a:off x="9055920" y="1651312"/>
            <a:ext cx="2592000" cy="504000"/>
          </a:xfrm>
          <a:prstGeom prst="rect">
            <a:avLst/>
          </a:prstGeom>
          <a:solidFill>
            <a:srgbClr val="4AB5C4"/>
          </a:solidFill>
          <a:ln>
            <a:noFill/>
          </a:ln>
        </p:spPr>
        <p:txBody>
          <a:bodyPr anchorCtr="0" anchor="ctr" bIns="36000" lIns="576000" spcFirstLastPara="1" rIns="0" wrap="square" tIns="36000">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Arial"/>
                <a:ea typeface="Arial"/>
                <a:cs typeface="Arial"/>
                <a:sym typeface="Arial"/>
              </a:rPr>
              <a:t>Innovation catalyst</a:t>
            </a:r>
            <a:endParaRPr b="0" i="0" sz="1400" u="none" cap="none" strike="noStrike">
              <a:solidFill>
                <a:srgbClr val="000000"/>
              </a:solidFill>
              <a:latin typeface="Arial"/>
              <a:ea typeface="Arial"/>
              <a:cs typeface="Arial"/>
              <a:sym typeface="Arial"/>
            </a:endParaRPr>
          </a:p>
        </p:txBody>
      </p:sp>
      <p:grpSp>
        <p:nvGrpSpPr>
          <p:cNvPr id="390" name="Google Shape;390;g3d0e24cd55f_0_321"/>
          <p:cNvGrpSpPr/>
          <p:nvPr/>
        </p:nvGrpSpPr>
        <p:grpSpPr>
          <a:xfrm>
            <a:off x="9066018" y="1668603"/>
            <a:ext cx="469404" cy="469404"/>
            <a:chOff x="8324736" y="1221118"/>
            <a:chExt cx="612000" cy="612000"/>
          </a:xfrm>
        </p:grpSpPr>
        <p:sp>
          <p:nvSpPr>
            <p:cNvPr id="391" name="Google Shape;391;g3d0e24cd55f_0_321"/>
            <p:cNvSpPr/>
            <p:nvPr/>
          </p:nvSpPr>
          <p:spPr>
            <a:xfrm>
              <a:off x="8324736" y="1221118"/>
              <a:ext cx="612000" cy="612000"/>
            </a:xfrm>
            <a:prstGeom prst="ellipse">
              <a:avLst/>
            </a:prstGeom>
            <a:solidFill>
              <a:srgbClr val="4AB5C4"/>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92" name="Google Shape;392;g3d0e24cd55f_0_321"/>
            <p:cNvGrpSpPr/>
            <p:nvPr/>
          </p:nvGrpSpPr>
          <p:grpSpPr>
            <a:xfrm>
              <a:off x="8456547" y="1353371"/>
              <a:ext cx="357439" cy="365760"/>
              <a:chOff x="1580" y="1910"/>
              <a:chExt cx="387" cy="396"/>
            </a:xfrm>
          </p:grpSpPr>
          <p:sp>
            <p:nvSpPr>
              <p:cNvPr id="393" name="Google Shape;393;g3d0e24cd55f_0_321"/>
              <p:cNvSpPr/>
              <p:nvPr/>
            </p:nvSpPr>
            <p:spPr>
              <a:xfrm>
                <a:off x="1655" y="1982"/>
                <a:ext cx="238" cy="252"/>
              </a:xfrm>
              <a:custGeom>
                <a:rect b="b" l="l" r="r" t="t"/>
                <a:pathLst>
                  <a:path extrusionOk="0" h="169" w="156">
                    <a:moveTo>
                      <a:pt x="78" y="0"/>
                    </a:moveTo>
                    <a:cubicBezTo>
                      <a:pt x="35" y="0"/>
                      <a:pt x="0" y="35"/>
                      <a:pt x="0" y="78"/>
                    </a:cubicBezTo>
                    <a:cubicBezTo>
                      <a:pt x="0" y="112"/>
                      <a:pt x="22" y="142"/>
                      <a:pt x="54" y="153"/>
                    </a:cubicBezTo>
                    <a:cubicBezTo>
                      <a:pt x="54" y="163"/>
                      <a:pt x="54" y="163"/>
                      <a:pt x="54" y="163"/>
                    </a:cubicBezTo>
                    <a:cubicBezTo>
                      <a:pt x="54" y="166"/>
                      <a:pt x="56" y="169"/>
                      <a:pt x="60" y="169"/>
                    </a:cubicBezTo>
                    <a:cubicBezTo>
                      <a:pt x="96" y="169"/>
                      <a:pt x="96" y="169"/>
                      <a:pt x="96" y="169"/>
                    </a:cubicBezTo>
                    <a:cubicBezTo>
                      <a:pt x="99" y="169"/>
                      <a:pt x="102" y="166"/>
                      <a:pt x="102" y="163"/>
                    </a:cubicBezTo>
                    <a:cubicBezTo>
                      <a:pt x="102" y="153"/>
                      <a:pt x="102" y="153"/>
                      <a:pt x="102" y="153"/>
                    </a:cubicBezTo>
                    <a:cubicBezTo>
                      <a:pt x="134" y="142"/>
                      <a:pt x="156" y="112"/>
                      <a:pt x="156" y="78"/>
                    </a:cubicBezTo>
                    <a:cubicBezTo>
                      <a:pt x="156" y="35"/>
                      <a:pt x="121" y="0"/>
                      <a:pt x="78" y="0"/>
                    </a:cubicBezTo>
                    <a:close/>
                    <a:moveTo>
                      <a:pt x="94" y="142"/>
                    </a:moveTo>
                    <a:cubicBezTo>
                      <a:pt x="92" y="143"/>
                      <a:pt x="90" y="145"/>
                      <a:pt x="90" y="148"/>
                    </a:cubicBezTo>
                    <a:cubicBezTo>
                      <a:pt x="90" y="157"/>
                      <a:pt x="90" y="157"/>
                      <a:pt x="90" y="157"/>
                    </a:cubicBezTo>
                    <a:cubicBezTo>
                      <a:pt x="66" y="157"/>
                      <a:pt x="66" y="157"/>
                      <a:pt x="66" y="157"/>
                    </a:cubicBezTo>
                    <a:cubicBezTo>
                      <a:pt x="66" y="148"/>
                      <a:pt x="66" y="148"/>
                      <a:pt x="66" y="148"/>
                    </a:cubicBezTo>
                    <a:cubicBezTo>
                      <a:pt x="66" y="145"/>
                      <a:pt x="64" y="143"/>
                      <a:pt x="61" y="142"/>
                    </a:cubicBezTo>
                    <a:cubicBezTo>
                      <a:pt x="57" y="141"/>
                      <a:pt x="54" y="140"/>
                      <a:pt x="50" y="138"/>
                    </a:cubicBezTo>
                    <a:cubicBezTo>
                      <a:pt x="54" y="136"/>
                      <a:pt x="59" y="135"/>
                      <a:pt x="63" y="133"/>
                    </a:cubicBezTo>
                    <a:cubicBezTo>
                      <a:pt x="65" y="132"/>
                      <a:pt x="67" y="130"/>
                      <a:pt x="67" y="127"/>
                    </a:cubicBezTo>
                    <a:cubicBezTo>
                      <a:pt x="67" y="110"/>
                      <a:pt x="67" y="110"/>
                      <a:pt x="67" y="110"/>
                    </a:cubicBezTo>
                    <a:cubicBezTo>
                      <a:pt x="67" y="108"/>
                      <a:pt x="65" y="106"/>
                      <a:pt x="63" y="105"/>
                    </a:cubicBezTo>
                    <a:cubicBezTo>
                      <a:pt x="63" y="105"/>
                      <a:pt x="58" y="102"/>
                      <a:pt x="58" y="89"/>
                    </a:cubicBezTo>
                    <a:cubicBezTo>
                      <a:pt x="58" y="86"/>
                      <a:pt x="56" y="84"/>
                      <a:pt x="54" y="84"/>
                    </a:cubicBezTo>
                    <a:cubicBezTo>
                      <a:pt x="53" y="83"/>
                      <a:pt x="52" y="80"/>
                      <a:pt x="53" y="78"/>
                    </a:cubicBezTo>
                    <a:cubicBezTo>
                      <a:pt x="56" y="78"/>
                      <a:pt x="58" y="75"/>
                      <a:pt x="58" y="72"/>
                    </a:cubicBezTo>
                    <a:cubicBezTo>
                      <a:pt x="58" y="71"/>
                      <a:pt x="58" y="69"/>
                      <a:pt x="56" y="67"/>
                    </a:cubicBezTo>
                    <a:cubicBezTo>
                      <a:pt x="54" y="60"/>
                      <a:pt x="53" y="58"/>
                      <a:pt x="53" y="57"/>
                    </a:cubicBezTo>
                    <a:cubicBezTo>
                      <a:pt x="54" y="57"/>
                      <a:pt x="54" y="57"/>
                      <a:pt x="55" y="57"/>
                    </a:cubicBezTo>
                    <a:cubicBezTo>
                      <a:pt x="58" y="58"/>
                      <a:pt x="61" y="56"/>
                      <a:pt x="62" y="53"/>
                    </a:cubicBezTo>
                    <a:cubicBezTo>
                      <a:pt x="63" y="48"/>
                      <a:pt x="72" y="44"/>
                      <a:pt x="82" y="44"/>
                    </a:cubicBezTo>
                    <a:cubicBezTo>
                      <a:pt x="92" y="44"/>
                      <a:pt x="100" y="48"/>
                      <a:pt x="102" y="53"/>
                    </a:cubicBezTo>
                    <a:cubicBezTo>
                      <a:pt x="103" y="58"/>
                      <a:pt x="100" y="64"/>
                      <a:pt x="99" y="67"/>
                    </a:cubicBezTo>
                    <a:cubicBezTo>
                      <a:pt x="98" y="69"/>
                      <a:pt x="97" y="71"/>
                      <a:pt x="97" y="72"/>
                    </a:cubicBezTo>
                    <a:cubicBezTo>
                      <a:pt x="97" y="75"/>
                      <a:pt x="100" y="78"/>
                      <a:pt x="102" y="78"/>
                    </a:cubicBezTo>
                    <a:cubicBezTo>
                      <a:pt x="103" y="78"/>
                      <a:pt x="103" y="79"/>
                      <a:pt x="103" y="79"/>
                    </a:cubicBezTo>
                    <a:cubicBezTo>
                      <a:pt x="103" y="81"/>
                      <a:pt x="102" y="82"/>
                      <a:pt x="102" y="83"/>
                    </a:cubicBezTo>
                    <a:cubicBezTo>
                      <a:pt x="99" y="84"/>
                      <a:pt x="97" y="86"/>
                      <a:pt x="97" y="89"/>
                    </a:cubicBezTo>
                    <a:cubicBezTo>
                      <a:pt x="97" y="101"/>
                      <a:pt x="93" y="104"/>
                      <a:pt x="92" y="105"/>
                    </a:cubicBezTo>
                    <a:cubicBezTo>
                      <a:pt x="90" y="106"/>
                      <a:pt x="89" y="108"/>
                      <a:pt x="89" y="110"/>
                    </a:cubicBezTo>
                    <a:cubicBezTo>
                      <a:pt x="89" y="127"/>
                      <a:pt x="89" y="127"/>
                      <a:pt x="89" y="127"/>
                    </a:cubicBezTo>
                    <a:cubicBezTo>
                      <a:pt x="89" y="130"/>
                      <a:pt x="90" y="132"/>
                      <a:pt x="92" y="133"/>
                    </a:cubicBezTo>
                    <a:cubicBezTo>
                      <a:pt x="97" y="135"/>
                      <a:pt x="101" y="136"/>
                      <a:pt x="105" y="138"/>
                    </a:cubicBezTo>
                    <a:cubicBezTo>
                      <a:pt x="102" y="140"/>
                      <a:pt x="98" y="141"/>
                      <a:pt x="94" y="142"/>
                    </a:cubicBezTo>
                    <a:close/>
                    <a:moveTo>
                      <a:pt x="118" y="131"/>
                    </a:moveTo>
                    <a:cubicBezTo>
                      <a:pt x="112" y="128"/>
                      <a:pt x="106" y="126"/>
                      <a:pt x="100" y="123"/>
                    </a:cubicBezTo>
                    <a:cubicBezTo>
                      <a:pt x="100" y="114"/>
                      <a:pt x="100" y="114"/>
                      <a:pt x="100" y="114"/>
                    </a:cubicBezTo>
                    <a:cubicBezTo>
                      <a:pt x="104" y="111"/>
                      <a:pt x="108" y="105"/>
                      <a:pt x="109" y="93"/>
                    </a:cubicBezTo>
                    <a:cubicBezTo>
                      <a:pt x="112" y="90"/>
                      <a:pt x="114" y="85"/>
                      <a:pt x="114" y="80"/>
                    </a:cubicBezTo>
                    <a:cubicBezTo>
                      <a:pt x="114" y="76"/>
                      <a:pt x="114" y="74"/>
                      <a:pt x="112" y="71"/>
                    </a:cubicBezTo>
                    <a:cubicBezTo>
                      <a:pt x="112" y="71"/>
                      <a:pt x="111" y="70"/>
                      <a:pt x="111" y="69"/>
                    </a:cubicBezTo>
                    <a:cubicBezTo>
                      <a:pt x="113" y="65"/>
                      <a:pt x="115" y="57"/>
                      <a:pt x="113" y="50"/>
                    </a:cubicBezTo>
                    <a:cubicBezTo>
                      <a:pt x="110" y="37"/>
                      <a:pt x="94" y="33"/>
                      <a:pt x="82" y="33"/>
                    </a:cubicBezTo>
                    <a:cubicBezTo>
                      <a:pt x="71" y="33"/>
                      <a:pt x="58" y="36"/>
                      <a:pt x="53" y="45"/>
                    </a:cubicBezTo>
                    <a:cubicBezTo>
                      <a:pt x="49" y="45"/>
                      <a:pt x="46" y="46"/>
                      <a:pt x="44" y="49"/>
                    </a:cubicBezTo>
                    <a:cubicBezTo>
                      <a:pt x="39" y="55"/>
                      <a:pt x="42" y="64"/>
                      <a:pt x="45" y="69"/>
                    </a:cubicBezTo>
                    <a:cubicBezTo>
                      <a:pt x="44" y="70"/>
                      <a:pt x="44" y="71"/>
                      <a:pt x="43" y="71"/>
                    </a:cubicBezTo>
                    <a:cubicBezTo>
                      <a:pt x="42" y="74"/>
                      <a:pt x="41" y="77"/>
                      <a:pt x="41" y="80"/>
                    </a:cubicBezTo>
                    <a:cubicBezTo>
                      <a:pt x="41" y="85"/>
                      <a:pt x="43" y="90"/>
                      <a:pt x="46" y="93"/>
                    </a:cubicBezTo>
                    <a:cubicBezTo>
                      <a:pt x="47" y="105"/>
                      <a:pt x="51" y="111"/>
                      <a:pt x="55" y="114"/>
                    </a:cubicBezTo>
                    <a:cubicBezTo>
                      <a:pt x="55" y="123"/>
                      <a:pt x="55" y="123"/>
                      <a:pt x="55" y="123"/>
                    </a:cubicBezTo>
                    <a:cubicBezTo>
                      <a:pt x="49" y="126"/>
                      <a:pt x="43" y="128"/>
                      <a:pt x="38" y="131"/>
                    </a:cubicBezTo>
                    <a:cubicBezTo>
                      <a:pt x="22" y="119"/>
                      <a:pt x="12" y="100"/>
                      <a:pt x="12" y="78"/>
                    </a:cubicBezTo>
                    <a:cubicBezTo>
                      <a:pt x="12" y="42"/>
                      <a:pt x="41" y="12"/>
                      <a:pt x="78" y="12"/>
                    </a:cubicBezTo>
                    <a:cubicBezTo>
                      <a:pt x="114" y="12"/>
                      <a:pt x="144" y="42"/>
                      <a:pt x="144" y="78"/>
                    </a:cubicBezTo>
                    <a:cubicBezTo>
                      <a:pt x="144" y="100"/>
                      <a:pt x="134" y="119"/>
                      <a:pt x="118" y="13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94" name="Google Shape;394;g3d0e24cd55f_0_321"/>
              <p:cNvSpPr/>
              <p:nvPr/>
            </p:nvSpPr>
            <p:spPr>
              <a:xfrm>
                <a:off x="1756" y="2288"/>
                <a:ext cx="36" cy="18"/>
              </a:xfrm>
              <a:custGeom>
                <a:rect b="b" l="l" r="r" t="t"/>
                <a:pathLst>
                  <a:path extrusionOk="0" h="12" w="24">
                    <a:moveTo>
                      <a:pt x="18" y="0"/>
                    </a:moveTo>
                    <a:cubicBezTo>
                      <a:pt x="6" y="0"/>
                      <a:pt x="6" y="0"/>
                      <a:pt x="6" y="0"/>
                    </a:cubicBezTo>
                    <a:cubicBezTo>
                      <a:pt x="2" y="0"/>
                      <a:pt x="0" y="2"/>
                      <a:pt x="0" y="6"/>
                    </a:cubicBezTo>
                    <a:cubicBezTo>
                      <a:pt x="0" y="9"/>
                      <a:pt x="2" y="12"/>
                      <a:pt x="6" y="12"/>
                    </a:cubicBezTo>
                    <a:cubicBezTo>
                      <a:pt x="18" y="12"/>
                      <a:pt x="18" y="12"/>
                      <a:pt x="18" y="12"/>
                    </a:cubicBezTo>
                    <a:cubicBezTo>
                      <a:pt x="21" y="12"/>
                      <a:pt x="24" y="9"/>
                      <a:pt x="24" y="6"/>
                    </a:cubicBezTo>
                    <a:cubicBezTo>
                      <a:pt x="24" y="2"/>
                      <a:pt x="21" y="0"/>
                      <a:pt x="1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95" name="Google Shape;395;g3d0e24cd55f_0_321"/>
              <p:cNvSpPr/>
              <p:nvPr/>
            </p:nvSpPr>
            <p:spPr>
              <a:xfrm>
                <a:off x="1737" y="2252"/>
                <a:ext cx="74" cy="18"/>
              </a:xfrm>
              <a:custGeom>
                <a:rect b="b" l="l" r="r" t="t"/>
                <a:pathLst>
                  <a:path extrusionOk="0" h="12" w="48">
                    <a:moveTo>
                      <a:pt x="42" y="0"/>
                    </a:moveTo>
                    <a:cubicBezTo>
                      <a:pt x="6" y="0"/>
                      <a:pt x="6" y="0"/>
                      <a:pt x="6" y="0"/>
                    </a:cubicBezTo>
                    <a:cubicBezTo>
                      <a:pt x="2" y="0"/>
                      <a:pt x="0" y="2"/>
                      <a:pt x="0" y="6"/>
                    </a:cubicBezTo>
                    <a:cubicBezTo>
                      <a:pt x="0" y="9"/>
                      <a:pt x="2" y="12"/>
                      <a:pt x="6" y="12"/>
                    </a:cubicBezTo>
                    <a:cubicBezTo>
                      <a:pt x="42" y="12"/>
                      <a:pt x="42" y="12"/>
                      <a:pt x="42" y="12"/>
                    </a:cubicBezTo>
                    <a:cubicBezTo>
                      <a:pt x="45" y="12"/>
                      <a:pt x="48" y="9"/>
                      <a:pt x="48" y="6"/>
                    </a:cubicBezTo>
                    <a:cubicBezTo>
                      <a:pt x="48" y="2"/>
                      <a:pt x="45" y="0"/>
                      <a:pt x="4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96" name="Google Shape;396;g3d0e24cd55f_0_321"/>
              <p:cNvSpPr/>
              <p:nvPr/>
            </p:nvSpPr>
            <p:spPr>
              <a:xfrm>
                <a:off x="1765" y="1910"/>
                <a:ext cx="18" cy="54"/>
              </a:xfrm>
              <a:custGeom>
                <a:rect b="b" l="l" r="r" t="t"/>
                <a:pathLst>
                  <a:path extrusionOk="0" h="36" w="12">
                    <a:moveTo>
                      <a:pt x="6" y="36"/>
                    </a:moveTo>
                    <a:cubicBezTo>
                      <a:pt x="9" y="36"/>
                      <a:pt x="12" y="34"/>
                      <a:pt x="12" y="30"/>
                    </a:cubicBezTo>
                    <a:cubicBezTo>
                      <a:pt x="12" y="6"/>
                      <a:pt x="12" y="6"/>
                      <a:pt x="12" y="6"/>
                    </a:cubicBezTo>
                    <a:cubicBezTo>
                      <a:pt x="12" y="3"/>
                      <a:pt x="9" y="0"/>
                      <a:pt x="6" y="0"/>
                    </a:cubicBezTo>
                    <a:cubicBezTo>
                      <a:pt x="2" y="0"/>
                      <a:pt x="0" y="3"/>
                      <a:pt x="0" y="6"/>
                    </a:cubicBezTo>
                    <a:cubicBezTo>
                      <a:pt x="0" y="30"/>
                      <a:pt x="0" y="30"/>
                      <a:pt x="0" y="30"/>
                    </a:cubicBezTo>
                    <a:cubicBezTo>
                      <a:pt x="0" y="34"/>
                      <a:pt x="2" y="36"/>
                      <a:pt x="6"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97" name="Google Shape;397;g3d0e24cd55f_0_321"/>
              <p:cNvSpPr/>
              <p:nvPr/>
            </p:nvSpPr>
            <p:spPr>
              <a:xfrm>
                <a:off x="1912" y="2089"/>
                <a:ext cx="55" cy="18"/>
              </a:xfrm>
              <a:custGeom>
                <a:rect b="b" l="l" r="r" t="t"/>
                <a:pathLst>
                  <a:path extrusionOk="0" h="12" w="36">
                    <a:moveTo>
                      <a:pt x="30" y="0"/>
                    </a:moveTo>
                    <a:cubicBezTo>
                      <a:pt x="6" y="0"/>
                      <a:pt x="6" y="0"/>
                      <a:pt x="6" y="0"/>
                    </a:cubicBezTo>
                    <a:cubicBezTo>
                      <a:pt x="2" y="0"/>
                      <a:pt x="0" y="3"/>
                      <a:pt x="0" y="6"/>
                    </a:cubicBezTo>
                    <a:cubicBezTo>
                      <a:pt x="0" y="10"/>
                      <a:pt x="2" y="12"/>
                      <a:pt x="6" y="12"/>
                    </a:cubicBezTo>
                    <a:cubicBezTo>
                      <a:pt x="30" y="12"/>
                      <a:pt x="30" y="12"/>
                      <a:pt x="30" y="12"/>
                    </a:cubicBezTo>
                    <a:cubicBezTo>
                      <a:pt x="33" y="12"/>
                      <a:pt x="36" y="10"/>
                      <a:pt x="36" y="6"/>
                    </a:cubicBezTo>
                    <a:cubicBezTo>
                      <a:pt x="36" y="3"/>
                      <a:pt x="33" y="0"/>
                      <a:pt x="3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98" name="Google Shape;398;g3d0e24cd55f_0_321"/>
              <p:cNvSpPr/>
              <p:nvPr/>
            </p:nvSpPr>
            <p:spPr>
              <a:xfrm>
                <a:off x="1580" y="2089"/>
                <a:ext cx="55" cy="18"/>
              </a:xfrm>
              <a:custGeom>
                <a:rect b="b" l="l" r="r" t="t"/>
                <a:pathLst>
                  <a:path extrusionOk="0" h="12" w="36">
                    <a:moveTo>
                      <a:pt x="30" y="0"/>
                    </a:moveTo>
                    <a:cubicBezTo>
                      <a:pt x="6" y="0"/>
                      <a:pt x="6" y="0"/>
                      <a:pt x="6" y="0"/>
                    </a:cubicBezTo>
                    <a:cubicBezTo>
                      <a:pt x="3" y="0"/>
                      <a:pt x="0" y="3"/>
                      <a:pt x="0" y="6"/>
                    </a:cubicBezTo>
                    <a:cubicBezTo>
                      <a:pt x="0" y="10"/>
                      <a:pt x="3" y="12"/>
                      <a:pt x="6" y="12"/>
                    </a:cubicBezTo>
                    <a:cubicBezTo>
                      <a:pt x="30" y="12"/>
                      <a:pt x="30" y="12"/>
                      <a:pt x="30" y="12"/>
                    </a:cubicBezTo>
                    <a:cubicBezTo>
                      <a:pt x="34" y="12"/>
                      <a:pt x="36" y="10"/>
                      <a:pt x="36" y="6"/>
                    </a:cubicBezTo>
                    <a:cubicBezTo>
                      <a:pt x="36" y="3"/>
                      <a:pt x="34" y="0"/>
                      <a:pt x="3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99" name="Google Shape;399;g3d0e24cd55f_0_321"/>
              <p:cNvSpPr/>
              <p:nvPr/>
            </p:nvSpPr>
            <p:spPr>
              <a:xfrm>
                <a:off x="1621" y="1949"/>
                <a:ext cx="58" cy="57"/>
              </a:xfrm>
              <a:custGeom>
                <a:rect b="b" l="l" r="r" t="t"/>
                <a:pathLst>
                  <a:path extrusionOk="0" h="38" w="38">
                    <a:moveTo>
                      <a:pt x="27" y="37"/>
                    </a:moveTo>
                    <a:cubicBezTo>
                      <a:pt x="29" y="38"/>
                      <a:pt x="30" y="38"/>
                      <a:pt x="32" y="38"/>
                    </a:cubicBezTo>
                    <a:cubicBezTo>
                      <a:pt x="33" y="38"/>
                      <a:pt x="35" y="38"/>
                      <a:pt x="36" y="37"/>
                    </a:cubicBezTo>
                    <a:cubicBezTo>
                      <a:pt x="38" y="34"/>
                      <a:pt x="38" y="31"/>
                      <a:pt x="36" y="28"/>
                    </a:cubicBezTo>
                    <a:cubicBezTo>
                      <a:pt x="10" y="3"/>
                      <a:pt x="10" y="3"/>
                      <a:pt x="10" y="3"/>
                    </a:cubicBezTo>
                    <a:cubicBezTo>
                      <a:pt x="8" y="0"/>
                      <a:pt x="4" y="0"/>
                      <a:pt x="2" y="3"/>
                    </a:cubicBezTo>
                    <a:cubicBezTo>
                      <a:pt x="0" y="5"/>
                      <a:pt x="0" y="9"/>
                      <a:pt x="2" y="11"/>
                    </a:cubicBezTo>
                    <a:lnTo>
                      <a:pt x="27" y="3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00" name="Google Shape;400;g3d0e24cd55f_0_321"/>
              <p:cNvSpPr/>
              <p:nvPr/>
            </p:nvSpPr>
            <p:spPr>
              <a:xfrm>
                <a:off x="1867" y="1949"/>
                <a:ext cx="60" cy="57"/>
              </a:xfrm>
              <a:custGeom>
                <a:rect b="b" l="l" r="r" t="t"/>
                <a:pathLst>
                  <a:path extrusionOk="0" h="38" w="39">
                    <a:moveTo>
                      <a:pt x="7" y="38"/>
                    </a:moveTo>
                    <a:cubicBezTo>
                      <a:pt x="8" y="38"/>
                      <a:pt x="10" y="38"/>
                      <a:pt x="11" y="37"/>
                    </a:cubicBezTo>
                    <a:cubicBezTo>
                      <a:pt x="36" y="11"/>
                      <a:pt x="36" y="11"/>
                      <a:pt x="36" y="11"/>
                    </a:cubicBezTo>
                    <a:cubicBezTo>
                      <a:pt x="39" y="9"/>
                      <a:pt x="39" y="5"/>
                      <a:pt x="36" y="3"/>
                    </a:cubicBezTo>
                    <a:cubicBezTo>
                      <a:pt x="34" y="0"/>
                      <a:pt x="30" y="0"/>
                      <a:pt x="28" y="3"/>
                    </a:cubicBezTo>
                    <a:cubicBezTo>
                      <a:pt x="2" y="28"/>
                      <a:pt x="2" y="28"/>
                      <a:pt x="2" y="28"/>
                    </a:cubicBezTo>
                    <a:cubicBezTo>
                      <a:pt x="0" y="31"/>
                      <a:pt x="0" y="34"/>
                      <a:pt x="2" y="37"/>
                    </a:cubicBezTo>
                    <a:cubicBezTo>
                      <a:pt x="4" y="38"/>
                      <a:pt x="5" y="38"/>
                      <a:pt x="7" y="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grpSp>
      </p:grpSp>
      <p:grpSp>
        <p:nvGrpSpPr>
          <p:cNvPr id="401" name="Google Shape;401;g3d0e24cd55f_0_321"/>
          <p:cNvGrpSpPr/>
          <p:nvPr/>
        </p:nvGrpSpPr>
        <p:grpSpPr>
          <a:xfrm>
            <a:off x="1164222" y="1668583"/>
            <a:ext cx="469314" cy="469314"/>
            <a:chOff x="2180573" y="1121683"/>
            <a:chExt cx="519900" cy="519900"/>
          </a:xfrm>
        </p:grpSpPr>
        <p:sp>
          <p:nvSpPr>
            <p:cNvPr id="402" name="Google Shape;402;g3d0e24cd55f_0_321"/>
            <p:cNvSpPr/>
            <p:nvPr/>
          </p:nvSpPr>
          <p:spPr>
            <a:xfrm>
              <a:off x="2180573" y="1121683"/>
              <a:ext cx="519900" cy="519900"/>
            </a:xfrm>
            <a:prstGeom prst="ellipse">
              <a:avLst/>
            </a:prstGeom>
            <a:solidFill>
              <a:srgbClr val="58949A"/>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403" name="Google Shape;403;g3d0e24cd55f_0_321"/>
            <p:cNvGrpSpPr/>
            <p:nvPr/>
          </p:nvGrpSpPr>
          <p:grpSpPr>
            <a:xfrm>
              <a:off x="2278332" y="1228480"/>
              <a:ext cx="317971" cy="310773"/>
              <a:chOff x="2584" y="1926"/>
              <a:chExt cx="440" cy="430"/>
            </a:xfrm>
          </p:grpSpPr>
          <p:sp>
            <p:nvSpPr>
              <p:cNvPr id="404" name="Google Shape;404;g3d0e24cd55f_0_321"/>
              <p:cNvSpPr/>
              <p:nvPr/>
            </p:nvSpPr>
            <p:spPr>
              <a:xfrm>
                <a:off x="2749" y="2033"/>
                <a:ext cx="165" cy="162"/>
              </a:xfrm>
              <a:custGeom>
                <a:rect b="b" l="l" r="r" t="t"/>
                <a:pathLst>
                  <a:path extrusionOk="0" h="108" w="108">
                    <a:moveTo>
                      <a:pt x="54" y="108"/>
                    </a:moveTo>
                    <a:cubicBezTo>
                      <a:pt x="24" y="108"/>
                      <a:pt x="0" y="84"/>
                      <a:pt x="0" y="54"/>
                    </a:cubicBezTo>
                    <a:cubicBezTo>
                      <a:pt x="0" y="24"/>
                      <a:pt x="24"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7" y="96"/>
                      <a:pt x="96" y="77"/>
                      <a:pt x="96" y="54"/>
                    </a:cubicBezTo>
                    <a:cubicBezTo>
                      <a:pt x="96" y="31"/>
                      <a:pt x="77" y="12"/>
                      <a:pt x="54" y="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05" name="Google Shape;405;g3d0e24cd55f_0_321"/>
              <p:cNvSpPr/>
              <p:nvPr/>
            </p:nvSpPr>
            <p:spPr>
              <a:xfrm>
                <a:off x="2584" y="1989"/>
                <a:ext cx="73" cy="71"/>
              </a:xfrm>
              <a:custGeom>
                <a:rect b="b" l="l" r="r" t="t"/>
                <a:pathLst>
                  <a:path extrusionOk="0" h="48" w="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06" name="Google Shape;406;g3d0e24cd55f_0_321"/>
              <p:cNvSpPr/>
              <p:nvPr/>
            </p:nvSpPr>
            <p:spPr>
              <a:xfrm>
                <a:off x="2951" y="1926"/>
                <a:ext cx="73" cy="72"/>
              </a:xfrm>
              <a:custGeom>
                <a:rect b="b" l="l" r="r" t="t"/>
                <a:pathLst>
                  <a:path extrusionOk="0" h="48" w="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07" name="Google Shape;407;g3d0e24cd55f_0_321"/>
              <p:cNvSpPr/>
              <p:nvPr/>
            </p:nvSpPr>
            <p:spPr>
              <a:xfrm>
                <a:off x="2584" y="2284"/>
                <a:ext cx="73" cy="72"/>
              </a:xfrm>
              <a:custGeom>
                <a:rect b="b" l="l" r="r" t="t"/>
                <a:pathLst>
                  <a:path extrusionOk="0" h="48" w="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08" name="Google Shape;408;g3d0e24cd55f_0_321"/>
              <p:cNvSpPr/>
              <p:nvPr/>
            </p:nvSpPr>
            <p:spPr>
              <a:xfrm>
                <a:off x="2795" y="2284"/>
                <a:ext cx="73" cy="72"/>
              </a:xfrm>
              <a:custGeom>
                <a:rect b="b" l="l" r="r" t="t"/>
                <a:pathLst>
                  <a:path extrusionOk="0" h="48" w="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09" name="Google Shape;409;g3d0e24cd55f_0_321"/>
              <p:cNvSpPr/>
              <p:nvPr/>
            </p:nvSpPr>
            <p:spPr>
              <a:xfrm>
                <a:off x="2634" y="2159"/>
                <a:ext cx="152" cy="149"/>
              </a:xfrm>
              <a:custGeom>
                <a:rect b="b" l="l" r="r" t="t"/>
                <a:pathLst>
                  <a:path extrusionOk="0" h="149" w="152">
                    <a:moveTo>
                      <a:pt x="12" y="149"/>
                    </a:moveTo>
                    <a:lnTo>
                      <a:pt x="0" y="136"/>
                    </a:lnTo>
                    <a:lnTo>
                      <a:pt x="139" y="0"/>
                    </a:lnTo>
                    <a:lnTo>
                      <a:pt x="152" y="13"/>
                    </a:lnTo>
                    <a:lnTo>
                      <a:pt x="12" y="14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10" name="Google Shape;410;g3d0e24cd55f_0_321"/>
              <p:cNvSpPr/>
              <p:nvPr/>
            </p:nvSpPr>
            <p:spPr>
              <a:xfrm>
                <a:off x="2877" y="1975"/>
                <a:ext cx="98" cy="96"/>
              </a:xfrm>
              <a:custGeom>
                <a:rect b="b" l="l" r="r" t="t"/>
                <a:pathLst>
                  <a:path extrusionOk="0" h="96" w="98">
                    <a:moveTo>
                      <a:pt x="13" y="96"/>
                    </a:moveTo>
                    <a:lnTo>
                      <a:pt x="0" y="82"/>
                    </a:lnTo>
                    <a:lnTo>
                      <a:pt x="84" y="0"/>
                    </a:lnTo>
                    <a:lnTo>
                      <a:pt x="98" y="12"/>
                    </a:lnTo>
                    <a:lnTo>
                      <a:pt x="13" y="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11" name="Google Shape;411;g3d0e24cd55f_0_321"/>
              <p:cNvSpPr/>
              <p:nvPr/>
            </p:nvSpPr>
            <p:spPr>
              <a:xfrm>
                <a:off x="2642" y="2029"/>
                <a:ext cx="125" cy="66"/>
              </a:xfrm>
              <a:custGeom>
                <a:rect b="b" l="l" r="r" t="t"/>
                <a:pathLst>
                  <a:path extrusionOk="0" h="66" w="125">
                    <a:moveTo>
                      <a:pt x="119" y="66"/>
                    </a:moveTo>
                    <a:lnTo>
                      <a:pt x="0" y="16"/>
                    </a:lnTo>
                    <a:lnTo>
                      <a:pt x="7" y="0"/>
                    </a:lnTo>
                    <a:lnTo>
                      <a:pt x="125" y="49"/>
                    </a:lnTo>
                    <a:lnTo>
                      <a:pt x="119" y="6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12" name="Google Shape;412;g3d0e24cd55f_0_321"/>
              <p:cNvSpPr/>
              <p:nvPr/>
            </p:nvSpPr>
            <p:spPr>
              <a:xfrm>
                <a:off x="2891" y="2142"/>
                <a:ext cx="74" cy="44"/>
              </a:xfrm>
              <a:custGeom>
                <a:rect b="b" l="l" r="r" t="t"/>
                <a:pathLst>
                  <a:path extrusionOk="0" h="44" w="74">
                    <a:moveTo>
                      <a:pt x="66" y="44"/>
                    </a:moveTo>
                    <a:lnTo>
                      <a:pt x="0" y="17"/>
                    </a:lnTo>
                    <a:lnTo>
                      <a:pt x="8" y="0"/>
                    </a:lnTo>
                    <a:lnTo>
                      <a:pt x="74" y="27"/>
                    </a:lnTo>
                    <a:lnTo>
                      <a:pt x="66" y="4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13" name="Google Shape;413;g3d0e24cd55f_0_321"/>
              <p:cNvSpPr/>
              <p:nvPr/>
            </p:nvSpPr>
            <p:spPr>
              <a:xfrm>
                <a:off x="2822" y="2186"/>
                <a:ext cx="0" cy="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14" name="Google Shape;414;g3d0e24cd55f_0_321"/>
              <p:cNvSpPr/>
              <p:nvPr/>
            </p:nvSpPr>
            <p:spPr>
              <a:xfrm>
                <a:off x="2951" y="2150"/>
                <a:ext cx="73" cy="72"/>
              </a:xfrm>
              <a:custGeom>
                <a:rect b="b" l="l" r="r" t="t"/>
                <a:pathLst>
                  <a:path extrusionOk="0" h="48" w="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grpSp>
      </p:grpSp>
      <p:sp>
        <p:nvSpPr>
          <p:cNvPr id="415" name="Google Shape;415;g3d0e24cd55f_0_321"/>
          <p:cNvSpPr/>
          <p:nvPr/>
        </p:nvSpPr>
        <p:spPr>
          <a:xfrm>
            <a:off x="380999" y="6526102"/>
            <a:ext cx="3045600" cy="34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This view does not include internal facing activities like strategy design, progress tracking and monitoring</a:t>
            </a:r>
            <a:endParaRPr b="0" i="0" sz="800" u="none" cap="none" strike="noStrike">
              <a:solidFill>
                <a:srgbClr val="000000"/>
              </a:solidFill>
              <a:latin typeface="Arial"/>
              <a:ea typeface="Arial"/>
              <a:cs typeface="Arial"/>
              <a:sym typeface="Arial"/>
            </a:endParaRPr>
          </a:p>
        </p:txBody>
      </p:sp>
      <p:sp>
        <p:nvSpPr>
          <p:cNvPr id="416" name="Google Shape;416;g3d0e24cd55f_0_321"/>
          <p:cNvSpPr txBox="1"/>
          <p:nvPr/>
        </p:nvSpPr>
        <p:spPr>
          <a:xfrm>
            <a:off x="381000" y="138070"/>
            <a:ext cx="11430000" cy="187800"/>
          </a:xfrm>
          <a:prstGeom prst="rect">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rgbClr val="2C6068"/>
              </a:buClr>
              <a:buSzPts val="1000"/>
              <a:buFont typeface="Arial"/>
              <a:buNone/>
            </a:pPr>
            <a:r>
              <a:rPr b="1" i="0" lang="en-GB" sz="1000" u="none" cap="none" strike="noStrike">
                <a:solidFill>
                  <a:srgbClr val="2C6068"/>
                </a:solidFill>
                <a:latin typeface="Arial"/>
                <a:ea typeface="Arial"/>
                <a:cs typeface="Arial"/>
                <a:sym typeface="Arial"/>
              </a:rPr>
              <a:t>Proposed structure – 1. Streamline GOOS reporting structure and refresh responsibilities </a:t>
            </a:r>
            <a:endParaRPr b="1" i="0" sz="1000" u="none" cap="none" strike="noStrike">
              <a:solidFill>
                <a:srgbClr val="2C6068"/>
              </a:solidFill>
              <a:latin typeface="Arial"/>
              <a:ea typeface="Arial"/>
              <a:cs typeface="Arial"/>
              <a:sym typeface="Arial"/>
            </a:endParaRPr>
          </a:p>
        </p:txBody>
      </p:sp>
      <p:grpSp>
        <p:nvGrpSpPr>
          <p:cNvPr id="417" name="Google Shape;417;g3d0e24cd55f_0_321"/>
          <p:cNvGrpSpPr/>
          <p:nvPr/>
        </p:nvGrpSpPr>
        <p:grpSpPr>
          <a:xfrm>
            <a:off x="9773916" y="47240"/>
            <a:ext cx="2149014" cy="288000"/>
            <a:chOff x="9524822" y="47240"/>
            <a:chExt cx="2149014" cy="288000"/>
          </a:xfrm>
        </p:grpSpPr>
        <p:sp>
          <p:nvSpPr>
            <p:cNvPr id="418" name="Google Shape;418;g3d0e24cd55f_0_321"/>
            <p:cNvSpPr/>
            <p:nvPr/>
          </p:nvSpPr>
          <p:spPr>
            <a:xfrm>
              <a:off x="9834991"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2</a:t>
              </a:r>
              <a:endParaRPr b="0" i="0" sz="900" u="none" cap="none" strike="noStrike">
                <a:solidFill>
                  <a:srgbClr val="FFFFFF"/>
                </a:solidFill>
                <a:latin typeface="Arial"/>
                <a:ea typeface="Arial"/>
                <a:cs typeface="Arial"/>
                <a:sym typeface="Arial"/>
              </a:endParaRPr>
            </a:p>
          </p:txBody>
        </p:sp>
        <p:sp>
          <p:nvSpPr>
            <p:cNvPr id="419" name="Google Shape;419;g3d0e24cd55f_0_321"/>
            <p:cNvSpPr/>
            <p:nvPr/>
          </p:nvSpPr>
          <p:spPr>
            <a:xfrm>
              <a:off x="9524822" y="47240"/>
              <a:ext cx="288000" cy="288000"/>
            </a:xfrm>
            <a:prstGeom prst="ellipse">
              <a:avLst/>
            </a:prstGeom>
            <a:solidFill>
              <a:srgbClr val="2C606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420" name="Google Shape;420;g3d0e24cd55f_0_321"/>
            <p:cNvSpPr/>
            <p:nvPr/>
          </p:nvSpPr>
          <p:spPr>
            <a:xfrm>
              <a:off x="10145160"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3</a:t>
              </a:r>
              <a:endParaRPr b="0" i="0" sz="900" u="none" cap="none" strike="noStrike">
                <a:solidFill>
                  <a:srgbClr val="FFFFFF"/>
                </a:solidFill>
                <a:latin typeface="Arial"/>
                <a:ea typeface="Arial"/>
                <a:cs typeface="Arial"/>
                <a:sym typeface="Arial"/>
              </a:endParaRPr>
            </a:p>
          </p:txBody>
        </p:sp>
        <p:sp>
          <p:nvSpPr>
            <p:cNvPr id="421" name="Google Shape;421;g3d0e24cd55f_0_321"/>
            <p:cNvSpPr/>
            <p:nvPr/>
          </p:nvSpPr>
          <p:spPr>
            <a:xfrm>
              <a:off x="10455329"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4</a:t>
              </a:r>
              <a:endParaRPr b="0" i="0" sz="900" u="none" cap="none" strike="noStrike">
                <a:solidFill>
                  <a:srgbClr val="FFFFFF"/>
                </a:solidFill>
                <a:latin typeface="Arial"/>
                <a:ea typeface="Arial"/>
                <a:cs typeface="Arial"/>
                <a:sym typeface="Arial"/>
              </a:endParaRPr>
            </a:p>
          </p:txBody>
        </p:sp>
        <p:sp>
          <p:nvSpPr>
            <p:cNvPr id="422" name="Google Shape;422;g3d0e24cd55f_0_321"/>
            <p:cNvSpPr/>
            <p:nvPr/>
          </p:nvSpPr>
          <p:spPr>
            <a:xfrm>
              <a:off x="11075667"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6</a:t>
              </a:r>
              <a:endParaRPr b="0" i="0" sz="900" u="none" cap="none" strike="noStrike">
                <a:solidFill>
                  <a:srgbClr val="FFFFFF"/>
                </a:solidFill>
                <a:latin typeface="Arial"/>
                <a:ea typeface="Arial"/>
                <a:cs typeface="Arial"/>
                <a:sym typeface="Arial"/>
              </a:endParaRPr>
            </a:p>
          </p:txBody>
        </p:sp>
        <p:sp>
          <p:nvSpPr>
            <p:cNvPr id="423" name="Google Shape;423;g3d0e24cd55f_0_321"/>
            <p:cNvSpPr/>
            <p:nvPr/>
          </p:nvSpPr>
          <p:spPr>
            <a:xfrm>
              <a:off x="10765498"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5</a:t>
              </a:r>
              <a:endParaRPr b="0" i="0" sz="900" u="none" cap="none" strike="noStrike">
                <a:solidFill>
                  <a:srgbClr val="FFFFFF"/>
                </a:solidFill>
                <a:latin typeface="Arial"/>
                <a:ea typeface="Arial"/>
                <a:cs typeface="Arial"/>
                <a:sym typeface="Arial"/>
              </a:endParaRPr>
            </a:p>
          </p:txBody>
        </p:sp>
        <p:sp>
          <p:nvSpPr>
            <p:cNvPr id="424" name="Google Shape;424;g3d0e24cd55f_0_321"/>
            <p:cNvSpPr/>
            <p:nvPr/>
          </p:nvSpPr>
          <p:spPr>
            <a:xfrm>
              <a:off x="11385836"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7</a:t>
              </a:r>
              <a:endParaRPr b="0" i="0" sz="900" u="none" cap="none" strike="noStrike">
                <a:solidFill>
                  <a:srgbClr val="FFFFFF"/>
                </a:solidFill>
                <a:latin typeface="Arial"/>
                <a:ea typeface="Arial"/>
                <a:cs typeface="Arial"/>
                <a:sym typeface="Arial"/>
              </a:endParaRPr>
            </a:p>
          </p:txBody>
        </p:sp>
      </p:grpSp>
      <p:sp>
        <p:nvSpPr>
          <p:cNvPr id="425" name="Google Shape;425;g3d0e24cd55f_0_321"/>
          <p:cNvSpPr/>
          <p:nvPr/>
        </p:nvSpPr>
        <p:spPr>
          <a:xfrm>
            <a:off x="3377668" y="6586230"/>
            <a:ext cx="828000" cy="180000"/>
          </a:xfrm>
          <a:prstGeom prst="rect">
            <a:avLst/>
          </a:prstGeom>
          <a:solidFill>
            <a:srgbClr val="4AB5C4"/>
          </a:solidFill>
          <a:ln cap="flat" cmpd="sng" w="12700">
            <a:solidFill>
              <a:srgbClr val="F2F2F2"/>
            </a:solidFill>
            <a:prstDash val="solid"/>
            <a:miter lim="800000"/>
            <a:headEnd len="sm" w="sm" type="none"/>
            <a:tailEnd len="sm" w="sm" type="none"/>
          </a:ln>
        </p:spPr>
        <p:txBody>
          <a:bodyPr anchorCtr="0" anchor="ctr" bIns="45700" lIns="72000" spcFirstLastPara="1" rIns="72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Arial"/>
                <a:ea typeface="Arial"/>
                <a:cs typeface="Arial"/>
                <a:sym typeface="Arial"/>
              </a:rPr>
              <a:t>Explore</a:t>
            </a:r>
            <a:endParaRPr b="1" i="0" sz="900" u="none" cap="none" strike="noStrike">
              <a:solidFill>
                <a:schemeClr val="lt1"/>
              </a:solidFill>
              <a:latin typeface="Arial"/>
              <a:ea typeface="Arial"/>
              <a:cs typeface="Arial"/>
              <a:sym typeface="Arial"/>
            </a:endParaRPr>
          </a:p>
        </p:txBody>
      </p:sp>
      <p:sp>
        <p:nvSpPr>
          <p:cNvPr id="426" name="Google Shape;426;g3d0e24cd55f_0_321"/>
          <p:cNvSpPr/>
          <p:nvPr/>
        </p:nvSpPr>
        <p:spPr>
          <a:xfrm>
            <a:off x="3377668" y="6428372"/>
            <a:ext cx="828000" cy="180000"/>
          </a:xfrm>
          <a:prstGeom prst="rect">
            <a:avLst/>
          </a:prstGeom>
          <a:solidFill>
            <a:srgbClr val="2C6068"/>
          </a:solidFill>
          <a:ln cap="flat" cmpd="sng" w="12700">
            <a:solidFill>
              <a:srgbClr val="F2F2F2"/>
            </a:solidFill>
            <a:prstDash val="solid"/>
            <a:miter lim="800000"/>
            <a:headEnd len="sm" w="sm" type="none"/>
            <a:tailEnd len="sm" w="sm" type="none"/>
          </a:ln>
        </p:spPr>
        <p:txBody>
          <a:bodyPr anchorCtr="0" anchor="ctr" bIns="45700" lIns="72000" spcFirstLastPara="1" rIns="72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Arial"/>
                <a:ea typeface="Arial"/>
                <a:cs typeface="Arial"/>
                <a:sym typeface="Arial"/>
              </a:rPr>
              <a:t>Expand</a:t>
            </a:r>
            <a:endParaRPr b="0" i="0" sz="900" u="none" cap="none" strike="noStrike">
              <a:solidFill>
                <a:schemeClr val="lt1"/>
              </a:solidFill>
              <a:latin typeface="Arial"/>
              <a:ea typeface="Arial"/>
              <a:cs typeface="Arial"/>
              <a:sym typeface="Arial"/>
            </a:endParaRPr>
          </a:p>
        </p:txBody>
      </p:sp>
      <p:sp>
        <p:nvSpPr>
          <p:cNvPr id="427" name="Google Shape;427;g3d0e24cd55f_0_321"/>
          <p:cNvSpPr/>
          <p:nvPr/>
        </p:nvSpPr>
        <p:spPr>
          <a:xfrm>
            <a:off x="3377668" y="6270514"/>
            <a:ext cx="828000" cy="180000"/>
          </a:xfrm>
          <a:prstGeom prst="rect">
            <a:avLst/>
          </a:prstGeom>
          <a:solidFill>
            <a:srgbClr val="58949A"/>
          </a:solidFill>
          <a:ln cap="flat" cmpd="sng" w="12700">
            <a:solidFill>
              <a:srgbClr val="F2F2F2"/>
            </a:solidFill>
            <a:prstDash val="solid"/>
            <a:miter lim="800000"/>
            <a:headEnd len="sm" w="sm" type="none"/>
            <a:tailEnd len="sm" w="sm" type="none"/>
          </a:ln>
        </p:spPr>
        <p:txBody>
          <a:bodyPr anchorCtr="0" anchor="ctr" bIns="45700" lIns="72000" spcFirstLastPara="1" rIns="72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Arial"/>
                <a:ea typeface="Arial"/>
                <a:cs typeface="Arial"/>
                <a:sym typeface="Arial"/>
              </a:rPr>
              <a:t>Maintain</a:t>
            </a:r>
            <a:endParaRPr b="1" i="0" sz="900" u="none" cap="none" strike="noStrike">
              <a:solidFill>
                <a:schemeClr val="lt1"/>
              </a:solidFill>
              <a:latin typeface="Arial"/>
              <a:ea typeface="Arial"/>
              <a:cs typeface="Arial"/>
              <a:sym typeface="Arial"/>
            </a:endParaRPr>
          </a:p>
        </p:txBody>
      </p:sp>
      <p:sp>
        <p:nvSpPr>
          <p:cNvPr id="428" name="Google Shape;428;g3d0e24cd55f_0_321"/>
          <p:cNvSpPr txBox="1"/>
          <p:nvPr/>
        </p:nvSpPr>
        <p:spPr>
          <a:xfrm>
            <a:off x="4205668" y="6246539"/>
            <a:ext cx="6299700" cy="55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Preserve and strengthen existing core functions and responsibilities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Broaden scope or scale to increase impact and reach</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Innovate and test new approaches or partnerships for future opportunities</a:t>
            </a:r>
            <a:endParaRPr b="0" i="0" sz="1400" u="none" cap="none" strike="noStrike">
              <a:solidFill>
                <a:srgbClr val="000000"/>
              </a:solidFill>
              <a:latin typeface="Arial"/>
              <a:ea typeface="Arial"/>
              <a:cs typeface="Arial"/>
              <a:sym typeface="Arial"/>
            </a:endParaRPr>
          </a:p>
        </p:txBody>
      </p:sp>
      <p:sp>
        <p:nvSpPr>
          <p:cNvPr id="429" name="Google Shape;429;g3d0e24cd55f_0_321"/>
          <p:cNvSpPr txBox="1"/>
          <p:nvPr/>
        </p:nvSpPr>
        <p:spPr>
          <a:xfrm>
            <a:off x="368472" y="1250389"/>
            <a:ext cx="71280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Responsibilities of GOOS Secretariat</a:t>
            </a:r>
            <a:endParaRPr b="1" i="0" sz="1200" u="none" cap="none" strike="noStrike">
              <a:solidFill>
                <a:schemeClr val="dk1"/>
              </a:solidFill>
              <a:latin typeface="Arial"/>
              <a:ea typeface="Arial"/>
              <a:cs typeface="Arial"/>
              <a:sym typeface="Arial"/>
            </a:endParaRPr>
          </a:p>
        </p:txBody>
      </p:sp>
      <p:sp>
        <p:nvSpPr>
          <p:cNvPr id="430" name="Google Shape;430;g3d0e24cd55f_0_321"/>
          <p:cNvSpPr/>
          <p:nvPr/>
        </p:nvSpPr>
        <p:spPr>
          <a:xfrm>
            <a:off x="9354475" y="2919900"/>
            <a:ext cx="2148900" cy="10182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Roboto"/>
                <a:ea typeface="Roboto"/>
                <a:cs typeface="Roboto"/>
                <a:sym typeface="Roboto"/>
              </a:rPr>
              <a:t>Would require additional skills/resources on top of those already needed</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3d0e24cd55f_0_563"/>
          <p:cNvSpPr/>
          <p:nvPr/>
        </p:nvSpPr>
        <p:spPr>
          <a:xfrm>
            <a:off x="7651690" y="1250389"/>
            <a:ext cx="4176000" cy="5010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7" name="Google Shape;437;g3d0e24cd55f_0_563"/>
          <p:cNvSpPr txBox="1"/>
          <p:nvPr>
            <p:ph idx="1" type="body"/>
          </p:nvPr>
        </p:nvSpPr>
        <p:spPr>
          <a:xfrm>
            <a:off x="380999" y="196335"/>
            <a:ext cx="11430000" cy="884400"/>
          </a:xfrm>
          <a:prstGeom prst="rect">
            <a:avLst/>
          </a:prstGeom>
          <a:noFill/>
          <a:ln>
            <a:noFill/>
          </a:ln>
        </p:spPr>
        <p:txBody>
          <a:bodyPr anchorCtr="0" anchor="t" bIns="0" lIns="0" spcFirstLastPara="1" rIns="0" wrap="square" tIns="144000">
            <a:spAutoFit/>
          </a:bodyPr>
          <a:lstStyle/>
          <a:p>
            <a:pPr indent="0" lvl="0" marL="0" marR="0" rtl="0" algn="l">
              <a:lnSpc>
                <a:spcPct val="100000"/>
              </a:lnSpc>
              <a:spcBef>
                <a:spcPts val="0"/>
              </a:spcBef>
              <a:spcAft>
                <a:spcPts val="0"/>
              </a:spcAft>
              <a:buClr>
                <a:srgbClr val="4AB5C4"/>
              </a:buClr>
              <a:buSzPts val="2400"/>
              <a:buFont typeface="Arial"/>
              <a:buNone/>
            </a:pPr>
            <a:r>
              <a:rPr lang="en-GB" sz="2400">
                <a:solidFill>
                  <a:srgbClr val="4AB5C4"/>
                </a:solidFill>
                <a:latin typeface="Arial"/>
                <a:ea typeface="Arial"/>
                <a:cs typeface="Arial"/>
                <a:sym typeface="Arial"/>
              </a:rPr>
              <a:t>Elevating the GOOS SC by enhancing oversight, expert skills, and member terms will lead to better governance and more </a:t>
            </a:r>
            <a:r>
              <a:rPr lang="en-GB" sz="2400">
                <a:latin typeface="Arial"/>
                <a:ea typeface="Arial"/>
                <a:cs typeface="Arial"/>
                <a:sym typeface="Arial"/>
              </a:rPr>
              <a:t>effective </a:t>
            </a:r>
            <a:r>
              <a:rPr lang="en-GB" sz="2400">
                <a:solidFill>
                  <a:srgbClr val="4AB5C4"/>
                </a:solidFill>
                <a:latin typeface="Arial"/>
                <a:ea typeface="Arial"/>
                <a:cs typeface="Arial"/>
                <a:sym typeface="Arial"/>
              </a:rPr>
              <a:t>decision making</a:t>
            </a:r>
            <a:endParaRPr sz="2400"/>
          </a:p>
        </p:txBody>
      </p:sp>
      <p:grpSp>
        <p:nvGrpSpPr>
          <p:cNvPr id="438" name="Google Shape;438;g3d0e24cd55f_0_563"/>
          <p:cNvGrpSpPr/>
          <p:nvPr/>
        </p:nvGrpSpPr>
        <p:grpSpPr>
          <a:xfrm>
            <a:off x="-403720" y="47240"/>
            <a:ext cx="346858" cy="1629636"/>
            <a:chOff x="-510363" y="0"/>
            <a:chExt cx="346858" cy="1629636"/>
          </a:xfrm>
        </p:grpSpPr>
        <p:sp>
          <p:nvSpPr>
            <p:cNvPr id="439" name="Google Shape;439;g3d0e24cd55f_0_563"/>
            <p:cNvSpPr/>
            <p:nvPr/>
          </p:nvSpPr>
          <p:spPr>
            <a:xfrm>
              <a:off x="-510363" y="0"/>
              <a:ext cx="342600" cy="308400"/>
            </a:xfrm>
            <a:prstGeom prst="rect">
              <a:avLst/>
            </a:prstGeom>
            <a:solidFill>
              <a:srgbClr val="CAED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0" name="Google Shape;440;g3d0e24cd55f_0_563"/>
            <p:cNvSpPr/>
            <p:nvPr/>
          </p:nvSpPr>
          <p:spPr>
            <a:xfrm>
              <a:off x="-510363" y="330309"/>
              <a:ext cx="342600" cy="308400"/>
            </a:xfrm>
            <a:prstGeom prst="rect">
              <a:avLst/>
            </a:prstGeom>
            <a:solidFill>
              <a:srgbClr val="9DD6D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1" name="Google Shape;441;g3d0e24cd55f_0_563"/>
            <p:cNvSpPr/>
            <p:nvPr/>
          </p:nvSpPr>
          <p:spPr>
            <a:xfrm>
              <a:off x="-510363" y="660618"/>
              <a:ext cx="342600" cy="308400"/>
            </a:xfrm>
            <a:prstGeom prst="rect">
              <a:avLst/>
            </a:prstGeom>
            <a:solidFill>
              <a:srgbClr val="71B0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2" name="Google Shape;442;g3d0e24cd55f_0_563"/>
            <p:cNvSpPr/>
            <p:nvPr/>
          </p:nvSpPr>
          <p:spPr>
            <a:xfrm>
              <a:off x="-506105" y="990927"/>
              <a:ext cx="342600" cy="308400"/>
            </a:xfrm>
            <a:prstGeom prst="rect">
              <a:avLst/>
            </a:prstGeom>
            <a:solidFill>
              <a:srgbClr val="5894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3" name="Google Shape;443;g3d0e24cd55f_0_563"/>
            <p:cNvSpPr/>
            <p:nvPr/>
          </p:nvSpPr>
          <p:spPr>
            <a:xfrm>
              <a:off x="-506105" y="1321236"/>
              <a:ext cx="342600" cy="308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444" name="Google Shape;444;g3d0e24cd55f_0_563"/>
          <p:cNvSpPr txBox="1"/>
          <p:nvPr/>
        </p:nvSpPr>
        <p:spPr>
          <a:xfrm>
            <a:off x="381000" y="138070"/>
            <a:ext cx="11430000" cy="187800"/>
          </a:xfrm>
          <a:prstGeom prst="rect">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rgbClr val="2C6068"/>
              </a:buClr>
              <a:buSzPts val="1000"/>
              <a:buFont typeface="Arial"/>
              <a:buNone/>
            </a:pPr>
            <a:r>
              <a:rPr b="1" i="0" lang="en-GB" sz="1000" u="none" cap="none" strike="noStrike">
                <a:solidFill>
                  <a:srgbClr val="2C6068"/>
                </a:solidFill>
                <a:latin typeface="Arial"/>
                <a:ea typeface="Arial"/>
                <a:cs typeface="Arial"/>
                <a:sym typeface="Arial"/>
              </a:rPr>
              <a:t>Proposed structure – 4. Elevate the GOOS Steering Committee</a:t>
            </a:r>
            <a:endParaRPr b="1" i="0" sz="1000" u="none" cap="none" strike="noStrike">
              <a:solidFill>
                <a:srgbClr val="2C6068"/>
              </a:solidFill>
              <a:latin typeface="Arial"/>
              <a:ea typeface="Arial"/>
              <a:cs typeface="Arial"/>
              <a:sym typeface="Arial"/>
            </a:endParaRPr>
          </a:p>
        </p:txBody>
      </p:sp>
      <p:grpSp>
        <p:nvGrpSpPr>
          <p:cNvPr id="445" name="Google Shape;445;g3d0e24cd55f_0_563"/>
          <p:cNvGrpSpPr/>
          <p:nvPr/>
        </p:nvGrpSpPr>
        <p:grpSpPr>
          <a:xfrm>
            <a:off x="7705308" y="1250389"/>
            <a:ext cx="2128879" cy="302374"/>
            <a:chOff x="7602139" y="1986769"/>
            <a:chExt cx="4183296" cy="302374"/>
          </a:xfrm>
        </p:grpSpPr>
        <p:sp>
          <p:nvSpPr>
            <p:cNvPr id="446" name="Google Shape;446;g3d0e24cd55f_0_563"/>
            <p:cNvSpPr txBox="1"/>
            <p:nvPr/>
          </p:nvSpPr>
          <p:spPr>
            <a:xfrm>
              <a:off x="7602139" y="1986769"/>
              <a:ext cx="39702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Recommended changes</a:t>
              </a:r>
              <a:endParaRPr b="0" i="0" sz="1400" u="none" cap="none" strike="noStrike">
                <a:solidFill>
                  <a:srgbClr val="000000"/>
                </a:solidFill>
                <a:latin typeface="Arial"/>
                <a:ea typeface="Arial"/>
                <a:cs typeface="Arial"/>
                <a:sym typeface="Arial"/>
              </a:endParaRPr>
            </a:p>
          </p:txBody>
        </p:sp>
        <p:cxnSp>
          <p:nvCxnSpPr>
            <p:cNvPr id="447" name="Google Shape;447;g3d0e24cd55f_0_563"/>
            <p:cNvCxnSpPr/>
            <p:nvPr/>
          </p:nvCxnSpPr>
          <p:spPr>
            <a:xfrm>
              <a:off x="7753435" y="2289143"/>
              <a:ext cx="4032000" cy="0"/>
            </a:xfrm>
            <a:prstGeom prst="straightConnector1">
              <a:avLst/>
            </a:prstGeom>
            <a:noFill/>
            <a:ln cap="flat" cmpd="sng" w="19050">
              <a:solidFill>
                <a:srgbClr val="2C6068"/>
              </a:solidFill>
              <a:prstDash val="solid"/>
              <a:miter lim="800000"/>
              <a:headEnd len="sm" w="sm" type="none"/>
              <a:tailEnd len="sm" w="sm" type="none"/>
            </a:ln>
          </p:spPr>
        </p:cxnSp>
      </p:grpSp>
      <p:graphicFrame>
        <p:nvGraphicFramePr>
          <p:cNvPr id="448" name="Google Shape;448;g3d0e24cd55f_0_563"/>
          <p:cNvGraphicFramePr/>
          <p:nvPr/>
        </p:nvGraphicFramePr>
        <p:xfrm>
          <a:off x="386647" y="1656938"/>
          <a:ext cx="3000000" cy="3000000"/>
        </p:xfrm>
        <a:graphic>
          <a:graphicData uri="http://schemas.openxmlformats.org/drawingml/2006/table">
            <a:tbl>
              <a:tblPr>
                <a:noFill/>
                <a:tableStyleId>{378C68DC-374E-4911-8249-C4F47C82789D}</a:tableStyleId>
              </a:tblPr>
              <a:tblGrid>
                <a:gridCol w="828000"/>
                <a:gridCol w="432000"/>
                <a:gridCol w="1656000"/>
                <a:gridCol w="972000"/>
                <a:gridCol w="2196000"/>
              </a:tblGrid>
              <a:tr h="373275">
                <a:tc>
                  <a:txBody>
                    <a:bodyPr/>
                    <a:lstStyle/>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p>
                  </a:txBody>
                  <a:tcPr marT="36000" marB="36000" marR="720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a:t>
                      </a:r>
                      <a:endParaRPr sz="1400" u="none" cap="none" strike="noStrike"/>
                    </a:p>
                  </a:txBody>
                  <a:tcPr marT="36000" marB="36000" marR="720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2C606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Role / representation</a:t>
                      </a:r>
                      <a:endParaRPr b="1" sz="1100" u="none" cap="none" strike="noStrike"/>
                    </a:p>
                  </a:txBody>
                  <a:tcPr marT="36000" marB="36000" marR="720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2C606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Rotation</a:t>
                      </a:r>
                      <a:br>
                        <a:rPr b="1" lang="en-GB" sz="1100" u="none" cap="none" strike="noStrike"/>
                      </a:br>
                      <a:r>
                        <a:rPr b="0" lang="en-GB" sz="1100" u="none" cap="none" strike="noStrike"/>
                        <a:t>(illustrative)</a:t>
                      </a:r>
                      <a:endParaRPr sz="1400" u="none" cap="none" strike="noStrike"/>
                    </a:p>
                  </a:txBody>
                  <a:tcPr marT="36000" marB="36000" marR="720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2C606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Illustrative role description</a:t>
                      </a:r>
                      <a:endParaRPr b="1" sz="1100" u="none" cap="none" strike="noStrike"/>
                    </a:p>
                  </a:txBody>
                  <a:tcPr marT="36000" marB="36000" marR="720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2C6068"/>
                      </a:solidFill>
                      <a:prstDash val="solid"/>
                      <a:round/>
                      <a:headEnd len="sm" w="sm" type="none"/>
                      <a:tailEnd len="sm" w="sm" type="none"/>
                    </a:lnB>
                  </a:tcPr>
                </a:tc>
              </a:tr>
              <a:tr h="262800">
                <a:tc rowSpan="5">
                  <a:txBody>
                    <a:bodyPr/>
                    <a:lstStyle/>
                    <a:p>
                      <a:pPr indent="0" lvl="0" marL="0" marR="0" rtl="0" algn="l">
                        <a:lnSpc>
                          <a:spcPct val="100000"/>
                        </a:lnSpc>
                        <a:spcBef>
                          <a:spcPts val="0"/>
                        </a:spcBef>
                        <a:spcAft>
                          <a:spcPts val="0"/>
                        </a:spcAft>
                        <a:buClr>
                          <a:schemeClr val="lt1"/>
                        </a:buClr>
                        <a:buSzPts val="1100"/>
                        <a:buFont typeface="Arial"/>
                        <a:buNone/>
                      </a:pPr>
                      <a:r>
                        <a:rPr b="1" lang="en-GB" sz="1100" u="none" cap="none" strike="noStrike">
                          <a:solidFill>
                            <a:schemeClr val="lt1"/>
                          </a:solidFill>
                        </a:rPr>
                        <a:t>Regional experts</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D8D8"/>
                      </a:solidFill>
                      <a:prstDash val="solid"/>
                      <a:round/>
                      <a:headEnd len="sm" w="sm" type="none"/>
                      <a:tailEnd len="sm" w="sm" type="none"/>
                    </a:lnB>
                    <a:solidFill>
                      <a:srgbClr val="58949A"/>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solidFill>
                            <a:srgbClr val="000000"/>
                          </a:solidFill>
                        </a:rPr>
                        <a:t>1</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2C606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Group I</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2C606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Year 1</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2C6068"/>
                      </a:solidFill>
                      <a:prstDash val="solid"/>
                      <a:round/>
                      <a:headEnd len="sm" w="sm" type="none"/>
                      <a:tailEnd len="sm" w="sm" type="none"/>
                    </a:lnT>
                    <a:lnB cap="flat" cmpd="sng" w="12700">
                      <a:solidFill>
                        <a:srgbClr val="D8D8D8"/>
                      </a:solidFill>
                      <a:prstDash val="solid"/>
                      <a:round/>
                      <a:headEnd len="sm" w="sm" type="none"/>
                      <a:tailEnd len="sm" w="sm" type="none"/>
                    </a:lnB>
                  </a:tcPr>
                </a:tc>
                <a:tc rowSpan="5">
                  <a:txBody>
                    <a:bodyPr/>
                    <a:lstStyle/>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solidFill>
                            <a:srgbClr val="000000"/>
                          </a:solidFill>
                        </a:rPr>
                        <a:t>Ensure regional priorities are reflected in GOOS decisions</a:t>
                      </a:r>
                      <a:endParaRPr sz="1100" u="none" cap="none" strike="noStrike">
                        <a:solidFill>
                          <a:srgbClr val="000000"/>
                        </a:solidFill>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solidFill>
                            <a:srgbClr val="000000"/>
                          </a:solidFill>
                        </a:rPr>
                        <a:t>Provide input on capacity development needs and regional resource mobilization</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2C6068"/>
                      </a:solidFill>
                      <a:prstDash val="solid"/>
                      <a:round/>
                      <a:headEnd len="sm" w="sm" type="none"/>
                      <a:tailEnd len="sm" w="sm" type="none"/>
                    </a:lnT>
                    <a:lnB cap="flat" cmpd="sng" w="12700">
                      <a:solidFill>
                        <a:srgbClr val="D8D8D8"/>
                      </a:solidFill>
                      <a:prstDash val="solid"/>
                      <a:round/>
                      <a:headEnd len="sm" w="sm" type="none"/>
                      <a:tailEnd len="sm" w="sm" type="none"/>
                    </a:lnB>
                  </a:tcPr>
                </a:tc>
              </a:tr>
              <a:tr h="2628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solidFill>
                            <a:srgbClr val="000000"/>
                          </a:solidFill>
                        </a:rPr>
                        <a:t>2</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Group II</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Year 1</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vMerge="1"/>
              </a:tr>
              <a:tr h="2628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solidFill>
                            <a:srgbClr val="000000"/>
                          </a:solidFill>
                        </a:rPr>
                        <a:t>3</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Group III</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Year 1</a:t>
                      </a:r>
                      <a:endParaRPr sz="1100" u="none" cap="none" strike="noStrike">
                        <a:solidFill>
                          <a:srgbClr val="000000"/>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vMerge="1"/>
              </a:tr>
              <a:tr h="2628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solidFill>
                            <a:srgbClr val="000000"/>
                          </a:solidFill>
                        </a:rPr>
                        <a:t>4</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Group IV</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Year 3</a:t>
                      </a:r>
                      <a:endParaRPr sz="1100" u="none" cap="none" strike="noStrike">
                        <a:solidFill>
                          <a:srgbClr val="000000"/>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vMerge="1"/>
              </a:tr>
              <a:tr h="2628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solidFill>
                            <a:srgbClr val="000000"/>
                          </a:solidFill>
                        </a:rPr>
                        <a:t>5</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Group V</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Year 3</a:t>
                      </a:r>
                      <a:endParaRPr sz="1100" u="none" cap="none" strike="noStrike">
                        <a:solidFill>
                          <a:srgbClr val="000000"/>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vMerge="1"/>
              </a:tr>
              <a:tr h="262800">
                <a:tc rowSpan="10">
                  <a:txBody>
                    <a:bodyPr/>
                    <a:lstStyle/>
                    <a:p>
                      <a:pPr indent="0" lvl="0" marL="0" marR="0" rtl="0" algn="l">
                        <a:lnSpc>
                          <a:spcPct val="100000"/>
                        </a:lnSpc>
                        <a:spcBef>
                          <a:spcPts val="0"/>
                        </a:spcBef>
                        <a:spcAft>
                          <a:spcPts val="0"/>
                        </a:spcAft>
                        <a:buClr>
                          <a:schemeClr val="lt1"/>
                        </a:buClr>
                        <a:buSzPts val="1100"/>
                        <a:buFont typeface="Arial"/>
                        <a:buNone/>
                      </a:pPr>
                      <a:r>
                        <a:rPr b="1" lang="en-GB" sz="1100" u="none" cap="none" strike="noStrike">
                          <a:solidFill>
                            <a:schemeClr val="lt1"/>
                          </a:solidFill>
                        </a:rPr>
                        <a:t>Scientific and technical experts</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58949A"/>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solidFill>
                            <a:srgbClr val="000000"/>
                          </a:solidFill>
                        </a:rPr>
                        <a:t>6</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Private sector</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Year 1</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rowSpan="10">
                  <a:txBody>
                    <a:bodyPr/>
                    <a:lstStyle/>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solidFill>
                            <a:srgbClr val="000000"/>
                          </a:solidFill>
                        </a:rPr>
                        <a:t>Oversee operational coordination and system performance</a:t>
                      </a:r>
                      <a:endParaRPr sz="1100" u="none" cap="none" strike="noStrike">
                        <a:solidFill>
                          <a:srgbClr val="000000"/>
                        </a:solidFill>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solidFill>
                            <a:srgbClr val="000000"/>
                          </a:solidFill>
                        </a:rPr>
                        <a:t>Drive adoption of emerging technologies and partnerships</a:t>
                      </a:r>
                      <a:endParaRPr sz="1100" u="none" cap="none" strike="noStrike">
                        <a:solidFill>
                          <a:srgbClr val="000000"/>
                        </a:solidFill>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solidFill>
                            <a:srgbClr val="000000"/>
                          </a:solidFill>
                        </a:rPr>
                        <a:t>Strengthen private sector engagement and funding opportunities </a:t>
                      </a:r>
                      <a:endParaRPr sz="1100" u="none" cap="none" strike="noStrike">
                        <a:solidFill>
                          <a:srgbClr val="000000"/>
                        </a:solidFill>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solidFill>
                            <a:srgbClr val="000000"/>
                          </a:solidFill>
                        </a:rPr>
                        <a:t>Align GOOS outputs with global policy frameworks</a:t>
                      </a:r>
                      <a:endParaRPr sz="1100" u="none" cap="none" strike="noStrike">
                        <a:solidFill>
                          <a:srgbClr val="000000"/>
                        </a:solidFill>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solidFill>
                            <a:srgbClr val="000000"/>
                          </a:solidFill>
                        </a:rPr>
                        <a:t>Promote training and equitable participation globally</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r h="2628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solidFill>
                            <a:srgbClr val="000000"/>
                          </a:solidFill>
                        </a:rPr>
                        <a:t>7</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100" u="none" cap="none" strike="noStrike"/>
                        <a:t>Data management</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100" u="none" cap="none" strike="noStrike"/>
                        <a:t>Year 1</a:t>
                      </a:r>
                      <a:endParaRPr sz="11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vMerge="1"/>
              </a:tr>
              <a:tr h="2628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solidFill>
                            <a:srgbClr val="000000"/>
                          </a:solidFill>
                        </a:rPr>
                        <a:t>8</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OceanOPS liaison</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Year 1</a:t>
                      </a:r>
                      <a:endParaRPr sz="1100" u="none" cap="none" strike="noStrike">
                        <a:solidFill>
                          <a:srgbClr val="000000"/>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vMerge="1"/>
              </a:tr>
              <a:tr h="2628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solidFill>
                            <a:srgbClr val="000000"/>
                          </a:solidFill>
                        </a:rPr>
                        <a:t>9</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Innovation</a:t>
                      </a:r>
                      <a:endParaRPr sz="1100" u="none" cap="none" strike="noStrike">
                        <a:solidFill>
                          <a:srgbClr val="000000"/>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Year 1</a:t>
                      </a:r>
                      <a:endParaRPr sz="1100" u="none" cap="none" strike="noStrike">
                        <a:solidFill>
                          <a:srgbClr val="000000"/>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vMerge="1"/>
              </a:tr>
              <a:tr h="2628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solidFill>
                            <a:srgbClr val="000000"/>
                          </a:solidFill>
                        </a:rPr>
                        <a:t>10</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Science policy advisor</a:t>
                      </a:r>
                      <a:endParaRPr sz="1100" u="none" cap="none" strike="noStrike">
                        <a:solidFill>
                          <a:srgbClr val="000000"/>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Year 1</a:t>
                      </a:r>
                      <a:endParaRPr sz="1100" u="none" cap="none" strike="noStrike">
                        <a:solidFill>
                          <a:srgbClr val="000000"/>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vMerge="1"/>
              </a:tr>
              <a:tr h="2628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solidFill>
                            <a:srgbClr val="000000"/>
                          </a:solidFill>
                        </a:rPr>
                        <a:t>11</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a:t>
                      </a:r>
                      <a:endParaRPr sz="1100" u="none" cap="none" strike="noStrike">
                        <a:solidFill>
                          <a:srgbClr val="000000"/>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Year 3</a:t>
                      </a:r>
                      <a:endParaRPr sz="1100" u="none" cap="none" strike="noStrike">
                        <a:solidFill>
                          <a:srgbClr val="000000"/>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vMerge="1"/>
              </a:tr>
              <a:tr h="2628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solidFill>
                            <a:srgbClr val="000000"/>
                          </a:solidFill>
                        </a:rPr>
                        <a:t>12</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a:t>
                      </a:r>
                      <a:endParaRPr sz="1100" u="none" cap="none" strike="noStrike">
                        <a:solidFill>
                          <a:srgbClr val="000000"/>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Year 3</a:t>
                      </a:r>
                      <a:endParaRPr sz="1100" u="none" cap="none" strike="noStrike">
                        <a:solidFill>
                          <a:srgbClr val="000000"/>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vMerge="1"/>
              </a:tr>
              <a:tr h="2628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solidFill>
                            <a:srgbClr val="000000"/>
                          </a:solidFill>
                        </a:rPr>
                        <a:t>13</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a:t>
                      </a:r>
                      <a:endParaRPr sz="1100" u="none" cap="none" strike="noStrike">
                        <a:solidFill>
                          <a:srgbClr val="000000"/>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Year 3</a:t>
                      </a:r>
                      <a:endParaRPr sz="1100" u="none" cap="none" strike="noStrike">
                        <a:solidFill>
                          <a:srgbClr val="000000"/>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vMerge="1"/>
              </a:tr>
              <a:tr h="2628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solidFill>
                            <a:srgbClr val="000000"/>
                          </a:solidFill>
                        </a:rPr>
                        <a:t>14</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a:t>
                      </a:r>
                      <a:endParaRPr sz="1100" u="none" cap="none" strike="noStrike">
                        <a:solidFill>
                          <a:srgbClr val="000000"/>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Year 3</a:t>
                      </a:r>
                      <a:endParaRPr sz="1100" u="none" cap="none" strike="noStrike">
                        <a:solidFill>
                          <a:srgbClr val="000000"/>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vMerge="1"/>
              </a:tr>
              <a:tr h="2628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solidFill>
                            <a:srgbClr val="000000"/>
                          </a:solidFill>
                        </a:rPr>
                        <a:t>15</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a:t>
                      </a:r>
                      <a:endParaRPr sz="1100" u="none" cap="none" strike="noStrike">
                        <a:solidFill>
                          <a:srgbClr val="000000"/>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rPr>
                        <a:t>Year 3</a:t>
                      </a:r>
                      <a:endParaRPr sz="1100" u="none" cap="none" strike="noStrike">
                        <a:solidFill>
                          <a:srgbClr val="000000"/>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vMerge="1"/>
              </a:tr>
              <a:tr h="262800">
                <a:tc>
                  <a:txBody>
                    <a:bodyPr/>
                    <a:lstStyle/>
                    <a:p>
                      <a:pPr indent="0" lvl="0" marL="0" marR="0" rtl="0" algn="l">
                        <a:lnSpc>
                          <a:spcPct val="100000"/>
                        </a:lnSpc>
                        <a:spcBef>
                          <a:spcPts val="0"/>
                        </a:spcBef>
                        <a:spcAft>
                          <a:spcPts val="0"/>
                        </a:spcAft>
                        <a:buClr>
                          <a:srgbClr val="7F7F7F"/>
                        </a:buClr>
                        <a:buSzPts val="1100"/>
                        <a:buFont typeface="Arial"/>
                        <a:buNone/>
                      </a:pPr>
                      <a:r>
                        <a:rPr b="1" lang="en-GB" sz="1100" u="none" cap="none" strike="noStrike">
                          <a:solidFill>
                            <a:srgbClr val="7F7F7F"/>
                          </a:solidFill>
                        </a:rPr>
                        <a:t>Ex-officio</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7F7F7F"/>
                        </a:buClr>
                        <a:buSzPts val="1100"/>
                        <a:buFont typeface="Arial"/>
                        <a:buNone/>
                      </a:pPr>
                      <a:r>
                        <a:rPr lang="en-GB" sz="1100" u="none" cap="none" strike="noStrike">
                          <a:solidFill>
                            <a:srgbClr val="7F7F7F"/>
                          </a:solidFill>
                        </a:rPr>
                        <a:t>16-25</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7F7F7F"/>
                        </a:buClr>
                        <a:buSzPts val="1100"/>
                        <a:buFont typeface="Arial"/>
                        <a:buNone/>
                      </a:pPr>
                      <a:r>
                        <a:rPr lang="en-GB" sz="1100" u="none" cap="none" strike="noStrike">
                          <a:solidFill>
                            <a:srgbClr val="7F7F7F"/>
                          </a:solidFill>
                        </a:rPr>
                        <a:t>Components reps.</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7F7F7F"/>
                        </a:buClr>
                        <a:buSzPts val="1100"/>
                        <a:buFont typeface="Arial"/>
                        <a:buNone/>
                      </a:pPr>
                      <a:r>
                        <a:rPr lang="en-GB" sz="1100" u="none" cap="none" strike="noStrike">
                          <a:solidFill>
                            <a:srgbClr val="7F7F7F"/>
                          </a:solidFill>
                        </a:rPr>
                        <a:t>NA</a:t>
                      </a:r>
                      <a:endParaRPr sz="1400" u="none" cap="none" strike="noStrike"/>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100" u="none" cap="none" strike="noStrike">
                        <a:solidFill>
                          <a:srgbClr val="7F7F7F"/>
                        </a:solidFill>
                      </a:endParaRPr>
                    </a:p>
                  </a:txBody>
                  <a:tcPr marT="36000" marB="3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r>
            </a:tbl>
          </a:graphicData>
        </a:graphic>
      </p:graphicFrame>
      <p:grpSp>
        <p:nvGrpSpPr>
          <p:cNvPr id="449" name="Google Shape;449;g3d0e24cd55f_0_563"/>
          <p:cNvGrpSpPr/>
          <p:nvPr/>
        </p:nvGrpSpPr>
        <p:grpSpPr>
          <a:xfrm>
            <a:off x="6566412" y="4257301"/>
            <a:ext cx="964200" cy="854465"/>
            <a:chOff x="5496795" y="2548891"/>
            <a:chExt cx="964200" cy="854465"/>
          </a:xfrm>
        </p:grpSpPr>
        <p:pic>
          <p:nvPicPr>
            <p:cNvPr descr="Gavel with solid fill" id="450" name="Google Shape;450;g3d0e24cd55f_0_563"/>
            <p:cNvPicPr preferRelativeResize="0"/>
            <p:nvPr/>
          </p:nvPicPr>
          <p:blipFill rotWithShape="1">
            <a:blip r:embed="rId4">
              <a:alphaModFix/>
            </a:blip>
            <a:srcRect b="0" l="0" r="0" t="0"/>
            <a:stretch/>
          </p:blipFill>
          <p:spPr>
            <a:xfrm>
              <a:off x="5744850" y="2548891"/>
              <a:ext cx="468220" cy="457200"/>
            </a:xfrm>
            <a:prstGeom prst="rect">
              <a:avLst/>
            </a:prstGeom>
            <a:noFill/>
            <a:ln>
              <a:noFill/>
            </a:ln>
          </p:spPr>
        </p:pic>
        <p:sp>
          <p:nvSpPr>
            <p:cNvPr id="451" name="Google Shape;451;g3d0e24cd55f_0_563"/>
            <p:cNvSpPr txBox="1"/>
            <p:nvPr/>
          </p:nvSpPr>
          <p:spPr>
            <a:xfrm>
              <a:off x="5496795" y="2972556"/>
              <a:ext cx="9642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Arial"/>
                  <a:ea typeface="Arial"/>
                  <a:cs typeface="Arial"/>
                  <a:sym typeface="Arial"/>
                </a:rPr>
                <a:t>Co-chair </a:t>
              </a:r>
              <a:br>
                <a:rPr b="1" i="0" lang="en-GB" sz="1100" u="none" cap="none" strike="noStrike">
                  <a:solidFill>
                    <a:schemeClr val="dk1"/>
                  </a:solidFill>
                  <a:latin typeface="Arial"/>
                  <a:ea typeface="Arial"/>
                  <a:cs typeface="Arial"/>
                  <a:sym typeface="Arial"/>
                </a:rPr>
              </a:br>
              <a:r>
                <a:rPr b="1" i="0" lang="en-GB" sz="1100" u="none" cap="none" strike="noStrike">
                  <a:solidFill>
                    <a:schemeClr val="dk1"/>
                  </a:solidFill>
                  <a:latin typeface="Arial"/>
                  <a:ea typeface="Arial"/>
                  <a:cs typeface="Arial"/>
                  <a:sym typeface="Arial"/>
                </a:rPr>
                <a:t>x1</a:t>
              </a:r>
              <a:endParaRPr b="0" i="0" sz="1400" u="none" cap="none" strike="noStrike">
                <a:solidFill>
                  <a:srgbClr val="000000"/>
                </a:solidFill>
                <a:latin typeface="Arial"/>
                <a:ea typeface="Arial"/>
                <a:cs typeface="Arial"/>
                <a:sym typeface="Arial"/>
              </a:endParaRPr>
            </a:p>
          </p:txBody>
        </p:sp>
      </p:grpSp>
      <p:sp>
        <p:nvSpPr>
          <p:cNvPr id="452" name="Google Shape;452;g3d0e24cd55f_0_563"/>
          <p:cNvSpPr/>
          <p:nvPr/>
        </p:nvSpPr>
        <p:spPr>
          <a:xfrm>
            <a:off x="6577796" y="2089466"/>
            <a:ext cx="72000" cy="1194900"/>
          </a:xfrm>
          <a:prstGeom prst="rightBracket">
            <a:avLst>
              <a:gd fmla="val 8333" name="adj"/>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3" name="Google Shape;453;g3d0e24cd55f_0_563"/>
          <p:cNvSpPr/>
          <p:nvPr/>
        </p:nvSpPr>
        <p:spPr>
          <a:xfrm>
            <a:off x="6577796" y="3445790"/>
            <a:ext cx="72000" cy="2477700"/>
          </a:xfrm>
          <a:prstGeom prst="rightBracket">
            <a:avLst>
              <a:gd fmla="val 8333" name="adj"/>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54" name="Google Shape;454;g3d0e24cd55f_0_563"/>
          <p:cNvGrpSpPr/>
          <p:nvPr/>
        </p:nvGrpSpPr>
        <p:grpSpPr>
          <a:xfrm>
            <a:off x="6566412" y="2353911"/>
            <a:ext cx="964200" cy="854465"/>
            <a:chOff x="5496795" y="2548891"/>
            <a:chExt cx="964200" cy="854465"/>
          </a:xfrm>
        </p:grpSpPr>
        <p:pic>
          <p:nvPicPr>
            <p:cNvPr descr="Gavel with solid fill" id="455" name="Google Shape;455;g3d0e24cd55f_0_563"/>
            <p:cNvPicPr preferRelativeResize="0"/>
            <p:nvPr/>
          </p:nvPicPr>
          <p:blipFill rotWithShape="1">
            <a:blip r:embed="rId4">
              <a:alphaModFix/>
            </a:blip>
            <a:srcRect b="0" l="0" r="0" t="0"/>
            <a:stretch/>
          </p:blipFill>
          <p:spPr>
            <a:xfrm>
              <a:off x="5744850" y="2548891"/>
              <a:ext cx="468220" cy="457200"/>
            </a:xfrm>
            <a:prstGeom prst="rect">
              <a:avLst/>
            </a:prstGeom>
            <a:noFill/>
            <a:ln>
              <a:noFill/>
            </a:ln>
          </p:spPr>
        </p:pic>
        <p:sp>
          <p:nvSpPr>
            <p:cNvPr id="456" name="Google Shape;456;g3d0e24cd55f_0_563"/>
            <p:cNvSpPr txBox="1"/>
            <p:nvPr/>
          </p:nvSpPr>
          <p:spPr>
            <a:xfrm>
              <a:off x="5496795" y="2972556"/>
              <a:ext cx="9642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Arial"/>
                  <a:ea typeface="Arial"/>
                  <a:cs typeface="Arial"/>
                  <a:sym typeface="Arial"/>
                </a:rPr>
                <a:t>Co-chair </a:t>
              </a:r>
              <a:br>
                <a:rPr b="1" i="0" lang="en-GB" sz="1100" u="none" cap="none" strike="noStrike">
                  <a:solidFill>
                    <a:schemeClr val="dk1"/>
                  </a:solidFill>
                  <a:latin typeface="Arial"/>
                  <a:ea typeface="Arial"/>
                  <a:cs typeface="Arial"/>
                  <a:sym typeface="Arial"/>
                </a:rPr>
              </a:br>
              <a:r>
                <a:rPr b="1" i="0" lang="en-GB" sz="1100" u="none" cap="none" strike="noStrike">
                  <a:solidFill>
                    <a:schemeClr val="dk1"/>
                  </a:solidFill>
                  <a:latin typeface="Arial"/>
                  <a:ea typeface="Arial"/>
                  <a:cs typeface="Arial"/>
                  <a:sym typeface="Arial"/>
                </a:rPr>
                <a:t>x1</a:t>
              </a:r>
              <a:endParaRPr b="0" i="0" sz="1400" u="none" cap="none" strike="noStrike">
                <a:solidFill>
                  <a:srgbClr val="000000"/>
                </a:solidFill>
                <a:latin typeface="Arial"/>
                <a:ea typeface="Arial"/>
                <a:cs typeface="Arial"/>
                <a:sym typeface="Arial"/>
              </a:endParaRPr>
            </a:p>
          </p:txBody>
        </p:sp>
      </p:grpSp>
      <p:sp>
        <p:nvSpPr>
          <p:cNvPr id="457" name="Google Shape;457;g3d0e24cd55f_0_563"/>
          <p:cNvSpPr txBox="1"/>
          <p:nvPr/>
        </p:nvSpPr>
        <p:spPr>
          <a:xfrm>
            <a:off x="368472" y="1250389"/>
            <a:ext cx="71280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Proposed membership structure of the GOOS Steering Committee (SC)</a:t>
            </a:r>
            <a:endParaRPr b="1" i="0" sz="1200" u="none" cap="none" strike="noStrike">
              <a:solidFill>
                <a:schemeClr val="dk1"/>
              </a:solidFill>
              <a:latin typeface="Arial"/>
              <a:ea typeface="Arial"/>
              <a:cs typeface="Arial"/>
              <a:sym typeface="Arial"/>
            </a:endParaRPr>
          </a:p>
        </p:txBody>
      </p:sp>
      <p:sp>
        <p:nvSpPr>
          <p:cNvPr id="458" name="Google Shape;458;g3d0e24cd55f_0_563"/>
          <p:cNvSpPr txBox="1"/>
          <p:nvPr/>
        </p:nvSpPr>
        <p:spPr>
          <a:xfrm>
            <a:off x="7716146" y="1657792"/>
            <a:ext cx="4232400" cy="43380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Arial"/>
                <a:ea typeface="Arial"/>
                <a:cs typeface="Arial"/>
                <a:sym typeface="Arial"/>
              </a:rPr>
              <a:t>Steering Committee (SC) will serve as a decision-making and governing body, overseeing GOOS components and responsible to IOC and WMO Governing Bodies</a:t>
            </a:r>
            <a:endParaRPr b="0" i="0" sz="1050" u="none" cap="none" strike="noStrike">
              <a:solidFill>
                <a:schemeClr val="dk1"/>
              </a:solidFill>
              <a:latin typeface="Arial"/>
              <a:ea typeface="Arial"/>
              <a:cs typeface="Arial"/>
              <a:sym typeface="Arial"/>
            </a:endParaRPr>
          </a:p>
          <a:p>
            <a:pPr indent="-171450" lvl="0" marL="360000" marR="0" rtl="0" algn="l">
              <a:lnSpc>
                <a:spcPct val="100000"/>
              </a:lnSpc>
              <a:spcBef>
                <a:spcPts val="200"/>
              </a:spcBef>
              <a:spcAft>
                <a:spcPts val="0"/>
              </a:spcAft>
              <a:buClr>
                <a:schemeClr val="dk1"/>
              </a:buClr>
              <a:buSzPts val="1050"/>
              <a:buFont typeface="Arial"/>
              <a:buChar char="–"/>
            </a:pPr>
            <a:r>
              <a:rPr b="0" i="0" lang="en-GB" sz="1050" u="none" cap="none" strike="noStrike">
                <a:solidFill>
                  <a:schemeClr val="dk1"/>
                </a:solidFill>
                <a:latin typeface="Arial"/>
                <a:ea typeface="Arial"/>
                <a:cs typeface="Arial"/>
                <a:sym typeface="Arial"/>
              </a:rPr>
              <a:t>SC members will have ocean observation expertise, more targeted skillsets and corresponding roles aligned with 2030+ strategy</a:t>
            </a:r>
            <a:endParaRPr b="0" i="0" sz="1400" u="none" cap="none" strike="noStrike">
              <a:solidFill>
                <a:srgbClr val="000000"/>
              </a:solidFill>
              <a:latin typeface="Arial"/>
              <a:ea typeface="Arial"/>
              <a:cs typeface="Arial"/>
              <a:sym typeface="Arial"/>
            </a:endParaRPr>
          </a:p>
          <a:p>
            <a:pPr indent="-171450" lvl="0" marL="360000" marR="0" rtl="0" algn="l">
              <a:lnSpc>
                <a:spcPct val="100000"/>
              </a:lnSpc>
              <a:spcBef>
                <a:spcPts val="200"/>
              </a:spcBef>
              <a:spcAft>
                <a:spcPts val="0"/>
              </a:spcAft>
              <a:buClr>
                <a:schemeClr val="dk1"/>
              </a:buClr>
              <a:buSzPts val="1050"/>
              <a:buFont typeface="Arial"/>
              <a:buChar char="–"/>
            </a:pPr>
            <a:r>
              <a:rPr b="0" i="0" lang="en-GB" sz="1050" u="none" cap="none" strike="noStrike">
                <a:solidFill>
                  <a:schemeClr val="dk1"/>
                </a:solidFill>
                <a:latin typeface="Arial"/>
                <a:ea typeface="Arial"/>
                <a:cs typeface="Arial"/>
                <a:sym typeface="Arial"/>
              </a:rPr>
              <a:t>Ex-officio for GOOS components will no longer be considered as part of the SC, but will continue to collaborate via the GOOS Executive Committee and joint meetings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chemeClr val="dk1"/>
              </a:buClr>
              <a:buSzPts val="1050"/>
              <a:buFont typeface="Arial"/>
              <a:buChar char="•"/>
            </a:pPr>
            <a:r>
              <a:rPr b="0" i="0" lang="en-GB" sz="1050" u="none" cap="none" strike="noStrike">
                <a:solidFill>
                  <a:schemeClr val="dk1"/>
                </a:solidFill>
                <a:latin typeface="Arial"/>
                <a:ea typeface="Arial"/>
                <a:cs typeface="Arial"/>
                <a:sym typeface="Arial"/>
              </a:rPr>
              <a:t>Two Co-Chairs – one from regional expert groups (suggested rotation by region) and one from scientific and technical experts – will be elected by the SC every 2 years with opportunity to renew for 2 more years</a:t>
            </a:r>
            <a:endParaRPr b="0" i="0" sz="1050" u="none" cap="none" strike="noStrike">
              <a:solidFill>
                <a:schemeClr val="dk1"/>
              </a:solidFill>
              <a:latin typeface="Arial"/>
              <a:ea typeface="Arial"/>
              <a:cs typeface="Arial"/>
              <a:sym typeface="Arial"/>
            </a:endParaRPr>
          </a:p>
          <a:p>
            <a:pPr indent="-171450" lvl="0" marL="171450" marR="0" rtl="0" algn="l">
              <a:lnSpc>
                <a:spcPct val="100000"/>
              </a:lnSpc>
              <a:spcBef>
                <a:spcPts val="200"/>
              </a:spcBef>
              <a:spcAft>
                <a:spcPts val="0"/>
              </a:spcAft>
              <a:buClr>
                <a:schemeClr val="dk1"/>
              </a:buClr>
              <a:buSzPts val="1050"/>
              <a:buFont typeface="Arial"/>
              <a:buChar char="•"/>
            </a:pPr>
            <a:r>
              <a:rPr b="0" i="0" lang="en-GB" sz="1050" u="none" cap="none" strike="noStrike">
                <a:solidFill>
                  <a:schemeClr val="dk1"/>
                </a:solidFill>
                <a:latin typeface="Arial"/>
                <a:ea typeface="Arial"/>
                <a:cs typeface="Arial"/>
                <a:sym typeface="Arial"/>
              </a:rPr>
              <a:t>Term length for all SC members will be extended from 2 to 4 years including renewal opportunity to serve up to two consecutive terms (8 years total)</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chemeClr val="dk1"/>
              </a:buClr>
              <a:buSzPts val="1050"/>
              <a:buFont typeface="Arial"/>
              <a:buChar char="•"/>
            </a:pPr>
            <a:r>
              <a:rPr b="0" i="0" lang="en-GB" sz="1050" u="none" cap="none" strike="noStrike">
                <a:solidFill>
                  <a:schemeClr val="dk1"/>
                </a:solidFill>
                <a:latin typeface="Arial"/>
                <a:ea typeface="Arial"/>
                <a:cs typeface="Arial"/>
                <a:sym typeface="Arial"/>
              </a:rPr>
              <a:t>A phased (staggered) transition will be implemented with 7 to 8 members renewed every 2 years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chemeClr val="dk1"/>
              </a:buClr>
              <a:buSzPts val="1050"/>
              <a:buFont typeface="Arial"/>
              <a:buChar char="•"/>
            </a:pPr>
            <a:r>
              <a:rPr b="0" i="0" lang="en-GB" sz="1050" u="none" cap="none" strike="noStrike">
                <a:solidFill>
                  <a:schemeClr val="dk1"/>
                </a:solidFill>
                <a:latin typeface="Arial"/>
                <a:ea typeface="Arial"/>
                <a:cs typeface="Arial"/>
                <a:sym typeface="Arial"/>
              </a:rPr>
              <a:t>Regional expert group members will be selected by IOC electoral groups and approved by the IOC Assembly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chemeClr val="dk1"/>
              </a:buClr>
              <a:buSzPts val="1050"/>
              <a:buFont typeface="Arial"/>
              <a:buChar char="•"/>
            </a:pPr>
            <a:r>
              <a:rPr b="0" i="0" lang="en-GB" sz="1050" u="none" cap="none" strike="noStrike">
                <a:solidFill>
                  <a:schemeClr val="dk1"/>
                </a:solidFill>
                <a:latin typeface="Arial"/>
                <a:ea typeface="Arial"/>
                <a:cs typeface="Arial"/>
                <a:sym typeface="Arial"/>
              </a:rPr>
              <a:t>Scientific and technical experts will be nominated by an open call to IOC and WMO Member States, selected by the IOC Executive Secretary with WMO approval, while considering representation across both skillsets and ocean basins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200"/>
              </a:spcBef>
              <a:spcAft>
                <a:spcPts val="0"/>
              </a:spcAft>
              <a:buClr>
                <a:schemeClr val="dk1"/>
              </a:buClr>
              <a:buSzPts val="1050"/>
              <a:buFont typeface="Arial"/>
              <a:buChar char="•"/>
            </a:pPr>
            <a:r>
              <a:rPr b="0" i="0" lang="en-GB" sz="1050" u="none" cap="none" strike="noStrike">
                <a:solidFill>
                  <a:schemeClr val="dk1"/>
                </a:solidFill>
                <a:latin typeface="Arial"/>
                <a:ea typeface="Arial"/>
                <a:cs typeface="Arial"/>
                <a:sym typeface="Arial"/>
              </a:rPr>
              <a:t>Timebound SC task teams will address specific issues</a:t>
            </a:r>
            <a:endParaRPr b="0" i="0" sz="1400" u="none" cap="none" strike="noStrike">
              <a:solidFill>
                <a:srgbClr val="000000"/>
              </a:solidFill>
              <a:latin typeface="Arial"/>
              <a:ea typeface="Arial"/>
              <a:cs typeface="Arial"/>
              <a:sym typeface="Arial"/>
            </a:endParaRPr>
          </a:p>
        </p:txBody>
      </p:sp>
      <p:grpSp>
        <p:nvGrpSpPr>
          <p:cNvPr id="459" name="Google Shape;459;g3d0e24cd55f_0_563"/>
          <p:cNvGrpSpPr/>
          <p:nvPr/>
        </p:nvGrpSpPr>
        <p:grpSpPr>
          <a:xfrm>
            <a:off x="9773916" y="47240"/>
            <a:ext cx="2149014" cy="288000"/>
            <a:chOff x="9524822" y="47240"/>
            <a:chExt cx="2149014" cy="288000"/>
          </a:xfrm>
        </p:grpSpPr>
        <p:sp>
          <p:nvSpPr>
            <p:cNvPr id="460" name="Google Shape;460;g3d0e24cd55f_0_563"/>
            <p:cNvSpPr/>
            <p:nvPr/>
          </p:nvSpPr>
          <p:spPr>
            <a:xfrm>
              <a:off x="9834991"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2</a:t>
              </a:r>
              <a:endParaRPr b="0" i="0" sz="900" u="none" cap="none" strike="noStrike">
                <a:solidFill>
                  <a:srgbClr val="FFFFFF"/>
                </a:solidFill>
                <a:latin typeface="Arial"/>
                <a:ea typeface="Arial"/>
                <a:cs typeface="Arial"/>
                <a:sym typeface="Arial"/>
              </a:endParaRPr>
            </a:p>
          </p:txBody>
        </p:sp>
        <p:sp>
          <p:nvSpPr>
            <p:cNvPr id="461" name="Google Shape;461;g3d0e24cd55f_0_563"/>
            <p:cNvSpPr/>
            <p:nvPr/>
          </p:nvSpPr>
          <p:spPr>
            <a:xfrm>
              <a:off x="9524822"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462" name="Google Shape;462;g3d0e24cd55f_0_563"/>
            <p:cNvSpPr/>
            <p:nvPr/>
          </p:nvSpPr>
          <p:spPr>
            <a:xfrm>
              <a:off x="10145160"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3</a:t>
              </a:r>
              <a:endParaRPr b="0" i="0" sz="900" u="none" cap="none" strike="noStrike">
                <a:solidFill>
                  <a:srgbClr val="FFFFFF"/>
                </a:solidFill>
                <a:latin typeface="Arial"/>
                <a:ea typeface="Arial"/>
                <a:cs typeface="Arial"/>
                <a:sym typeface="Arial"/>
              </a:endParaRPr>
            </a:p>
          </p:txBody>
        </p:sp>
        <p:sp>
          <p:nvSpPr>
            <p:cNvPr id="463" name="Google Shape;463;g3d0e24cd55f_0_563"/>
            <p:cNvSpPr/>
            <p:nvPr/>
          </p:nvSpPr>
          <p:spPr>
            <a:xfrm>
              <a:off x="10455329" y="47240"/>
              <a:ext cx="288000" cy="288000"/>
            </a:xfrm>
            <a:prstGeom prst="ellipse">
              <a:avLst/>
            </a:prstGeom>
            <a:solidFill>
              <a:srgbClr val="2C606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4</a:t>
              </a:r>
              <a:endParaRPr b="0" i="0" sz="900" u="none" cap="none" strike="noStrike">
                <a:solidFill>
                  <a:srgbClr val="FFFFFF"/>
                </a:solidFill>
                <a:latin typeface="Arial"/>
                <a:ea typeface="Arial"/>
                <a:cs typeface="Arial"/>
                <a:sym typeface="Arial"/>
              </a:endParaRPr>
            </a:p>
          </p:txBody>
        </p:sp>
        <p:sp>
          <p:nvSpPr>
            <p:cNvPr id="464" name="Google Shape;464;g3d0e24cd55f_0_563"/>
            <p:cNvSpPr/>
            <p:nvPr/>
          </p:nvSpPr>
          <p:spPr>
            <a:xfrm>
              <a:off x="11075667"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6</a:t>
              </a:r>
              <a:endParaRPr b="0" i="0" sz="900" u="none" cap="none" strike="noStrike">
                <a:solidFill>
                  <a:srgbClr val="FFFFFF"/>
                </a:solidFill>
                <a:latin typeface="Arial"/>
                <a:ea typeface="Arial"/>
                <a:cs typeface="Arial"/>
                <a:sym typeface="Arial"/>
              </a:endParaRPr>
            </a:p>
          </p:txBody>
        </p:sp>
        <p:sp>
          <p:nvSpPr>
            <p:cNvPr id="465" name="Google Shape;465;g3d0e24cd55f_0_563"/>
            <p:cNvSpPr/>
            <p:nvPr/>
          </p:nvSpPr>
          <p:spPr>
            <a:xfrm>
              <a:off x="10765498"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5</a:t>
              </a:r>
              <a:endParaRPr b="0" i="0" sz="900" u="none" cap="none" strike="noStrike">
                <a:solidFill>
                  <a:srgbClr val="FFFFFF"/>
                </a:solidFill>
                <a:latin typeface="Arial"/>
                <a:ea typeface="Arial"/>
                <a:cs typeface="Arial"/>
                <a:sym typeface="Arial"/>
              </a:endParaRPr>
            </a:p>
          </p:txBody>
        </p:sp>
        <p:sp>
          <p:nvSpPr>
            <p:cNvPr id="466" name="Google Shape;466;g3d0e24cd55f_0_563"/>
            <p:cNvSpPr/>
            <p:nvPr/>
          </p:nvSpPr>
          <p:spPr>
            <a:xfrm>
              <a:off x="11385836"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7</a:t>
              </a:r>
              <a:endParaRPr b="0" i="0" sz="900" u="none" cap="none" strike="noStrike">
                <a:solidFill>
                  <a:srgbClr val="FFFFFF"/>
                </a:solidFill>
                <a:latin typeface="Arial"/>
                <a:ea typeface="Arial"/>
                <a:cs typeface="Arial"/>
                <a:sym typeface="Arial"/>
              </a:endParaRPr>
            </a:p>
          </p:txBody>
        </p:sp>
      </p:grpSp>
      <p:sp>
        <p:nvSpPr>
          <p:cNvPr id="467" name="Google Shape;467;g3d0e24cd55f_0_563"/>
          <p:cNvSpPr txBox="1"/>
          <p:nvPr/>
        </p:nvSpPr>
        <p:spPr>
          <a:xfrm>
            <a:off x="1936050" y="4729775"/>
            <a:ext cx="8319900" cy="1754700"/>
          </a:xfrm>
          <a:prstGeom prst="rect">
            <a:avLst/>
          </a:prstGeom>
          <a:solidFill>
            <a:srgbClr val="00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solidFill>
                  <a:schemeClr val="dk2"/>
                </a:solidFill>
                <a:latin typeface="Roboto"/>
                <a:ea typeface="Roboto"/>
                <a:cs typeface="Roboto"/>
                <a:sym typeface="Roboto"/>
              </a:rPr>
              <a:t>Leadership of GOOS components will remain as Ex-officios in GOOS SC</a:t>
            </a:r>
            <a:endParaRPr sz="1700">
              <a:solidFill>
                <a:schemeClr val="dk2"/>
              </a:solidFill>
              <a:latin typeface="Roboto"/>
              <a:ea typeface="Roboto"/>
              <a:cs typeface="Roboto"/>
              <a:sym typeface="Roboto"/>
            </a:endParaRPr>
          </a:p>
          <a:p>
            <a:pPr indent="0" lvl="0" marL="0" rtl="0" algn="l">
              <a:spcBef>
                <a:spcPts val="0"/>
              </a:spcBef>
              <a:spcAft>
                <a:spcPts val="0"/>
              </a:spcAft>
              <a:buNone/>
            </a:pPr>
            <a:r>
              <a:t/>
            </a:r>
            <a:endParaRPr sz="1700">
              <a:solidFill>
                <a:schemeClr val="dk2"/>
              </a:solidFill>
              <a:latin typeface="Roboto"/>
              <a:ea typeface="Roboto"/>
              <a:cs typeface="Roboto"/>
              <a:sym typeface="Roboto"/>
            </a:endParaRPr>
          </a:p>
          <a:p>
            <a:pPr indent="0" lvl="0" marL="0" rtl="0" algn="l">
              <a:spcBef>
                <a:spcPts val="0"/>
              </a:spcBef>
              <a:spcAft>
                <a:spcPts val="0"/>
              </a:spcAft>
              <a:buNone/>
            </a:pPr>
            <a:r>
              <a:rPr lang="en-GB" sz="1700">
                <a:solidFill>
                  <a:schemeClr val="dk2"/>
                </a:solidFill>
                <a:latin typeface="Roboto"/>
                <a:ea typeface="Roboto"/>
                <a:cs typeface="Roboto"/>
                <a:sym typeface="Roboto"/>
              </a:rPr>
              <a:t>Members of components cannot be SC members – conflict of interest</a:t>
            </a:r>
            <a:endParaRPr sz="1700">
              <a:solidFill>
                <a:schemeClr val="dk2"/>
              </a:solidFill>
              <a:latin typeface="Roboto"/>
              <a:ea typeface="Roboto"/>
              <a:cs typeface="Roboto"/>
              <a:sym typeface="Roboto"/>
            </a:endParaRPr>
          </a:p>
          <a:p>
            <a:pPr indent="0" lvl="0" marL="0" rtl="0" algn="l">
              <a:spcBef>
                <a:spcPts val="0"/>
              </a:spcBef>
              <a:spcAft>
                <a:spcPts val="0"/>
              </a:spcAft>
              <a:buNone/>
            </a:pPr>
            <a:r>
              <a:t/>
            </a:r>
            <a:endParaRPr sz="1700">
              <a:solidFill>
                <a:schemeClr val="dk2"/>
              </a:solidFill>
              <a:latin typeface="Roboto"/>
              <a:ea typeface="Roboto"/>
              <a:cs typeface="Roboto"/>
              <a:sym typeface="Roboto"/>
            </a:endParaRPr>
          </a:p>
          <a:p>
            <a:pPr indent="0" lvl="0" marL="0" rtl="0" algn="l">
              <a:spcBef>
                <a:spcPts val="0"/>
              </a:spcBef>
              <a:spcAft>
                <a:spcPts val="0"/>
              </a:spcAft>
              <a:buNone/>
            </a:pPr>
            <a:r>
              <a:rPr lang="en-GB" sz="1700">
                <a:solidFill>
                  <a:schemeClr val="dk2"/>
                </a:solidFill>
                <a:latin typeface="Roboto"/>
                <a:ea typeface="Roboto"/>
                <a:cs typeface="Roboto"/>
                <a:sym typeface="Roboto"/>
              </a:rPr>
              <a:t>WMO repo: At least member INFCOM MG - will need to expose the proposal to WMO decision makers, and let MS </a:t>
            </a:r>
            <a:r>
              <a:rPr lang="en-GB" sz="1700">
                <a:solidFill>
                  <a:schemeClr val="dk2"/>
                </a:solidFill>
                <a:latin typeface="Roboto"/>
                <a:ea typeface="Roboto"/>
                <a:cs typeface="Roboto"/>
                <a:sym typeface="Roboto"/>
                <a:extLst>
                  <a:ext uri="http://customooxmlschemas.google.com/">
                    <go:slidesCustomData xmlns:go="http://customooxmlschemas.google.com/" textRoundtripDataId="4"/>
                  </a:ext>
                </a:extLst>
              </a:rPr>
              <a:t>decide</a:t>
            </a:r>
            <a:r>
              <a:rPr lang="en-GB" sz="1700">
                <a:solidFill>
                  <a:schemeClr val="dk2"/>
                </a:solidFill>
                <a:latin typeface="Roboto"/>
                <a:ea typeface="Roboto"/>
                <a:cs typeface="Roboto"/>
                <a:sym typeface="Roboto"/>
              </a:rPr>
              <a:t>.  </a:t>
            </a:r>
            <a:endParaRPr sz="1700">
              <a:solidFill>
                <a:schemeClr val="dk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3d0e24cd55f_0_619"/>
          <p:cNvSpPr/>
          <p:nvPr/>
        </p:nvSpPr>
        <p:spPr>
          <a:xfrm>
            <a:off x="306540" y="2227975"/>
            <a:ext cx="6309300" cy="3027900"/>
          </a:xfrm>
          <a:prstGeom prst="rect">
            <a:avLst/>
          </a:prstGeom>
          <a:solidFill>
            <a:srgbClr val="F2F2F2"/>
          </a:solidFill>
          <a:ln cap="flat" cmpd="sng" w="12700">
            <a:solidFill>
              <a:srgbClr val="2C606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Arial"/>
                <a:ea typeface="Arial"/>
                <a:cs typeface="Arial"/>
                <a:sym typeface="Arial"/>
              </a:rPr>
              <a:t>GOOS Secretariat</a:t>
            </a:r>
            <a:endParaRPr b="0" i="0" sz="1400" u="none" cap="none" strike="noStrike">
              <a:solidFill>
                <a:srgbClr val="000000"/>
              </a:solidFill>
              <a:latin typeface="Arial"/>
              <a:ea typeface="Arial"/>
              <a:cs typeface="Arial"/>
              <a:sym typeface="Arial"/>
            </a:endParaRPr>
          </a:p>
        </p:txBody>
      </p:sp>
      <p:sp>
        <p:nvSpPr>
          <p:cNvPr id="474" name="Google Shape;474;g3d0e24cd55f_0_619"/>
          <p:cNvSpPr/>
          <p:nvPr/>
        </p:nvSpPr>
        <p:spPr>
          <a:xfrm>
            <a:off x="338969" y="4418427"/>
            <a:ext cx="6220500" cy="770700"/>
          </a:xfrm>
          <a:prstGeom prst="rect">
            <a:avLst/>
          </a:prstGeom>
          <a:solidFill>
            <a:srgbClr val="CCF1FF">
              <a:alpha val="58819"/>
            </a:srgbClr>
          </a:solidFill>
          <a:ln cap="flat" cmpd="sng" w="12700">
            <a:solidFill>
              <a:srgbClr val="2C606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Arial"/>
                <a:ea typeface="Arial"/>
                <a:cs typeface="Arial"/>
                <a:sym typeface="Arial"/>
              </a:rPr>
              <a:t>Potentially outsourced roles</a:t>
            </a:r>
            <a:endParaRPr b="0" i="0" sz="1400" u="none" cap="none" strike="noStrike">
              <a:solidFill>
                <a:srgbClr val="000000"/>
              </a:solidFill>
              <a:latin typeface="Arial"/>
              <a:ea typeface="Arial"/>
              <a:cs typeface="Arial"/>
              <a:sym typeface="Arial"/>
            </a:endParaRPr>
          </a:p>
        </p:txBody>
      </p:sp>
      <p:grpSp>
        <p:nvGrpSpPr>
          <p:cNvPr id="475" name="Google Shape;475;g3d0e24cd55f_0_619"/>
          <p:cNvGrpSpPr/>
          <p:nvPr/>
        </p:nvGrpSpPr>
        <p:grpSpPr>
          <a:xfrm>
            <a:off x="-403720" y="47240"/>
            <a:ext cx="346858" cy="1629636"/>
            <a:chOff x="-510363" y="0"/>
            <a:chExt cx="346858" cy="1629636"/>
          </a:xfrm>
        </p:grpSpPr>
        <p:sp>
          <p:nvSpPr>
            <p:cNvPr id="476" name="Google Shape;476;g3d0e24cd55f_0_619"/>
            <p:cNvSpPr/>
            <p:nvPr/>
          </p:nvSpPr>
          <p:spPr>
            <a:xfrm>
              <a:off x="-510363" y="0"/>
              <a:ext cx="342600" cy="308400"/>
            </a:xfrm>
            <a:prstGeom prst="rect">
              <a:avLst/>
            </a:prstGeom>
            <a:solidFill>
              <a:srgbClr val="CAED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7" name="Google Shape;477;g3d0e24cd55f_0_619"/>
            <p:cNvSpPr/>
            <p:nvPr/>
          </p:nvSpPr>
          <p:spPr>
            <a:xfrm>
              <a:off x="-510363" y="330309"/>
              <a:ext cx="342600" cy="308400"/>
            </a:xfrm>
            <a:prstGeom prst="rect">
              <a:avLst/>
            </a:prstGeom>
            <a:solidFill>
              <a:srgbClr val="9DD6D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8" name="Google Shape;478;g3d0e24cd55f_0_619"/>
            <p:cNvSpPr/>
            <p:nvPr/>
          </p:nvSpPr>
          <p:spPr>
            <a:xfrm>
              <a:off x="-510363" y="660618"/>
              <a:ext cx="342600" cy="308400"/>
            </a:xfrm>
            <a:prstGeom prst="rect">
              <a:avLst/>
            </a:prstGeom>
            <a:solidFill>
              <a:srgbClr val="71B0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9" name="Google Shape;479;g3d0e24cd55f_0_619"/>
            <p:cNvSpPr/>
            <p:nvPr/>
          </p:nvSpPr>
          <p:spPr>
            <a:xfrm>
              <a:off x="-506105" y="990927"/>
              <a:ext cx="342600" cy="308400"/>
            </a:xfrm>
            <a:prstGeom prst="rect">
              <a:avLst/>
            </a:prstGeom>
            <a:solidFill>
              <a:srgbClr val="5894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0" name="Google Shape;480;g3d0e24cd55f_0_619"/>
            <p:cNvSpPr/>
            <p:nvPr/>
          </p:nvSpPr>
          <p:spPr>
            <a:xfrm>
              <a:off x="-506105" y="1321236"/>
              <a:ext cx="342600" cy="308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481" name="Google Shape;481;g3d0e24cd55f_0_619"/>
          <p:cNvSpPr txBox="1"/>
          <p:nvPr/>
        </p:nvSpPr>
        <p:spPr>
          <a:xfrm>
            <a:off x="381001" y="196335"/>
            <a:ext cx="11446800" cy="884400"/>
          </a:xfrm>
          <a:prstGeom prst="rect">
            <a:avLst/>
          </a:prstGeom>
          <a:noFill/>
          <a:ln>
            <a:noFill/>
          </a:ln>
        </p:spPr>
        <p:txBody>
          <a:bodyPr anchorCtr="0" anchor="t" bIns="0" lIns="0" spcFirstLastPara="1" rIns="0" wrap="square" tIns="144000">
            <a:spAutoFit/>
          </a:bodyPr>
          <a:lstStyle/>
          <a:p>
            <a:pPr indent="0" lvl="0" marL="0" marR="0" rtl="0" algn="l">
              <a:lnSpc>
                <a:spcPct val="100000"/>
              </a:lnSpc>
              <a:spcBef>
                <a:spcPts val="0"/>
              </a:spcBef>
              <a:spcAft>
                <a:spcPts val="0"/>
              </a:spcAft>
              <a:buClr>
                <a:srgbClr val="4AB5C4"/>
              </a:buClr>
              <a:buSzPts val="2400"/>
              <a:buFont typeface="Arial"/>
              <a:buNone/>
            </a:pPr>
            <a:r>
              <a:rPr b="1" i="0" lang="en-GB" sz="2400" u="none" cap="none" strike="noStrike">
                <a:solidFill>
                  <a:srgbClr val="4AB5C4"/>
                </a:solidFill>
                <a:latin typeface="Arial"/>
                <a:ea typeface="Arial"/>
                <a:cs typeface="Arial"/>
                <a:sym typeface="Arial"/>
              </a:rPr>
              <a:t>Formalizing the identity of GOOS Secretariat with additional staff will boost coordination across GOOS and reinforce its operational capacity</a:t>
            </a:r>
            <a:endParaRPr b="1" i="0" sz="2400" u="none" cap="none" strike="noStrike">
              <a:solidFill>
                <a:srgbClr val="4AB5C4"/>
              </a:solidFill>
              <a:latin typeface="Arial"/>
              <a:ea typeface="Arial"/>
              <a:cs typeface="Arial"/>
              <a:sym typeface="Arial"/>
            </a:endParaRPr>
          </a:p>
        </p:txBody>
      </p:sp>
      <p:sp>
        <p:nvSpPr>
          <p:cNvPr id="482" name="Google Shape;482;g3d0e24cd55f_0_619"/>
          <p:cNvSpPr/>
          <p:nvPr/>
        </p:nvSpPr>
        <p:spPr>
          <a:xfrm>
            <a:off x="7647528" y="1250389"/>
            <a:ext cx="4176000" cy="5010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483" name="Google Shape;483;g3d0e24cd55f_0_619"/>
          <p:cNvGrpSpPr/>
          <p:nvPr/>
        </p:nvGrpSpPr>
        <p:grpSpPr>
          <a:xfrm>
            <a:off x="7705308" y="1250389"/>
            <a:ext cx="2128879" cy="302374"/>
            <a:chOff x="7602139" y="1986769"/>
            <a:chExt cx="4183296" cy="302374"/>
          </a:xfrm>
        </p:grpSpPr>
        <p:sp>
          <p:nvSpPr>
            <p:cNvPr id="484" name="Google Shape;484;g3d0e24cd55f_0_619"/>
            <p:cNvSpPr txBox="1"/>
            <p:nvPr/>
          </p:nvSpPr>
          <p:spPr>
            <a:xfrm>
              <a:off x="7602139" y="1986769"/>
              <a:ext cx="39702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Recommended changes</a:t>
              </a:r>
              <a:endParaRPr b="0" i="0" sz="1400" u="none" cap="none" strike="noStrike">
                <a:solidFill>
                  <a:srgbClr val="000000"/>
                </a:solidFill>
                <a:latin typeface="Arial"/>
                <a:ea typeface="Arial"/>
                <a:cs typeface="Arial"/>
                <a:sym typeface="Arial"/>
              </a:endParaRPr>
            </a:p>
          </p:txBody>
        </p:sp>
        <p:cxnSp>
          <p:nvCxnSpPr>
            <p:cNvPr id="485" name="Google Shape;485;g3d0e24cd55f_0_619"/>
            <p:cNvCxnSpPr/>
            <p:nvPr/>
          </p:nvCxnSpPr>
          <p:spPr>
            <a:xfrm>
              <a:off x="7753435" y="2289143"/>
              <a:ext cx="4032000" cy="0"/>
            </a:xfrm>
            <a:prstGeom prst="straightConnector1">
              <a:avLst/>
            </a:prstGeom>
            <a:noFill/>
            <a:ln cap="flat" cmpd="sng" w="19050">
              <a:solidFill>
                <a:srgbClr val="2C6068"/>
              </a:solidFill>
              <a:prstDash val="solid"/>
              <a:miter lim="800000"/>
              <a:headEnd len="sm" w="sm" type="none"/>
              <a:tailEnd len="sm" w="sm" type="none"/>
            </a:ln>
          </p:spPr>
        </p:cxnSp>
      </p:grpSp>
      <p:sp>
        <p:nvSpPr>
          <p:cNvPr id="486" name="Google Shape;486;g3d0e24cd55f_0_619"/>
          <p:cNvSpPr txBox="1"/>
          <p:nvPr/>
        </p:nvSpPr>
        <p:spPr>
          <a:xfrm>
            <a:off x="7713435" y="1657792"/>
            <a:ext cx="4021200" cy="38787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The GOOS Secretariat, including existing IOC and WMO staff and additional proposed resources, will be formalized as an official component of GOOS and will take on an expanded scope with four prioritized roles supported by existing and new key activities to advance its mission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30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Updated team structure will align with the expanded responsibilities and improve operational efficiency</a:t>
            </a:r>
            <a:endParaRPr b="0" i="0" sz="1400" u="none" cap="none" strike="noStrike">
              <a:solidFill>
                <a:srgbClr val="000000"/>
              </a:solidFill>
              <a:latin typeface="Arial"/>
              <a:ea typeface="Arial"/>
              <a:cs typeface="Arial"/>
              <a:sym typeface="Arial"/>
            </a:endParaRPr>
          </a:p>
          <a:p>
            <a:pPr indent="-171450" lvl="0" marL="360000" marR="0" rtl="0" algn="l">
              <a:lnSpc>
                <a:spcPct val="100000"/>
              </a:lnSpc>
              <a:spcBef>
                <a:spcPts val="30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The OOPC Scientific Officer will continue to report to their respective WMO department</a:t>
            </a:r>
            <a:endParaRPr b="0" i="0" sz="1400" u="none" cap="none" strike="noStrike">
              <a:solidFill>
                <a:srgbClr val="000000"/>
              </a:solidFill>
              <a:latin typeface="Arial"/>
              <a:ea typeface="Arial"/>
              <a:cs typeface="Arial"/>
              <a:sym typeface="Arial"/>
            </a:endParaRPr>
          </a:p>
          <a:p>
            <a:pPr indent="-171450" lvl="0" marL="360000" marR="0" rtl="0" algn="l">
              <a:lnSpc>
                <a:spcPct val="100000"/>
              </a:lnSpc>
              <a:spcBef>
                <a:spcPts val="30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Staffing resources for Panel Scientific Officers, ICG Officers, and other technical roles can be adopted by other organizations (ex: National observing networks, etc.)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30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Clear accountabilities will be established across GOOS Secretariat team members to ensure role clarity and balanced workload distribution (see slide #58)</a:t>
            </a:r>
            <a:endParaRPr b="0" i="0" sz="1100" u="none" cap="none" strike="noStrike">
              <a:solidFill>
                <a:schemeClr val="dk1"/>
              </a:solidFill>
              <a:latin typeface="Arial"/>
              <a:ea typeface="Arial"/>
              <a:cs typeface="Arial"/>
              <a:sym typeface="Arial"/>
            </a:endParaRPr>
          </a:p>
          <a:p>
            <a:pPr indent="-171450" lvl="0" marL="171450" marR="0" rtl="0" algn="l">
              <a:lnSpc>
                <a:spcPct val="100000"/>
              </a:lnSpc>
              <a:spcBef>
                <a:spcPts val="30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Contributions from other GOOS components will be formalized to provide complementary capabilities e.g., resource mobilization, strategic planning (see slide #59)</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300"/>
              </a:spcBef>
              <a:spcAft>
                <a:spcPts val="0"/>
              </a:spcAft>
              <a:buClr>
                <a:schemeClr val="dk1"/>
              </a:buClr>
              <a:buSzPts val="1100"/>
              <a:buFont typeface="Arial"/>
              <a:buChar char="•"/>
            </a:pPr>
            <a:r>
              <a:rPr b="0" i="0" lang="en-GB" sz="1100" u="none" cap="none" strike="noStrike">
                <a:solidFill>
                  <a:schemeClr val="dk1"/>
                </a:solidFill>
                <a:latin typeface="Arial"/>
                <a:ea typeface="Arial"/>
                <a:cs typeface="Arial"/>
                <a:sym typeface="Arial"/>
              </a:rPr>
              <a:t>GOOS Secretariat will create an onboarding document outlining its responsibilities, expectations, etc.</a:t>
            </a:r>
            <a:endParaRPr b="0" i="0" sz="1400" u="none" cap="none" strike="noStrike">
              <a:solidFill>
                <a:srgbClr val="000000"/>
              </a:solidFill>
              <a:latin typeface="Arial"/>
              <a:ea typeface="Arial"/>
              <a:cs typeface="Arial"/>
              <a:sym typeface="Arial"/>
            </a:endParaRPr>
          </a:p>
        </p:txBody>
      </p:sp>
      <p:sp>
        <p:nvSpPr>
          <p:cNvPr id="487" name="Google Shape;487;g3d0e24cd55f_0_619"/>
          <p:cNvSpPr txBox="1"/>
          <p:nvPr/>
        </p:nvSpPr>
        <p:spPr>
          <a:xfrm>
            <a:off x="368472" y="1250389"/>
            <a:ext cx="71280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Proposed organizational chart for the GOOS Secretariat </a:t>
            </a:r>
            <a:endParaRPr b="0" i="0" sz="1400" u="none" cap="none" strike="noStrike">
              <a:solidFill>
                <a:srgbClr val="000000"/>
              </a:solidFill>
              <a:latin typeface="Arial"/>
              <a:ea typeface="Arial"/>
              <a:cs typeface="Arial"/>
              <a:sym typeface="Arial"/>
            </a:endParaRPr>
          </a:p>
        </p:txBody>
      </p:sp>
      <p:sp>
        <p:nvSpPr>
          <p:cNvPr id="488" name="Google Shape;488;g3d0e24cd55f_0_619"/>
          <p:cNvSpPr txBox="1"/>
          <p:nvPr/>
        </p:nvSpPr>
        <p:spPr>
          <a:xfrm>
            <a:off x="381000" y="138070"/>
            <a:ext cx="11430000" cy="187800"/>
          </a:xfrm>
          <a:prstGeom prst="rect">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rgbClr val="2C6068"/>
              </a:buClr>
              <a:buSzPts val="1000"/>
              <a:buFont typeface="Arial"/>
              <a:buNone/>
            </a:pPr>
            <a:r>
              <a:rPr b="1" i="0" lang="en-GB" sz="1000" u="none" cap="none" strike="noStrike">
                <a:solidFill>
                  <a:srgbClr val="2C6068"/>
                </a:solidFill>
                <a:latin typeface="Arial"/>
                <a:ea typeface="Arial"/>
                <a:cs typeface="Arial"/>
                <a:sym typeface="Arial"/>
              </a:rPr>
              <a:t>Proposed structure – 5. Empower the GOOS Secretariat</a:t>
            </a:r>
            <a:endParaRPr b="0" i="0" sz="1400" u="none" cap="none" strike="noStrike">
              <a:solidFill>
                <a:srgbClr val="000000"/>
              </a:solidFill>
              <a:latin typeface="Arial"/>
              <a:ea typeface="Arial"/>
              <a:cs typeface="Arial"/>
              <a:sym typeface="Arial"/>
            </a:endParaRPr>
          </a:p>
        </p:txBody>
      </p:sp>
      <p:sp>
        <p:nvSpPr>
          <p:cNvPr id="489" name="Google Shape;489;g3d0e24cd55f_0_619"/>
          <p:cNvSpPr txBox="1"/>
          <p:nvPr/>
        </p:nvSpPr>
        <p:spPr>
          <a:xfrm>
            <a:off x="306539" y="5371195"/>
            <a:ext cx="5133000" cy="86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1) Currently an established post</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2) Currently an affiliate consultant post, proposed to be formalized as an established post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3) Currently an affiliate post determinated by the budget, not needs</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4) Continue to be funded and staffed under WMO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5) Continue to be served by the IOCCP Director and Officer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6) Previously filled through secondments until 2024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7) New position identified as part of the GOOS SC Workplan (A-33/4.5.2.)</a:t>
            </a:r>
            <a:endParaRPr b="0" i="0" sz="800" u="none" cap="none" strike="noStrike">
              <a:solidFill>
                <a:srgbClr val="000000"/>
              </a:solidFill>
              <a:latin typeface="Arial"/>
              <a:ea typeface="Arial"/>
              <a:cs typeface="Arial"/>
              <a:sym typeface="Arial"/>
            </a:endParaRPr>
          </a:p>
        </p:txBody>
      </p:sp>
      <p:sp>
        <p:nvSpPr>
          <p:cNvPr id="490" name="Google Shape;490;g3d0e24cd55f_0_619"/>
          <p:cNvSpPr/>
          <p:nvPr/>
        </p:nvSpPr>
        <p:spPr>
          <a:xfrm>
            <a:off x="2716802" y="2369118"/>
            <a:ext cx="2377500" cy="468000"/>
          </a:xfrm>
          <a:prstGeom prst="rect">
            <a:avLst/>
          </a:prstGeom>
          <a:solidFill>
            <a:srgbClr val="5894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Arial"/>
                <a:ea typeface="Arial"/>
                <a:cs typeface="Arial"/>
                <a:sym typeface="Arial"/>
              </a:rPr>
              <a:t>GOOS Director (P5)</a:t>
            </a:r>
            <a:r>
              <a:rPr b="1" baseline="30000" i="0" lang="en-GB" sz="900" u="none" cap="none" strike="noStrike">
                <a:solidFill>
                  <a:schemeClr val="lt1"/>
                </a:solidFill>
                <a:latin typeface="Arial"/>
                <a:ea typeface="Arial"/>
                <a:cs typeface="Arial"/>
                <a:sym typeface="Arial"/>
              </a:rPr>
              <a:t> 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Arial"/>
                <a:ea typeface="Arial"/>
                <a:cs typeface="Arial"/>
                <a:sym typeface="Arial"/>
              </a:rPr>
              <a:t>Head of Section, Ocean Observations, Data and Services Section (OODS)</a:t>
            </a:r>
            <a:endParaRPr b="0" i="0" sz="1400" u="none" cap="none" strike="noStrike">
              <a:solidFill>
                <a:srgbClr val="000000"/>
              </a:solidFill>
              <a:latin typeface="Arial"/>
              <a:ea typeface="Arial"/>
              <a:cs typeface="Arial"/>
              <a:sym typeface="Arial"/>
            </a:endParaRPr>
          </a:p>
        </p:txBody>
      </p:sp>
      <p:sp>
        <p:nvSpPr>
          <p:cNvPr id="491" name="Google Shape;491;g3d0e24cd55f_0_619"/>
          <p:cNvSpPr/>
          <p:nvPr/>
        </p:nvSpPr>
        <p:spPr>
          <a:xfrm>
            <a:off x="376985" y="3138184"/>
            <a:ext cx="1152000" cy="468000"/>
          </a:xfrm>
          <a:prstGeom prst="rect">
            <a:avLst/>
          </a:prstGeom>
          <a:solidFill>
            <a:srgbClr val="5894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Arial"/>
                <a:ea typeface="Arial"/>
                <a:cs typeface="Arial"/>
                <a:sym typeface="Arial"/>
              </a:rPr>
              <a:t>Programme Specialist 1 (P4)</a:t>
            </a:r>
            <a:r>
              <a:rPr b="1" baseline="30000" i="0" lang="en-GB" sz="900" u="none" cap="none" strike="noStrike">
                <a:solidFill>
                  <a:schemeClr val="lt1"/>
                </a:solidFill>
                <a:latin typeface="Arial"/>
                <a:ea typeface="Arial"/>
                <a:cs typeface="Arial"/>
                <a:sym typeface="Arial"/>
              </a:rPr>
              <a:t> 1</a:t>
            </a:r>
            <a:endParaRPr b="1" i="0" sz="900" u="none" cap="none" strike="noStrike">
              <a:solidFill>
                <a:schemeClr val="lt1"/>
              </a:solidFill>
              <a:latin typeface="Arial"/>
              <a:ea typeface="Arial"/>
              <a:cs typeface="Arial"/>
              <a:sym typeface="Arial"/>
            </a:endParaRPr>
          </a:p>
        </p:txBody>
      </p:sp>
      <p:sp>
        <p:nvSpPr>
          <p:cNvPr id="492" name="Google Shape;492;g3d0e24cd55f_0_619"/>
          <p:cNvSpPr/>
          <p:nvPr/>
        </p:nvSpPr>
        <p:spPr>
          <a:xfrm>
            <a:off x="1617840" y="3138184"/>
            <a:ext cx="1152000" cy="468000"/>
          </a:xfrm>
          <a:prstGeom prst="rect">
            <a:avLst/>
          </a:prstGeom>
          <a:solidFill>
            <a:srgbClr val="5894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Arial"/>
                <a:ea typeface="Arial"/>
                <a:cs typeface="Arial"/>
                <a:sym typeface="Arial"/>
              </a:rPr>
              <a:t>Programme Specialist 2 (P3)</a:t>
            </a:r>
            <a:r>
              <a:rPr b="1" baseline="30000" i="0" lang="en-GB" sz="900" u="none" cap="none" strike="noStrike">
                <a:solidFill>
                  <a:schemeClr val="lt1"/>
                </a:solidFill>
                <a:latin typeface="Arial"/>
                <a:ea typeface="Arial"/>
                <a:cs typeface="Arial"/>
                <a:sym typeface="Arial"/>
              </a:rPr>
              <a:t> 1</a:t>
            </a:r>
            <a:endParaRPr b="1" i="0" sz="900" u="none" cap="none" strike="noStrike">
              <a:solidFill>
                <a:schemeClr val="lt1"/>
              </a:solidFill>
              <a:latin typeface="Arial"/>
              <a:ea typeface="Arial"/>
              <a:cs typeface="Arial"/>
              <a:sym typeface="Arial"/>
            </a:endParaRPr>
          </a:p>
        </p:txBody>
      </p:sp>
      <p:sp>
        <p:nvSpPr>
          <p:cNvPr id="493" name="Google Shape;493;g3d0e24cd55f_0_619"/>
          <p:cNvSpPr/>
          <p:nvPr/>
        </p:nvSpPr>
        <p:spPr>
          <a:xfrm>
            <a:off x="5360266" y="3138184"/>
            <a:ext cx="1152000" cy="468000"/>
          </a:xfrm>
          <a:prstGeom prst="rect">
            <a:avLst/>
          </a:prstGeom>
          <a:solidFill>
            <a:srgbClr val="4AB5C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Arial"/>
                <a:ea typeface="Arial"/>
                <a:cs typeface="Arial"/>
                <a:sym typeface="Arial"/>
              </a:rPr>
              <a:t>Admin Assistant (G4/5)</a:t>
            </a:r>
            <a:r>
              <a:rPr b="1" baseline="30000" i="0" lang="en-GB" sz="900" u="none" cap="none" strike="noStrike">
                <a:solidFill>
                  <a:schemeClr val="lt1"/>
                </a:solidFill>
                <a:latin typeface="Arial"/>
                <a:ea typeface="Arial"/>
                <a:cs typeface="Arial"/>
                <a:sym typeface="Arial"/>
              </a:rPr>
              <a:t> 1</a:t>
            </a:r>
            <a:endParaRPr b="1" i="0" sz="900" u="none" cap="none" strike="noStrike">
              <a:solidFill>
                <a:schemeClr val="lt1"/>
              </a:solidFill>
              <a:latin typeface="Arial"/>
              <a:ea typeface="Arial"/>
              <a:cs typeface="Arial"/>
              <a:sym typeface="Arial"/>
            </a:endParaRPr>
          </a:p>
        </p:txBody>
      </p:sp>
      <p:cxnSp>
        <p:nvCxnSpPr>
          <p:cNvPr id="494" name="Google Shape;494;g3d0e24cd55f_0_619"/>
          <p:cNvCxnSpPr>
            <a:stCxn id="490" idx="2"/>
            <a:endCxn id="491" idx="0"/>
          </p:cNvCxnSpPr>
          <p:nvPr/>
        </p:nvCxnSpPr>
        <p:spPr>
          <a:xfrm rot="5400000">
            <a:off x="2278652" y="1511418"/>
            <a:ext cx="301200" cy="2952600"/>
          </a:xfrm>
          <a:prstGeom prst="bentConnector3">
            <a:avLst>
              <a:gd fmla="val 50000" name="adj1"/>
            </a:avLst>
          </a:prstGeom>
          <a:noFill/>
          <a:ln cap="flat" cmpd="sng" w="12700">
            <a:solidFill>
              <a:schemeClr val="accent1"/>
            </a:solidFill>
            <a:prstDash val="solid"/>
            <a:miter lim="800000"/>
            <a:headEnd len="sm" w="sm" type="none"/>
            <a:tailEnd len="sm" w="sm" type="none"/>
          </a:ln>
        </p:spPr>
      </p:cxnSp>
      <p:cxnSp>
        <p:nvCxnSpPr>
          <p:cNvPr id="495" name="Google Shape;495;g3d0e24cd55f_0_619"/>
          <p:cNvCxnSpPr>
            <a:stCxn id="490" idx="2"/>
            <a:endCxn id="492" idx="0"/>
          </p:cNvCxnSpPr>
          <p:nvPr/>
        </p:nvCxnSpPr>
        <p:spPr>
          <a:xfrm rot="5400000">
            <a:off x="2899052" y="2131818"/>
            <a:ext cx="301200" cy="1711800"/>
          </a:xfrm>
          <a:prstGeom prst="bentConnector3">
            <a:avLst>
              <a:gd fmla="val 49978" name="adj1"/>
            </a:avLst>
          </a:prstGeom>
          <a:noFill/>
          <a:ln cap="flat" cmpd="sng" w="12700">
            <a:solidFill>
              <a:schemeClr val="accent1"/>
            </a:solidFill>
            <a:prstDash val="solid"/>
            <a:miter lim="800000"/>
            <a:headEnd len="sm" w="sm" type="none"/>
            <a:tailEnd len="sm" w="sm" type="none"/>
          </a:ln>
        </p:spPr>
      </p:cxnSp>
      <p:cxnSp>
        <p:nvCxnSpPr>
          <p:cNvPr id="496" name="Google Shape;496;g3d0e24cd55f_0_619"/>
          <p:cNvCxnSpPr>
            <a:stCxn id="490" idx="2"/>
            <a:endCxn id="493" idx="0"/>
          </p:cNvCxnSpPr>
          <p:nvPr/>
        </p:nvCxnSpPr>
        <p:spPr>
          <a:xfrm flipH="1" rot="-5400000">
            <a:off x="4770302" y="1972368"/>
            <a:ext cx="301200" cy="2030700"/>
          </a:xfrm>
          <a:prstGeom prst="bentConnector3">
            <a:avLst>
              <a:gd fmla="val 49978" name="adj1"/>
            </a:avLst>
          </a:prstGeom>
          <a:noFill/>
          <a:ln cap="flat" cmpd="sng" w="12700">
            <a:solidFill>
              <a:schemeClr val="accent1"/>
            </a:solidFill>
            <a:prstDash val="solid"/>
            <a:miter lim="800000"/>
            <a:headEnd len="sm" w="sm" type="none"/>
            <a:tailEnd len="sm" w="sm" type="none"/>
          </a:ln>
        </p:spPr>
      </p:cxnSp>
      <p:cxnSp>
        <p:nvCxnSpPr>
          <p:cNvPr id="497" name="Google Shape;497;g3d0e24cd55f_0_619"/>
          <p:cNvCxnSpPr>
            <a:stCxn id="491" idx="2"/>
            <a:endCxn id="498" idx="0"/>
          </p:cNvCxnSpPr>
          <p:nvPr/>
        </p:nvCxnSpPr>
        <p:spPr>
          <a:xfrm flipH="1" rot="-5400000">
            <a:off x="1016735" y="3542434"/>
            <a:ext cx="1070100" cy="1197600"/>
          </a:xfrm>
          <a:prstGeom prst="bentConnector3">
            <a:avLst>
              <a:gd fmla="val 71958" name="adj1"/>
            </a:avLst>
          </a:prstGeom>
          <a:noFill/>
          <a:ln cap="flat" cmpd="sng" w="12700">
            <a:solidFill>
              <a:schemeClr val="accent1"/>
            </a:solidFill>
            <a:prstDash val="dash"/>
            <a:miter lim="800000"/>
            <a:headEnd len="sm" w="sm" type="none"/>
            <a:tailEnd len="sm" w="sm" type="none"/>
          </a:ln>
        </p:spPr>
      </p:cxnSp>
      <p:cxnSp>
        <p:nvCxnSpPr>
          <p:cNvPr id="499" name="Google Shape;499;g3d0e24cd55f_0_619"/>
          <p:cNvCxnSpPr>
            <a:stCxn id="491" idx="2"/>
            <a:endCxn id="500" idx="0"/>
          </p:cNvCxnSpPr>
          <p:nvPr/>
        </p:nvCxnSpPr>
        <p:spPr>
          <a:xfrm flipH="1" rot="-5400000">
            <a:off x="1615535" y="2943634"/>
            <a:ext cx="1070100" cy="2395200"/>
          </a:xfrm>
          <a:prstGeom prst="bentConnector3">
            <a:avLst>
              <a:gd fmla="val 72551" name="adj1"/>
            </a:avLst>
          </a:prstGeom>
          <a:noFill/>
          <a:ln cap="flat" cmpd="sng" w="12700">
            <a:solidFill>
              <a:schemeClr val="accent1"/>
            </a:solidFill>
            <a:prstDash val="dash"/>
            <a:miter lim="800000"/>
            <a:headEnd len="sm" w="sm" type="none"/>
            <a:tailEnd len="sm" w="sm" type="none"/>
          </a:ln>
        </p:spPr>
      </p:cxnSp>
      <p:cxnSp>
        <p:nvCxnSpPr>
          <p:cNvPr id="501" name="Google Shape;501;g3d0e24cd55f_0_619"/>
          <p:cNvCxnSpPr>
            <a:stCxn id="491" idx="2"/>
            <a:endCxn id="502" idx="0"/>
          </p:cNvCxnSpPr>
          <p:nvPr/>
        </p:nvCxnSpPr>
        <p:spPr>
          <a:xfrm flipH="1" rot="-5400000">
            <a:off x="2214185" y="2344984"/>
            <a:ext cx="1070100" cy="3592500"/>
          </a:xfrm>
          <a:prstGeom prst="bentConnector3">
            <a:avLst>
              <a:gd fmla="val 70177" name="adj1"/>
            </a:avLst>
          </a:prstGeom>
          <a:noFill/>
          <a:ln cap="flat" cmpd="sng" w="12700">
            <a:solidFill>
              <a:schemeClr val="accent1"/>
            </a:solidFill>
            <a:prstDash val="solid"/>
            <a:miter lim="800000"/>
            <a:headEnd len="sm" w="sm" type="none"/>
            <a:tailEnd len="sm" w="sm" type="none"/>
          </a:ln>
        </p:spPr>
      </p:cxnSp>
      <p:sp>
        <p:nvSpPr>
          <p:cNvPr id="503" name="Google Shape;503;g3d0e24cd55f_0_619"/>
          <p:cNvSpPr/>
          <p:nvPr/>
        </p:nvSpPr>
        <p:spPr>
          <a:xfrm>
            <a:off x="2716802" y="1600052"/>
            <a:ext cx="2377500" cy="468000"/>
          </a:xfrm>
          <a:prstGeom prst="rect">
            <a:avLst/>
          </a:prstGeom>
          <a:solidFill>
            <a:srgbClr val="5894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Arial"/>
                <a:ea typeface="Arial"/>
                <a:cs typeface="Arial"/>
                <a:sym typeface="Arial"/>
              </a:rPr>
              <a:t>IOC Executive Secretary</a:t>
            </a:r>
            <a:r>
              <a:rPr b="1" baseline="30000" i="0" lang="en-GB" sz="900" u="none" cap="none" strike="noStrike">
                <a:solidFill>
                  <a:schemeClr val="lt1"/>
                </a:solidFill>
                <a:latin typeface="Arial"/>
                <a:ea typeface="Arial"/>
                <a:cs typeface="Arial"/>
                <a:sym typeface="Arial"/>
              </a:rPr>
              <a:t> 1</a:t>
            </a:r>
            <a:endParaRPr b="1" i="0" sz="900" u="none" cap="none" strike="noStrike">
              <a:solidFill>
                <a:schemeClr val="lt1"/>
              </a:solidFill>
              <a:latin typeface="Arial"/>
              <a:ea typeface="Arial"/>
              <a:cs typeface="Arial"/>
              <a:sym typeface="Arial"/>
            </a:endParaRPr>
          </a:p>
        </p:txBody>
      </p:sp>
      <p:cxnSp>
        <p:nvCxnSpPr>
          <p:cNvPr id="504" name="Google Shape;504;g3d0e24cd55f_0_619"/>
          <p:cNvCxnSpPr/>
          <p:nvPr/>
        </p:nvCxnSpPr>
        <p:spPr>
          <a:xfrm>
            <a:off x="3930614" y="2068052"/>
            <a:ext cx="0" cy="301200"/>
          </a:xfrm>
          <a:prstGeom prst="straightConnector1">
            <a:avLst/>
          </a:prstGeom>
          <a:noFill/>
          <a:ln cap="flat" cmpd="sng" w="12700">
            <a:solidFill>
              <a:schemeClr val="accent1"/>
            </a:solidFill>
            <a:prstDash val="solid"/>
            <a:miter lim="800000"/>
            <a:headEnd len="sm" w="sm" type="none"/>
            <a:tailEnd len="sm" w="sm" type="none"/>
          </a:ln>
        </p:spPr>
      </p:cxnSp>
      <p:sp>
        <p:nvSpPr>
          <p:cNvPr id="505" name="Google Shape;505;g3d0e24cd55f_0_619"/>
          <p:cNvSpPr/>
          <p:nvPr/>
        </p:nvSpPr>
        <p:spPr>
          <a:xfrm>
            <a:off x="5360266" y="3780248"/>
            <a:ext cx="1152000" cy="468000"/>
          </a:xfrm>
          <a:prstGeom prst="rect">
            <a:avLst/>
          </a:prstGeom>
          <a:solidFill>
            <a:srgbClr val="4AB5C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Arial"/>
                <a:ea typeface="Arial"/>
                <a:cs typeface="Arial"/>
                <a:sym typeface="Arial"/>
              </a:rPr>
              <a:t>Admin Assistant (G3)</a:t>
            </a:r>
            <a:r>
              <a:rPr b="1" baseline="30000" i="0" lang="en-GB" sz="900" u="none" cap="none" strike="noStrike">
                <a:solidFill>
                  <a:schemeClr val="lt1"/>
                </a:solidFill>
                <a:latin typeface="Arial"/>
                <a:ea typeface="Arial"/>
                <a:cs typeface="Arial"/>
                <a:sym typeface="Arial"/>
              </a:rPr>
              <a:t> 7</a:t>
            </a:r>
            <a:endParaRPr b="1" i="0" sz="900" u="none" cap="none" strike="noStrike">
              <a:solidFill>
                <a:schemeClr val="lt1"/>
              </a:solidFill>
              <a:latin typeface="Arial"/>
              <a:ea typeface="Arial"/>
              <a:cs typeface="Arial"/>
              <a:sym typeface="Arial"/>
            </a:endParaRPr>
          </a:p>
        </p:txBody>
      </p:sp>
      <p:sp>
        <p:nvSpPr>
          <p:cNvPr id="506" name="Google Shape;506;g3d0e24cd55f_0_619"/>
          <p:cNvSpPr/>
          <p:nvPr/>
        </p:nvSpPr>
        <p:spPr>
          <a:xfrm>
            <a:off x="2878324" y="3778306"/>
            <a:ext cx="1152000" cy="468000"/>
          </a:xfrm>
          <a:prstGeom prst="rect">
            <a:avLst/>
          </a:prstGeom>
          <a:solidFill>
            <a:srgbClr val="5894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Arial"/>
                <a:ea typeface="Arial"/>
                <a:cs typeface="Arial"/>
                <a:sym typeface="Arial"/>
              </a:rPr>
              <a:t>Programme Specialist 4 (P3)</a:t>
            </a:r>
            <a:endParaRPr b="1" i="0" sz="900" u="none" cap="none" strike="noStrike">
              <a:solidFill>
                <a:schemeClr val="lt1"/>
              </a:solidFill>
              <a:latin typeface="Arial"/>
              <a:ea typeface="Arial"/>
              <a:cs typeface="Arial"/>
              <a:sym typeface="Arial"/>
            </a:endParaRPr>
          </a:p>
        </p:txBody>
      </p:sp>
      <p:sp>
        <p:nvSpPr>
          <p:cNvPr id="507" name="Google Shape;507;g3d0e24cd55f_0_619"/>
          <p:cNvSpPr/>
          <p:nvPr/>
        </p:nvSpPr>
        <p:spPr>
          <a:xfrm>
            <a:off x="1617840" y="3780248"/>
            <a:ext cx="1152000" cy="468000"/>
          </a:xfrm>
          <a:prstGeom prst="rect">
            <a:avLst/>
          </a:prstGeom>
          <a:solidFill>
            <a:srgbClr val="5894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Arial"/>
                <a:ea typeface="Arial"/>
                <a:cs typeface="Arial"/>
                <a:sym typeface="Arial"/>
              </a:rPr>
              <a:t>Programme Specialist 3 (P2)</a:t>
            </a:r>
            <a:endParaRPr b="1" i="0" sz="900" u="none" cap="none" strike="noStrike">
              <a:solidFill>
                <a:schemeClr val="lt1"/>
              </a:solidFill>
              <a:latin typeface="Arial"/>
              <a:ea typeface="Arial"/>
              <a:cs typeface="Arial"/>
              <a:sym typeface="Arial"/>
            </a:endParaRPr>
          </a:p>
        </p:txBody>
      </p:sp>
      <p:grpSp>
        <p:nvGrpSpPr>
          <p:cNvPr id="508" name="Google Shape;508;g3d0e24cd55f_0_619"/>
          <p:cNvGrpSpPr/>
          <p:nvPr/>
        </p:nvGrpSpPr>
        <p:grpSpPr>
          <a:xfrm>
            <a:off x="1509578" y="3693299"/>
            <a:ext cx="216011" cy="216011"/>
            <a:chOff x="26286" y="2483917"/>
            <a:chExt cx="324000" cy="324000"/>
          </a:xfrm>
        </p:grpSpPr>
        <p:sp>
          <p:nvSpPr>
            <p:cNvPr id="509" name="Google Shape;509;g3d0e24cd55f_0_619"/>
            <p:cNvSpPr/>
            <p:nvPr/>
          </p:nvSpPr>
          <p:spPr>
            <a:xfrm>
              <a:off x="26286" y="2483917"/>
              <a:ext cx="324000" cy="3240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0" name="Google Shape;510;g3d0e24cd55f_0_619"/>
            <p:cNvSpPr/>
            <p:nvPr/>
          </p:nvSpPr>
          <p:spPr>
            <a:xfrm>
              <a:off x="80286" y="2537917"/>
              <a:ext cx="216000" cy="216000"/>
            </a:xfrm>
            <a:prstGeom prst="star5">
              <a:avLst>
                <a:gd fmla="val 19098" name="adj"/>
                <a:gd fmla="val 105146" name="hf"/>
                <a:gd fmla="val 110557" name="vf"/>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cxnSp>
        <p:nvCxnSpPr>
          <p:cNvPr id="511" name="Google Shape;511;g3d0e24cd55f_0_619"/>
          <p:cNvCxnSpPr/>
          <p:nvPr/>
        </p:nvCxnSpPr>
        <p:spPr>
          <a:xfrm>
            <a:off x="5936267" y="3606184"/>
            <a:ext cx="0" cy="174000"/>
          </a:xfrm>
          <a:prstGeom prst="straightConnector1">
            <a:avLst/>
          </a:prstGeom>
          <a:noFill/>
          <a:ln cap="flat" cmpd="sng" w="12700">
            <a:solidFill>
              <a:schemeClr val="accent1"/>
            </a:solidFill>
            <a:prstDash val="solid"/>
            <a:miter lim="800000"/>
            <a:headEnd len="sm" w="sm" type="none"/>
            <a:tailEnd len="sm" w="sm" type="none"/>
          </a:ln>
        </p:spPr>
      </p:cxnSp>
      <p:grpSp>
        <p:nvGrpSpPr>
          <p:cNvPr id="512" name="Google Shape;512;g3d0e24cd55f_0_619"/>
          <p:cNvGrpSpPr/>
          <p:nvPr/>
        </p:nvGrpSpPr>
        <p:grpSpPr>
          <a:xfrm>
            <a:off x="2796922" y="3713906"/>
            <a:ext cx="216011" cy="216011"/>
            <a:chOff x="26286" y="2483917"/>
            <a:chExt cx="324000" cy="324000"/>
          </a:xfrm>
        </p:grpSpPr>
        <p:sp>
          <p:nvSpPr>
            <p:cNvPr id="513" name="Google Shape;513;g3d0e24cd55f_0_619"/>
            <p:cNvSpPr/>
            <p:nvPr/>
          </p:nvSpPr>
          <p:spPr>
            <a:xfrm>
              <a:off x="26286" y="2483917"/>
              <a:ext cx="324000" cy="3240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4" name="Google Shape;514;g3d0e24cd55f_0_619"/>
            <p:cNvSpPr/>
            <p:nvPr/>
          </p:nvSpPr>
          <p:spPr>
            <a:xfrm>
              <a:off x="80286" y="2537917"/>
              <a:ext cx="216000" cy="216000"/>
            </a:xfrm>
            <a:prstGeom prst="star5">
              <a:avLst>
                <a:gd fmla="val 19098" name="adj"/>
                <a:gd fmla="val 105146" name="hf"/>
                <a:gd fmla="val 110557" name="vf"/>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515" name="Google Shape;515;g3d0e24cd55f_0_619"/>
          <p:cNvSpPr/>
          <p:nvPr/>
        </p:nvSpPr>
        <p:spPr>
          <a:xfrm>
            <a:off x="5615724" y="5364406"/>
            <a:ext cx="548700" cy="114600"/>
          </a:xfrm>
          <a:prstGeom prst="rect">
            <a:avLst/>
          </a:prstGeom>
          <a:solidFill>
            <a:srgbClr val="5894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p:txBody>
      </p:sp>
      <p:sp>
        <p:nvSpPr>
          <p:cNvPr id="516" name="Google Shape;516;g3d0e24cd55f_0_619"/>
          <p:cNvSpPr/>
          <p:nvPr/>
        </p:nvSpPr>
        <p:spPr>
          <a:xfrm>
            <a:off x="5615724" y="5510339"/>
            <a:ext cx="548700" cy="114600"/>
          </a:xfrm>
          <a:prstGeom prst="rect">
            <a:avLst/>
          </a:prstGeom>
          <a:solidFill>
            <a:srgbClr val="4AB5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p:txBody>
      </p:sp>
      <p:sp>
        <p:nvSpPr>
          <p:cNvPr id="517" name="Google Shape;517;g3d0e24cd55f_0_619"/>
          <p:cNvSpPr/>
          <p:nvPr/>
        </p:nvSpPr>
        <p:spPr>
          <a:xfrm>
            <a:off x="5615724" y="5656272"/>
            <a:ext cx="548700" cy="114600"/>
          </a:xfrm>
          <a:prstGeom prst="rect">
            <a:avLst/>
          </a:prstGeom>
          <a:solidFill>
            <a:srgbClr val="C9ED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Arial"/>
              <a:ea typeface="Arial"/>
              <a:cs typeface="Arial"/>
              <a:sym typeface="Arial"/>
            </a:endParaRPr>
          </a:p>
        </p:txBody>
      </p:sp>
      <p:sp>
        <p:nvSpPr>
          <p:cNvPr id="518" name="Google Shape;518;g3d0e24cd55f_0_619"/>
          <p:cNvSpPr txBox="1"/>
          <p:nvPr/>
        </p:nvSpPr>
        <p:spPr>
          <a:xfrm>
            <a:off x="6161800" y="5298993"/>
            <a:ext cx="1352400" cy="246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IOC Professional</a:t>
            </a:r>
            <a:endParaRPr b="0" i="0" sz="1400" u="none" cap="none" strike="noStrike">
              <a:solidFill>
                <a:srgbClr val="000000"/>
              </a:solidFill>
              <a:latin typeface="Arial"/>
              <a:ea typeface="Arial"/>
              <a:cs typeface="Arial"/>
              <a:sym typeface="Arial"/>
            </a:endParaRPr>
          </a:p>
        </p:txBody>
      </p:sp>
      <p:sp>
        <p:nvSpPr>
          <p:cNvPr id="519" name="Google Shape;519;g3d0e24cd55f_0_619"/>
          <p:cNvSpPr txBox="1"/>
          <p:nvPr/>
        </p:nvSpPr>
        <p:spPr>
          <a:xfrm>
            <a:off x="6161800" y="5443689"/>
            <a:ext cx="1461300" cy="246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IOC General Service</a:t>
            </a:r>
            <a:endParaRPr b="0" i="0" sz="1400" u="none" cap="none" strike="noStrike">
              <a:solidFill>
                <a:srgbClr val="000000"/>
              </a:solidFill>
              <a:latin typeface="Arial"/>
              <a:ea typeface="Arial"/>
              <a:cs typeface="Arial"/>
              <a:sym typeface="Arial"/>
            </a:endParaRPr>
          </a:p>
        </p:txBody>
      </p:sp>
      <p:sp>
        <p:nvSpPr>
          <p:cNvPr id="520" name="Google Shape;520;g3d0e24cd55f_0_619"/>
          <p:cNvSpPr txBox="1"/>
          <p:nvPr/>
        </p:nvSpPr>
        <p:spPr>
          <a:xfrm>
            <a:off x="6161800" y="5588385"/>
            <a:ext cx="1352400" cy="246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IOC Consultant</a:t>
            </a:r>
            <a:endParaRPr b="0" i="0" sz="1400" u="none" cap="none" strike="noStrike">
              <a:solidFill>
                <a:srgbClr val="000000"/>
              </a:solidFill>
              <a:latin typeface="Arial"/>
              <a:ea typeface="Arial"/>
              <a:cs typeface="Arial"/>
              <a:sym typeface="Arial"/>
            </a:endParaRPr>
          </a:p>
        </p:txBody>
      </p:sp>
      <p:sp>
        <p:nvSpPr>
          <p:cNvPr id="521" name="Google Shape;521;g3d0e24cd55f_0_619"/>
          <p:cNvSpPr/>
          <p:nvPr/>
        </p:nvSpPr>
        <p:spPr>
          <a:xfrm>
            <a:off x="5615724" y="5802205"/>
            <a:ext cx="548700" cy="114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Arial"/>
              <a:ea typeface="Arial"/>
              <a:cs typeface="Arial"/>
              <a:sym typeface="Arial"/>
            </a:endParaRPr>
          </a:p>
        </p:txBody>
      </p:sp>
      <p:sp>
        <p:nvSpPr>
          <p:cNvPr id="522" name="Google Shape;522;g3d0e24cd55f_0_619"/>
          <p:cNvSpPr txBox="1"/>
          <p:nvPr/>
        </p:nvSpPr>
        <p:spPr>
          <a:xfrm>
            <a:off x="6161800" y="5733080"/>
            <a:ext cx="1352400" cy="246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Other Professional</a:t>
            </a:r>
            <a:endParaRPr b="0" i="0" sz="1400" u="none" cap="none" strike="noStrike">
              <a:solidFill>
                <a:srgbClr val="000000"/>
              </a:solidFill>
              <a:latin typeface="Arial"/>
              <a:ea typeface="Arial"/>
              <a:cs typeface="Arial"/>
              <a:sym typeface="Arial"/>
            </a:endParaRPr>
          </a:p>
        </p:txBody>
      </p:sp>
      <p:grpSp>
        <p:nvGrpSpPr>
          <p:cNvPr id="523" name="Google Shape;523;g3d0e24cd55f_0_619"/>
          <p:cNvGrpSpPr/>
          <p:nvPr/>
        </p:nvGrpSpPr>
        <p:grpSpPr>
          <a:xfrm>
            <a:off x="5800033" y="6214907"/>
            <a:ext cx="163490" cy="163490"/>
            <a:chOff x="26286" y="2483917"/>
            <a:chExt cx="324000" cy="324000"/>
          </a:xfrm>
        </p:grpSpPr>
        <p:sp>
          <p:nvSpPr>
            <p:cNvPr id="524" name="Google Shape;524;g3d0e24cd55f_0_619"/>
            <p:cNvSpPr/>
            <p:nvPr/>
          </p:nvSpPr>
          <p:spPr>
            <a:xfrm>
              <a:off x="26286" y="2483917"/>
              <a:ext cx="324000" cy="3240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5" name="Google Shape;525;g3d0e24cd55f_0_619"/>
            <p:cNvSpPr/>
            <p:nvPr/>
          </p:nvSpPr>
          <p:spPr>
            <a:xfrm>
              <a:off x="80286" y="2537917"/>
              <a:ext cx="216000" cy="216000"/>
            </a:xfrm>
            <a:prstGeom prst="star5">
              <a:avLst>
                <a:gd fmla="val 19098" name="adj"/>
                <a:gd fmla="val 105146" name="hf"/>
                <a:gd fmla="val 110557" name="vf"/>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526" name="Google Shape;526;g3d0e24cd55f_0_619"/>
          <p:cNvSpPr txBox="1"/>
          <p:nvPr/>
        </p:nvSpPr>
        <p:spPr>
          <a:xfrm>
            <a:off x="6161800" y="6168890"/>
            <a:ext cx="1352400" cy="246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New position</a:t>
            </a:r>
            <a:endParaRPr b="0" i="0" sz="1400" u="none" cap="none" strike="noStrike">
              <a:solidFill>
                <a:srgbClr val="000000"/>
              </a:solidFill>
              <a:latin typeface="Arial"/>
              <a:ea typeface="Arial"/>
              <a:cs typeface="Arial"/>
              <a:sym typeface="Arial"/>
            </a:endParaRPr>
          </a:p>
        </p:txBody>
      </p:sp>
      <p:sp>
        <p:nvSpPr>
          <p:cNvPr id="527" name="Google Shape;527;g3d0e24cd55f_0_619"/>
          <p:cNvSpPr/>
          <p:nvPr/>
        </p:nvSpPr>
        <p:spPr>
          <a:xfrm>
            <a:off x="4104861" y="3778306"/>
            <a:ext cx="1152000" cy="468000"/>
          </a:xfrm>
          <a:prstGeom prst="rect">
            <a:avLst/>
          </a:prstGeom>
          <a:solidFill>
            <a:srgbClr val="5894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Arial"/>
                <a:ea typeface="Arial"/>
                <a:cs typeface="Arial"/>
                <a:sym typeface="Arial"/>
              </a:rPr>
              <a:t>Communication Officer (P2/3)</a:t>
            </a:r>
            <a:r>
              <a:rPr b="1" baseline="30000" i="0" lang="en-GB" sz="900" u="none" cap="none" strike="noStrike">
                <a:solidFill>
                  <a:schemeClr val="lt1"/>
                </a:solidFill>
                <a:latin typeface="Arial"/>
                <a:ea typeface="Arial"/>
                <a:cs typeface="Arial"/>
                <a:sym typeface="Arial"/>
              </a:rPr>
              <a:t> 2, 7</a:t>
            </a:r>
            <a:endParaRPr b="1" i="0" sz="900" u="none" cap="none" strike="noStrike">
              <a:solidFill>
                <a:schemeClr val="lt1"/>
              </a:solidFill>
              <a:latin typeface="Arial"/>
              <a:ea typeface="Arial"/>
              <a:cs typeface="Arial"/>
              <a:sym typeface="Arial"/>
            </a:endParaRPr>
          </a:p>
        </p:txBody>
      </p:sp>
      <p:cxnSp>
        <p:nvCxnSpPr>
          <p:cNvPr id="528" name="Google Shape;528;g3d0e24cd55f_0_619"/>
          <p:cNvCxnSpPr/>
          <p:nvPr/>
        </p:nvCxnSpPr>
        <p:spPr>
          <a:xfrm rot="10800000">
            <a:off x="5654006" y="6135299"/>
            <a:ext cx="457200" cy="0"/>
          </a:xfrm>
          <a:prstGeom prst="straightConnector1">
            <a:avLst/>
          </a:prstGeom>
          <a:noFill/>
          <a:ln cap="flat" cmpd="sng" w="12700">
            <a:solidFill>
              <a:srgbClr val="00267F"/>
            </a:solidFill>
            <a:prstDash val="dash"/>
            <a:miter lim="800000"/>
            <a:headEnd len="sm" w="sm" type="none"/>
            <a:tailEnd len="sm" w="sm" type="none"/>
          </a:ln>
        </p:spPr>
      </p:cxnSp>
      <p:cxnSp>
        <p:nvCxnSpPr>
          <p:cNvPr id="529" name="Google Shape;529;g3d0e24cd55f_0_619"/>
          <p:cNvCxnSpPr/>
          <p:nvPr/>
        </p:nvCxnSpPr>
        <p:spPr>
          <a:xfrm rot="10800000">
            <a:off x="5654006" y="5990395"/>
            <a:ext cx="457200" cy="0"/>
          </a:xfrm>
          <a:prstGeom prst="straightConnector1">
            <a:avLst/>
          </a:prstGeom>
          <a:noFill/>
          <a:ln cap="flat" cmpd="sng" w="12700">
            <a:solidFill>
              <a:srgbClr val="00267F"/>
            </a:solidFill>
            <a:prstDash val="solid"/>
            <a:miter lim="800000"/>
            <a:headEnd len="sm" w="sm" type="none"/>
            <a:tailEnd len="sm" w="sm" type="none"/>
          </a:ln>
        </p:spPr>
      </p:cxnSp>
      <p:sp>
        <p:nvSpPr>
          <p:cNvPr id="530" name="Google Shape;530;g3d0e24cd55f_0_619"/>
          <p:cNvSpPr txBox="1"/>
          <p:nvPr/>
        </p:nvSpPr>
        <p:spPr>
          <a:xfrm>
            <a:off x="6161800" y="5867285"/>
            <a:ext cx="1352400" cy="246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Oversight</a:t>
            </a:r>
            <a:endParaRPr b="0" i="0" sz="1400" u="none" cap="none" strike="noStrike">
              <a:solidFill>
                <a:srgbClr val="000000"/>
              </a:solidFill>
              <a:latin typeface="Arial"/>
              <a:ea typeface="Arial"/>
              <a:cs typeface="Arial"/>
              <a:sym typeface="Arial"/>
            </a:endParaRPr>
          </a:p>
        </p:txBody>
      </p:sp>
      <p:sp>
        <p:nvSpPr>
          <p:cNvPr id="531" name="Google Shape;531;g3d0e24cd55f_0_619"/>
          <p:cNvSpPr txBox="1"/>
          <p:nvPr/>
        </p:nvSpPr>
        <p:spPr>
          <a:xfrm>
            <a:off x="6161800" y="6009242"/>
            <a:ext cx="1352400" cy="246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Coordination</a:t>
            </a:r>
            <a:endParaRPr b="0" i="0" sz="1400" u="none" cap="none" strike="noStrike">
              <a:solidFill>
                <a:srgbClr val="000000"/>
              </a:solidFill>
              <a:latin typeface="Arial"/>
              <a:ea typeface="Arial"/>
              <a:cs typeface="Arial"/>
              <a:sym typeface="Arial"/>
            </a:endParaRPr>
          </a:p>
        </p:txBody>
      </p:sp>
      <p:sp>
        <p:nvSpPr>
          <p:cNvPr id="532" name="Google Shape;532;g3d0e24cd55f_0_619"/>
          <p:cNvSpPr/>
          <p:nvPr/>
        </p:nvSpPr>
        <p:spPr>
          <a:xfrm>
            <a:off x="3349209" y="3138184"/>
            <a:ext cx="1410900" cy="468000"/>
          </a:xfrm>
          <a:prstGeom prst="rect">
            <a:avLst/>
          </a:prstGeom>
          <a:solidFill>
            <a:srgbClr val="5894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Arial"/>
                <a:ea typeface="Arial"/>
                <a:cs typeface="Arial"/>
                <a:sym typeface="Arial"/>
              </a:rPr>
              <a:t>Programme Specialist </a:t>
            </a:r>
            <a:r>
              <a:rPr b="0" i="0" lang="en-GB" sz="900" u="none" cap="none" strike="noStrike">
                <a:solidFill>
                  <a:schemeClr val="lt1"/>
                </a:solidFill>
                <a:latin typeface="Arial"/>
                <a:ea typeface="Arial"/>
                <a:cs typeface="Arial"/>
                <a:sym typeface="Arial"/>
              </a:rPr>
              <a:t>Standards, Outreach and Innovation</a:t>
            </a:r>
            <a:r>
              <a:rPr b="1" i="0" lang="en-GB" sz="900" u="none" cap="none" strike="noStrike">
                <a:solidFill>
                  <a:schemeClr val="lt1"/>
                </a:solidFill>
                <a:latin typeface="Arial"/>
                <a:ea typeface="Arial"/>
                <a:cs typeface="Arial"/>
                <a:sym typeface="Arial"/>
              </a:rPr>
              <a:t> (P4)</a:t>
            </a:r>
            <a:endParaRPr b="1" i="0" sz="900" u="none" cap="none" strike="noStrike">
              <a:solidFill>
                <a:schemeClr val="lt1"/>
              </a:solidFill>
              <a:latin typeface="Arial"/>
              <a:ea typeface="Arial"/>
              <a:cs typeface="Arial"/>
              <a:sym typeface="Arial"/>
            </a:endParaRPr>
          </a:p>
        </p:txBody>
      </p:sp>
      <p:cxnSp>
        <p:nvCxnSpPr>
          <p:cNvPr id="533" name="Google Shape;533;g3d0e24cd55f_0_619"/>
          <p:cNvCxnSpPr>
            <a:stCxn id="490" idx="2"/>
            <a:endCxn id="532" idx="0"/>
          </p:cNvCxnSpPr>
          <p:nvPr/>
        </p:nvCxnSpPr>
        <p:spPr>
          <a:xfrm flipH="1" rot="-5400000">
            <a:off x="3829502" y="2913168"/>
            <a:ext cx="301200" cy="149100"/>
          </a:xfrm>
          <a:prstGeom prst="bentConnector3">
            <a:avLst>
              <a:gd fmla="val 49978" name="adj1"/>
            </a:avLst>
          </a:prstGeom>
          <a:noFill/>
          <a:ln cap="flat" cmpd="sng" w="12700">
            <a:solidFill>
              <a:schemeClr val="accent1"/>
            </a:solidFill>
            <a:prstDash val="solid"/>
            <a:miter lim="800000"/>
            <a:headEnd len="sm" w="sm" type="none"/>
            <a:tailEnd len="sm" w="sm" type="none"/>
          </a:ln>
        </p:spPr>
      </p:cxnSp>
      <p:grpSp>
        <p:nvGrpSpPr>
          <p:cNvPr id="534" name="Google Shape;534;g3d0e24cd55f_0_619"/>
          <p:cNvGrpSpPr/>
          <p:nvPr/>
        </p:nvGrpSpPr>
        <p:grpSpPr>
          <a:xfrm>
            <a:off x="3203232" y="3077308"/>
            <a:ext cx="216011" cy="216011"/>
            <a:chOff x="26286" y="2483917"/>
            <a:chExt cx="324000" cy="324000"/>
          </a:xfrm>
        </p:grpSpPr>
        <p:sp>
          <p:nvSpPr>
            <p:cNvPr id="535" name="Google Shape;535;g3d0e24cd55f_0_619"/>
            <p:cNvSpPr/>
            <p:nvPr/>
          </p:nvSpPr>
          <p:spPr>
            <a:xfrm>
              <a:off x="26286" y="2483917"/>
              <a:ext cx="324000" cy="3240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6" name="Google Shape;536;g3d0e24cd55f_0_619"/>
            <p:cNvSpPr/>
            <p:nvPr/>
          </p:nvSpPr>
          <p:spPr>
            <a:xfrm>
              <a:off x="80286" y="2537917"/>
              <a:ext cx="216000" cy="216000"/>
            </a:xfrm>
            <a:prstGeom prst="star5">
              <a:avLst>
                <a:gd fmla="val 19098" name="adj"/>
                <a:gd fmla="val 105146" name="hf"/>
                <a:gd fmla="val 110557" name="vf"/>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cxnSp>
        <p:nvCxnSpPr>
          <p:cNvPr id="537" name="Google Shape;537;g3d0e24cd55f_0_619"/>
          <p:cNvCxnSpPr>
            <a:stCxn id="492" idx="2"/>
            <a:endCxn id="507" idx="0"/>
          </p:cNvCxnSpPr>
          <p:nvPr/>
        </p:nvCxnSpPr>
        <p:spPr>
          <a:xfrm>
            <a:off x="2193840" y="3606184"/>
            <a:ext cx="0" cy="174000"/>
          </a:xfrm>
          <a:prstGeom prst="straightConnector1">
            <a:avLst/>
          </a:prstGeom>
          <a:noFill/>
          <a:ln cap="flat" cmpd="sng" w="12700">
            <a:solidFill>
              <a:schemeClr val="accent1"/>
            </a:solidFill>
            <a:prstDash val="solid"/>
            <a:miter lim="800000"/>
            <a:headEnd len="sm" w="sm" type="none"/>
            <a:tailEnd len="sm" w="sm" type="none"/>
          </a:ln>
        </p:spPr>
      </p:cxnSp>
      <p:grpSp>
        <p:nvGrpSpPr>
          <p:cNvPr id="538" name="Google Shape;538;g3d0e24cd55f_0_619"/>
          <p:cNvGrpSpPr/>
          <p:nvPr/>
        </p:nvGrpSpPr>
        <p:grpSpPr>
          <a:xfrm>
            <a:off x="9773916" y="47240"/>
            <a:ext cx="2149014" cy="288000"/>
            <a:chOff x="9524822" y="47240"/>
            <a:chExt cx="2149014" cy="288000"/>
          </a:xfrm>
        </p:grpSpPr>
        <p:sp>
          <p:nvSpPr>
            <p:cNvPr id="539" name="Google Shape;539;g3d0e24cd55f_0_619"/>
            <p:cNvSpPr/>
            <p:nvPr/>
          </p:nvSpPr>
          <p:spPr>
            <a:xfrm>
              <a:off x="9834991"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2</a:t>
              </a:r>
              <a:endParaRPr b="0" i="0" sz="900" u="none" cap="none" strike="noStrike">
                <a:solidFill>
                  <a:srgbClr val="FFFFFF"/>
                </a:solidFill>
                <a:latin typeface="Arial"/>
                <a:ea typeface="Arial"/>
                <a:cs typeface="Arial"/>
                <a:sym typeface="Arial"/>
              </a:endParaRPr>
            </a:p>
          </p:txBody>
        </p:sp>
        <p:sp>
          <p:nvSpPr>
            <p:cNvPr id="540" name="Google Shape;540;g3d0e24cd55f_0_619"/>
            <p:cNvSpPr/>
            <p:nvPr/>
          </p:nvSpPr>
          <p:spPr>
            <a:xfrm>
              <a:off x="9524822"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541" name="Google Shape;541;g3d0e24cd55f_0_619"/>
            <p:cNvSpPr/>
            <p:nvPr/>
          </p:nvSpPr>
          <p:spPr>
            <a:xfrm>
              <a:off x="10145160"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3</a:t>
              </a:r>
              <a:endParaRPr b="0" i="0" sz="900" u="none" cap="none" strike="noStrike">
                <a:solidFill>
                  <a:srgbClr val="FFFFFF"/>
                </a:solidFill>
                <a:latin typeface="Arial"/>
                <a:ea typeface="Arial"/>
                <a:cs typeface="Arial"/>
                <a:sym typeface="Arial"/>
              </a:endParaRPr>
            </a:p>
          </p:txBody>
        </p:sp>
        <p:sp>
          <p:nvSpPr>
            <p:cNvPr id="542" name="Google Shape;542;g3d0e24cd55f_0_619"/>
            <p:cNvSpPr/>
            <p:nvPr/>
          </p:nvSpPr>
          <p:spPr>
            <a:xfrm>
              <a:off x="10455329"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4</a:t>
              </a:r>
              <a:endParaRPr b="0" i="0" sz="900" u="none" cap="none" strike="noStrike">
                <a:solidFill>
                  <a:srgbClr val="FFFFFF"/>
                </a:solidFill>
                <a:latin typeface="Arial"/>
                <a:ea typeface="Arial"/>
                <a:cs typeface="Arial"/>
                <a:sym typeface="Arial"/>
              </a:endParaRPr>
            </a:p>
          </p:txBody>
        </p:sp>
        <p:sp>
          <p:nvSpPr>
            <p:cNvPr id="543" name="Google Shape;543;g3d0e24cd55f_0_619"/>
            <p:cNvSpPr/>
            <p:nvPr/>
          </p:nvSpPr>
          <p:spPr>
            <a:xfrm>
              <a:off x="11075667"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6</a:t>
              </a:r>
              <a:endParaRPr b="0" i="0" sz="900" u="none" cap="none" strike="noStrike">
                <a:solidFill>
                  <a:srgbClr val="FFFFFF"/>
                </a:solidFill>
                <a:latin typeface="Arial"/>
                <a:ea typeface="Arial"/>
                <a:cs typeface="Arial"/>
                <a:sym typeface="Arial"/>
              </a:endParaRPr>
            </a:p>
          </p:txBody>
        </p:sp>
        <p:sp>
          <p:nvSpPr>
            <p:cNvPr id="544" name="Google Shape;544;g3d0e24cd55f_0_619"/>
            <p:cNvSpPr/>
            <p:nvPr/>
          </p:nvSpPr>
          <p:spPr>
            <a:xfrm>
              <a:off x="10765498" y="47240"/>
              <a:ext cx="288000" cy="288000"/>
            </a:xfrm>
            <a:prstGeom prst="ellipse">
              <a:avLst/>
            </a:prstGeom>
            <a:solidFill>
              <a:srgbClr val="2C606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5</a:t>
              </a:r>
              <a:endParaRPr b="0" i="0" sz="900" u="none" cap="none" strike="noStrike">
                <a:solidFill>
                  <a:srgbClr val="FFFFFF"/>
                </a:solidFill>
                <a:latin typeface="Arial"/>
                <a:ea typeface="Arial"/>
                <a:cs typeface="Arial"/>
                <a:sym typeface="Arial"/>
              </a:endParaRPr>
            </a:p>
          </p:txBody>
        </p:sp>
        <p:sp>
          <p:nvSpPr>
            <p:cNvPr id="545" name="Google Shape;545;g3d0e24cd55f_0_619"/>
            <p:cNvSpPr/>
            <p:nvPr/>
          </p:nvSpPr>
          <p:spPr>
            <a:xfrm>
              <a:off x="11385836"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7</a:t>
              </a:r>
              <a:endParaRPr b="0" i="0" sz="900" u="none" cap="none" strike="noStrike">
                <a:solidFill>
                  <a:srgbClr val="FFFFFF"/>
                </a:solidFill>
                <a:latin typeface="Arial"/>
                <a:ea typeface="Arial"/>
                <a:cs typeface="Arial"/>
                <a:sym typeface="Arial"/>
              </a:endParaRPr>
            </a:p>
          </p:txBody>
        </p:sp>
      </p:grpSp>
      <p:cxnSp>
        <p:nvCxnSpPr>
          <p:cNvPr id="546" name="Google Shape;546;g3d0e24cd55f_0_619"/>
          <p:cNvCxnSpPr>
            <a:stCxn id="491" idx="2"/>
            <a:endCxn id="547" idx="0"/>
          </p:cNvCxnSpPr>
          <p:nvPr/>
        </p:nvCxnSpPr>
        <p:spPr>
          <a:xfrm>
            <a:off x="952985" y="3606184"/>
            <a:ext cx="0" cy="1070100"/>
          </a:xfrm>
          <a:prstGeom prst="straightConnector1">
            <a:avLst/>
          </a:prstGeom>
          <a:noFill/>
          <a:ln cap="flat" cmpd="sng" w="12700">
            <a:solidFill>
              <a:schemeClr val="accent1"/>
            </a:solidFill>
            <a:prstDash val="solid"/>
            <a:miter lim="800000"/>
            <a:headEnd len="sm" w="sm" type="none"/>
            <a:tailEnd len="sm" w="sm" type="none"/>
          </a:ln>
        </p:spPr>
      </p:cxnSp>
      <p:sp>
        <p:nvSpPr>
          <p:cNvPr id="548" name="Google Shape;548;g3d0e24cd55f_0_619"/>
          <p:cNvSpPr/>
          <p:nvPr/>
        </p:nvSpPr>
        <p:spPr>
          <a:xfrm>
            <a:off x="6727057" y="2369118"/>
            <a:ext cx="822900" cy="468000"/>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Arial"/>
                <a:ea typeface="Arial"/>
                <a:cs typeface="Arial"/>
                <a:sym typeface="Arial"/>
              </a:rPr>
              <a:t>IODE</a:t>
            </a:r>
            <a:endParaRPr b="1" i="0" sz="900" u="none" cap="none" strike="noStrike">
              <a:solidFill>
                <a:schemeClr val="dk1"/>
              </a:solidFill>
              <a:latin typeface="Arial"/>
              <a:ea typeface="Arial"/>
              <a:cs typeface="Arial"/>
              <a:sym typeface="Arial"/>
            </a:endParaRPr>
          </a:p>
        </p:txBody>
      </p:sp>
      <p:cxnSp>
        <p:nvCxnSpPr>
          <p:cNvPr id="549" name="Google Shape;549;g3d0e24cd55f_0_619"/>
          <p:cNvCxnSpPr>
            <a:stCxn id="532" idx="2"/>
            <a:endCxn id="527" idx="0"/>
          </p:cNvCxnSpPr>
          <p:nvPr/>
        </p:nvCxnSpPr>
        <p:spPr>
          <a:xfrm flipH="1" rot="-5400000">
            <a:off x="4281609" y="3379234"/>
            <a:ext cx="172200" cy="626100"/>
          </a:xfrm>
          <a:prstGeom prst="bentConnector3">
            <a:avLst>
              <a:gd fmla="val 49977" name="adj1"/>
            </a:avLst>
          </a:prstGeom>
          <a:noFill/>
          <a:ln cap="flat" cmpd="sng" w="12700">
            <a:solidFill>
              <a:schemeClr val="accent1"/>
            </a:solidFill>
            <a:prstDash val="solid"/>
            <a:miter lim="800000"/>
            <a:headEnd len="sm" w="sm" type="none"/>
            <a:tailEnd len="sm" w="sm" type="none"/>
          </a:ln>
        </p:spPr>
      </p:cxnSp>
      <p:cxnSp>
        <p:nvCxnSpPr>
          <p:cNvPr id="550" name="Google Shape;550;g3d0e24cd55f_0_619"/>
          <p:cNvCxnSpPr>
            <a:stCxn id="532" idx="2"/>
            <a:endCxn id="506" idx="0"/>
          </p:cNvCxnSpPr>
          <p:nvPr/>
        </p:nvCxnSpPr>
        <p:spPr>
          <a:xfrm rot="5400000">
            <a:off x="3668409" y="3392134"/>
            <a:ext cx="172200" cy="600300"/>
          </a:xfrm>
          <a:prstGeom prst="bentConnector3">
            <a:avLst>
              <a:gd fmla="val 49977" name="adj1"/>
            </a:avLst>
          </a:prstGeom>
          <a:noFill/>
          <a:ln cap="flat" cmpd="sng" w="12700">
            <a:solidFill>
              <a:schemeClr val="accent1"/>
            </a:solidFill>
            <a:prstDash val="solid"/>
            <a:miter lim="800000"/>
            <a:headEnd len="sm" w="sm" type="none"/>
            <a:tailEnd len="sm" w="sm" type="none"/>
          </a:ln>
        </p:spPr>
      </p:cxnSp>
      <p:cxnSp>
        <p:nvCxnSpPr>
          <p:cNvPr id="551" name="Google Shape;551;g3d0e24cd55f_0_619"/>
          <p:cNvCxnSpPr>
            <a:stCxn id="548" idx="1"/>
            <a:endCxn id="490" idx="3"/>
          </p:cNvCxnSpPr>
          <p:nvPr/>
        </p:nvCxnSpPr>
        <p:spPr>
          <a:xfrm rot="10800000">
            <a:off x="5094157" y="2603118"/>
            <a:ext cx="1632900" cy="0"/>
          </a:xfrm>
          <a:prstGeom prst="straightConnector1">
            <a:avLst/>
          </a:prstGeom>
          <a:noFill/>
          <a:ln cap="flat" cmpd="sng" w="12700">
            <a:solidFill>
              <a:schemeClr val="accent1"/>
            </a:solidFill>
            <a:prstDash val="solid"/>
            <a:miter lim="800000"/>
            <a:headEnd len="sm" w="sm" type="none"/>
            <a:tailEnd len="sm" w="sm" type="none"/>
          </a:ln>
        </p:spPr>
      </p:cxnSp>
      <p:sp>
        <p:nvSpPr>
          <p:cNvPr id="547" name="Google Shape;547;g3d0e24cd55f_0_619"/>
          <p:cNvSpPr/>
          <p:nvPr/>
        </p:nvSpPr>
        <p:spPr>
          <a:xfrm>
            <a:off x="376985" y="4676316"/>
            <a:ext cx="1152000" cy="468000"/>
          </a:xfrm>
          <a:prstGeom prst="rect">
            <a:avLst/>
          </a:prstGeom>
          <a:solidFill>
            <a:srgbClr val="5894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Arial"/>
                <a:ea typeface="Arial"/>
                <a:cs typeface="Arial"/>
                <a:sym typeface="Arial"/>
              </a:rPr>
              <a:t>BioEco Panel Scientific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Arial"/>
                <a:ea typeface="Arial"/>
                <a:cs typeface="Arial"/>
                <a:sym typeface="Arial"/>
              </a:rPr>
              <a:t>Officer (P3)</a:t>
            </a:r>
            <a:r>
              <a:rPr b="1" baseline="30000" i="0" lang="en-GB" sz="900" u="none" cap="none" strike="noStrike">
                <a:solidFill>
                  <a:schemeClr val="lt1"/>
                </a:solidFill>
                <a:latin typeface="Arial"/>
                <a:ea typeface="Arial"/>
                <a:cs typeface="Arial"/>
                <a:sym typeface="Arial"/>
              </a:rPr>
              <a:t> 2, 7</a:t>
            </a:r>
            <a:endParaRPr b="1" i="0" sz="900" u="none" cap="none" strike="noStrike">
              <a:solidFill>
                <a:schemeClr val="lt1"/>
              </a:solidFill>
              <a:latin typeface="Arial"/>
              <a:ea typeface="Arial"/>
              <a:cs typeface="Arial"/>
              <a:sym typeface="Arial"/>
            </a:endParaRPr>
          </a:p>
        </p:txBody>
      </p:sp>
      <p:sp>
        <p:nvSpPr>
          <p:cNvPr id="498" name="Google Shape;498;g3d0e24cd55f_0_619"/>
          <p:cNvSpPr/>
          <p:nvPr/>
        </p:nvSpPr>
        <p:spPr>
          <a:xfrm>
            <a:off x="1574526" y="4676316"/>
            <a:ext cx="1152000" cy="468000"/>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7F7F7F"/>
                </a:solidFill>
                <a:latin typeface="Arial"/>
                <a:ea typeface="Arial"/>
                <a:cs typeface="Arial"/>
                <a:sym typeface="Arial"/>
              </a:rPr>
              <a:t>OOPC Panel Scientific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7F7F7F"/>
                </a:solidFill>
                <a:latin typeface="Arial"/>
                <a:ea typeface="Arial"/>
                <a:cs typeface="Arial"/>
                <a:sym typeface="Arial"/>
              </a:rPr>
              <a:t>Officer </a:t>
            </a:r>
            <a:r>
              <a:rPr b="1" baseline="30000" i="0" lang="en-GB" sz="900" u="none" cap="none" strike="noStrike">
                <a:solidFill>
                  <a:srgbClr val="7F7F7F"/>
                </a:solidFill>
                <a:latin typeface="Arial"/>
                <a:ea typeface="Arial"/>
                <a:cs typeface="Arial"/>
                <a:sym typeface="Arial"/>
              </a:rPr>
              <a:t>4</a:t>
            </a:r>
            <a:endParaRPr b="1" i="0" sz="900" u="none" cap="none" strike="noStrike">
              <a:solidFill>
                <a:srgbClr val="7F7F7F"/>
              </a:solidFill>
              <a:latin typeface="Arial"/>
              <a:ea typeface="Arial"/>
              <a:cs typeface="Arial"/>
              <a:sym typeface="Arial"/>
            </a:endParaRPr>
          </a:p>
        </p:txBody>
      </p:sp>
      <p:sp>
        <p:nvSpPr>
          <p:cNvPr id="500" name="Google Shape;500;g3d0e24cd55f_0_619"/>
          <p:cNvSpPr/>
          <p:nvPr/>
        </p:nvSpPr>
        <p:spPr>
          <a:xfrm>
            <a:off x="2772067" y="4676316"/>
            <a:ext cx="1152000" cy="468000"/>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7F7F7F"/>
                </a:solidFill>
                <a:latin typeface="Arial"/>
                <a:ea typeface="Arial"/>
                <a:cs typeface="Arial"/>
                <a:sym typeface="Arial"/>
              </a:rPr>
              <a:t>BGC Panel Scientific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7F7F7F"/>
                </a:solidFill>
                <a:latin typeface="Arial"/>
                <a:ea typeface="Arial"/>
                <a:cs typeface="Arial"/>
                <a:sym typeface="Arial"/>
              </a:rPr>
              <a:t>Officer (P3) </a:t>
            </a:r>
            <a:r>
              <a:rPr b="1" baseline="30000" i="0" lang="en-GB" sz="900" u="none" cap="none" strike="noStrike">
                <a:solidFill>
                  <a:srgbClr val="7F7F7F"/>
                </a:solidFill>
                <a:latin typeface="Arial"/>
                <a:ea typeface="Arial"/>
                <a:cs typeface="Arial"/>
                <a:sym typeface="Arial"/>
              </a:rPr>
              <a:t>5</a:t>
            </a:r>
            <a:endParaRPr b="1" i="0" sz="900" u="none" cap="none" strike="noStrike">
              <a:solidFill>
                <a:srgbClr val="7F7F7F"/>
              </a:solidFill>
              <a:latin typeface="Arial"/>
              <a:ea typeface="Arial"/>
              <a:cs typeface="Arial"/>
              <a:sym typeface="Arial"/>
            </a:endParaRPr>
          </a:p>
        </p:txBody>
      </p:sp>
      <p:sp>
        <p:nvSpPr>
          <p:cNvPr id="502" name="Google Shape;502;g3d0e24cd55f_0_619"/>
          <p:cNvSpPr/>
          <p:nvPr/>
        </p:nvSpPr>
        <p:spPr>
          <a:xfrm>
            <a:off x="3969609" y="4676316"/>
            <a:ext cx="1152000" cy="468000"/>
          </a:xfrm>
          <a:prstGeom prst="rect">
            <a:avLst/>
          </a:prstGeom>
          <a:solidFill>
            <a:srgbClr val="5894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Arial"/>
                <a:ea typeface="Arial"/>
                <a:cs typeface="Arial"/>
                <a:sym typeface="Arial"/>
              </a:rPr>
              <a:t>ICG Officer</a:t>
            </a:r>
            <a:br>
              <a:rPr b="1" i="0" lang="en-GB" sz="900" u="none" cap="none" strike="noStrike">
                <a:solidFill>
                  <a:schemeClr val="lt1"/>
                </a:solidFill>
                <a:latin typeface="Arial"/>
                <a:ea typeface="Arial"/>
                <a:cs typeface="Arial"/>
                <a:sym typeface="Arial"/>
              </a:rPr>
            </a:br>
            <a:r>
              <a:rPr b="1" i="0" lang="en-GB" sz="900" u="none" cap="none" strike="noStrike">
                <a:solidFill>
                  <a:schemeClr val="lt1"/>
                </a:solidFill>
                <a:latin typeface="Arial"/>
                <a:ea typeface="Arial"/>
                <a:cs typeface="Arial"/>
                <a:sym typeface="Arial"/>
              </a:rPr>
              <a:t> (P2/3) </a:t>
            </a:r>
            <a:r>
              <a:rPr b="1" baseline="30000" i="0" lang="en-GB" sz="900" u="none" cap="none" strike="noStrike">
                <a:solidFill>
                  <a:schemeClr val="lt1"/>
                </a:solidFill>
                <a:latin typeface="Arial"/>
                <a:ea typeface="Arial"/>
                <a:cs typeface="Arial"/>
                <a:sym typeface="Arial"/>
              </a:rPr>
              <a:t>6, 7</a:t>
            </a:r>
            <a:endParaRPr b="1" i="0" sz="900" u="none" cap="none" strike="noStrike">
              <a:solidFill>
                <a:schemeClr val="lt1"/>
              </a:solidFill>
              <a:latin typeface="Arial"/>
              <a:ea typeface="Arial"/>
              <a:cs typeface="Arial"/>
              <a:sym typeface="Arial"/>
            </a:endParaRPr>
          </a:p>
        </p:txBody>
      </p:sp>
      <p:grpSp>
        <p:nvGrpSpPr>
          <p:cNvPr id="552" name="Google Shape;552;g3d0e24cd55f_0_619"/>
          <p:cNvGrpSpPr/>
          <p:nvPr/>
        </p:nvGrpSpPr>
        <p:grpSpPr>
          <a:xfrm>
            <a:off x="3932573" y="4593406"/>
            <a:ext cx="216011" cy="216011"/>
            <a:chOff x="26286" y="2483917"/>
            <a:chExt cx="324000" cy="324000"/>
          </a:xfrm>
        </p:grpSpPr>
        <p:sp>
          <p:nvSpPr>
            <p:cNvPr id="553" name="Google Shape;553;g3d0e24cd55f_0_619"/>
            <p:cNvSpPr/>
            <p:nvPr/>
          </p:nvSpPr>
          <p:spPr>
            <a:xfrm>
              <a:off x="26286" y="2483917"/>
              <a:ext cx="324000" cy="3240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54" name="Google Shape;554;g3d0e24cd55f_0_619"/>
            <p:cNvSpPr/>
            <p:nvPr/>
          </p:nvSpPr>
          <p:spPr>
            <a:xfrm>
              <a:off x="80286" y="2537917"/>
              <a:ext cx="216000" cy="216000"/>
            </a:xfrm>
            <a:prstGeom prst="star5">
              <a:avLst>
                <a:gd fmla="val 19098" name="adj"/>
                <a:gd fmla="val 105146" name="hf"/>
                <a:gd fmla="val 110557" name="vf"/>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555" name="Google Shape;555;g3d0e24cd55f_0_619"/>
          <p:cNvSpPr/>
          <p:nvPr/>
        </p:nvSpPr>
        <p:spPr>
          <a:xfrm>
            <a:off x="6727057" y="3507898"/>
            <a:ext cx="822900" cy="468000"/>
          </a:xfrm>
          <a:prstGeom prst="rect">
            <a:avLst/>
          </a:prstGeom>
          <a:solidFill>
            <a:srgbClr val="C9EDEA"/>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Arial"/>
                <a:ea typeface="Arial"/>
                <a:cs typeface="Arial"/>
                <a:sym typeface="Arial"/>
              </a:rPr>
              <a:t>Additional Consultants</a:t>
            </a:r>
            <a:r>
              <a:rPr b="1" baseline="30000" i="0" lang="en-GB" sz="900" u="none" cap="none" strike="noStrike">
                <a:solidFill>
                  <a:schemeClr val="dk1"/>
                </a:solidFill>
                <a:latin typeface="Arial"/>
                <a:ea typeface="Arial"/>
                <a:cs typeface="Arial"/>
                <a:sym typeface="Arial"/>
              </a:rPr>
              <a:t>3</a:t>
            </a:r>
            <a:endParaRPr b="1" i="0" sz="900" u="none" cap="none" strike="noStrike">
              <a:solidFill>
                <a:schemeClr val="dk1"/>
              </a:solidFill>
              <a:latin typeface="Arial"/>
              <a:ea typeface="Arial"/>
              <a:cs typeface="Arial"/>
              <a:sym typeface="Arial"/>
            </a:endParaRPr>
          </a:p>
        </p:txBody>
      </p:sp>
      <p:sp>
        <p:nvSpPr>
          <p:cNvPr id="556" name="Google Shape;556;g3d0e24cd55f_0_619"/>
          <p:cNvSpPr/>
          <p:nvPr/>
        </p:nvSpPr>
        <p:spPr>
          <a:xfrm>
            <a:off x="5615724" y="6425348"/>
            <a:ext cx="546000" cy="115200"/>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chemeClr val="dk1"/>
              </a:solidFill>
              <a:latin typeface="Arial"/>
              <a:ea typeface="Arial"/>
              <a:cs typeface="Arial"/>
              <a:sym typeface="Arial"/>
            </a:endParaRPr>
          </a:p>
        </p:txBody>
      </p:sp>
      <p:sp>
        <p:nvSpPr>
          <p:cNvPr id="557" name="Google Shape;557;g3d0e24cd55f_0_619"/>
          <p:cNvSpPr txBox="1"/>
          <p:nvPr/>
        </p:nvSpPr>
        <p:spPr>
          <a:xfrm>
            <a:off x="6161800" y="6346004"/>
            <a:ext cx="1352400" cy="246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External</a:t>
            </a:r>
            <a:endParaRPr b="0" i="0" sz="1000" u="none" cap="none" strike="noStrike">
              <a:solidFill>
                <a:schemeClr val="dk1"/>
              </a:solidFill>
              <a:latin typeface="Arial"/>
              <a:ea typeface="Arial"/>
              <a:cs typeface="Arial"/>
              <a:sym typeface="Arial"/>
            </a:endParaRPr>
          </a:p>
        </p:txBody>
      </p:sp>
      <p:cxnSp>
        <p:nvCxnSpPr>
          <p:cNvPr id="558" name="Google Shape;558;g3d0e24cd55f_0_619"/>
          <p:cNvCxnSpPr>
            <a:stCxn id="555" idx="1"/>
            <a:endCxn id="473" idx="3"/>
          </p:cNvCxnSpPr>
          <p:nvPr/>
        </p:nvCxnSpPr>
        <p:spPr>
          <a:xfrm rot="10800000">
            <a:off x="6615757" y="3741898"/>
            <a:ext cx="111300" cy="0"/>
          </a:xfrm>
          <a:prstGeom prst="straightConnector1">
            <a:avLst/>
          </a:prstGeom>
          <a:noFill/>
          <a:ln cap="flat" cmpd="sng" w="12700">
            <a:solidFill>
              <a:schemeClr val="accent1"/>
            </a:solidFill>
            <a:prstDash val="solid"/>
            <a:miter lim="800000"/>
            <a:headEnd len="sm" w="sm" type="none"/>
            <a:tailEnd len="sm" w="sm" type="none"/>
          </a:ln>
        </p:spPr>
      </p:cxnSp>
      <p:sp>
        <p:nvSpPr>
          <p:cNvPr id="559" name="Google Shape;559;g3d0e24cd55f_0_619"/>
          <p:cNvSpPr txBox="1"/>
          <p:nvPr/>
        </p:nvSpPr>
        <p:spPr>
          <a:xfrm>
            <a:off x="1754425" y="5128500"/>
            <a:ext cx="8949000" cy="1015800"/>
          </a:xfrm>
          <a:prstGeom prst="rect">
            <a:avLst/>
          </a:prstGeom>
          <a:solidFill>
            <a:srgbClr val="00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2"/>
                </a:solidFill>
                <a:latin typeface="Roboto"/>
                <a:ea typeface="Roboto"/>
                <a:cs typeface="Roboto"/>
                <a:sym typeface="Roboto"/>
              </a:rPr>
              <a:t>Needs further discussion</a:t>
            </a:r>
            <a:endParaRPr sz="1800">
              <a:solidFill>
                <a:schemeClr val="dk2"/>
              </a:solidFill>
              <a:latin typeface="Roboto"/>
              <a:ea typeface="Roboto"/>
              <a:cs typeface="Roboto"/>
              <a:sym typeface="Roboto"/>
            </a:endParaRPr>
          </a:p>
          <a:p>
            <a:pPr indent="0" lvl="0" marL="0" rtl="0" algn="l">
              <a:spcBef>
                <a:spcPts val="0"/>
              </a:spcBef>
              <a:spcAft>
                <a:spcPts val="0"/>
              </a:spcAft>
              <a:buNone/>
            </a:pPr>
            <a:r>
              <a:t/>
            </a:r>
            <a:endParaRPr sz="1800">
              <a:solidFill>
                <a:schemeClr val="dk2"/>
              </a:solidFill>
              <a:latin typeface="Roboto"/>
              <a:ea typeface="Roboto"/>
              <a:cs typeface="Roboto"/>
              <a:sym typeface="Roboto"/>
            </a:endParaRPr>
          </a:p>
          <a:p>
            <a:pPr indent="0" lvl="0" marL="0" rtl="0" algn="l">
              <a:spcBef>
                <a:spcPts val="0"/>
              </a:spcBef>
              <a:spcAft>
                <a:spcPts val="0"/>
              </a:spcAft>
              <a:buNone/>
            </a:pPr>
            <a:r>
              <a:t/>
            </a:r>
            <a:endParaRPr sz="1800">
              <a:solidFill>
                <a:schemeClr val="dk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g3d1d3109f87_0_166"/>
          <p:cNvSpPr/>
          <p:nvPr/>
        </p:nvSpPr>
        <p:spPr>
          <a:xfrm>
            <a:off x="7611448" y="1256267"/>
            <a:ext cx="4176000" cy="5010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6" name="Google Shape;566;g3d1d3109f87_0_166"/>
          <p:cNvSpPr txBox="1"/>
          <p:nvPr>
            <p:ph idx="1" type="body"/>
          </p:nvPr>
        </p:nvSpPr>
        <p:spPr>
          <a:xfrm>
            <a:off x="380999" y="196335"/>
            <a:ext cx="11430000" cy="884400"/>
          </a:xfrm>
          <a:prstGeom prst="rect">
            <a:avLst/>
          </a:prstGeom>
          <a:noFill/>
          <a:ln>
            <a:noFill/>
          </a:ln>
        </p:spPr>
        <p:txBody>
          <a:bodyPr anchorCtr="0" anchor="t" bIns="0" lIns="0" spcFirstLastPara="1" rIns="0" wrap="square" tIns="144000">
            <a:spAutoFit/>
          </a:bodyPr>
          <a:lstStyle/>
          <a:p>
            <a:pPr indent="0" lvl="0" marL="0" marR="0" rtl="0" algn="l">
              <a:lnSpc>
                <a:spcPct val="100000"/>
              </a:lnSpc>
              <a:spcBef>
                <a:spcPts val="0"/>
              </a:spcBef>
              <a:spcAft>
                <a:spcPts val="0"/>
              </a:spcAft>
              <a:buClr>
                <a:srgbClr val="4AB5C4"/>
              </a:buClr>
              <a:buSzPts val="2400"/>
              <a:buFont typeface="Arial"/>
              <a:buNone/>
            </a:pPr>
            <a:r>
              <a:rPr lang="en-GB" sz="2400"/>
              <a:t>Introducing the Infrastructure Coordination Group will centralize ocean data provider coordination, data management, and strengthen integration </a:t>
            </a:r>
            <a:endParaRPr/>
          </a:p>
        </p:txBody>
      </p:sp>
      <p:grpSp>
        <p:nvGrpSpPr>
          <p:cNvPr id="567" name="Google Shape;567;g3d1d3109f87_0_166"/>
          <p:cNvGrpSpPr/>
          <p:nvPr/>
        </p:nvGrpSpPr>
        <p:grpSpPr>
          <a:xfrm>
            <a:off x="-403720" y="47240"/>
            <a:ext cx="346858" cy="1629636"/>
            <a:chOff x="-510363" y="0"/>
            <a:chExt cx="346858" cy="1629636"/>
          </a:xfrm>
        </p:grpSpPr>
        <p:sp>
          <p:nvSpPr>
            <p:cNvPr id="568" name="Google Shape;568;g3d1d3109f87_0_166"/>
            <p:cNvSpPr/>
            <p:nvPr/>
          </p:nvSpPr>
          <p:spPr>
            <a:xfrm>
              <a:off x="-510363" y="0"/>
              <a:ext cx="342600" cy="308400"/>
            </a:xfrm>
            <a:prstGeom prst="rect">
              <a:avLst/>
            </a:prstGeom>
            <a:solidFill>
              <a:srgbClr val="CAED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9" name="Google Shape;569;g3d1d3109f87_0_166"/>
            <p:cNvSpPr/>
            <p:nvPr/>
          </p:nvSpPr>
          <p:spPr>
            <a:xfrm>
              <a:off x="-510363" y="330309"/>
              <a:ext cx="342600" cy="308400"/>
            </a:xfrm>
            <a:prstGeom prst="rect">
              <a:avLst/>
            </a:prstGeom>
            <a:solidFill>
              <a:srgbClr val="9DD6D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0" name="Google Shape;570;g3d1d3109f87_0_166"/>
            <p:cNvSpPr/>
            <p:nvPr/>
          </p:nvSpPr>
          <p:spPr>
            <a:xfrm>
              <a:off x="-510363" y="660618"/>
              <a:ext cx="342600" cy="308400"/>
            </a:xfrm>
            <a:prstGeom prst="rect">
              <a:avLst/>
            </a:prstGeom>
            <a:solidFill>
              <a:srgbClr val="71B0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1" name="Google Shape;571;g3d1d3109f87_0_166"/>
            <p:cNvSpPr/>
            <p:nvPr/>
          </p:nvSpPr>
          <p:spPr>
            <a:xfrm>
              <a:off x="-506105" y="990927"/>
              <a:ext cx="342600" cy="308400"/>
            </a:xfrm>
            <a:prstGeom prst="rect">
              <a:avLst/>
            </a:prstGeom>
            <a:solidFill>
              <a:srgbClr val="5894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2" name="Google Shape;572;g3d1d3109f87_0_166"/>
            <p:cNvSpPr/>
            <p:nvPr/>
          </p:nvSpPr>
          <p:spPr>
            <a:xfrm>
              <a:off x="-506105" y="1321236"/>
              <a:ext cx="342600" cy="308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573" name="Google Shape;573;g3d1d3109f87_0_166"/>
          <p:cNvSpPr txBox="1"/>
          <p:nvPr/>
        </p:nvSpPr>
        <p:spPr>
          <a:xfrm>
            <a:off x="7716148" y="1657792"/>
            <a:ext cx="4095000" cy="38097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Arial"/>
                <a:ea typeface="Arial"/>
                <a:cs typeface="Arial"/>
                <a:sym typeface="Arial"/>
              </a:rPr>
              <a:t>Network and data coordination provided currently by OCG, OceanOPS, BioEco Panel and IODE will be merged into a single component – Infrastructure Coordination Group (ICG) </a:t>
            </a:r>
            <a:endParaRPr b="0" i="0" sz="1400" u="none" cap="none" strike="noStrike">
              <a:solidFill>
                <a:srgbClr val="000000"/>
              </a:solidFill>
              <a:latin typeface="Arial"/>
              <a:ea typeface="Arial"/>
              <a:cs typeface="Arial"/>
              <a:sym typeface="Arial"/>
            </a:endParaRPr>
          </a:p>
          <a:p>
            <a:pPr indent="-171450" lvl="0" marL="36000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Arial"/>
                <a:ea typeface="Arial"/>
                <a:cs typeface="Arial"/>
                <a:sym typeface="Arial"/>
              </a:rPr>
              <a:t>ICG will have an expanded mandate to coordinate all ocean observing data providers (e.g., GOOS Networks, biology community, regional and coastal observations)</a:t>
            </a:r>
            <a:endParaRPr b="0" i="0" sz="1400" u="none" cap="none" strike="noStrike">
              <a:solidFill>
                <a:srgbClr val="000000"/>
              </a:solidFill>
              <a:latin typeface="Arial"/>
              <a:ea typeface="Arial"/>
              <a:cs typeface="Arial"/>
              <a:sym typeface="Arial"/>
            </a:endParaRPr>
          </a:p>
          <a:p>
            <a:pPr indent="-171450" lvl="0" marL="36000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Arial"/>
                <a:ea typeface="Arial"/>
                <a:cs typeface="Arial"/>
                <a:sym typeface="Arial"/>
              </a:rPr>
              <a:t>OceanOPS will facilitate implementation of ICG workplan</a:t>
            </a:r>
            <a:endParaRPr b="0" i="0" sz="1400" u="none" cap="none" strike="noStrike">
              <a:solidFill>
                <a:srgbClr val="000000"/>
              </a:solidFill>
              <a:latin typeface="Arial"/>
              <a:ea typeface="Arial"/>
              <a:cs typeface="Arial"/>
              <a:sym typeface="Arial"/>
            </a:endParaRPr>
          </a:p>
          <a:p>
            <a:pPr indent="-171450" lvl="0" marL="17280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Arial"/>
                <a:ea typeface="Arial"/>
                <a:cs typeface="Arial"/>
                <a:sym typeface="Arial"/>
              </a:rPr>
              <a:t>A Co-Chair system will be established with one focused on network and one on data, while also introducing Vice Chairs to represent external contributors, ensure biological expertise, and the user community</a:t>
            </a:r>
            <a:endParaRPr b="0" i="0" sz="1050" u="none" cap="none" strike="noStrike">
              <a:solidFill>
                <a:schemeClr val="dk1"/>
              </a:solidFill>
              <a:latin typeface="Arial"/>
              <a:ea typeface="Arial"/>
              <a:cs typeface="Arial"/>
              <a:sym typeface="Arial"/>
            </a:endParaRPr>
          </a:p>
          <a:p>
            <a:pPr indent="-171450" lvl="0" marL="17280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Arial"/>
                <a:ea typeface="Arial"/>
                <a:cs typeface="Arial"/>
                <a:sym typeface="Arial"/>
              </a:rPr>
              <a:t>ICG will report to GOOS Steering Committee on behalf of all ocean observing data providers contributing to ocean observation and system wide data coordination efforts</a:t>
            </a:r>
            <a:endParaRPr b="0" i="0" sz="1050" u="none" cap="none" strike="noStrike">
              <a:solidFill>
                <a:schemeClr val="dk1"/>
              </a:solidFill>
              <a:latin typeface="Arial"/>
              <a:ea typeface="Arial"/>
              <a:cs typeface="Arial"/>
              <a:sym typeface="Arial"/>
            </a:endParaRPr>
          </a:p>
          <a:p>
            <a:pPr indent="-171450" lvl="0" marL="36000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Arial"/>
                <a:ea typeface="Arial"/>
                <a:cs typeface="Arial"/>
                <a:sym typeface="Arial"/>
              </a:rPr>
              <a:t>NFPs will continue to communicate and collaborate with their respective national observing networks and communities to develop and sustain its national ocean observing coordination</a:t>
            </a:r>
            <a:endParaRPr b="0" i="0" sz="1050" u="none" cap="none" strike="noStrike">
              <a:solidFill>
                <a:schemeClr val="dk1"/>
              </a:solidFill>
              <a:latin typeface="Arial"/>
              <a:ea typeface="Arial"/>
              <a:cs typeface="Arial"/>
              <a:sym typeface="Arial"/>
            </a:endParaRPr>
          </a:p>
          <a:p>
            <a:pPr indent="-171450" lvl="0" marL="17280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Arial"/>
                <a:ea typeface="Arial"/>
                <a:cs typeface="Arial"/>
                <a:sym typeface="Arial"/>
              </a:rPr>
              <a:t>Ocean observing data providers will follow data management standards and protocols set forth by IOC and WMO</a:t>
            </a:r>
            <a:endParaRPr b="0" i="0" sz="1050" u="none" cap="none" strike="noStrike">
              <a:solidFill>
                <a:schemeClr val="dk1"/>
              </a:solidFill>
              <a:latin typeface="Arial"/>
              <a:ea typeface="Arial"/>
              <a:cs typeface="Arial"/>
              <a:sym typeface="Arial"/>
            </a:endParaRPr>
          </a:p>
          <a:p>
            <a:pPr indent="-171450" lvl="0" marL="17280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Arial"/>
                <a:ea typeface="Arial"/>
                <a:cs typeface="Arial"/>
                <a:sym typeface="Arial"/>
              </a:rPr>
              <a:t>Ocean observing data providers will be encouraged to integrate their own data platforms (e.g., BioEco Portal) with the OceanOPS product</a:t>
            </a:r>
            <a:endParaRPr b="0" i="0" sz="1050" u="none" cap="none" strike="noStrike">
              <a:solidFill>
                <a:schemeClr val="dk1"/>
              </a:solidFill>
              <a:latin typeface="Arial"/>
              <a:ea typeface="Arial"/>
              <a:cs typeface="Arial"/>
              <a:sym typeface="Arial"/>
            </a:endParaRPr>
          </a:p>
        </p:txBody>
      </p:sp>
      <p:sp>
        <p:nvSpPr>
          <p:cNvPr id="574" name="Google Shape;574;g3d1d3109f87_0_166"/>
          <p:cNvSpPr txBox="1"/>
          <p:nvPr/>
        </p:nvSpPr>
        <p:spPr>
          <a:xfrm>
            <a:off x="368472" y="1250389"/>
            <a:ext cx="71280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Proposal for Infrastructure Coordination Group (ICG) </a:t>
            </a:r>
            <a:endParaRPr b="1" i="0" sz="1200" u="none" cap="none" strike="noStrike">
              <a:solidFill>
                <a:schemeClr val="dk1"/>
              </a:solidFill>
              <a:latin typeface="Arial"/>
              <a:ea typeface="Arial"/>
              <a:cs typeface="Arial"/>
              <a:sym typeface="Arial"/>
            </a:endParaRPr>
          </a:p>
        </p:txBody>
      </p:sp>
      <p:grpSp>
        <p:nvGrpSpPr>
          <p:cNvPr id="575" name="Google Shape;575;g3d1d3109f87_0_166"/>
          <p:cNvGrpSpPr/>
          <p:nvPr/>
        </p:nvGrpSpPr>
        <p:grpSpPr>
          <a:xfrm>
            <a:off x="7705308" y="1250389"/>
            <a:ext cx="2128879" cy="302374"/>
            <a:chOff x="7602139" y="1986769"/>
            <a:chExt cx="4183296" cy="302374"/>
          </a:xfrm>
        </p:grpSpPr>
        <p:sp>
          <p:nvSpPr>
            <p:cNvPr id="576" name="Google Shape;576;g3d1d3109f87_0_166"/>
            <p:cNvSpPr txBox="1"/>
            <p:nvPr/>
          </p:nvSpPr>
          <p:spPr>
            <a:xfrm>
              <a:off x="7602139" y="1986769"/>
              <a:ext cx="39702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Recommended changes</a:t>
              </a:r>
              <a:endParaRPr b="0" i="0" sz="1400" u="none" cap="none" strike="noStrike">
                <a:solidFill>
                  <a:srgbClr val="000000"/>
                </a:solidFill>
                <a:latin typeface="Arial"/>
                <a:ea typeface="Arial"/>
                <a:cs typeface="Arial"/>
                <a:sym typeface="Arial"/>
              </a:endParaRPr>
            </a:p>
          </p:txBody>
        </p:sp>
        <p:cxnSp>
          <p:nvCxnSpPr>
            <p:cNvPr id="577" name="Google Shape;577;g3d1d3109f87_0_166"/>
            <p:cNvCxnSpPr/>
            <p:nvPr/>
          </p:nvCxnSpPr>
          <p:spPr>
            <a:xfrm>
              <a:off x="7753435" y="2289143"/>
              <a:ext cx="4032000" cy="0"/>
            </a:xfrm>
            <a:prstGeom prst="straightConnector1">
              <a:avLst/>
            </a:prstGeom>
            <a:noFill/>
            <a:ln cap="flat" cmpd="sng" w="19050">
              <a:solidFill>
                <a:srgbClr val="2C6068"/>
              </a:solidFill>
              <a:prstDash val="solid"/>
              <a:miter lim="800000"/>
              <a:headEnd len="sm" w="sm" type="none"/>
              <a:tailEnd len="sm" w="sm" type="none"/>
            </a:ln>
          </p:spPr>
        </p:cxnSp>
      </p:grpSp>
      <p:sp>
        <p:nvSpPr>
          <p:cNvPr id="578" name="Google Shape;578;g3d1d3109f87_0_166"/>
          <p:cNvSpPr/>
          <p:nvPr/>
        </p:nvSpPr>
        <p:spPr>
          <a:xfrm>
            <a:off x="2454050" y="1695761"/>
            <a:ext cx="3629700" cy="804300"/>
          </a:xfrm>
          <a:prstGeom prst="rect">
            <a:avLst/>
          </a:prstGeom>
          <a:solidFill>
            <a:srgbClr val="BBE2E0"/>
          </a:solidFill>
          <a:ln cap="flat" cmpd="sng" w="952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Infrastructure Coordination Group (ICG) </a:t>
            </a:r>
            <a:endParaRPr b="0" i="0" sz="1400" u="none" cap="none" strike="noStrike">
              <a:solidFill>
                <a:srgbClr val="000000"/>
              </a:solidFill>
              <a:latin typeface="Arial"/>
              <a:ea typeface="Arial"/>
              <a:cs typeface="Arial"/>
              <a:sym typeface="Arial"/>
            </a:endParaRPr>
          </a:p>
        </p:txBody>
      </p:sp>
      <p:grpSp>
        <p:nvGrpSpPr>
          <p:cNvPr id="579" name="Google Shape;579;g3d1d3109f87_0_166"/>
          <p:cNvGrpSpPr/>
          <p:nvPr/>
        </p:nvGrpSpPr>
        <p:grpSpPr>
          <a:xfrm>
            <a:off x="1345949" y="3796589"/>
            <a:ext cx="2565000" cy="1239454"/>
            <a:chOff x="1300447" y="4027122"/>
            <a:chExt cx="2565000" cy="1424823"/>
          </a:xfrm>
        </p:grpSpPr>
        <p:sp>
          <p:nvSpPr>
            <p:cNvPr id="580" name="Google Shape;580;g3d1d3109f87_0_166"/>
            <p:cNvSpPr/>
            <p:nvPr/>
          </p:nvSpPr>
          <p:spPr>
            <a:xfrm>
              <a:off x="1300447" y="4766445"/>
              <a:ext cx="2562000" cy="685500"/>
            </a:xfrm>
            <a:prstGeom prst="rect">
              <a:avLst/>
            </a:prstGeom>
            <a:solidFill>
              <a:srgbClr val="D9D9D9"/>
            </a:solidFill>
            <a:ln>
              <a:noFill/>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Other communities and contributors </a:t>
              </a:r>
              <a:br>
                <a:rPr b="1" i="0" lang="en-GB" sz="1000" u="none" cap="none" strike="noStrike">
                  <a:solidFill>
                    <a:srgbClr val="000000"/>
                  </a:solidFill>
                  <a:latin typeface="Arial"/>
                  <a:ea typeface="Arial"/>
                  <a:cs typeface="Arial"/>
                  <a:sym typeface="Arial"/>
                </a:rPr>
              </a:br>
              <a:r>
                <a:rPr b="0" i="0" lang="en-GB" sz="900" u="none" cap="none" strike="noStrike">
                  <a:solidFill>
                    <a:srgbClr val="000000"/>
                  </a:solidFill>
                  <a:latin typeface="Arial"/>
                  <a:ea typeface="Arial"/>
                  <a:cs typeface="Arial"/>
                  <a:sym typeface="Arial"/>
                </a:rPr>
                <a:t>(e.g., BioEco observing communities, DOOS, national observing networks, private sector)</a:t>
              </a:r>
              <a:endParaRPr b="0" i="0" sz="900" u="none" cap="none" strike="noStrike">
                <a:solidFill>
                  <a:srgbClr val="000000"/>
                </a:solidFill>
                <a:latin typeface="Arial"/>
                <a:ea typeface="Arial"/>
                <a:cs typeface="Arial"/>
                <a:sym typeface="Arial"/>
              </a:endParaRPr>
            </a:p>
          </p:txBody>
        </p:sp>
        <p:sp>
          <p:nvSpPr>
            <p:cNvPr id="581" name="Google Shape;581;g3d1d3109f87_0_166"/>
            <p:cNvSpPr/>
            <p:nvPr/>
          </p:nvSpPr>
          <p:spPr>
            <a:xfrm>
              <a:off x="1300447" y="4027122"/>
              <a:ext cx="2565000" cy="685500"/>
            </a:xfrm>
            <a:prstGeom prst="rect">
              <a:avLst/>
            </a:prstGeom>
            <a:solidFill>
              <a:srgbClr val="D9D9D9"/>
            </a:solidFill>
            <a:ln>
              <a:noFill/>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GOOS </a:t>
              </a:r>
              <a:br>
                <a:rPr b="1" i="0" lang="en-GB" sz="1000" u="none" cap="none" strike="noStrike">
                  <a:solidFill>
                    <a:srgbClr val="000000"/>
                  </a:solidFill>
                  <a:latin typeface="Arial"/>
                  <a:ea typeface="Arial"/>
                  <a:cs typeface="Arial"/>
                  <a:sym typeface="Arial"/>
                </a:rPr>
              </a:br>
              <a:r>
                <a:rPr b="1" i="0" lang="en-GB" sz="1000" u="none" cap="none" strike="noStrike">
                  <a:solidFill>
                    <a:srgbClr val="000000"/>
                  </a:solidFill>
                  <a:latin typeface="Arial"/>
                  <a:ea typeface="Arial"/>
                  <a:cs typeface="Arial"/>
                  <a:sym typeface="Arial"/>
                </a:rPr>
                <a:t>Networks</a:t>
              </a:r>
              <a:endParaRPr b="1" i="0" sz="1000" u="none" cap="none" strike="noStrike">
                <a:solidFill>
                  <a:srgbClr val="000000"/>
                </a:solidFill>
                <a:latin typeface="Arial"/>
                <a:ea typeface="Arial"/>
                <a:cs typeface="Arial"/>
                <a:sym typeface="Arial"/>
              </a:endParaRPr>
            </a:p>
          </p:txBody>
        </p:sp>
      </p:grpSp>
      <p:grpSp>
        <p:nvGrpSpPr>
          <p:cNvPr id="582" name="Google Shape;582;g3d1d3109f87_0_166"/>
          <p:cNvGrpSpPr/>
          <p:nvPr/>
        </p:nvGrpSpPr>
        <p:grpSpPr>
          <a:xfrm>
            <a:off x="4588894" y="3796469"/>
            <a:ext cx="2569179" cy="1239215"/>
            <a:chOff x="4588894" y="3889069"/>
            <a:chExt cx="2569179" cy="1239215"/>
          </a:xfrm>
        </p:grpSpPr>
        <p:sp>
          <p:nvSpPr>
            <p:cNvPr id="583" name="Google Shape;583;g3d1d3109f87_0_166"/>
            <p:cNvSpPr/>
            <p:nvPr/>
          </p:nvSpPr>
          <p:spPr>
            <a:xfrm>
              <a:off x="5898073" y="3889069"/>
              <a:ext cx="1260000" cy="596100"/>
            </a:xfrm>
            <a:prstGeom prst="rect">
              <a:avLst/>
            </a:prstGeom>
            <a:solidFill>
              <a:srgbClr val="D9D9D9"/>
            </a:solidFill>
            <a:ln>
              <a:noFill/>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IOC </a:t>
              </a:r>
              <a:br>
                <a:rPr b="1" i="0" lang="en-GB" sz="1000" u="none" cap="none" strike="noStrike">
                  <a:solidFill>
                    <a:srgbClr val="000000"/>
                  </a:solidFill>
                  <a:latin typeface="Arial"/>
                  <a:ea typeface="Arial"/>
                  <a:cs typeface="Arial"/>
                  <a:sym typeface="Arial"/>
                </a:rPr>
              </a:br>
              <a:r>
                <a:rPr b="0" i="0" lang="en-GB" sz="1000" u="none" cap="none" strike="noStrike">
                  <a:solidFill>
                    <a:srgbClr val="000000"/>
                  </a:solidFill>
                  <a:latin typeface="Arial"/>
                  <a:ea typeface="Arial"/>
                  <a:cs typeface="Arial"/>
                  <a:sym typeface="Arial"/>
                </a:rPr>
                <a:t>(e.g., IODE)</a:t>
              </a:r>
              <a:endParaRPr b="0" i="0" sz="1000" u="none" cap="none" strike="noStrike">
                <a:solidFill>
                  <a:srgbClr val="000000"/>
                </a:solidFill>
                <a:latin typeface="Arial"/>
                <a:ea typeface="Arial"/>
                <a:cs typeface="Arial"/>
                <a:sym typeface="Arial"/>
              </a:endParaRPr>
            </a:p>
          </p:txBody>
        </p:sp>
        <p:sp>
          <p:nvSpPr>
            <p:cNvPr id="584" name="Google Shape;584;g3d1d3109f87_0_166"/>
            <p:cNvSpPr/>
            <p:nvPr/>
          </p:nvSpPr>
          <p:spPr>
            <a:xfrm>
              <a:off x="4588894" y="4532184"/>
              <a:ext cx="1260000" cy="596100"/>
            </a:xfrm>
            <a:prstGeom prst="rect">
              <a:avLst/>
            </a:prstGeom>
            <a:solidFill>
              <a:srgbClr val="D9D9D9"/>
            </a:solidFill>
            <a:ln>
              <a:noFill/>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WMO</a:t>
              </a:r>
              <a:endParaRPr b="0" i="0" sz="1400" u="none" cap="none" strike="noStrike">
                <a:solidFill>
                  <a:srgbClr val="000000"/>
                </a:solidFill>
                <a:latin typeface="Arial"/>
                <a:ea typeface="Arial"/>
                <a:cs typeface="Arial"/>
                <a:sym typeface="Arial"/>
              </a:endParaRPr>
            </a:p>
          </p:txBody>
        </p:sp>
        <p:sp>
          <p:nvSpPr>
            <p:cNvPr id="585" name="Google Shape;585;g3d1d3109f87_0_166"/>
            <p:cNvSpPr/>
            <p:nvPr/>
          </p:nvSpPr>
          <p:spPr>
            <a:xfrm>
              <a:off x="5898073" y="4532184"/>
              <a:ext cx="1260000" cy="596100"/>
            </a:xfrm>
            <a:prstGeom prst="rect">
              <a:avLst/>
            </a:prstGeom>
            <a:solidFill>
              <a:srgbClr val="D9D9D9"/>
            </a:solidFill>
            <a:ln>
              <a:noFill/>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Other data contributors</a:t>
              </a:r>
              <a:endParaRPr b="1"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(e.g., GEBCO)</a:t>
              </a:r>
              <a:endParaRPr b="0" i="0" sz="1000" u="none" cap="none" strike="noStrike">
                <a:solidFill>
                  <a:srgbClr val="000000"/>
                </a:solidFill>
                <a:latin typeface="Arial"/>
                <a:ea typeface="Arial"/>
                <a:cs typeface="Arial"/>
                <a:sym typeface="Arial"/>
              </a:endParaRPr>
            </a:p>
          </p:txBody>
        </p:sp>
        <p:sp>
          <p:nvSpPr>
            <p:cNvPr id="586" name="Google Shape;586;g3d1d3109f87_0_166"/>
            <p:cNvSpPr/>
            <p:nvPr/>
          </p:nvSpPr>
          <p:spPr>
            <a:xfrm>
              <a:off x="4588894" y="3889069"/>
              <a:ext cx="1260000" cy="596100"/>
            </a:xfrm>
            <a:prstGeom prst="rect">
              <a:avLst/>
            </a:prstGeom>
            <a:solidFill>
              <a:srgbClr val="D9D9D9"/>
            </a:solidFill>
            <a:ln>
              <a:noFill/>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OceanOPS</a:t>
              </a:r>
              <a:endParaRPr b="1" i="0" sz="1000" u="none" cap="none" strike="noStrike">
                <a:solidFill>
                  <a:srgbClr val="000000"/>
                </a:solidFill>
                <a:latin typeface="Arial"/>
                <a:ea typeface="Arial"/>
                <a:cs typeface="Arial"/>
                <a:sym typeface="Arial"/>
              </a:endParaRPr>
            </a:p>
          </p:txBody>
        </p:sp>
      </p:grpSp>
      <p:sp>
        <p:nvSpPr>
          <p:cNvPr id="587" name="Google Shape;587;g3d1d3109f87_0_166"/>
          <p:cNvSpPr/>
          <p:nvPr/>
        </p:nvSpPr>
        <p:spPr>
          <a:xfrm>
            <a:off x="4435815" y="2823712"/>
            <a:ext cx="2875200" cy="3577200"/>
          </a:xfrm>
          <a:prstGeom prst="rect">
            <a:avLst/>
          </a:prstGeom>
          <a:noFill/>
          <a:ln cap="flat" cmpd="sng" w="12700">
            <a:solidFill>
              <a:srgbClr val="A5A5A5"/>
            </a:solidFill>
            <a:prstDash val="dash"/>
            <a:miter lim="800000"/>
            <a:headEnd len="sm" w="sm" type="none"/>
            <a:tailEnd len="sm" w="sm" type="none"/>
          </a:ln>
        </p:spPr>
        <p:txBody>
          <a:bodyPr anchorCtr="0" anchor="t" bIns="45700" lIns="0" spcFirstLastPara="1" rIns="0" wrap="square" tIns="72000">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2C6068"/>
                </a:solidFill>
                <a:latin typeface="Arial"/>
                <a:ea typeface="Arial"/>
                <a:cs typeface="Arial"/>
                <a:sym typeface="Arial"/>
              </a:rPr>
              <a:t>Data</a:t>
            </a:r>
            <a:r>
              <a:rPr b="1" i="0" lang="en-GB" sz="11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Arial"/>
                <a:ea typeface="Arial"/>
                <a:cs typeface="Arial"/>
                <a:sym typeface="Arial"/>
              </a:rPr>
              <a:t>coordination</a:t>
            </a:r>
            <a:endParaRPr b="1" i="0" sz="1100" u="none" cap="none" strike="noStrike">
              <a:solidFill>
                <a:schemeClr val="dk1"/>
              </a:solidFill>
              <a:latin typeface="Arial"/>
              <a:ea typeface="Arial"/>
              <a:cs typeface="Arial"/>
              <a:sym typeface="Arial"/>
            </a:endParaRPr>
          </a:p>
        </p:txBody>
      </p:sp>
      <p:cxnSp>
        <p:nvCxnSpPr>
          <p:cNvPr id="588" name="Google Shape;588;g3d1d3109f87_0_166"/>
          <p:cNvCxnSpPr>
            <a:stCxn id="578" idx="2"/>
            <a:endCxn id="587" idx="0"/>
          </p:cNvCxnSpPr>
          <p:nvPr/>
        </p:nvCxnSpPr>
        <p:spPr>
          <a:xfrm flipH="1" rot="-5400000">
            <a:off x="4909250" y="1859711"/>
            <a:ext cx="323700" cy="1604400"/>
          </a:xfrm>
          <a:prstGeom prst="bentConnector3">
            <a:avLst>
              <a:gd fmla="val 49980" name="adj1"/>
            </a:avLst>
          </a:prstGeom>
          <a:noFill/>
          <a:ln cap="flat" cmpd="sng" w="12700">
            <a:solidFill>
              <a:srgbClr val="A5A5A5"/>
            </a:solidFill>
            <a:prstDash val="dash"/>
            <a:miter lim="800000"/>
            <a:headEnd len="sm" w="sm" type="none"/>
            <a:tailEnd len="sm" w="sm" type="none"/>
          </a:ln>
        </p:spPr>
      </p:cxnSp>
      <p:sp>
        <p:nvSpPr>
          <p:cNvPr id="589" name="Google Shape;589;g3d1d3109f87_0_166"/>
          <p:cNvSpPr/>
          <p:nvPr/>
        </p:nvSpPr>
        <p:spPr>
          <a:xfrm>
            <a:off x="1189283" y="2823711"/>
            <a:ext cx="2875200" cy="3577200"/>
          </a:xfrm>
          <a:prstGeom prst="rect">
            <a:avLst/>
          </a:prstGeom>
          <a:noFill/>
          <a:ln cap="flat" cmpd="sng" w="12700">
            <a:solidFill>
              <a:srgbClr val="A5A5A5"/>
            </a:solidFill>
            <a:prstDash val="dash"/>
            <a:miter lim="800000"/>
            <a:headEnd len="sm" w="sm" type="none"/>
            <a:tailEnd len="sm" w="sm" type="none"/>
          </a:ln>
        </p:spPr>
        <p:txBody>
          <a:bodyPr anchorCtr="0" anchor="t" bIns="45700" lIns="0" spcFirstLastPara="1" rIns="0" wrap="square" tIns="72000">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2C6068"/>
                </a:solidFill>
                <a:latin typeface="Arial"/>
                <a:ea typeface="Arial"/>
                <a:cs typeface="Arial"/>
                <a:sym typeface="Arial"/>
              </a:rPr>
              <a:t>Ocean Observing Data Providers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Arial"/>
                <a:ea typeface="Arial"/>
                <a:cs typeface="Arial"/>
                <a:sym typeface="Arial"/>
              </a:rPr>
              <a:t>coordination</a:t>
            </a:r>
            <a:endParaRPr b="1" i="0" sz="1100" u="none" cap="none" strike="noStrike">
              <a:solidFill>
                <a:schemeClr val="dk1"/>
              </a:solidFill>
              <a:latin typeface="Arial"/>
              <a:ea typeface="Arial"/>
              <a:cs typeface="Arial"/>
              <a:sym typeface="Arial"/>
            </a:endParaRPr>
          </a:p>
        </p:txBody>
      </p:sp>
      <p:cxnSp>
        <p:nvCxnSpPr>
          <p:cNvPr id="590" name="Google Shape;590;g3d1d3109f87_0_166"/>
          <p:cNvCxnSpPr>
            <a:stCxn id="578" idx="2"/>
            <a:endCxn id="589" idx="0"/>
          </p:cNvCxnSpPr>
          <p:nvPr/>
        </p:nvCxnSpPr>
        <p:spPr>
          <a:xfrm rot="5400000">
            <a:off x="3286100" y="1840961"/>
            <a:ext cx="323700" cy="1641900"/>
          </a:xfrm>
          <a:prstGeom prst="bentConnector3">
            <a:avLst>
              <a:gd fmla="val 49979" name="adj1"/>
            </a:avLst>
          </a:prstGeom>
          <a:noFill/>
          <a:ln cap="flat" cmpd="sng" w="12700">
            <a:solidFill>
              <a:srgbClr val="A5A5A5"/>
            </a:solidFill>
            <a:prstDash val="dash"/>
            <a:miter lim="800000"/>
            <a:headEnd len="sm" w="sm" type="none"/>
            <a:tailEnd len="sm" w="sm" type="none"/>
          </a:ln>
        </p:spPr>
      </p:cxnSp>
      <p:sp>
        <p:nvSpPr>
          <p:cNvPr id="591" name="Google Shape;591;g3d1d3109f87_0_166"/>
          <p:cNvSpPr/>
          <p:nvPr/>
        </p:nvSpPr>
        <p:spPr>
          <a:xfrm>
            <a:off x="2628398" y="1949082"/>
            <a:ext cx="1031400" cy="472200"/>
          </a:xfrm>
          <a:prstGeom prst="rect">
            <a:avLst/>
          </a:prstGeom>
          <a:noFill/>
          <a:ln cap="flat" cmpd="sng" w="12700">
            <a:solidFill>
              <a:schemeClr val="lt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2"/>
                </a:solidFill>
                <a:latin typeface="Arial"/>
                <a:ea typeface="Arial"/>
                <a:cs typeface="Arial"/>
                <a:sym typeface="Arial"/>
              </a:rPr>
              <a:t>Observations Coordination Group (OCG)</a:t>
            </a:r>
            <a:endParaRPr b="1" i="0" sz="900" u="none" cap="none" strike="noStrike">
              <a:solidFill>
                <a:schemeClr val="dk2"/>
              </a:solidFill>
              <a:latin typeface="Arial"/>
              <a:ea typeface="Arial"/>
              <a:cs typeface="Arial"/>
              <a:sym typeface="Arial"/>
            </a:endParaRPr>
          </a:p>
        </p:txBody>
      </p:sp>
      <p:sp>
        <p:nvSpPr>
          <p:cNvPr id="592" name="Google Shape;592;g3d1d3109f87_0_166"/>
          <p:cNvSpPr/>
          <p:nvPr/>
        </p:nvSpPr>
        <p:spPr>
          <a:xfrm>
            <a:off x="3768592" y="1949082"/>
            <a:ext cx="1031400" cy="472200"/>
          </a:xfrm>
          <a:prstGeom prst="rect">
            <a:avLst/>
          </a:prstGeom>
          <a:noFill/>
          <a:ln cap="flat" cmpd="sng" w="12700">
            <a:solidFill>
              <a:schemeClr val="lt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2"/>
                </a:solidFill>
                <a:latin typeface="Arial"/>
                <a:ea typeface="Arial"/>
                <a:cs typeface="Arial"/>
                <a:sym typeface="Arial"/>
              </a:rPr>
              <a:t>OceanOPS</a:t>
            </a:r>
            <a:endParaRPr b="1" i="0" sz="900" u="none" cap="none" strike="noStrike">
              <a:solidFill>
                <a:schemeClr val="dk2"/>
              </a:solidFill>
              <a:latin typeface="Arial"/>
              <a:ea typeface="Arial"/>
              <a:cs typeface="Arial"/>
              <a:sym typeface="Arial"/>
            </a:endParaRPr>
          </a:p>
        </p:txBody>
      </p:sp>
      <p:sp>
        <p:nvSpPr>
          <p:cNvPr id="593" name="Google Shape;593;g3d1d3109f87_0_166"/>
          <p:cNvSpPr/>
          <p:nvPr/>
        </p:nvSpPr>
        <p:spPr>
          <a:xfrm>
            <a:off x="4908786" y="1949082"/>
            <a:ext cx="1031400" cy="472200"/>
          </a:xfrm>
          <a:prstGeom prst="rect">
            <a:avLst/>
          </a:prstGeom>
          <a:noFill/>
          <a:ln cap="flat" cmpd="sng" w="12700">
            <a:solidFill>
              <a:schemeClr val="lt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2"/>
                </a:solidFill>
                <a:latin typeface="Arial"/>
                <a:ea typeface="Arial"/>
                <a:cs typeface="Arial"/>
                <a:sym typeface="Arial"/>
              </a:rPr>
              <a:t>BioEco communities coordination</a:t>
            </a:r>
            <a:endParaRPr b="1" i="0" sz="900" u="none" cap="none" strike="noStrike">
              <a:solidFill>
                <a:schemeClr val="dk2"/>
              </a:solidFill>
              <a:latin typeface="Arial"/>
              <a:ea typeface="Arial"/>
              <a:cs typeface="Arial"/>
              <a:sym typeface="Arial"/>
            </a:endParaRPr>
          </a:p>
        </p:txBody>
      </p:sp>
      <p:sp>
        <p:nvSpPr>
          <p:cNvPr id="594" name="Google Shape;594;g3d1d3109f87_0_166"/>
          <p:cNvSpPr txBox="1"/>
          <p:nvPr/>
        </p:nvSpPr>
        <p:spPr>
          <a:xfrm>
            <a:off x="1345949" y="3273768"/>
            <a:ext cx="2556000" cy="446100"/>
          </a:xfrm>
          <a:prstGeom prst="rect">
            <a:avLst/>
          </a:prstGeom>
          <a:noFill/>
          <a:ln>
            <a:noFill/>
          </a:ln>
        </p:spPr>
        <p:txBody>
          <a:bodyPr anchorCtr="0" anchor="ctr" bIns="45700" lIns="0" spcFirstLastPara="1" rIns="36000"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Ensure ocean observing data providers operate under consistent standards and deliver reliable, interoperable data</a:t>
            </a:r>
            <a:endParaRPr b="0" i="0" sz="1400" u="none" cap="none" strike="noStrike">
              <a:solidFill>
                <a:srgbClr val="000000"/>
              </a:solidFill>
              <a:latin typeface="Arial"/>
              <a:ea typeface="Arial"/>
              <a:cs typeface="Arial"/>
              <a:sym typeface="Arial"/>
            </a:endParaRPr>
          </a:p>
        </p:txBody>
      </p:sp>
      <p:sp>
        <p:nvSpPr>
          <p:cNvPr id="595" name="Google Shape;595;g3d1d3109f87_0_166"/>
          <p:cNvSpPr txBox="1"/>
          <p:nvPr/>
        </p:nvSpPr>
        <p:spPr>
          <a:xfrm>
            <a:off x="4588894" y="3273768"/>
            <a:ext cx="2556000" cy="446100"/>
          </a:xfrm>
          <a:prstGeom prst="rect">
            <a:avLst/>
          </a:prstGeom>
          <a:noFill/>
          <a:ln>
            <a:noFill/>
          </a:ln>
        </p:spPr>
        <p:txBody>
          <a:bodyPr anchorCtr="0" anchor="ctr" bIns="45700" lIns="0" spcFirstLastPara="1" rIns="36000"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Monitor and integrate data and metadata from ocean observing data providers to ensure accessibility, quality, and usability</a:t>
            </a:r>
            <a:endParaRPr b="0" i="0" sz="1400" u="none" cap="none" strike="noStrike">
              <a:solidFill>
                <a:srgbClr val="000000"/>
              </a:solidFill>
              <a:latin typeface="Arial"/>
              <a:ea typeface="Arial"/>
              <a:cs typeface="Arial"/>
              <a:sym typeface="Arial"/>
            </a:endParaRPr>
          </a:p>
        </p:txBody>
      </p:sp>
      <p:sp>
        <p:nvSpPr>
          <p:cNvPr id="596" name="Google Shape;596;g3d1d3109f87_0_166"/>
          <p:cNvSpPr txBox="1"/>
          <p:nvPr/>
        </p:nvSpPr>
        <p:spPr>
          <a:xfrm>
            <a:off x="37066" y="3820564"/>
            <a:ext cx="1116000" cy="400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Key </a:t>
            </a:r>
            <a:br>
              <a:rPr b="1" i="0" lang="en-GB" sz="1000" u="none" cap="none" strike="noStrike">
                <a:solidFill>
                  <a:srgbClr val="000000"/>
                </a:solidFill>
                <a:latin typeface="Arial"/>
                <a:ea typeface="Arial"/>
                <a:cs typeface="Arial"/>
                <a:sym typeface="Arial"/>
              </a:rPr>
            </a:br>
            <a:r>
              <a:rPr b="1" i="0" lang="en-GB" sz="1000" u="none" cap="none" strike="noStrike">
                <a:solidFill>
                  <a:srgbClr val="000000"/>
                </a:solidFill>
                <a:latin typeface="Arial"/>
                <a:ea typeface="Arial"/>
                <a:cs typeface="Arial"/>
                <a:sym typeface="Arial"/>
              </a:rPr>
              <a:t>contributors</a:t>
            </a:r>
            <a:endParaRPr b="1" i="0" sz="1000" u="none" cap="none" strike="noStrike">
              <a:solidFill>
                <a:srgbClr val="000000"/>
              </a:solidFill>
              <a:latin typeface="Arial"/>
              <a:ea typeface="Arial"/>
              <a:cs typeface="Arial"/>
              <a:sym typeface="Arial"/>
            </a:endParaRPr>
          </a:p>
        </p:txBody>
      </p:sp>
      <p:sp>
        <p:nvSpPr>
          <p:cNvPr id="597" name="Google Shape;597;g3d1d3109f87_0_166"/>
          <p:cNvSpPr txBox="1"/>
          <p:nvPr/>
        </p:nvSpPr>
        <p:spPr>
          <a:xfrm>
            <a:off x="37066" y="3313823"/>
            <a:ext cx="1116000" cy="400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Purpose / mandate</a:t>
            </a:r>
            <a:endParaRPr b="1" i="0" sz="1000" u="none" cap="none" strike="noStrike">
              <a:solidFill>
                <a:srgbClr val="000000"/>
              </a:solidFill>
              <a:latin typeface="Arial"/>
              <a:ea typeface="Arial"/>
              <a:cs typeface="Arial"/>
              <a:sym typeface="Arial"/>
            </a:endParaRPr>
          </a:p>
        </p:txBody>
      </p:sp>
      <p:grpSp>
        <p:nvGrpSpPr>
          <p:cNvPr id="598" name="Google Shape;598;g3d1d3109f87_0_166"/>
          <p:cNvGrpSpPr/>
          <p:nvPr/>
        </p:nvGrpSpPr>
        <p:grpSpPr>
          <a:xfrm>
            <a:off x="4211349" y="3536267"/>
            <a:ext cx="108000" cy="991211"/>
            <a:chOff x="4211349" y="3807789"/>
            <a:chExt cx="108000" cy="991211"/>
          </a:xfrm>
        </p:grpSpPr>
        <p:sp>
          <p:nvSpPr>
            <p:cNvPr id="599" name="Google Shape;599;g3d1d3109f87_0_166"/>
            <p:cNvSpPr/>
            <p:nvPr/>
          </p:nvSpPr>
          <p:spPr>
            <a:xfrm rot="5400000">
              <a:off x="4047849" y="3971289"/>
              <a:ext cx="435000" cy="108000"/>
            </a:xfrm>
            <a:prstGeom prst="triangle">
              <a:avLst>
                <a:gd fmla="val 50000" name="adj"/>
              </a:avLst>
            </a:prstGeom>
            <a:solidFill>
              <a:srgbClr val="2C606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0" name="Google Shape;600;g3d1d3109f87_0_166"/>
            <p:cNvSpPr/>
            <p:nvPr/>
          </p:nvSpPr>
          <p:spPr>
            <a:xfrm flipH="1" rot="-5400000">
              <a:off x="4047849" y="4527500"/>
              <a:ext cx="435000" cy="108000"/>
            </a:xfrm>
            <a:prstGeom prst="triangle">
              <a:avLst>
                <a:gd fmla="val 50000" name="adj"/>
              </a:avLst>
            </a:prstGeom>
            <a:solidFill>
              <a:srgbClr val="2C606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601" name="Google Shape;601;g3d1d3109f87_0_166"/>
          <p:cNvSpPr txBox="1"/>
          <p:nvPr/>
        </p:nvSpPr>
        <p:spPr>
          <a:xfrm>
            <a:off x="381000" y="138070"/>
            <a:ext cx="11430000" cy="187800"/>
          </a:xfrm>
          <a:prstGeom prst="rect">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rgbClr val="2C6068"/>
              </a:buClr>
              <a:buSzPts val="1000"/>
              <a:buFont typeface="Arial"/>
              <a:buNone/>
            </a:pPr>
            <a:r>
              <a:rPr b="1" i="0" lang="en-GB" sz="1000" u="none" cap="none" strike="noStrike">
                <a:solidFill>
                  <a:srgbClr val="2C6068"/>
                </a:solidFill>
                <a:latin typeface="Arial"/>
                <a:ea typeface="Arial"/>
                <a:cs typeface="Arial"/>
                <a:sym typeface="Arial"/>
              </a:rPr>
              <a:t>Proposed structure – 6. Introduce the Infrastructure Coordination Group (ICG)</a:t>
            </a:r>
            <a:endParaRPr b="1" i="0" sz="1000" u="none" cap="none" strike="noStrike">
              <a:solidFill>
                <a:srgbClr val="2C6068"/>
              </a:solidFill>
              <a:latin typeface="Arial"/>
              <a:ea typeface="Arial"/>
              <a:cs typeface="Arial"/>
              <a:sym typeface="Arial"/>
            </a:endParaRPr>
          </a:p>
        </p:txBody>
      </p:sp>
      <p:sp>
        <p:nvSpPr>
          <p:cNvPr id="602" name="Google Shape;602;g3d1d3109f87_0_166"/>
          <p:cNvSpPr txBox="1"/>
          <p:nvPr/>
        </p:nvSpPr>
        <p:spPr>
          <a:xfrm>
            <a:off x="210312" y="5062841"/>
            <a:ext cx="942900" cy="400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Key activities</a:t>
            </a:r>
            <a:endParaRPr b="1" i="0" sz="1000" u="none" cap="none" strike="noStrike">
              <a:solidFill>
                <a:srgbClr val="000000"/>
              </a:solidFill>
              <a:latin typeface="Arial"/>
              <a:ea typeface="Arial"/>
              <a:cs typeface="Arial"/>
              <a:sym typeface="Arial"/>
            </a:endParaRPr>
          </a:p>
        </p:txBody>
      </p:sp>
      <p:sp>
        <p:nvSpPr>
          <p:cNvPr id="603" name="Google Shape;603;g3d1d3109f87_0_166"/>
          <p:cNvSpPr/>
          <p:nvPr/>
        </p:nvSpPr>
        <p:spPr>
          <a:xfrm>
            <a:off x="1314608" y="5073697"/>
            <a:ext cx="2587200" cy="1131900"/>
          </a:xfrm>
          <a:prstGeom prst="rect">
            <a:avLst/>
          </a:prstGeom>
          <a:noFill/>
          <a:ln>
            <a:noFill/>
          </a:ln>
        </p:spPr>
        <p:txBody>
          <a:bodyPr anchorCtr="0" anchor="t" bIns="45700" lIns="36000" spcFirstLastPara="1" rIns="36000" wrap="square" tIns="45700">
            <a:noAutofit/>
          </a:bodyPr>
          <a:lstStyle/>
          <a:p>
            <a:pPr indent="-92075" lvl="0" marL="92075" marR="0" rtl="0" algn="l">
              <a:lnSpc>
                <a:spcPct val="100000"/>
              </a:lnSpc>
              <a:spcBef>
                <a:spcPts val="0"/>
              </a:spcBef>
              <a:spcAft>
                <a:spcPts val="0"/>
              </a:spcAft>
              <a:buClr>
                <a:srgbClr val="000000"/>
              </a:buClr>
              <a:buSzPts val="1000"/>
              <a:buFont typeface="Arial"/>
              <a:buChar char="•"/>
            </a:pPr>
            <a:r>
              <a:rPr b="0" i="0" lang="en-GB" sz="1000" u="none" cap="none" strike="noStrike">
                <a:solidFill>
                  <a:srgbClr val="000000"/>
                </a:solidFill>
                <a:latin typeface="Arial"/>
                <a:ea typeface="Arial"/>
                <a:cs typeface="Arial"/>
                <a:sym typeface="Arial"/>
              </a:rPr>
              <a:t>Coordinate, provide guidelines and specifications for ocean observing data providers</a:t>
            </a:r>
            <a:endParaRPr b="0" i="0" sz="1400" u="none" cap="none" strike="noStrike">
              <a:solidFill>
                <a:srgbClr val="000000"/>
              </a:solidFill>
              <a:latin typeface="Arial"/>
              <a:ea typeface="Arial"/>
              <a:cs typeface="Arial"/>
              <a:sym typeface="Arial"/>
            </a:endParaRPr>
          </a:p>
          <a:p>
            <a:pPr indent="-92075" lvl="0" marL="92075" marR="0" rtl="0" algn="l">
              <a:lnSpc>
                <a:spcPct val="100000"/>
              </a:lnSpc>
              <a:spcBef>
                <a:spcPts val="0"/>
              </a:spcBef>
              <a:spcAft>
                <a:spcPts val="0"/>
              </a:spcAft>
              <a:buClr>
                <a:srgbClr val="000000"/>
              </a:buClr>
              <a:buSzPts val="1000"/>
              <a:buFont typeface="Arial"/>
              <a:buChar char="•"/>
            </a:pPr>
            <a:r>
              <a:rPr b="0" i="0" lang="en-GB" sz="1000" u="none" cap="none" strike="noStrike">
                <a:solidFill>
                  <a:srgbClr val="000000"/>
                </a:solidFill>
                <a:latin typeface="Arial"/>
                <a:ea typeface="Arial"/>
                <a:cs typeface="Arial"/>
                <a:sym typeface="Arial"/>
              </a:rPr>
              <a:t>Monitor performance and coordinate reporting on behalf of ocean observing data providers </a:t>
            </a:r>
            <a:endParaRPr b="0" i="0" sz="1400" u="none" cap="none" strike="noStrike">
              <a:solidFill>
                <a:srgbClr val="000000"/>
              </a:solidFill>
              <a:latin typeface="Arial"/>
              <a:ea typeface="Arial"/>
              <a:cs typeface="Arial"/>
              <a:sym typeface="Arial"/>
            </a:endParaRPr>
          </a:p>
          <a:p>
            <a:pPr indent="-92075" lvl="0" marL="92075" marR="0" rtl="0" algn="l">
              <a:lnSpc>
                <a:spcPct val="100000"/>
              </a:lnSpc>
              <a:spcBef>
                <a:spcPts val="0"/>
              </a:spcBef>
              <a:spcAft>
                <a:spcPts val="0"/>
              </a:spcAft>
              <a:buClr>
                <a:srgbClr val="000000"/>
              </a:buClr>
              <a:buSzPts val="1000"/>
              <a:buFont typeface="Arial"/>
              <a:buChar char="•"/>
            </a:pPr>
            <a:r>
              <a:rPr b="0" i="0" lang="en-GB" sz="1000" u="none" cap="none" strike="noStrike">
                <a:solidFill>
                  <a:srgbClr val="000000"/>
                </a:solidFill>
                <a:latin typeface="Arial"/>
                <a:ea typeface="Arial"/>
                <a:cs typeface="Arial"/>
                <a:sym typeface="Arial"/>
              </a:rPr>
              <a:t>Promote innovation in observing technologies and methodologies</a:t>
            </a:r>
            <a:endParaRPr b="0" i="0" sz="1400" u="none" cap="none" strike="noStrike">
              <a:solidFill>
                <a:srgbClr val="000000"/>
              </a:solidFill>
              <a:latin typeface="Arial"/>
              <a:ea typeface="Arial"/>
              <a:cs typeface="Arial"/>
              <a:sym typeface="Arial"/>
            </a:endParaRPr>
          </a:p>
        </p:txBody>
      </p:sp>
      <p:sp>
        <p:nvSpPr>
          <p:cNvPr id="604" name="Google Shape;604;g3d1d3109f87_0_166"/>
          <p:cNvSpPr/>
          <p:nvPr/>
        </p:nvSpPr>
        <p:spPr>
          <a:xfrm>
            <a:off x="4582466" y="5073697"/>
            <a:ext cx="2637300" cy="929700"/>
          </a:xfrm>
          <a:prstGeom prst="rect">
            <a:avLst/>
          </a:prstGeom>
          <a:noFill/>
          <a:ln>
            <a:noFill/>
          </a:ln>
        </p:spPr>
        <p:txBody>
          <a:bodyPr anchorCtr="0" anchor="t" bIns="45700" lIns="36000" spcFirstLastPara="1" rIns="36000" wrap="square" tIns="45700">
            <a:noAutofit/>
          </a:bodyPr>
          <a:lstStyle/>
          <a:p>
            <a:pPr indent="-92075" lvl="0" marL="92075" marR="0" rtl="0" algn="l">
              <a:lnSpc>
                <a:spcPct val="100000"/>
              </a:lnSpc>
              <a:spcBef>
                <a:spcPts val="0"/>
              </a:spcBef>
              <a:spcAft>
                <a:spcPts val="0"/>
              </a:spcAft>
              <a:buClr>
                <a:srgbClr val="000000"/>
              </a:buClr>
              <a:buSzPts val="1000"/>
              <a:buFont typeface="Arial"/>
              <a:buChar char="•"/>
            </a:pPr>
            <a:r>
              <a:rPr b="0" i="0" lang="en-GB" sz="1000" u="none" cap="none" strike="noStrike">
                <a:solidFill>
                  <a:srgbClr val="000000"/>
                </a:solidFill>
                <a:latin typeface="Arial"/>
                <a:ea typeface="Arial"/>
                <a:cs typeface="Arial"/>
                <a:sym typeface="Arial"/>
              </a:rPr>
              <a:t>Oversee the OceanOPS product to aggregate data and metadata from ocean observing data providers</a:t>
            </a:r>
            <a:endParaRPr b="0" i="0" sz="1000" u="none" cap="none" strike="noStrike">
              <a:solidFill>
                <a:srgbClr val="000000"/>
              </a:solidFill>
              <a:latin typeface="Arial"/>
              <a:ea typeface="Arial"/>
              <a:cs typeface="Arial"/>
              <a:sym typeface="Arial"/>
            </a:endParaRPr>
          </a:p>
          <a:p>
            <a:pPr indent="-92075" lvl="0" marL="92075" marR="0" rtl="0" algn="l">
              <a:lnSpc>
                <a:spcPct val="100000"/>
              </a:lnSpc>
              <a:spcBef>
                <a:spcPts val="0"/>
              </a:spcBef>
              <a:spcAft>
                <a:spcPts val="0"/>
              </a:spcAft>
              <a:buClr>
                <a:srgbClr val="000000"/>
              </a:buClr>
              <a:buSzPts val="1000"/>
              <a:buFont typeface="Arial"/>
              <a:buChar char="•"/>
            </a:pPr>
            <a:r>
              <a:rPr b="0" i="0" lang="en-GB" sz="1000" u="none" cap="none" strike="noStrike">
                <a:solidFill>
                  <a:srgbClr val="000000"/>
                </a:solidFill>
                <a:latin typeface="Arial"/>
                <a:ea typeface="Arial"/>
                <a:cs typeface="Arial"/>
                <a:sym typeface="Arial"/>
              </a:rPr>
              <a:t>Monitor performance &amp; assets distribution (e.g., ensure data flow, data services and management)</a:t>
            </a:r>
            <a:endParaRPr b="0" i="0" sz="1000" u="none" cap="none" strike="noStrike">
              <a:solidFill>
                <a:srgbClr val="000000"/>
              </a:solidFill>
              <a:latin typeface="Arial"/>
              <a:ea typeface="Arial"/>
              <a:cs typeface="Arial"/>
              <a:sym typeface="Arial"/>
            </a:endParaRPr>
          </a:p>
        </p:txBody>
      </p:sp>
      <p:sp>
        <p:nvSpPr>
          <p:cNvPr id="605" name="Google Shape;605;g3d1d3109f87_0_166"/>
          <p:cNvSpPr txBox="1"/>
          <p:nvPr/>
        </p:nvSpPr>
        <p:spPr>
          <a:xfrm>
            <a:off x="1307551" y="2062055"/>
            <a:ext cx="1116000" cy="246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Evolve from</a:t>
            </a:r>
            <a:endParaRPr b="1" i="0" sz="1000" u="none" cap="none" strike="noStrike">
              <a:solidFill>
                <a:srgbClr val="000000"/>
              </a:solidFill>
              <a:latin typeface="Arial"/>
              <a:ea typeface="Arial"/>
              <a:cs typeface="Arial"/>
              <a:sym typeface="Arial"/>
            </a:endParaRPr>
          </a:p>
        </p:txBody>
      </p:sp>
      <p:grpSp>
        <p:nvGrpSpPr>
          <p:cNvPr id="606" name="Google Shape;606;g3d1d3109f87_0_166"/>
          <p:cNvGrpSpPr/>
          <p:nvPr/>
        </p:nvGrpSpPr>
        <p:grpSpPr>
          <a:xfrm>
            <a:off x="9773916" y="47240"/>
            <a:ext cx="2149014" cy="288000"/>
            <a:chOff x="9524822" y="47240"/>
            <a:chExt cx="2149014" cy="288000"/>
          </a:xfrm>
        </p:grpSpPr>
        <p:sp>
          <p:nvSpPr>
            <p:cNvPr id="607" name="Google Shape;607;g3d1d3109f87_0_166"/>
            <p:cNvSpPr/>
            <p:nvPr/>
          </p:nvSpPr>
          <p:spPr>
            <a:xfrm>
              <a:off x="9834991"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2</a:t>
              </a:r>
              <a:endParaRPr b="0" i="0" sz="900" u="none" cap="none" strike="noStrike">
                <a:solidFill>
                  <a:srgbClr val="FFFFFF"/>
                </a:solidFill>
                <a:latin typeface="Arial"/>
                <a:ea typeface="Arial"/>
                <a:cs typeface="Arial"/>
                <a:sym typeface="Arial"/>
              </a:endParaRPr>
            </a:p>
          </p:txBody>
        </p:sp>
        <p:sp>
          <p:nvSpPr>
            <p:cNvPr id="608" name="Google Shape;608;g3d1d3109f87_0_166"/>
            <p:cNvSpPr/>
            <p:nvPr/>
          </p:nvSpPr>
          <p:spPr>
            <a:xfrm>
              <a:off x="9524822"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609" name="Google Shape;609;g3d1d3109f87_0_166"/>
            <p:cNvSpPr/>
            <p:nvPr/>
          </p:nvSpPr>
          <p:spPr>
            <a:xfrm>
              <a:off x="10145160"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3</a:t>
              </a:r>
              <a:endParaRPr b="0" i="0" sz="900" u="none" cap="none" strike="noStrike">
                <a:solidFill>
                  <a:srgbClr val="FFFFFF"/>
                </a:solidFill>
                <a:latin typeface="Arial"/>
                <a:ea typeface="Arial"/>
                <a:cs typeface="Arial"/>
                <a:sym typeface="Arial"/>
              </a:endParaRPr>
            </a:p>
          </p:txBody>
        </p:sp>
        <p:sp>
          <p:nvSpPr>
            <p:cNvPr id="610" name="Google Shape;610;g3d1d3109f87_0_166"/>
            <p:cNvSpPr/>
            <p:nvPr/>
          </p:nvSpPr>
          <p:spPr>
            <a:xfrm>
              <a:off x="10455329"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4</a:t>
              </a:r>
              <a:endParaRPr b="0" i="0" sz="900" u="none" cap="none" strike="noStrike">
                <a:solidFill>
                  <a:srgbClr val="FFFFFF"/>
                </a:solidFill>
                <a:latin typeface="Arial"/>
                <a:ea typeface="Arial"/>
                <a:cs typeface="Arial"/>
                <a:sym typeface="Arial"/>
              </a:endParaRPr>
            </a:p>
          </p:txBody>
        </p:sp>
        <p:sp>
          <p:nvSpPr>
            <p:cNvPr id="611" name="Google Shape;611;g3d1d3109f87_0_166"/>
            <p:cNvSpPr/>
            <p:nvPr/>
          </p:nvSpPr>
          <p:spPr>
            <a:xfrm>
              <a:off x="11075667" y="47240"/>
              <a:ext cx="288000" cy="288000"/>
            </a:xfrm>
            <a:prstGeom prst="ellipse">
              <a:avLst/>
            </a:prstGeom>
            <a:solidFill>
              <a:srgbClr val="2C606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6</a:t>
              </a:r>
              <a:endParaRPr b="0" i="0" sz="900" u="none" cap="none" strike="noStrike">
                <a:solidFill>
                  <a:srgbClr val="FFFFFF"/>
                </a:solidFill>
                <a:latin typeface="Arial"/>
                <a:ea typeface="Arial"/>
                <a:cs typeface="Arial"/>
                <a:sym typeface="Arial"/>
              </a:endParaRPr>
            </a:p>
          </p:txBody>
        </p:sp>
        <p:sp>
          <p:nvSpPr>
            <p:cNvPr id="612" name="Google Shape;612;g3d1d3109f87_0_166"/>
            <p:cNvSpPr/>
            <p:nvPr/>
          </p:nvSpPr>
          <p:spPr>
            <a:xfrm>
              <a:off x="10765498"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5</a:t>
              </a:r>
              <a:endParaRPr b="0" i="0" sz="900" u="none" cap="none" strike="noStrike">
                <a:solidFill>
                  <a:srgbClr val="FFFFFF"/>
                </a:solidFill>
                <a:latin typeface="Arial"/>
                <a:ea typeface="Arial"/>
                <a:cs typeface="Arial"/>
                <a:sym typeface="Arial"/>
              </a:endParaRPr>
            </a:p>
          </p:txBody>
        </p:sp>
        <p:sp>
          <p:nvSpPr>
            <p:cNvPr id="613" name="Google Shape;613;g3d1d3109f87_0_166"/>
            <p:cNvSpPr/>
            <p:nvPr/>
          </p:nvSpPr>
          <p:spPr>
            <a:xfrm>
              <a:off x="11385836" y="47240"/>
              <a:ext cx="288000" cy="288000"/>
            </a:xfrm>
            <a:prstGeom prst="ellipse">
              <a:avLst/>
            </a:prstGeom>
            <a:solidFill>
              <a:srgbClr val="D8D8D8"/>
            </a:solidFill>
            <a:ln cap="flat" cmpd="sng" w="19050">
              <a:solidFill>
                <a:schemeClr val="lt1"/>
              </a:solidFill>
              <a:prstDash val="solid"/>
              <a:round/>
              <a:headEnd len="sm" w="sm" type="none"/>
              <a:tailEnd len="sm" w="sm" type="none"/>
            </a:ln>
          </p:spPr>
          <p:txBody>
            <a:bodyPr anchorCtr="0" anchor="ctr" bIns="0" lIns="0" spcFirstLastPara="1" rIns="1800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Arial"/>
                  <a:ea typeface="Arial"/>
                  <a:cs typeface="Arial"/>
                  <a:sym typeface="Arial"/>
                </a:rPr>
                <a:t>7</a:t>
              </a:r>
              <a:endParaRPr b="0" i="0" sz="900" u="none" cap="none" strike="noStrike">
                <a:solidFill>
                  <a:srgbClr val="FFFFFF"/>
                </a:solidFill>
                <a:latin typeface="Arial"/>
                <a:ea typeface="Arial"/>
                <a:cs typeface="Arial"/>
                <a:sym typeface="Arial"/>
              </a:endParaRPr>
            </a:p>
          </p:txBody>
        </p:sp>
      </p:grpSp>
      <p:sp>
        <p:nvSpPr>
          <p:cNvPr id="614" name="Google Shape;614;g3d1d3109f87_0_166"/>
          <p:cNvSpPr txBox="1"/>
          <p:nvPr/>
        </p:nvSpPr>
        <p:spPr>
          <a:xfrm>
            <a:off x="1754425" y="5128500"/>
            <a:ext cx="8949000" cy="1015800"/>
          </a:xfrm>
          <a:prstGeom prst="rect">
            <a:avLst/>
          </a:prstGeom>
          <a:solidFill>
            <a:srgbClr val="00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2"/>
                </a:solidFill>
                <a:latin typeface="Roboto"/>
                <a:ea typeface="Roboto"/>
                <a:cs typeface="Roboto"/>
                <a:sym typeface="Roboto"/>
              </a:rPr>
              <a:t>Needs further discussion based on outcomes of breakouts</a:t>
            </a:r>
            <a:endParaRPr sz="1800">
              <a:solidFill>
                <a:schemeClr val="dk2"/>
              </a:solidFill>
              <a:latin typeface="Roboto"/>
              <a:ea typeface="Roboto"/>
              <a:cs typeface="Roboto"/>
              <a:sym typeface="Roboto"/>
            </a:endParaRPr>
          </a:p>
          <a:p>
            <a:pPr indent="0" lvl="0" marL="0" rtl="0" algn="l">
              <a:spcBef>
                <a:spcPts val="0"/>
              </a:spcBef>
              <a:spcAft>
                <a:spcPts val="0"/>
              </a:spcAft>
              <a:buNone/>
            </a:pPr>
            <a:r>
              <a:t/>
            </a:r>
            <a:endParaRPr sz="1800">
              <a:solidFill>
                <a:schemeClr val="dk2"/>
              </a:solidFill>
              <a:latin typeface="Roboto"/>
              <a:ea typeface="Roboto"/>
              <a:cs typeface="Roboto"/>
              <a:sym typeface="Roboto"/>
            </a:endParaRPr>
          </a:p>
          <a:p>
            <a:pPr indent="0" lvl="0" marL="0" rtl="0" algn="l">
              <a:spcBef>
                <a:spcPts val="0"/>
              </a:spcBef>
              <a:spcAft>
                <a:spcPts val="0"/>
              </a:spcAft>
              <a:buNone/>
            </a:pPr>
            <a:r>
              <a:t/>
            </a:r>
            <a:endParaRPr sz="1800">
              <a:solidFill>
                <a:schemeClr val="dk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GOOS PPT Theme 2025">
  <a:themeElements>
    <a:clrScheme name="GOOS 2025">
      <a:dk1>
        <a:srgbClr val="184596"/>
      </a:dk1>
      <a:lt1>
        <a:srgbClr val="FFFFFF"/>
      </a:lt1>
      <a:dk2>
        <a:srgbClr val="262023"/>
      </a:dk2>
      <a:lt2>
        <a:srgbClr val="FFFFFF"/>
      </a:lt2>
      <a:accent1>
        <a:srgbClr val="184596"/>
      </a:accent1>
      <a:accent2>
        <a:srgbClr val="F38417"/>
      </a:accent2>
      <a:accent3>
        <a:srgbClr val="157FD2"/>
      </a:accent3>
      <a:accent4>
        <a:srgbClr val="2BABE3"/>
      </a:accent4>
      <a:accent5>
        <a:srgbClr val="189669"/>
      </a:accent5>
      <a:accent6>
        <a:srgbClr val="5C5C5C"/>
      </a:accent6>
      <a:hlink>
        <a:srgbClr val="F38417"/>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2024-07-29T08:46:23Z</dcterms:created>
  <dc:creator>Laura Stukonyte</dc:creator>
</cp:coreProperties>
</file>