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1881838778" r:id="rId2"/>
    <p:sldId id="1881838779" r:id="rId3"/>
    <p:sldId id="3374" r:id="rId4"/>
    <p:sldId id="2798" r:id="rId5"/>
    <p:sldId id="1881838780" r:id="rId6"/>
    <p:sldId id="3365" r:id="rId7"/>
    <p:sldId id="3377" r:id="rId8"/>
    <p:sldId id="321" r:id="rId9"/>
    <p:sldId id="3369" r:id="rId10"/>
    <p:sldId id="3380" r:id="rId11"/>
    <p:sldId id="337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2" d="100"/>
          <a:sy n="52" d="100"/>
        </p:scale>
        <p:origin x="12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1D4F6-00EC-4569-88DA-62602E26A0DA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344AB-55A0-4542-AF2B-A52BA5DF4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68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25B7E-3D44-4E40-B0D2-55A8E9414320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317190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C25B7E-3D44-4E40-B0D2-55A8E9414320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N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6964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25B7E-3D44-4E40-B0D2-55A8E9414320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99786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Calibri" charset="0"/>
            </a:endParaRPr>
          </a:p>
        </p:txBody>
      </p:sp>
      <p:sp>
        <p:nvSpPr>
          <p:cNvPr id="1034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31863">
              <a:defRPr sz="1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algn="ctr" defTabSz="931863">
              <a:defRPr sz="1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algn="ctr" defTabSz="931863">
              <a:defRPr sz="1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algn="ctr" defTabSz="931863">
              <a:defRPr sz="1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algn="ctr" defTabSz="931863">
              <a:defRPr sz="1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0" marR="0" lvl="0" indent="0" algn="r" defTabSz="93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E1E946-0E72-9742-9AF2-8D913F1721E0}" type="slidenum">
              <a:rPr kumimoji="0" lang="en-US" altLang="x-non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pPr marL="0" marR="0" lvl="0" indent="0" algn="r" defTabSz="931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x-non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459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C25B7E-3D44-4E40-B0D2-55A8E9414320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N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6754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C25B7E-3D44-4E40-B0D2-55A8E9414320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N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3824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C25B7E-3D44-4E40-B0D2-55A8E9414320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N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7819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sz="1200">
              <a:latin typeface="Aptos" panose="020B00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C25B7E-3D44-4E40-B0D2-55A8E9414320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N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84260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C25B7E-3D44-4E40-B0D2-55A8E9414320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N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65268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C25B7E-3D44-4E40-B0D2-55A8E9414320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N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1182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91775-9F48-526C-DF48-D4E71BB0AF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E0A659-0877-C2C2-F118-E7F4DCA7BD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5EFA0B-9207-A7C3-83D8-38B945BED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DC20D-BEB2-42DE-B64A-96FDB79C41C8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10534-BBCD-0A70-32D3-976674944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F9903F-2F7F-B511-94DE-E6956713F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03885-D05E-49E8-AADA-52F73BAA6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35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389B0-DCC5-F8F5-2FD6-9CDF2694A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FE29AC-9344-2E8E-2F58-3BE2627582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72FC4-0754-F807-2BF2-9D271D2ED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DC20D-BEB2-42DE-B64A-96FDB79C41C8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10932-5677-DADE-80EE-F9D84082F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F0F91-72CF-58D7-C581-D1E4D0FC4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03885-D05E-49E8-AADA-52F73BAA6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128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051F45-14A1-9A35-A0E4-63062DA90D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21BBB4-D2FE-439E-3FAA-DE2E74E941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F661B-C3AB-4819-5A1C-B51972E12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DC20D-BEB2-42DE-B64A-96FDB79C41C8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1F42F5-F463-E3D8-627E-95F97B1AB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DD04E4-47DD-01D6-FA0F-656B0578A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03885-D05E-49E8-AADA-52F73BAA6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201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BDC09DD5-328A-4E12-98AC-32EFFA4E3094}"/>
              </a:ext>
            </a:extLst>
          </p:cNvPr>
          <p:cNvSpPr/>
          <p:nvPr userDrawn="1"/>
        </p:nvSpPr>
        <p:spPr>
          <a:xfrm>
            <a:off x="763" y="0"/>
            <a:ext cx="12191365" cy="6858000"/>
          </a:xfrm>
          <a:custGeom>
            <a:avLst/>
            <a:gdLst/>
            <a:ahLst/>
            <a:cxnLst/>
            <a:rect l="l" t="t" r="r" b="b"/>
            <a:pathLst>
              <a:path w="12191365" h="5332095">
                <a:moveTo>
                  <a:pt x="0" y="5331714"/>
                </a:moveTo>
                <a:lnTo>
                  <a:pt x="12191238" y="5331714"/>
                </a:lnTo>
                <a:lnTo>
                  <a:pt x="12191238" y="0"/>
                </a:lnTo>
                <a:lnTo>
                  <a:pt x="0" y="0"/>
                </a:lnTo>
                <a:lnTo>
                  <a:pt x="0" y="5331714"/>
                </a:lnTo>
                <a:close/>
              </a:path>
            </a:pathLst>
          </a:custGeom>
          <a:solidFill>
            <a:srgbClr val="0069B0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7BF785D-D629-586B-362F-1852E191A441}"/>
              </a:ext>
            </a:extLst>
          </p:cNvPr>
          <p:cNvGrpSpPr/>
          <p:nvPr userDrawn="1"/>
        </p:nvGrpSpPr>
        <p:grpSpPr>
          <a:xfrm>
            <a:off x="4986049" y="2211121"/>
            <a:ext cx="1238860" cy="2605548"/>
            <a:chOff x="5053781" y="2202426"/>
            <a:chExt cx="1238860" cy="2605548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72DD46DE-AD41-7038-D3E1-D8EE23CFC8F8}"/>
                </a:ext>
              </a:extLst>
            </p:cNvPr>
            <p:cNvCxnSpPr/>
            <p:nvPr userDrawn="1"/>
          </p:nvCxnSpPr>
          <p:spPr>
            <a:xfrm>
              <a:off x="5053781" y="2202426"/>
              <a:ext cx="0" cy="2458064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7F225F8-A8C1-10AA-08B9-FD8D518944BD}"/>
                </a:ext>
              </a:extLst>
            </p:cNvPr>
            <p:cNvSpPr/>
            <p:nvPr userDrawn="1"/>
          </p:nvSpPr>
          <p:spPr>
            <a:xfrm>
              <a:off x="5171768" y="2202426"/>
              <a:ext cx="1120873" cy="2605548"/>
            </a:xfrm>
            <a:prstGeom prst="rect">
              <a:avLst/>
            </a:prstGeom>
            <a:solidFill>
              <a:srgbClr val="0069B4"/>
            </a:solidFill>
            <a:ln>
              <a:solidFill>
                <a:srgbClr val="0069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2AB4E4B-4A5C-C619-6EA8-EA3136EE3E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9948" y="205691"/>
            <a:ext cx="1673113" cy="12012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E9615C-4480-79AC-757A-315EBB6E2E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5777" y="2016423"/>
            <a:ext cx="2914542" cy="280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939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148552"/>
            <a:ext cx="12192000" cy="709447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BA7CF0-D35A-B5A6-277D-8FECE129B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0"/>
            <a:ext cx="10515600" cy="10052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13563388-9471-D74B-FC88-4370A058FD8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11790" y="1337239"/>
            <a:ext cx="11179175" cy="46307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7535532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67D23-B28E-C940-A3F4-7BF99AFF0B2F}" type="datetime1">
              <a:rPr lang="en-US" smtClean="0"/>
              <a:t>3/16/2026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91EC6-940A-44F4-9575-86FC82B01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141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A77FE-CF49-EE87-0A90-6CD9E1E55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6B3FC-4EE6-35A4-F73B-F3AAEAEEA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3C5B8F-6710-11CB-0DBE-ED09FACA6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DC20D-BEB2-42DE-B64A-96FDB79C41C8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DAD403-BD67-A600-2C00-0BA989990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E4524-A9C6-55E7-BCFB-29726C9F0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03885-D05E-49E8-AADA-52F73BAA6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351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5D2DD-AD44-F951-8294-5A9A82BB7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6566B2-3486-A4DE-AA11-F82F1D5F3E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F857D6-C0CB-4155-5825-164B71120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DC20D-BEB2-42DE-B64A-96FDB79C41C8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D340FD-DCD2-75E6-48F0-E2A27A539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749B89-0574-9C47-A5CC-EEF16185C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03885-D05E-49E8-AADA-52F73BAA6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446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15C29-366B-071A-DF0B-4D755B514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0044D-CE80-F607-BD20-7C1B4780CE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A0EAB7-17CF-EA7B-DB9C-97E92B6512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01B194-EB7C-96D7-F9DC-2F3B59532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DC20D-BEB2-42DE-B64A-96FDB79C41C8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56DCE8-95D8-578B-DDFA-780226C49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6CD612-483F-D86A-B044-55CFC14E2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03885-D05E-49E8-AADA-52F73BAA6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629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4AEC9-A982-A5F0-8FFC-DA4B03491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57DBD0-8DE0-E3FF-2047-8CF9A84705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B22B47-19DF-AF75-BDA5-27222D3372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ABCA3C-04F4-DFEC-CB35-3F54D86084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D9B65B-01B5-02A1-8031-F73C4B7FB2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6BAD01-A7F8-543D-65A8-396EF1835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DC20D-BEB2-42DE-B64A-96FDB79C41C8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98E451-63D9-DAEE-8A47-EF170A861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92724D-4150-3B9B-4952-B1DB74DB5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03885-D05E-49E8-AADA-52F73BAA6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357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1F249-136C-EB3F-AF1A-180F4E81E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8F6A99-31BC-1C2F-848A-090AA3CD4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DC20D-BEB2-42DE-B64A-96FDB79C41C8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5FFD8C-D324-5034-BEB3-C3E365CC2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79343C-4496-65A3-7BD3-F0E0EEF50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03885-D05E-49E8-AADA-52F73BAA6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890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64C885-2EAD-A3C3-65B9-C4FC0ECE1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DC20D-BEB2-42DE-B64A-96FDB79C41C8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412858-3DD1-2C80-865E-160754A7C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3E0FE-11CA-C987-1D02-F229726CF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03885-D05E-49E8-AADA-52F73BAA6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405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DA88A-04D6-80A5-9EE6-15126CF27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9A034-0215-AD3A-92C5-B29E732F2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244D26-D758-2AAC-DC87-879AAA42D4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1A9BB4-17BA-3A13-0CFD-22E5BFA26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DC20D-BEB2-42DE-B64A-96FDB79C41C8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50500A-CF4D-466F-3178-65FD248BC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0AE1CB-CF35-200E-6846-14638BDE5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03885-D05E-49E8-AADA-52F73BAA6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329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55BF7-CCCF-2AF5-6B69-B622CCA42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960DB1-191F-3CF5-5952-DDE5734E00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F12453-1C23-43AE-365D-D3F42E96B8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98E532-AC07-4843-6543-17BA8467E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DC20D-BEB2-42DE-B64A-96FDB79C41C8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E704C6-4BF1-DFF7-1C9B-44B1CA4F6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04C072-51D5-72DF-2F84-5016E47D6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03885-D05E-49E8-AADA-52F73BAA6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949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4C7377-D1E1-B556-300E-5B8007175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E59239-BE3A-D40F-B3B2-F989C141B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D6D5E-F0FA-EBB6-1306-7259F0B636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FDC20D-BEB2-42DE-B64A-96FDB79C41C8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EF6C4F-0D99-A3EE-67D3-C35276B1EF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2239A-F8CE-7BBA-95EF-955FF571BE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B03885-D05E-49E8-AADA-52F73BAA6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684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://tsunamiready.or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100F69-0FE2-65B4-114D-742112A921ED}"/>
              </a:ext>
            </a:extLst>
          </p:cNvPr>
          <p:cNvSpPr txBox="1"/>
          <p:nvPr/>
        </p:nvSpPr>
        <p:spPr>
          <a:xfrm>
            <a:off x="5277784" y="966787"/>
            <a:ext cx="680577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i-NZ" sz="36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UNESCO-IOC            </a:t>
            </a:r>
          </a:p>
          <a:p>
            <a:r>
              <a:rPr lang="mi-NZ" sz="36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Tsunami Ready</a:t>
            </a:r>
          </a:p>
          <a:p>
            <a:r>
              <a:rPr lang="mi-NZ" sz="36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Recognition Programme</a:t>
            </a:r>
          </a:p>
          <a:p>
            <a:pPr>
              <a:spcBef>
                <a:spcPts val="1200"/>
              </a:spcBef>
            </a:pPr>
            <a:r>
              <a:rPr lang="mi-NZ" sz="3600" b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PTWS Status </a:t>
            </a:r>
            <a:endParaRPr lang="en-NZ" sz="3600" b="1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91EA9A-A588-A00A-7629-93EAB1D98962}"/>
              </a:ext>
            </a:extLst>
          </p:cNvPr>
          <p:cNvSpPr txBox="1"/>
          <p:nvPr/>
        </p:nvSpPr>
        <p:spPr>
          <a:xfrm>
            <a:off x="5277784" y="3610399"/>
            <a:ext cx="6588900" cy="2154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mi-NZ" sz="2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PTWS Working Group 3 on </a:t>
            </a:r>
            <a:r>
              <a:rPr lang="en-US" sz="2000" b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Disaster</a:t>
            </a:r>
            <a:r>
              <a:rPr lang="en-US" sz="2000" b="1" spc="-35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000" b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Risk</a:t>
            </a:r>
            <a:r>
              <a:rPr lang="en-US" sz="2000" b="1" spc="-3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000" b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Management</a:t>
            </a:r>
            <a:r>
              <a:rPr lang="en-US" sz="2000" b="1" spc="-3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000" b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</a:t>
            </a:r>
            <a:r>
              <a:rPr lang="en-US" sz="2000" b="1" spc="-3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000" b="1" spc="-1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Preparedness</a:t>
            </a:r>
            <a:r>
              <a:rPr lang="en-US" sz="2000" spc="-1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,                                  </a:t>
            </a:r>
            <a:r>
              <a:rPr lang="mi-NZ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 Team on Tsunami Ready</a:t>
            </a:r>
          </a:p>
          <a:p>
            <a:r>
              <a:rPr kumimoji="0" lang="mi-NZ" sz="2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ICG/PTWS-XXXI, April 2025</a:t>
            </a:r>
          </a:p>
          <a:p>
            <a:endParaRPr kumimoji="0" lang="mi-NZ" sz="105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0" lang="mi-NZ" sz="2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Laura Kong, ITIC</a:t>
            </a:r>
          </a:p>
          <a:p>
            <a:r>
              <a:rPr lang="mi-NZ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Ashleigh Fromont, NZ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093077-16F9-B953-51BA-A4D14491BC67}"/>
              </a:ext>
            </a:extLst>
          </p:cNvPr>
          <p:cNvSpPr/>
          <p:nvPr/>
        </p:nvSpPr>
        <p:spPr>
          <a:xfrm>
            <a:off x="2224232" y="5946235"/>
            <a:ext cx="80623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TOWS WG TT-TWO, TT-DMP, 4-6 March 2026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Online</a:t>
            </a:r>
          </a:p>
        </p:txBody>
      </p:sp>
    </p:spTree>
    <p:extLst>
      <p:ext uri="{BB962C8B-B14F-4D97-AF65-F5344CB8AC3E}">
        <p14:creationId xmlns:p14="http://schemas.microsoft.com/office/powerpoint/2010/main" val="4228841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5ACA42B-829A-D626-0780-0BFB49A7183A}"/>
              </a:ext>
            </a:extLst>
          </p:cNvPr>
          <p:cNvSpPr/>
          <p:nvPr/>
        </p:nvSpPr>
        <p:spPr>
          <a:xfrm>
            <a:off x="202020" y="602361"/>
            <a:ext cx="4952454" cy="61142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CAB50BF-76D9-6B52-1614-9A9B0BB243EE}"/>
              </a:ext>
            </a:extLst>
          </p:cNvPr>
          <p:cNvSpPr/>
          <p:nvPr/>
        </p:nvSpPr>
        <p:spPr>
          <a:xfrm>
            <a:off x="5257256" y="602361"/>
            <a:ext cx="6986816" cy="62556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39EEC6-A2F9-C73A-B6B7-D6171FC12EAB}"/>
              </a:ext>
            </a:extLst>
          </p:cNvPr>
          <p:cNvSpPr txBox="1"/>
          <p:nvPr/>
        </p:nvSpPr>
        <p:spPr>
          <a:xfrm>
            <a:off x="9773379" y="0"/>
            <a:ext cx="22874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i-NZ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F0502020204030204" pitchFamily="34" charset="0"/>
                <a:ea typeface="+mn-ea"/>
                <a:cs typeface="+mn-cs"/>
              </a:rPr>
              <a:t>ICG/PTWS XXI April 2025</a:t>
            </a:r>
            <a:endParaRPr kumimoji="0" lang="en-NZ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Black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5477C1-099F-ACD3-8F28-E0870FB7DCCD}"/>
              </a:ext>
            </a:extLst>
          </p:cNvPr>
          <p:cNvSpPr txBox="1"/>
          <p:nvPr/>
        </p:nvSpPr>
        <p:spPr>
          <a:xfrm>
            <a:off x="375684" y="41412"/>
            <a:ext cx="115115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i-NZ" sz="3200" b="0" i="0" u="none" strike="noStrike" kern="1200" cap="none" spc="0" normalizeH="0" baseline="0" noProof="0">
                <a:ln>
                  <a:noFill/>
                </a:ln>
                <a:solidFill>
                  <a:srgbClr val="0961A9"/>
                </a:solidFill>
                <a:effectLst/>
                <a:uLnTx/>
                <a:uFillTx/>
                <a:latin typeface="Aptos ExtraBold" panose="020B0004020202020204" pitchFamily="34" charset="0"/>
                <a:ea typeface="+mn-ea"/>
                <a:cs typeface="+mn-cs"/>
              </a:rPr>
              <a:t>PTWS Tsunami Preparedness Capacity Assessment - 2025</a:t>
            </a:r>
            <a:endParaRPr kumimoji="0" lang="en-NZ" sz="3200" b="0" i="0" u="none" strike="noStrike" kern="1200" cap="none" spc="0" normalizeH="0" baseline="0" noProof="0">
              <a:ln>
                <a:noFill/>
              </a:ln>
              <a:solidFill>
                <a:srgbClr val="0961A9"/>
              </a:solidFill>
              <a:effectLst/>
              <a:uLnTx/>
              <a:uFillTx/>
              <a:latin typeface="Aptos ExtraBold" panose="020B00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25F371-841A-8017-2696-5EB2F42DD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730" y="794302"/>
            <a:ext cx="1426100" cy="2057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CEAB64-1249-B945-399B-9C747AC7F9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5413" y="687425"/>
            <a:ext cx="3945451" cy="577204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7E429BE-3EA5-BED4-535D-FF13912697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4194" y="688072"/>
            <a:ext cx="3250179" cy="449868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13DFC8-C105-2EC5-13E3-670170DEED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2" y="5001942"/>
            <a:ext cx="3827584" cy="161476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EA14DF5-9D76-DEF4-B733-C983845204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9555" y="1656656"/>
            <a:ext cx="4025517" cy="255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914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39EEC6-A2F9-C73A-B6B7-D6171FC12EAB}"/>
              </a:ext>
            </a:extLst>
          </p:cNvPr>
          <p:cNvSpPr txBox="1"/>
          <p:nvPr/>
        </p:nvSpPr>
        <p:spPr>
          <a:xfrm>
            <a:off x="9773379" y="0"/>
            <a:ext cx="22874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i-NZ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F0502020204030204" pitchFamily="34" charset="0"/>
                <a:ea typeface="+mn-ea"/>
                <a:cs typeface="+mn-cs"/>
              </a:rPr>
              <a:t>ICG/PTWS XXI April 2025</a:t>
            </a:r>
            <a:endParaRPr kumimoji="0" lang="en-NZ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Black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5477C1-099F-ACD3-8F28-E0870FB7DCCD}"/>
              </a:ext>
            </a:extLst>
          </p:cNvPr>
          <p:cNvSpPr txBox="1"/>
          <p:nvPr/>
        </p:nvSpPr>
        <p:spPr>
          <a:xfrm>
            <a:off x="375684" y="41412"/>
            <a:ext cx="1151151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i-NZ" sz="3200" b="0" i="0" u="none" strike="noStrike" kern="1200" cap="none" spc="0" normalizeH="0" baseline="0" noProof="0">
                <a:ln>
                  <a:noFill/>
                </a:ln>
                <a:solidFill>
                  <a:srgbClr val="0961A9"/>
                </a:solidFill>
                <a:effectLst/>
                <a:uLnTx/>
                <a:uFillTx/>
                <a:latin typeface="Aptos ExtraBold" panose="020B0004020202020204" pitchFamily="34" charset="0"/>
                <a:ea typeface="+mn-ea"/>
                <a:cs typeface="+mn-cs"/>
              </a:rPr>
              <a:t>PTWS Tsunami Preparedness Capacity Assessment - 2025</a:t>
            </a:r>
            <a:endParaRPr kumimoji="0" lang="en-NZ" sz="3200" b="0" i="0" u="none" strike="noStrike" kern="1200" cap="none" spc="0" normalizeH="0" baseline="0" noProof="0">
              <a:ln>
                <a:noFill/>
              </a:ln>
              <a:solidFill>
                <a:srgbClr val="0961A9"/>
              </a:solidFill>
              <a:effectLst/>
              <a:uLnTx/>
              <a:uFillTx/>
              <a:latin typeface="Aptos ExtraBold" panose="020B0004020202020204" pitchFamily="34" charset="0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A13F675-0963-1837-2BC4-549F8CFC26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477" y="702768"/>
            <a:ext cx="4079851" cy="57078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4D78CFB-3476-6E79-EC1C-C6655CF8C8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207" b="43091"/>
          <a:stretch/>
        </p:blipFill>
        <p:spPr>
          <a:xfrm>
            <a:off x="4534587" y="702768"/>
            <a:ext cx="5398359" cy="37279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741D0C4-CDED-646D-1FE5-6C72616C83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18" t="58285" r="3542" b="2753"/>
          <a:stretch/>
        </p:blipFill>
        <p:spPr>
          <a:xfrm>
            <a:off x="6978910" y="4000866"/>
            <a:ext cx="5081954" cy="265527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34935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CF5C69-0915-5C10-FB90-EC878D8072C3}"/>
              </a:ext>
            </a:extLst>
          </p:cNvPr>
          <p:cNvSpPr txBox="1"/>
          <p:nvPr/>
        </p:nvSpPr>
        <p:spPr>
          <a:xfrm>
            <a:off x="369196" y="1144289"/>
            <a:ext cx="11745686" cy="246221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0432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C2013AD-120B-1DC6-B1F7-2C7ACCE44C00}"/>
              </a:ext>
            </a:extLst>
          </p:cNvPr>
          <p:cNvSpPr txBox="1">
            <a:spLocks/>
          </p:cNvSpPr>
          <p:nvPr/>
        </p:nvSpPr>
        <p:spPr>
          <a:xfrm>
            <a:off x="464087" y="-237090"/>
            <a:ext cx="11263825" cy="1639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TRRP Implementation Status - </a:t>
            </a:r>
            <a:r>
              <a:rPr lang="en-US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 2026</a:t>
            </a:r>
            <a:endParaRPr lang="en-US" sz="48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581B5AA-60FD-642B-1C98-7DB2120CFBF8}"/>
              </a:ext>
            </a:extLst>
          </p:cNvPr>
          <p:cNvGrpSpPr/>
          <p:nvPr/>
        </p:nvGrpSpPr>
        <p:grpSpPr>
          <a:xfrm>
            <a:off x="4313864" y="3790914"/>
            <a:ext cx="6871648" cy="981635"/>
            <a:chOff x="4562681" y="4560105"/>
            <a:chExt cx="6871648" cy="981635"/>
          </a:xfrm>
        </p:grpSpPr>
        <p:sp>
          <p:nvSpPr>
            <p:cNvPr id="10" name="Up Arrow 9">
              <a:extLst>
                <a:ext uri="{FF2B5EF4-FFF2-40B4-BE49-F238E27FC236}">
                  <a16:creationId xmlns:a16="http://schemas.microsoft.com/office/drawing/2014/main" id="{7F15BC3B-2AEC-DC58-D9C2-344296E5E838}"/>
                </a:ext>
              </a:extLst>
            </p:cNvPr>
            <p:cNvSpPr/>
            <p:nvPr/>
          </p:nvSpPr>
          <p:spPr>
            <a:xfrm>
              <a:off x="4908747" y="4560105"/>
              <a:ext cx="204716" cy="559558"/>
            </a:xfrm>
            <a:prstGeom prst="upArrow">
              <a:avLst/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solidFill>
                <a:srgbClr val="70AD47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Up Arrow 10">
              <a:extLst>
                <a:ext uri="{FF2B5EF4-FFF2-40B4-BE49-F238E27FC236}">
                  <a16:creationId xmlns:a16="http://schemas.microsoft.com/office/drawing/2014/main" id="{63394CDA-470B-8EA6-1297-FC714BA32C3F}"/>
                </a:ext>
              </a:extLst>
            </p:cNvPr>
            <p:cNvSpPr/>
            <p:nvPr/>
          </p:nvSpPr>
          <p:spPr>
            <a:xfrm>
              <a:off x="7896147" y="4560105"/>
              <a:ext cx="204716" cy="559558"/>
            </a:xfrm>
            <a:prstGeom prst="upArrow">
              <a:avLst/>
            </a:prstGeom>
            <a:solidFill>
              <a:srgbClr val="C00000"/>
            </a:solidFill>
            <a:ln w="127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Up Arrow 11">
              <a:extLst>
                <a:ext uri="{FF2B5EF4-FFF2-40B4-BE49-F238E27FC236}">
                  <a16:creationId xmlns:a16="http://schemas.microsoft.com/office/drawing/2014/main" id="{13CF550E-435B-C07F-CBA7-13661CE3193B}"/>
                </a:ext>
              </a:extLst>
            </p:cNvPr>
            <p:cNvSpPr/>
            <p:nvPr/>
          </p:nvSpPr>
          <p:spPr>
            <a:xfrm>
              <a:off x="5593410" y="4560105"/>
              <a:ext cx="204716" cy="559558"/>
            </a:xfrm>
            <a:prstGeom prst="upArrow">
              <a:avLst/>
            </a:prstGeom>
            <a:solidFill>
              <a:srgbClr val="C00000"/>
            </a:solidFill>
            <a:ln w="127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BB3F1F0-49C1-A34C-1965-784FE9DFDEBF}"/>
                </a:ext>
              </a:extLst>
            </p:cNvPr>
            <p:cNvSpPr txBox="1"/>
            <p:nvPr/>
          </p:nvSpPr>
          <p:spPr>
            <a:xfrm>
              <a:off x="4562681" y="5172408"/>
              <a:ext cx="687164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>
                  <a:solidFill>
                    <a:srgbClr val="70AD47">
                      <a:lumMod val="60000"/>
                      <a:lumOff val="4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Active</a:t>
              </a:r>
              <a:r>
                <a:rPr lang="en-US" b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   Need renewal</a:t>
              </a: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" name="Up Arrow 13">
              <a:extLst>
                <a:ext uri="{FF2B5EF4-FFF2-40B4-BE49-F238E27FC236}">
                  <a16:creationId xmlns:a16="http://schemas.microsoft.com/office/drawing/2014/main" id="{13712D97-3C07-8105-474C-2E337C03CEB8}"/>
                </a:ext>
              </a:extLst>
            </p:cNvPr>
            <p:cNvSpPr/>
            <p:nvPr/>
          </p:nvSpPr>
          <p:spPr>
            <a:xfrm>
              <a:off x="6139681" y="4560105"/>
              <a:ext cx="204716" cy="559558"/>
            </a:xfrm>
            <a:prstGeom prst="upArrow">
              <a:avLst/>
            </a:prstGeom>
            <a:solidFill>
              <a:srgbClr val="C00000"/>
            </a:solidFill>
            <a:ln w="127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6" name="Content Placeholder 4">
            <a:extLst>
              <a:ext uri="{FF2B5EF4-FFF2-40B4-BE49-F238E27FC236}">
                <a16:creationId xmlns:a16="http://schemas.microsoft.com/office/drawing/2014/main" id="{24598BE8-B3E2-FB94-D839-B178253CFE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" t="79934" r="32211" b="3680"/>
          <a:stretch/>
        </p:blipFill>
        <p:spPr>
          <a:xfrm>
            <a:off x="1533400" y="5194627"/>
            <a:ext cx="9652112" cy="61664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C117414-536B-916D-AC6B-E332196AA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43" y="1550766"/>
            <a:ext cx="10480529" cy="209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73688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94955-0D59-57D9-B618-43E090012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PTWS – Tsunami Ready status </a:t>
            </a:r>
            <a:r>
              <a:rPr lang="en-US" sz="3600"/>
              <a:t>(Feb 2026)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ED6CEA-53D3-05F3-B141-5CACA6534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960" y="842351"/>
            <a:ext cx="9802038" cy="517329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5ED13B4-50BA-2E29-B914-B3B2DD6C3EB4}"/>
              </a:ext>
            </a:extLst>
          </p:cNvPr>
          <p:cNvSpPr txBox="1"/>
          <p:nvPr/>
        </p:nvSpPr>
        <p:spPr>
          <a:xfrm>
            <a:off x="6096000" y="4692210"/>
            <a:ext cx="1824446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515938" indent="-515938"/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All Communities</a:t>
            </a:r>
          </a:p>
          <a:p>
            <a:pPr marL="1150938" indent="-1033463">
              <a:tabLst>
                <a:tab pos="1139825" algn="r"/>
              </a:tabLst>
            </a:pP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CA-PAC		16</a:t>
            </a:r>
          </a:p>
          <a:p>
            <a:pPr marL="1150938" indent="-1033463">
              <a:tabLst>
                <a:tab pos="1366838" algn="r"/>
              </a:tabLst>
            </a:pP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SEP 		4</a:t>
            </a:r>
          </a:p>
          <a:p>
            <a:pPr marL="1150938" indent="-1033463">
              <a:tabLst>
                <a:tab pos="1139825" algn="r"/>
              </a:tabLst>
            </a:pP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PICT 		57</a:t>
            </a:r>
          </a:p>
          <a:p>
            <a:pPr marL="1150938" indent="-1033463">
              <a:tabLst>
                <a:tab pos="1366838" algn="r"/>
              </a:tabLst>
            </a:pP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SE ASIA 		2</a:t>
            </a:r>
          </a:p>
        </p:txBody>
      </p:sp>
    </p:spTree>
    <p:extLst>
      <p:ext uri="{BB962C8B-B14F-4D97-AF65-F5344CB8AC3E}">
        <p14:creationId xmlns:p14="http://schemas.microsoft.com/office/powerpoint/2010/main" val="50393526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2696C14-D477-4CD9-AF21-5E951FD834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466" y="1273492"/>
            <a:ext cx="11531069" cy="4867363"/>
          </a:xfrm>
          <a:prstGeom prst="rect">
            <a:avLst/>
          </a:prstGeom>
        </p:spPr>
      </p:pic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7E78A9C0-257F-445F-8CAF-969D8B32A0A7}"/>
              </a:ext>
            </a:extLst>
          </p:cNvPr>
          <p:cNvSpPr/>
          <p:nvPr/>
        </p:nvSpPr>
        <p:spPr>
          <a:xfrm>
            <a:off x="0" y="1"/>
            <a:ext cx="12192000" cy="1579195"/>
          </a:xfrm>
          <a:prstGeom prst="rect">
            <a:avLst/>
          </a:prstGeom>
          <a:gradFill>
            <a:gsLst>
              <a:gs pos="50000">
                <a:srgbClr val="A7E2FF">
                  <a:alpha val="30000"/>
                </a:srgbClr>
              </a:gs>
              <a:gs pos="0">
                <a:srgbClr val="A7E2FF">
                  <a:alpha val="69000"/>
                </a:srgbClr>
              </a:gs>
              <a:gs pos="100000">
                <a:srgbClr val="A7E2FF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Группа 2"/>
          <p:cNvGrpSpPr>
            <a:grpSpLocks noChangeAspect="1"/>
          </p:cNvGrpSpPr>
          <p:nvPr/>
        </p:nvGrpSpPr>
        <p:grpSpPr>
          <a:xfrm>
            <a:off x="116646" y="3838783"/>
            <a:ext cx="4756480" cy="2949980"/>
            <a:chOff x="298008" y="4089959"/>
            <a:chExt cx="4110714" cy="2764236"/>
          </a:xfrm>
        </p:grpSpPr>
        <p:sp>
          <p:nvSpPr>
            <p:cNvPr id="25" name="Скругленный прямоугольник 24">
              <a:extLst>
                <a:ext uri="{FF2B5EF4-FFF2-40B4-BE49-F238E27FC236}">
                  <a16:creationId xmlns:a16="http://schemas.microsoft.com/office/drawing/2014/main" id="{F727BBA8-02B7-4FAA-AA8B-F00F9FF1C178}"/>
                </a:ext>
              </a:extLst>
            </p:cNvPr>
            <p:cNvSpPr/>
            <p:nvPr/>
          </p:nvSpPr>
          <p:spPr>
            <a:xfrm>
              <a:off x="307736" y="4089959"/>
              <a:ext cx="3315598" cy="2764236"/>
            </a:xfrm>
            <a:prstGeom prst="roundRect">
              <a:avLst>
                <a:gd name="adj" fmla="val 3982"/>
              </a:avLst>
            </a:prstGeom>
            <a:gradFill>
              <a:gsLst>
                <a:gs pos="0">
                  <a:srgbClr val="99CCFF">
                    <a:alpha val="69000"/>
                  </a:srgbClr>
                </a:gs>
                <a:gs pos="100000">
                  <a:srgbClr val="A7E2FF">
                    <a:alpha val="0"/>
                  </a:srgbClr>
                </a:gs>
              </a:gsLst>
              <a:lin ang="5400000" scaled="1"/>
            </a:gra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08000" bIns="108000" rtlCol="0" anchor="t" anchorCtr="0">
              <a:noAutofit/>
            </a:bodyPr>
            <a:lstStyle/>
            <a:p>
              <a:pPr marL="0" marR="0" lvl="0" indent="0" algn="l" defTabSz="457178" rtl="0" eaLnBrk="1" fontAlgn="auto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0"/>
                </a:spcAft>
                <a:buClr>
                  <a:srgbClr val="00B0F0"/>
                </a:buClr>
                <a:buSzPct val="63000"/>
                <a:buFontTx/>
                <a:buNone/>
                <a:tabLst/>
                <a:defRPr/>
              </a:pPr>
              <a:endParaRPr kumimoji="0" lang="ru-RU" sz="1867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91B73372-0A8E-44FC-8003-8D045B0C60C0}"/>
                </a:ext>
              </a:extLst>
            </p:cNvPr>
            <p:cNvSpPr/>
            <p:nvPr/>
          </p:nvSpPr>
          <p:spPr>
            <a:xfrm>
              <a:off x="410829" y="4186482"/>
              <a:ext cx="3997893" cy="327683"/>
            </a:xfrm>
            <a:prstGeom prst="rect">
              <a:avLst/>
            </a:prstGeom>
          </p:spPr>
          <p:txBody>
            <a:bodyPr vert="horz" wrap="square" lIns="36000" tIns="36000" rIns="36000" bIns="36000" rtlCol="0" anchor="b" anchorCtr="0">
              <a:spAutoFit/>
            </a:bodyPr>
            <a:lstStyle/>
            <a:p>
              <a:pPr marL="0" marR="0" lvl="0" indent="0" algn="l" defTabSz="457178" rtl="0" eaLnBrk="1" fontAlgn="auto" latinLnBrk="0" hangingPunct="1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MS Mincho" panose="02020609040205080304" pitchFamily="49" charset="-128"/>
                  <a:cs typeface="Times New Roman" panose="02020603050405020304" pitchFamily="18" charset="0"/>
                </a:rPr>
                <a:t>MAJOR ACTIVITIES since 2021</a:t>
              </a:r>
            </a:p>
          </p:txBody>
        </p:sp>
        <p:sp>
          <p:nvSpPr>
            <p:cNvPr id="31" name="Прямоугольник: скругленные углы 23">
              <a:extLst>
                <a:ext uri="{FF2B5EF4-FFF2-40B4-BE49-F238E27FC236}">
                  <a16:creationId xmlns:a16="http://schemas.microsoft.com/office/drawing/2014/main" id="{44AC39CB-AB38-4FF7-A10F-B6BEB1A7872D}"/>
                </a:ext>
              </a:extLst>
            </p:cNvPr>
            <p:cNvSpPr/>
            <p:nvPr/>
          </p:nvSpPr>
          <p:spPr>
            <a:xfrm>
              <a:off x="298008" y="4508467"/>
              <a:ext cx="3498363" cy="23457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08000" bIns="108000" rtlCol="0" anchor="t" anchorCtr="0">
              <a:spAutoFit/>
            </a:bodyPr>
            <a:lstStyle/>
            <a:p>
              <a:pPr marL="251988" marR="0" lvl="0" indent="-251988" algn="l" defTabSz="457178" rtl="0" eaLnBrk="1" fontAlgn="auto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0"/>
                </a:spcAft>
                <a:buClr>
                  <a:srgbClr val="0070C0"/>
                </a:buClr>
                <a:buSzPct val="65000"/>
                <a:buFontTx/>
                <a:buChar char="●"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MS Mincho" panose="02020609040205080304" pitchFamily="49" charset="-128"/>
                  <a:cs typeface="Times New Roman" panose="02020603050405020304" pitchFamily="18" charset="0"/>
                </a:rPr>
                <a:t>D</a:t>
              </a:r>
              <a:r>
                <a:rPr kumimoji="0" lang="en-GB" sz="1400" b="1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MS Mincho" panose="02020609040205080304" pitchFamily="49" charset="-128"/>
                  <a:cs typeface="Times New Roman" panose="02020603050405020304" pitchFamily="18" charset="0"/>
                </a:rPr>
                <a:t>evelopment</a:t>
              </a:r>
              <a:r>
                <a: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MS Mincho" panose="02020609040205080304" pitchFamily="49" charset="-128"/>
                  <a:cs typeface="Times New Roman" panose="02020603050405020304" pitchFamily="18" charset="0"/>
                </a:rPr>
                <a:t> of global resources</a:t>
              </a:r>
              <a:br>
                <a: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MS Mincho" panose="02020609040205080304" pitchFamily="49" charset="-128"/>
                  <a:cs typeface="Times New Roman" panose="02020603050405020304" pitchFamily="18" charset="0"/>
                </a:rPr>
              </a:br>
              <a:r>
                <a: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MS Mincho" panose="02020609040205080304" pitchFamily="49" charset="-128"/>
                  <a:cs typeface="Times New Roman" panose="02020603050405020304" pitchFamily="18" charset="0"/>
                </a:rPr>
                <a:t>Web site:  </a:t>
              </a: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MS Mincho" panose="02020609040205080304" pitchFamily="49" charset="-128"/>
                  <a:cs typeface="Times New Roman" panose="02020603050405020304" pitchFamily="18" charset="0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tsunamiready.org</a:t>
              </a: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MS Mincho" panose="02020609040205080304" pitchFamily="49" charset="-128"/>
                  <a:cs typeface="Times New Roman" panose="02020603050405020304" pitchFamily="18" charset="0"/>
                </a:rPr>
                <a:t>                                                  </a:t>
              </a:r>
              <a:r>
                <a: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MS Mincho" panose="02020609040205080304" pitchFamily="49" charset="-128"/>
                  <a:cs typeface="Times New Roman" panose="02020603050405020304" pitchFamily="18" charset="0"/>
                </a:rPr>
                <a:t>Tsunami Ready Interactive Map Viewer  Tsunami Ready Community pages</a:t>
              </a:r>
            </a:p>
            <a:p>
              <a:pPr marL="251988" marR="0" lvl="0" indent="-251988" algn="l" defTabSz="457178" rtl="0" eaLnBrk="1" fontAlgn="auto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0"/>
                </a:spcAft>
                <a:buClr>
                  <a:srgbClr val="0070C0"/>
                </a:buClr>
                <a:buSzPct val="65000"/>
                <a:buFontTx/>
                <a:buChar char="●"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MS Mincho" panose="02020609040205080304" pitchFamily="49" charset="-128"/>
                  <a:cs typeface="Times New Roman" panose="02020603050405020304" pitchFamily="18" charset="0"/>
                </a:rPr>
                <a:t>Development of a new </a:t>
              </a:r>
              <a:b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MS Mincho" panose="02020609040205080304" pitchFamily="49" charset="-128"/>
                  <a:cs typeface="Times New Roman" panose="02020603050405020304" pitchFamily="18" charset="0"/>
                </a:rPr>
              </a:br>
              <a:r>
                <a: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MS Mincho" panose="02020609040205080304" pitchFamily="49" charset="-128"/>
                  <a:cs typeface="Times New Roman" panose="02020603050405020304" pitchFamily="18" charset="0"/>
                </a:rPr>
                <a:t>Tsunami Ready and RUNAMI Board Games</a:t>
              </a: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  <a:p>
              <a:pPr marL="251988" marR="0" lvl="0" indent="-251988" algn="l" defTabSz="457178" rtl="0" eaLnBrk="1" fontAlgn="auto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0"/>
                </a:spcAft>
                <a:buClr>
                  <a:srgbClr val="0070C0"/>
                </a:buClr>
                <a:buSzPct val="65000"/>
                <a:buFontTx/>
                <a:buChar char="●"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MS Mincho" panose="02020609040205080304" pitchFamily="49" charset="-128"/>
                  <a:cs typeface="Times New Roman" panose="02020603050405020304" pitchFamily="18" charset="0"/>
                </a:rPr>
                <a:t>Tsunami Ready standards</a:t>
              </a:r>
              <a:b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MS Mincho" panose="02020609040205080304" pitchFamily="49" charset="-128"/>
                  <a:cs typeface="Times New Roman" panose="02020603050405020304" pitchFamily="18" charset="0"/>
                </a:rPr>
              </a:b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MS Mincho" panose="02020609040205080304" pitchFamily="49" charset="-128"/>
                  <a:cs typeface="Times New Roman" panose="02020603050405020304" pitchFamily="18" charset="0"/>
                </a:rPr>
                <a:t>Standard Guidelines for Tsunami Ready           Recognition </a:t>
              </a:r>
              <a:r>
                <a:rPr kumimoji="0" lang="en-US" sz="1400" b="1" i="0" u="none" strike="noStrike" kern="1200" cap="none" spc="0" normalizeH="0" baseline="0" noProof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MS Mincho" panose="02020609040205080304" pitchFamily="49" charset="-128"/>
                  <a:cs typeface="Times New Roman" panose="02020603050405020304" pitchFamily="18" charset="0"/>
                </a:rPr>
                <a:t>Programme</a:t>
              </a: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MS Mincho" panose="02020609040205080304" pitchFamily="49" charset="-128"/>
                  <a:cs typeface="Times New Roman" panose="02020603050405020304" pitchFamily="18" charset="0"/>
                </a:rPr>
                <a:t> (IOC MG 74, 2022</a:t>
              </a:r>
            </a:p>
            <a:p>
              <a:pPr marL="251988" marR="0" lvl="0" indent="-251988" algn="l" defTabSz="457178" rtl="0" eaLnBrk="1" fontAlgn="auto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0"/>
                </a:spcAft>
                <a:buClr>
                  <a:srgbClr val="0070C0"/>
                </a:buClr>
                <a:buSzPct val="65000"/>
                <a:buFontTx/>
                <a:buChar char="●"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MS Mincho" panose="02020609040205080304" pitchFamily="49" charset="-128"/>
                  <a:cs typeface="Times New Roman" panose="02020603050405020304" pitchFamily="18" charset="0"/>
                </a:rPr>
                <a:t>Tsunami Ready Toolkit (2026) - update MG 74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A97695B-7ABE-4815-268F-2D5E7993ADD0}"/>
              </a:ext>
            </a:extLst>
          </p:cNvPr>
          <p:cNvSpPr txBox="1"/>
          <p:nvPr/>
        </p:nvSpPr>
        <p:spPr>
          <a:xfrm>
            <a:off x="10089479" y="6395897"/>
            <a:ext cx="1997591" cy="256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4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67" b="0" i="1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ngsana New"/>
              </a:rPr>
              <a:t>Frolov</a:t>
            </a:r>
            <a:r>
              <a:rPr kumimoji="0" lang="en-US" altLang="en-US" sz="1067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ngsana New"/>
              </a:rPr>
              <a:t>, 2023; ITIC, Feb 2026</a:t>
            </a:r>
            <a:endParaRPr kumimoji="0" lang="en-US" sz="1067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Прямоугольник 9">
            <a:extLst>
              <a:ext uri="{FF2B5EF4-FFF2-40B4-BE49-F238E27FC236}">
                <a16:creationId xmlns:a16="http://schemas.microsoft.com/office/drawing/2014/main" id="{9A4BDEBB-D5FB-8CBB-ECDA-EDC93937A258}"/>
              </a:ext>
            </a:extLst>
          </p:cNvPr>
          <p:cNvSpPr/>
          <p:nvPr/>
        </p:nvSpPr>
        <p:spPr>
          <a:xfrm>
            <a:off x="23819" y="116330"/>
            <a:ext cx="1219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20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UNESCO/IOC TSUNAMI READY RECOGNITION PROGRAMME (TRRP)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06ECAD5-6A5E-D009-3FAB-2DC8666B9204}"/>
              </a:ext>
            </a:extLst>
          </p:cNvPr>
          <p:cNvSpPr/>
          <p:nvPr/>
        </p:nvSpPr>
        <p:spPr>
          <a:xfrm>
            <a:off x="2470157" y="3028737"/>
            <a:ext cx="91883" cy="91883"/>
          </a:xfrm>
          <a:prstGeom prst="ellipse">
            <a:avLst/>
          </a:prstGeom>
          <a:solidFill>
            <a:schemeClr val="accent6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10F3A0A-9544-811A-7D86-B4438680D139}"/>
              </a:ext>
            </a:extLst>
          </p:cNvPr>
          <p:cNvSpPr/>
          <p:nvPr/>
        </p:nvSpPr>
        <p:spPr>
          <a:xfrm>
            <a:off x="3159055" y="3198375"/>
            <a:ext cx="91883" cy="91883"/>
          </a:xfrm>
          <a:prstGeom prst="ellipse">
            <a:avLst/>
          </a:prstGeom>
          <a:solidFill>
            <a:schemeClr val="accent6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322D4ED-6464-7EF5-D52A-A49FC322DBFF}"/>
              </a:ext>
            </a:extLst>
          </p:cNvPr>
          <p:cNvSpPr/>
          <p:nvPr/>
        </p:nvSpPr>
        <p:spPr>
          <a:xfrm>
            <a:off x="2592857" y="3074679"/>
            <a:ext cx="91883" cy="9188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113DD68-703C-8135-1E8B-A86F46B7A642}"/>
              </a:ext>
            </a:extLst>
          </p:cNvPr>
          <p:cNvSpPr/>
          <p:nvPr/>
        </p:nvSpPr>
        <p:spPr>
          <a:xfrm>
            <a:off x="2138311" y="3255059"/>
            <a:ext cx="91883" cy="9188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4A43007-F268-848E-7A3E-B769DB714F2C}"/>
              </a:ext>
            </a:extLst>
          </p:cNvPr>
          <p:cNvSpPr/>
          <p:nvPr/>
        </p:nvSpPr>
        <p:spPr>
          <a:xfrm>
            <a:off x="7273595" y="4861511"/>
            <a:ext cx="91883" cy="91883"/>
          </a:xfrm>
          <a:prstGeom prst="ellipse">
            <a:avLst/>
          </a:prstGeom>
          <a:solidFill>
            <a:srgbClr val="6F66FE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D2C1CB4-561B-C4C3-0FD3-B8138F79C6BF}"/>
              </a:ext>
            </a:extLst>
          </p:cNvPr>
          <p:cNvSpPr/>
          <p:nvPr/>
        </p:nvSpPr>
        <p:spPr>
          <a:xfrm>
            <a:off x="9789061" y="4410113"/>
            <a:ext cx="91883" cy="91883"/>
          </a:xfrm>
          <a:prstGeom prst="ellipse">
            <a:avLst/>
          </a:prstGeom>
          <a:solidFill>
            <a:srgbClr val="6F66FE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E30AAF8-E1BA-50EB-C4B9-A155F235A0D3}"/>
              </a:ext>
            </a:extLst>
          </p:cNvPr>
          <p:cNvSpPr/>
          <p:nvPr/>
        </p:nvSpPr>
        <p:spPr>
          <a:xfrm>
            <a:off x="7218728" y="4878233"/>
            <a:ext cx="91883" cy="91883"/>
          </a:xfrm>
          <a:prstGeom prst="ellipse">
            <a:avLst/>
          </a:prstGeom>
          <a:solidFill>
            <a:srgbClr val="6F66FE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5301FAC-A7EF-44C0-7AFD-7B3FA2D0F40A}"/>
              </a:ext>
            </a:extLst>
          </p:cNvPr>
          <p:cNvSpPr txBox="1"/>
          <p:nvPr/>
        </p:nvSpPr>
        <p:spPr>
          <a:xfrm>
            <a:off x="3178501" y="3097581"/>
            <a:ext cx="5326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err="1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Türkiye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3D5C182-479B-BB74-568C-1A2AEF33D79D}"/>
              </a:ext>
            </a:extLst>
          </p:cNvPr>
          <p:cNvSpPr/>
          <p:nvPr/>
        </p:nvSpPr>
        <p:spPr>
          <a:xfrm>
            <a:off x="3290553" y="3414932"/>
            <a:ext cx="91883" cy="91883"/>
          </a:xfrm>
          <a:prstGeom prst="ellipse">
            <a:avLst/>
          </a:prstGeom>
          <a:solidFill>
            <a:schemeClr val="bg1"/>
          </a:solidFill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1DBBE3C-D0F7-C4D5-BC6A-0DB31CDD881F}"/>
              </a:ext>
            </a:extLst>
          </p:cNvPr>
          <p:cNvSpPr txBox="1"/>
          <p:nvPr/>
        </p:nvSpPr>
        <p:spPr>
          <a:xfrm>
            <a:off x="3327576" y="3309588"/>
            <a:ext cx="4649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Israel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C0CDDC3-820F-D5B2-346E-7723C534BBD2}"/>
              </a:ext>
            </a:extLst>
          </p:cNvPr>
          <p:cNvSpPr/>
          <p:nvPr/>
        </p:nvSpPr>
        <p:spPr>
          <a:xfrm>
            <a:off x="2873745" y="3217705"/>
            <a:ext cx="91883" cy="91883"/>
          </a:xfrm>
          <a:prstGeom prst="ellipse">
            <a:avLst/>
          </a:prstGeom>
          <a:solidFill>
            <a:schemeClr val="bg1"/>
          </a:solidFill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70D9220-3377-7F96-CED4-94313A6C217E}"/>
              </a:ext>
            </a:extLst>
          </p:cNvPr>
          <p:cNvSpPr txBox="1"/>
          <p:nvPr/>
        </p:nvSpPr>
        <p:spPr>
          <a:xfrm>
            <a:off x="2710775" y="3271158"/>
            <a:ext cx="5326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Greece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97BE85B5-814D-2170-5481-5064CFB450F6}"/>
              </a:ext>
            </a:extLst>
          </p:cNvPr>
          <p:cNvGrpSpPr/>
          <p:nvPr/>
        </p:nvGrpSpPr>
        <p:grpSpPr>
          <a:xfrm>
            <a:off x="6500653" y="1589236"/>
            <a:ext cx="2323947" cy="2162094"/>
            <a:chOff x="5019998" y="1198150"/>
            <a:chExt cx="1742961" cy="1621570"/>
          </a:xfrm>
        </p:grpSpPr>
        <p:sp>
          <p:nvSpPr>
            <p:cNvPr id="53" name="Скругленный прямоугольник 24">
              <a:extLst>
                <a:ext uri="{FF2B5EF4-FFF2-40B4-BE49-F238E27FC236}">
                  <a16:creationId xmlns:a16="http://schemas.microsoft.com/office/drawing/2014/main" id="{78A4B030-4768-9B17-49FE-1FA5B6936B89}"/>
                </a:ext>
              </a:extLst>
            </p:cNvPr>
            <p:cNvSpPr/>
            <p:nvPr/>
          </p:nvSpPr>
          <p:spPr>
            <a:xfrm>
              <a:off x="5019998" y="1233850"/>
              <a:ext cx="1686105" cy="1585870"/>
            </a:xfrm>
            <a:prstGeom prst="roundRect">
              <a:avLst>
                <a:gd name="adj" fmla="val 3982"/>
              </a:avLst>
            </a:prstGeom>
            <a:gradFill>
              <a:gsLst>
                <a:gs pos="0">
                  <a:srgbClr val="FFFF00">
                    <a:alpha val="18000"/>
                  </a:srgbClr>
                </a:gs>
                <a:gs pos="100000">
                  <a:srgbClr val="FFFAE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08000" bIns="108000" rtlCol="0" anchor="t" anchorCtr="0">
              <a:noAutofit/>
            </a:bodyPr>
            <a:lstStyle/>
            <a:p>
              <a:pPr marL="0" marR="0" lvl="0" indent="0" algn="l" defTabSz="457178" rtl="0" eaLnBrk="1" fontAlgn="auto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0"/>
                </a:spcAft>
                <a:buClr>
                  <a:srgbClr val="00B0F0"/>
                </a:buClr>
                <a:buSzPct val="63000"/>
                <a:buFontTx/>
                <a:buNone/>
                <a:tabLst/>
                <a:defRPr/>
              </a:pPr>
              <a:endParaRPr kumimoji="0" lang="ru-RU" sz="1867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5282C5F4-EA71-EFFB-7F82-8693744850CA}"/>
                </a:ext>
              </a:extLst>
            </p:cNvPr>
            <p:cNvGrpSpPr/>
            <p:nvPr/>
          </p:nvGrpSpPr>
          <p:grpSpPr>
            <a:xfrm>
              <a:off x="5090762" y="1198150"/>
              <a:ext cx="1672197" cy="1599395"/>
              <a:chOff x="5082250" y="1196939"/>
              <a:chExt cx="1672197" cy="1599395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4A85A16-04E9-4ADD-B937-A2D6C5C48FAA}"/>
                  </a:ext>
                </a:extLst>
              </p:cNvPr>
              <p:cNvSpPr txBox="1"/>
              <p:nvPr/>
            </p:nvSpPr>
            <p:spPr>
              <a:xfrm>
                <a:off x="5082250" y="1645644"/>
                <a:ext cx="1461231" cy="405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178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TSUNAMI READY </a:t>
                </a:r>
                <a:br>
                  <a: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</a:br>
                <a:r>
                  <a: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COMMUNITIES</a:t>
                </a:r>
                <a:endParaRPr kumimoji="0" lang="en-GB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" name="Прямоугольник 26">
                <a:extLst>
                  <a:ext uri="{FF2B5EF4-FFF2-40B4-BE49-F238E27FC236}">
                    <a16:creationId xmlns:a16="http://schemas.microsoft.com/office/drawing/2014/main" id="{87E38197-182E-4E27-BB4F-EA88D46C4902}"/>
                  </a:ext>
                </a:extLst>
              </p:cNvPr>
              <p:cNvSpPr/>
              <p:nvPr/>
            </p:nvSpPr>
            <p:spPr>
              <a:xfrm>
                <a:off x="5409461" y="1196939"/>
                <a:ext cx="722795" cy="5309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4571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108</a:t>
                </a:r>
                <a:endParaRPr kumimoji="0" lang="ru-RU" sz="4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9AC1561-9E63-41BE-8B6E-389386ED97C4}"/>
                  </a:ext>
                </a:extLst>
              </p:cNvPr>
              <p:cNvSpPr txBox="1"/>
              <p:nvPr/>
            </p:nvSpPr>
            <p:spPr>
              <a:xfrm>
                <a:off x="5126384" y="2008659"/>
                <a:ext cx="1628063" cy="6509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457178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70C0"/>
                  </a:buClr>
                  <a:buSzPct val="70000"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MS Mincho" panose="02020609040205080304" pitchFamily="49" charset="-128"/>
                    <a:cs typeface="Times New Roman" panose="02020603050405020304" pitchFamily="18" charset="0"/>
                  </a:rPr>
                  <a:t>52</a:t>
                </a:r>
                <a:r>
                  <a:rPr kumimoji="0" lang="ru-RU" sz="1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–</a:t>
                </a:r>
                <a:r>
                  <a:rPr kumimoji="0" 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Calibri" panose="020F0502020204030204"/>
                    <a:ea typeface="MS Mincho" panose="02020609040205080304" pitchFamily="49" charset="-128"/>
                    <a:cs typeface="Times New Roman" panose="02020603050405020304" pitchFamily="18" charset="0"/>
                  </a:rPr>
                  <a:t>IOTWMS</a:t>
                </a:r>
                <a:r>
                  <a: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Calibri" panose="020F0502020204030204"/>
                    <a:ea typeface="MS Mincho" panose="02020609040205080304" pitchFamily="49" charset="-128"/>
                    <a:cs typeface="Times New Roman" panose="02020603050405020304" pitchFamily="18" charset="0"/>
                  </a:rPr>
                  <a:t>)</a:t>
                </a:r>
                <a:endParaRPr kumimoji="0" lang="ru-RU" sz="1400" b="0" i="0" u="none" strike="noStrike" kern="1200" cap="none" spc="0" normalizeH="0" baseline="0" noProof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 panose="020F0502020204030204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  <a:p>
                <a:pPr marL="0" marR="0" lvl="0" indent="0" algn="l" defTabSz="457178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70C0"/>
                  </a:buClr>
                  <a:buSzPct val="70000"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MS Mincho" panose="02020609040205080304" pitchFamily="49" charset="-128"/>
                    <a:cs typeface="Times New Roman" panose="02020603050405020304" pitchFamily="18" charset="0"/>
                  </a:rPr>
                  <a:t>27 </a:t>
                </a:r>
                <a:r>
                  <a:rPr kumimoji="0" lang="ru-RU" sz="1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MS Mincho" panose="02020609040205080304" pitchFamily="49" charset="-128"/>
                    <a:cs typeface="Times New Roman" panose="02020603050405020304" pitchFamily="18" charset="0"/>
                  </a:rPr>
                  <a:t>–</a:t>
                </a:r>
                <a:r>
                  <a:rPr kumimoji="0" lang="ru-RU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6060EA"/>
                    </a:solidFill>
                    <a:effectLst/>
                    <a:uLnTx/>
                    <a:uFillTx/>
                    <a:latin typeface="Calibri" panose="020F0502020204030204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6060EA"/>
                    </a:solidFill>
                    <a:effectLst/>
                    <a:uLnTx/>
                    <a:uFillTx/>
                    <a:latin typeface="Calibri" panose="020F0502020204030204"/>
                    <a:ea typeface="MS Mincho" panose="02020609040205080304" pitchFamily="49" charset="-128"/>
                    <a:cs typeface="Times New Roman" panose="02020603050405020304" pitchFamily="18" charset="0"/>
                  </a:rPr>
                  <a:t>PTWS </a:t>
                </a:r>
                <a:r>
                  <a: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6060EA"/>
                    </a:solidFill>
                    <a:effectLst/>
                    <a:uLnTx/>
                    <a:uFillTx/>
                    <a:latin typeface="Calibri" panose="020F0502020204030204"/>
                    <a:ea typeface="MS Mincho" panose="02020609040205080304" pitchFamily="49" charset="-128"/>
                    <a:cs typeface="Times New Roman" panose="02020603050405020304" pitchFamily="18" charset="0"/>
                  </a:rPr>
                  <a:t>(11 MS)</a:t>
                </a:r>
                <a:endParaRPr kumimoji="0" lang="ru-RU" sz="1400" b="0" i="0" u="none" strike="noStrike" kern="1200" cap="none" spc="0" normalizeH="0" baseline="0" noProof="0">
                  <a:ln>
                    <a:noFill/>
                  </a:ln>
                  <a:solidFill>
                    <a:srgbClr val="6060EA"/>
                  </a:solidFill>
                  <a:effectLst/>
                  <a:uLnTx/>
                  <a:uFillTx/>
                  <a:latin typeface="Calibri" panose="020F0502020204030204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  <a:p>
                <a:pPr marL="0" marR="0" lvl="0" indent="0" algn="l" defTabSz="457178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70C0"/>
                  </a:buClr>
                  <a:buSzPct val="70000"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MS Mincho" panose="02020609040205080304" pitchFamily="49" charset="-128"/>
                    <a:cs typeface="Times New Roman" panose="02020603050405020304" pitchFamily="18" charset="0"/>
                  </a:rPr>
                  <a:t>23 </a:t>
                </a:r>
                <a:r>
                  <a:rPr kumimoji="0" lang="ru-RU" sz="1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MS Mincho" panose="02020609040205080304" pitchFamily="49" charset="-128"/>
                    <a:cs typeface="Times New Roman" panose="02020603050405020304" pitchFamily="18" charset="0"/>
                  </a:rPr>
                  <a:t>–</a:t>
                </a:r>
                <a:r>
                  <a:rPr kumimoji="0" lang="ru-RU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EA8B00"/>
                    </a:solidFill>
                    <a:effectLst/>
                    <a:uLnTx/>
                    <a:uFillTx/>
                    <a:latin typeface="Calibri" panose="020F0502020204030204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EA8B00"/>
                    </a:solidFill>
                    <a:effectLst/>
                    <a:uLnTx/>
                    <a:uFillTx/>
                    <a:latin typeface="Calibri" panose="020F0502020204030204"/>
                    <a:ea typeface="MS Mincho" panose="02020609040205080304" pitchFamily="49" charset="-128"/>
                    <a:cs typeface="Times New Roman" panose="02020603050405020304" pitchFamily="18" charset="0"/>
                  </a:rPr>
                  <a:t>CARIBE-EWS </a:t>
                </a:r>
              </a:p>
              <a:p>
                <a:pPr marL="0" marR="0" lvl="0" indent="0" algn="l" defTabSz="457178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70C0"/>
                  </a:buClr>
                  <a:buSzPct val="70000"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MS Mincho" panose="02020609040205080304" pitchFamily="49" charset="-128"/>
                    <a:cs typeface="Times New Roman" panose="02020603050405020304" pitchFamily="18" charset="0"/>
                  </a:rPr>
                  <a:t>6 </a:t>
                </a:r>
                <a:r>
                  <a:rPr kumimoji="0" lang="ru-RU" sz="1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MS Mincho" panose="02020609040205080304" pitchFamily="49" charset="-128"/>
                    <a:cs typeface="Times New Roman" panose="02020603050405020304" pitchFamily="18" charset="0"/>
                  </a:rPr>
                  <a:t>–</a:t>
                </a:r>
                <a:r>
                  <a:rPr kumimoji="0" lang="ru-RU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EA8B00"/>
                    </a:solidFill>
                    <a:effectLst/>
                    <a:uLnTx/>
                    <a:uFillTx/>
                    <a:latin typeface="Calibri" panose="020F0502020204030204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NEAMTWS </a:t>
                </a:r>
                <a:r>
                  <a: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(6 MS)</a:t>
                </a: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Calibri" panose="020F0502020204030204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6944ED1-3404-0306-3622-BFEBEF289C63}"/>
                  </a:ext>
                </a:extLst>
              </p:cNvPr>
              <p:cNvSpPr txBox="1"/>
              <p:nvPr/>
            </p:nvSpPr>
            <p:spPr>
              <a:xfrm>
                <a:off x="5251263" y="2573244"/>
                <a:ext cx="1257433" cy="2230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33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ru-RU" sz="1333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MS Mincho" panose="02020609040205080304" pitchFamily="49" charset="-128"/>
                    <a:cs typeface="Times New Roman" panose="02020603050405020304" pitchFamily="18" charset="0"/>
                  </a:rPr>
                  <a:t>–</a:t>
                </a:r>
                <a:r>
                  <a:rPr kumimoji="0" lang="ru-RU" sz="1333" b="0" i="0" u="none" strike="noStrike" kern="1200" cap="none" spc="0" normalizeH="0" baseline="0" noProof="0">
                    <a:ln>
                      <a:noFill/>
                    </a:ln>
                    <a:solidFill>
                      <a:srgbClr val="EA8B00"/>
                    </a:solidFill>
                    <a:effectLst/>
                    <a:uLnTx/>
                    <a:uFillTx/>
                    <a:latin typeface="Calibri" panose="020F0502020204030204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6060EA"/>
                    </a:solidFill>
                    <a:effectLst/>
                    <a:uLnTx/>
                    <a:uFillTx/>
                    <a:latin typeface="Calibri" panose="020F0502020204030204"/>
                    <a:ea typeface="MS Mincho" panose="02020609040205080304" pitchFamily="49" charset="-128"/>
                    <a:cs typeface="Times New Roman" panose="02020603050405020304" pitchFamily="18" charset="0"/>
                  </a:rPr>
                  <a:t>PTWS </a:t>
                </a: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6060EA"/>
                    </a:solidFill>
                    <a:effectLst/>
                    <a:uLnTx/>
                    <a:uFillTx/>
                    <a:latin typeface="Calibri" panose="020F0502020204030204"/>
                    <a:ea typeface="MS Mincho" panose="02020609040205080304" pitchFamily="49" charset="-128"/>
                    <a:cs typeface="Times New Roman" panose="02020603050405020304" pitchFamily="18" charset="0"/>
                  </a:rPr>
                  <a:t>(</a:t>
                </a:r>
                <a:r>
                  <a:rPr kumimoji="0" lang="en-US" sz="1333" b="0" i="0" u="none" strike="noStrike" kern="1200" cap="none" spc="0" normalizeH="0" baseline="0" noProof="0">
                    <a:ln>
                      <a:noFill/>
                    </a:ln>
                    <a:solidFill>
                      <a:srgbClr val="6F66F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in progress) </a:t>
                </a:r>
                <a:r>
                  <a:rPr kumimoji="0" lang="en-US" sz="1067" b="0" i="0" u="none" strike="noStrike" kern="1200" cap="none" spc="0" normalizeH="0" baseline="0" noProof="0">
                    <a:ln>
                      <a:noFill/>
                    </a:ln>
                    <a:solidFill>
                      <a:srgbClr val="6F66F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endParaRPr kumimoji="0" lang="en-US" sz="1333" b="0" i="0" u="none" strike="noStrike" kern="1200" cap="none" spc="0" normalizeH="0" baseline="0" noProof="0">
                  <a:ln>
                    <a:noFill/>
                  </a:ln>
                  <a:solidFill>
                    <a:srgbClr val="6F66F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CB85DFB5-7FB8-4A4D-AF05-23973D447099}"/>
                  </a:ext>
                </a:extLst>
              </p:cNvPr>
              <p:cNvSpPr/>
              <p:nvPr/>
            </p:nvSpPr>
            <p:spPr>
              <a:xfrm>
                <a:off x="5251263" y="2659057"/>
                <a:ext cx="68912" cy="6891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76207CDD-84EE-58B9-7FDC-921CF7ABFAA9}"/>
              </a:ext>
            </a:extLst>
          </p:cNvPr>
          <p:cNvSpPr txBox="1"/>
          <p:nvPr/>
        </p:nvSpPr>
        <p:spPr>
          <a:xfrm>
            <a:off x="6993995" y="4996958"/>
            <a:ext cx="791113" cy="9098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Fiji (2)</a:t>
            </a:r>
          </a:p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err="1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Naevuevu</a:t>
            </a: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err="1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Sila</a:t>
            </a: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err="1">
                <a:solidFill>
                  <a:srgbClr val="1F1F1F"/>
                </a:solidFill>
                <a:latin typeface="Calibri" panose="020F0502020204030204"/>
              </a:rPr>
              <a:t>Cuvu</a:t>
            </a:r>
            <a:endParaRPr lang="en-US" sz="700">
              <a:solidFill>
                <a:srgbClr val="1F1F1F"/>
              </a:solidFill>
              <a:latin typeface="Calibri" panose="020F0502020204030204"/>
            </a:endParaRPr>
          </a:p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err="1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Rukurukulevu</a:t>
            </a: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Tore</a:t>
            </a:r>
          </a:p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err="1">
                <a:solidFill>
                  <a:srgbClr val="1F1F1F"/>
                </a:solidFill>
                <a:latin typeface="Calibri" panose="020F0502020204030204"/>
              </a:rPr>
              <a:t>Yadua</a:t>
            </a: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9665341-B2BC-FAE0-3836-9051F127C36B}"/>
              </a:ext>
            </a:extLst>
          </p:cNvPr>
          <p:cNvSpPr txBox="1"/>
          <p:nvPr/>
        </p:nvSpPr>
        <p:spPr>
          <a:xfrm>
            <a:off x="5796388" y="3819251"/>
            <a:ext cx="148579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FSM (4)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Yap, Chuuk, Pohnpei, Kosrae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3732F99-DC8A-5E70-4F4B-F3892478687B}"/>
              </a:ext>
            </a:extLst>
          </p:cNvPr>
          <p:cNvSpPr txBox="1"/>
          <p:nvPr/>
        </p:nvSpPr>
        <p:spPr>
          <a:xfrm>
            <a:off x="7158105" y="3820993"/>
            <a:ext cx="669843" cy="451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RMI (1)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Majuro </a:t>
            </a:r>
            <a:r>
              <a:rPr kumimoji="0" lang="en-US" sz="700" b="0" i="0" u="none" strike="noStrike" kern="1200" cap="none" spc="0" normalizeH="0" baseline="0" noProof="0" err="1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Enewetak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700" b="0" i="0" u="none" strike="noStrike" kern="1200" cap="none" spc="0" normalizeH="0" baseline="0" noProof="0" err="1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Kwajelein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5FB86CD-32F5-C730-030F-8776861E6F31}"/>
              </a:ext>
            </a:extLst>
          </p:cNvPr>
          <p:cNvSpPr txBox="1"/>
          <p:nvPr/>
        </p:nvSpPr>
        <p:spPr>
          <a:xfrm>
            <a:off x="5451840" y="4117023"/>
            <a:ext cx="83800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Palau (1)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13BE48B-5422-ECCF-BB64-EDB18CC7AE5A}"/>
              </a:ext>
            </a:extLst>
          </p:cNvPr>
          <p:cNvSpPr txBox="1"/>
          <p:nvPr/>
        </p:nvSpPr>
        <p:spPr>
          <a:xfrm>
            <a:off x="9345556" y="4483612"/>
            <a:ext cx="838008" cy="2918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Ecuador (3)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Galapagos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59DD3FDB-B6A0-86D5-2663-03EB7F4E53BF}"/>
              </a:ext>
            </a:extLst>
          </p:cNvPr>
          <p:cNvSpPr/>
          <p:nvPr/>
        </p:nvSpPr>
        <p:spPr>
          <a:xfrm>
            <a:off x="7055708" y="4124627"/>
            <a:ext cx="91883" cy="91883"/>
          </a:xfrm>
          <a:prstGeom prst="ellipse">
            <a:avLst/>
          </a:prstGeom>
          <a:solidFill>
            <a:srgbClr val="6F66FE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EA0A4A3D-2E64-F3D6-4095-D91E28734260}"/>
              </a:ext>
            </a:extLst>
          </p:cNvPr>
          <p:cNvSpPr/>
          <p:nvPr/>
        </p:nvSpPr>
        <p:spPr>
          <a:xfrm>
            <a:off x="5995400" y="4198011"/>
            <a:ext cx="91883" cy="91883"/>
          </a:xfrm>
          <a:prstGeom prst="ellipse">
            <a:avLst/>
          </a:prstGeom>
          <a:solidFill>
            <a:srgbClr val="6F66FE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B60F20B4-A206-04B9-6293-EBBEB05DF3A1}"/>
              </a:ext>
            </a:extLst>
          </p:cNvPr>
          <p:cNvSpPr/>
          <p:nvPr/>
        </p:nvSpPr>
        <p:spPr>
          <a:xfrm>
            <a:off x="6027936" y="4154692"/>
            <a:ext cx="91883" cy="91883"/>
          </a:xfrm>
          <a:prstGeom prst="ellipse">
            <a:avLst/>
          </a:prstGeom>
          <a:solidFill>
            <a:srgbClr val="6F66FE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1449356D-3578-BCA6-4A48-4FC174CBF6A3}"/>
              </a:ext>
            </a:extLst>
          </p:cNvPr>
          <p:cNvSpPr/>
          <p:nvPr/>
        </p:nvSpPr>
        <p:spPr>
          <a:xfrm>
            <a:off x="6379583" y="4143991"/>
            <a:ext cx="91883" cy="91883"/>
          </a:xfrm>
          <a:prstGeom prst="ellipse">
            <a:avLst/>
          </a:prstGeom>
          <a:solidFill>
            <a:srgbClr val="6F66FE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D79A0BB8-2447-8A0B-3478-72A7D2BEC209}"/>
              </a:ext>
            </a:extLst>
          </p:cNvPr>
          <p:cNvSpPr/>
          <p:nvPr/>
        </p:nvSpPr>
        <p:spPr>
          <a:xfrm>
            <a:off x="6835615" y="4165047"/>
            <a:ext cx="91883" cy="91883"/>
          </a:xfrm>
          <a:prstGeom prst="ellipse">
            <a:avLst/>
          </a:prstGeom>
          <a:solidFill>
            <a:schemeClr val="bg1"/>
          </a:solidFill>
          <a:ln w="9525">
            <a:solidFill>
              <a:srgbClr val="6F66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422FBAAA-43AA-6C0A-0EED-56E021178183}"/>
              </a:ext>
            </a:extLst>
          </p:cNvPr>
          <p:cNvSpPr/>
          <p:nvPr/>
        </p:nvSpPr>
        <p:spPr>
          <a:xfrm>
            <a:off x="6602913" y="4143449"/>
            <a:ext cx="91883" cy="91883"/>
          </a:xfrm>
          <a:prstGeom prst="ellipse">
            <a:avLst/>
          </a:prstGeom>
          <a:solidFill>
            <a:srgbClr val="6F66FE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FA287A6-A2D1-4C19-90B5-41674572D910}"/>
              </a:ext>
            </a:extLst>
          </p:cNvPr>
          <p:cNvGrpSpPr/>
          <p:nvPr/>
        </p:nvGrpSpPr>
        <p:grpSpPr>
          <a:xfrm>
            <a:off x="4286149" y="6035424"/>
            <a:ext cx="2278767" cy="638144"/>
            <a:chOff x="-2309105" y="-2241984"/>
            <a:chExt cx="1709075" cy="478608"/>
          </a:xfrm>
        </p:grpSpPr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9C70A199-3643-3977-574F-0950C7A781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496806" y="-2241984"/>
              <a:ext cx="896776" cy="443781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B4B53341-509C-B823-BC13-D08C3E6EE72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309105" y="-2241984"/>
              <a:ext cx="721431" cy="478608"/>
            </a:xfrm>
            <a:prstGeom prst="rect">
              <a:avLst/>
            </a:prstGeom>
          </p:spPr>
        </p:pic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2B69AF7E-5454-AD04-41DC-7C7E0317F361}"/>
              </a:ext>
            </a:extLst>
          </p:cNvPr>
          <p:cNvSpPr/>
          <p:nvPr/>
        </p:nvSpPr>
        <p:spPr>
          <a:xfrm>
            <a:off x="10614562" y="4045944"/>
            <a:ext cx="72488" cy="72488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BE63BAE-8DC9-23C7-633C-EAAD208C7349}"/>
              </a:ext>
            </a:extLst>
          </p:cNvPr>
          <p:cNvSpPr/>
          <p:nvPr/>
        </p:nvSpPr>
        <p:spPr>
          <a:xfrm>
            <a:off x="10627069" y="4235332"/>
            <a:ext cx="799756" cy="321429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E2356C-78FE-F553-DCC7-7DBA0ECA753A}"/>
              </a:ext>
            </a:extLst>
          </p:cNvPr>
          <p:cNvSpPr txBox="1"/>
          <p:nvPr/>
        </p:nvSpPr>
        <p:spPr>
          <a:xfrm>
            <a:off x="10578067" y="4223544"/>
            <a:ext cx="1118242" cy="390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Barbados (2)</a:t>
            </a:r>
          </a:p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St. Lucy &amp; St. Peter</a:t>
            </a:r>
          </a:p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Christ Church West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DE169B-0B13-4DA4-3590-5058FB97EC0E}"/>
              </a:ext>
            </a:extLst>
          </p:cNvPr>
          <p:cNvSpPr/>
          <p:nvPr/>
        </p:nvSpPr>
        <p:spPr>
          <a:xfrm>
            <a:off x="10328619" y="5346811"/>
            <a:ext cx="460374" cy="190277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CEB0AC5-5C91-7DF0-6317-ADF57C635028}"/>
              </a:ext>
            </a:extLst>
          </p:cNvPr>
          <p:cNvSpPr/>
          <p:nvPr/>
        </p:nvSpPr>
        <p:spPr>
          <a:xfrm>
            <a:off x="10788993" y="5346922"/>
            <a:ext cx="1021661" cy="1903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539CA0-EF83-7034-E5A8-4B072E6E23C8}"/>
              </a:ext>
            </a:extLst>
          </p:cNvPr>
          <p:cNvSpPr txBox="1"/>
          <p:nvPr/>
        </p:nvSpPr>
        <p:spPr>
          <a:xfrm>
            <a:off x="10270064" y="5312322"/>
            <a:ext cx="1674745" cy="390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St. Vincent and the Grenadines (2)</a:t>
            </a:r>
          </a:p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Union Island</a:t>
            </a:r>
          </a:p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Saint George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6A997E7-E166-4E0C-7647-DC87014903E7}"/>
              </a:ext>
            </a:extLst>
          </p:cNvPr>
          <p:cNvSpPr txBox="1"/>
          <p:nvPr/>
        </p:nvSpPr>
        <p:spPr>
          <a:xfrm>
            <a:off x="11372152" y="2940045"/>
            <a:ext cx="838008" cy="266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8A4D4F3-D6C7-45BE-F1C5-A665D3D93675}"/>
              </a:ext>
            </a:extLst>
          </p:cNvPr>
          <p:cNvSpPr/>
          <p:nvPr/>
        </p:nvSpPr>
        <p:spPr>
          <a:xfrm>
            <a:off x="10487772" y="3941789"/>
            <a:ext cx="72488" cy="72488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F43A32C-BE55-B4F6-3F98-E31E9BCBE20D}"/>
              </a:ext>
            </a:extLst>
          </p:cNvPr>
          <p:cNvSpPr/>
          <p:nvPr/>
        </p:nvSpPr>
        <p:spPr>
          <a:xfrm>
            <a:off x="10511331" y="3927938"/>
            <a:ext cx="72488" cy="72488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50578C59-FAA2-7781-E59C-CBF8DC091291}"/>
              </a:ext>
            </a:extLst>
          </p:cNvPr>
          <p:cNvSpPr/>
          <p:nvPr/>
        </p:nvSpPr>
        <p:spPr>
          <a:xfrm>
            <a:off x="10520158" y="3891030"/>
            <a:ext cx="72488" cy="72488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B6662C2-C0A6-6F59-1450-F64ED32AA768}"/>
              </a:ext>
            </a:extLst>
          </p:cNvPr>
          <p:cNvSpPr/>
          <p:nvPr/>
        </p:nvSpPr>
        <p:spPr>
          <a:xfrm>
            <a:off x="10487772" y="3101801"/>
            <a:ext cx="884380" cy="452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BFA73AE-5C62-AD71-8AD9-88D99BA4D1E5}"/>
              </a:ext>
            </a:extLst>
          </p:cNvPr>
          <p:cNvSpPr txBox="1"/>
          <p:nvPr/>
        </p:nvSpPr>
        <p:spPr>
          <a:xfrm>
            <a:off x="10426617" y="3023455"/>
            <a:ext cx="1482036" cy="736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United Kingdom (2)</a:t>
            </a:r>
          </a:p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British Virgin Islands, Anguilla</a:t>
            </a:r>
          </a:p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" b="1" i="0" u="none" strike="noStrike" kern="1200" cap="none" spc="0" normalizeH="0" baseline="0" noProof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Dominica (1):   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Portsmouth</a:t>
            </a:r>
          </a:p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" b="1" i="0" u="none" strike="noStrike" kern="1200" cap="none" spc="0" normalizeH="0" baseline="0" noProof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Saint Lucia (1): 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Laborite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DB8D873-58FC-C6E4-9B50-7949CDD306A1}"/>
              </a:ext>
            </a:extLst>
          </p:cNvPr>
          <p:cNvSpPr/>
          <p:nvPr/>
        </p:nvSpPr>
        <p:spPr>
          <a:xfrm>
            <a:off x="6942248" y="4854209"/>
            <a:ext cx="91883" cy="91883"/>
          </a:xfrm>
          <a:prstGeom prst="ellipse">
            <a:avLst/>
          </a:prstGeom>
          <a:solidFill>
            <a:schemeClr val="bg1"/>
          </a:solidFill>
          <a:ln w="9525">
            <a:solidFill>
              <a:srgbClr val="6F66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8E8B6F1-2E19-A088-A8EE-D29C19FB4CEB}"/>
              </a:ext>
            </a:extLst>
          </p:cNvPr>
          <p:cNvSpPr/>
          <p:nvPr/>
        </p:nvSpPr>
        <p:spPr>
          <a:xfrm>
            <a:off x="6693334" y="4577398"/>
            <a:ext cx="91883" cy="91883"/>
          </a:xfrm>
          <a:prstGeom prst="ellipse">
            <a:avLst/>
          </a:prstGeom>
          <a:noFill/>
          <a:ln w="9525">
            <a:solidFill>
              <a:srgbClr val="6F66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725807F-1339-8AA0-B50E-BB6B49B784CD}"/>
              </a:ext>
            </a:extLst>
          </p:cNvPr>
          <p:cNvSpPr/>
          <p:nvPr/>
        </p:nvSpPr>
        <p:spPr>
          <a:xfrm>
            <a:off x="7467208" y="4712172"/>
            <a:ext cx="91883" cy="91883"/>
          </a:xfrm>
          <a:prstGeom prst="ellipse">
            <a:avLst/>
          </a:prstGeom>
          <a:noFill/>
          <a:ln w="9525">
            <a:solidFill>
              <a:srgbClr val="6F66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2AC2616-5BE7-5A18-83E9-995234754660}"/>
              </a:ext>
            </a:extLst>
          </p:cNvPr>
          <p:cNvSpPr/>
          <p:nvPr/>
        </p:nvSpPr>
        <p:spPr>
          <a:xfrm>
            <a:off x="7069249" y="4301698"/>
            <a:ext cx="91883" cy="91883"/>
          </a:xfrm>
          <a:prstGeom prst="ellipse">
            <a:avLst/>
          </a:prstGeom>
          <a:solidFill>
            <a:schemeClr val="bg1"/>
          </a:solidFill>
          <a:ln w="9525">
            <a:solidFill>
              <a:srgbClr val="6F66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C59508C-9B4D-AE96-7AEC-7ADF6358478B}"/>
              </a:ext>
            </a:extLst>
          </p:cNvPr>
          <p:cNvSpPr txBox="1"/>
          <p:nvPr/>
        </p:nvSpPr>
        <p:spPr>
          <a:xfrm>
            <a:off x="7111408" y="4295294"/>
            <a:ext cx="838008" cy="1932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Kiribati </a:t>
            </a:r>
            <a:r>
              <a:rPr kumimoji="0" lang="en-US" sz="700" i="0" u="none" strike="noStrike" kern="1200" cap="none" spc="0" normalizeH="0" baseline="0" noProof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Tarawa</a:t>
            </a:r>
            <a:endParaRPr kumimoji="0" lang="en-US" sz="160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E4442D8-3A33-74E8-8068-551DA110022F}"/>
              </a:ext>
            </a:extLst>
          </p:cNvPr>
          <p:cNvSpPr txBox="1"/>
          <p:nvPr/>
        </p:nvSpPr>
        <p:spPr>
          <a:xfrm>
            <a:off x="6777285" y="4479040"/>
            <a:ext cx="618503" cy="291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Solomons</a:t>
            </a:r>
          </a:p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prstClr val="black"/>
                </a:solidFill>
                <a:latin typeface="Calibri" panose="020F0502020204030204"/>
              </a:rPr>
              <a:t>Honiara</a:t>
            </a:r>
            <a:endParaRPr kumimoji="0" lang="en-US" sz="80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9A82A65-F4BF-9638-C562-2B073E3C50C5}"/>
              </a:ext>
            </a:extLst>
          </p:cNvPr>
          <p:cNvSpPr txBox="1"/>
          <p:nvPr/>
        </p:nvSpPr>
        <p:spPr>
          <a:xfrm>
            <a:off x="6436270" y="4799811"/>
            <a:ext cx="838008" cy="390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Vanuatu</a:t>
            </a:r>
          </a:p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1F1F1F"/>
                </a:solidFill>
                <a:latin typeface="Calibri" panose="020F0502020204030204"/>
              </a:rPr>
              <a:t>Port Vila</a:t>
            </a:r>
          </a:p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i="0" u="none" strike="noStrike" kern="1200" cap="none" spc="0" normalizeH="0" baseline="0" noProof="0" err="1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Aneityum</a:t>
            </a:r>
            <a:endParaRPr kumimoji="0" lang="en-US" sz="160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AA1DC058-2D8F-7D94-7014-4BCBBEE9C23D}"/>
              </a:ext>
            </a:extLst>
          </p:cNvPr>
          <p:cNvSpPr/>
          <p:nvPr/>
        </p:nvSpPr>
        <p:spPr>
          <a:xfrm>
            <a:off x="5692638" y="4070701"/>
            <a:ext cx="91883" cy="91883"/>
          </a:xfrm>
          <a:prstGeom prst="ellipse">
            <a:avLst/>
          </a:prstGeom>
          <a:solidFill>
            <a:schemeClr val="bg1"/>
          </a:solidFill>
          <a:ln w="9525">
            <a:solidFill>
              <a:srgbClr val="6F66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41C41093-F814-C086-CE60-A8302491565B}"/>
              </a:ext>
            </a:extLst>
          </p:cNvPr>
          <p:cNvSpPr/>
          <p:nvPr/>
        </p:nvSpPr>
        <p:spPr>
          <a:xfrm>
            <a:off x="7101626" y="3900695"/>
            <a:ext cx="91883" cy="91883"/>
          </a:xfrm>
          <a:prstGeom prst="ellipse">
            <a:avLst/>
          </a:prstGeom>
          <a:solidFill>
            <a:schemeClr val="bg1"/>
          </a:solidFill>
          <a:ln w="9525">
            <a:solidFill>
              <a:srgbClr val="6F66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8E69A156-6C3A-84C1-4859-09BB4A166169}"/>
              </a:ext>
            </a:extLst>
          </p:cNvPr>
          <p:cNvSpPr/>
          <p:nvPr/>
        </p:nvSpPr>
        <p:spPr>
          <a:xfrm>
            <a:off x="6977366" y="3884450"/>
            <a:ext cx="91883" cy="91883"/>
          </a:xfrm>
          <a:prstGeom prst="ellipse">
            <a:avLst/>
          </a:prstGeom>
          <a:solidFill>
            <a:schemeClr val="bg1"/>
          </a:solidFill>
          <a:ln w="9525">
            <a:solidFill>
              <a:srgbClr val="6F66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56D55BFB-C253-B8A5-14F2-A81120724B9A}"/>
              </a:ext>
            </a:extLst>
          </p:cNvPr>
          <p:cNvSpPr/>
          <p:nvPr/>
        </p:nvSpPr>
        <p:spPr>
          <a:xfrm>
            <a:off x="6955894" y="4908607"/>
            <a:ext cx="91883" cy="91883"/>
          </a:xfrm>
          <a:prstGeom prst="ellipse">
            <a:avLst/>
          </a:prstGeom>
          <a:solidFill>
            <a:schemeClr val="bg1"/>
          </a:solidFill>
          <a:ln w="9525">
            <a:solidFill>
              <a:srgbClr val="6F66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E435685-D168-8650-E6D1-AF03FE505F7E}"/>
              </a:ext>
            </a:extLst>
          </p:cNvPr>
          <p:cNvSpPr txBox="1"/>
          <p:nvPr/>
        </p:nvSpPr>
        <p:spPr>
          <a:xfrm>
            <a:off x="5315511" y="3754887"/>
            <a:ext cx="133128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Philippines</a:t>
            </a:r>
          </a:p>
          <a:p>
            <a:r>
              <a:rPr lang="en-US" sz="800">
                <a:solidFill>
                  <a:prstClr val="black"/>
                </a:solidFill>
                <a:latin typeface="Calibri" panose="020F0502020204030204"/>
              </a:rPr>
              <a:t>Moro Gulf</a:t>
            </a:r>
            <a:endParaRPr lang="en-US" sz="800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0D94B60A-AACC-9A59-4F27-AFF3E734FA96}"/>
              </a:ext>
            </a:extLst>
          </p:cNvPr>
          <p:cNvSpPr/>
          <p:nvPr/>
        </p:nvSpPr>
        <p:spPr>
          <a:xfrm>
            <a:off x="6287700" y="4577862"/>
            <a:ext cx="91883" cy="91883"/>
          </a:xfrm>
          <a:prstGeom prst="ellipse">
            <a:avLst/>
          </a:prstGeom>
          <a:solidFill>
            <a:schemeClr val="bg1"/>
          </a:solidFill>
          <a:ln w="9525">
            <a:solidFill>
              <a:srgbClr val="6F66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C943BB06-4EE0-A35C-ECB3-73C3CB84F883}"/>
              </a:ext>
            </a:extLst>
          </p:cNvPr>
          <p:cNvSpPr/>
          <p:nvPr/>
        </p:nvSpPr>
        <p:spPr>
          <a:xfrm>
            <a:off x="7518444" y="5082067"/>
            <a:ext cx="91883" cy="91883"/>
          </a:xfrm>
          <a:prstGeom prst="ellipse">
            <a:avLst/>
          </a:prstGeom>
          <a:solidFill>
            <a:schemeClr val="bg1"/>
          </a:solidFill>
          <a:ln w="9525">
            <a:solidFill>
              <a:srgbClr val="6F66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9C88309-1825-B1E2-8A70-1FA33697EE94}"/>
              </a:ext>
            </a:extLst>
          </p:cNvPr>
          <p:cNvSpPr txBox="1"/>
          <p:nvPr/>
        </p:nvSpPr>
        <p:spPr>
          <a:xfrm>
            <a:off x="7463449" y="5161042"/>
            <a:ext cx="91339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Tonga</a:t>
            </a:r>
            <a:endParaRPr lang="en-US" sz="80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4546912-424C-2EF4-FFA0-D2A7E7A9C086}"/>
              </a:ext>
            </a:extLst>
          </p:cNvPr>
          <p:cNvSpPr txBox="1"/>
          <p:nvPr/>
        </p:nvSpPr>
        <p:spPr>
          <a:xfrm>
            <a:off x="6099582" y="4401383"/>
            <a:ext cx="91339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PNG</a:t>
            </a:r>
            <a:endParaRPr lang="en-US" sz="80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F55AB99-902C-8FC4-9C06-CC04DE5AC45A}"/>
              </a:ext>
            </a:extLst>
          </p:cNvPr>
          <p:cNvSpPr txBox="1"/>
          <p:nvPr/>
        </p:nvSpPr>
        <p:spPr>
          <a:xfrm>
            <a:off x="10089969" y="4494022"/>
            <a:ext cx="91339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Peru</a:t>
            </a:r>
          </a:p>
          <a:p>
            <a:r>
              <a:rPr kumimoji="0" lang="en-US" sz="800" i="0" u="none" strike="noStrike" kern="1200" cap="none" spc="0" normalizeH="0" baseline="0" noProof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Punta</a:t>
            </a:r>
            <a:endParaRPr lang="en-US" sz="800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BD3B26E8-2775-DDEC-ECDD-B27BE93900C4}"/>
              </a:ext>
            </a:extLst>
          </p:cNvPr>
          <p:cNvSpPr/>
          <p:nvPr/>
        </p:nvSpPr>
        <p:spPr>
          <a:xfrm>
            <a:off x="10230286" y="4822632"/>
            <a:ext cx="91883" cy="91883"/>
          </a:xfrm>
          <a:prstGeom prst="ellipse">
            <a:avLst/>
          </a:prstGeom>
          <a:solidFill>
            <a:srgbClr val="6F66FE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89333BE5-5035-287B-B771-4001760E4376}"/>
              </a:ext>
            </a:extLst>
          </p:cNvPr>
          <p:cNvSpPr txBox="1"/>
          <p:nvPr/>
        </p:nvSpPr>
        <p:spPr>
          <a:xfrm>
            <a:off x="7530412" y="4893213"/>
            <a:ext cx="1153082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35 Tsunami-affected</a:t>
            </a:r>
            <a:endParaRPr lang="en-US" sz="1400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39CD643C-540C-7958-AE80-CA50F01B48A0}"/>
              </a:ext>
            </a:extLst>
          </p:cNvPr>
          <p:cNvSpPr/>
          <p:nvPr/>
        </p:nvSpPr>
        <p:spPr>
          <a:xfrm>
            <a:off x="9197396" y="3584668"/>
            <a:ext cx="91883" cy="91883"/>
          </a:xfrm>
          <a:prstGeom prst="ellipse">
            <a:avLst/>
          </a:prstGeom>
          <a:solidFill>
            <a:schemeClr val="bg1"/>
          </a:solidFill>
          <a:ln w="9525">
            <a:solidFill>
              <a:srgbClr val="6F66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E503DC5-C033-3167-D2A2-3C6FC8805AD5}"/>
              </a:ext>
            </a:extLst>
          </p:cNvPr>
          <p:cNvSpPr txBox="1"/>
          <p:nvPr/>
        </p:nvSpPr>
        <p:spPr>
          <a:xfrm>
            <a:off x="8870174" y="3428403"/>
            <a:ext cx="838008" cy="1932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Mexico</a:t>
            </a:r>
            <a:endParaRPr kumimoji="0" lang="en-US" sz="160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2A8673CC-223F-BDBB-1FC6-0BD7A3601CF0}"/>
              </a:ext>
            </a:extLst>
          </p:cNvPr>
          <p:cNvSpPr/>
          <p:nvPr/>
        </p:nvSpPr>
        <p:spPr>
          <a:xfrm>
            <a:off x="5467553" y="3684259"/>
            <a:ext cx="91883" cy="91883"/>
          </a:xfrm>
          <a:prstGeom prst="ellipse">
            <a:avLst/>
          </a:prstGeom>
          <a:solidFill>
            <a:schemeClr val="bg1"/>
          </a:solidFill>
          <a:ln w="9525">
            <a:solidFill>
              <a:srgbClr val="6F66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4DD06321-E36C-A6AB-3F7E-C433B2EB4ACA}"/>
              </a:ext>
            </a:extLst>
          </p:cNvPr>
          <p:cNvSpPr txBox="1"/>
          <p:nvPr/>
        </p:nvSpPr>
        <p:spPr>
          <a:xfrm>
            <a:off x="5201222" y="3536942"/>
            <a:ext cx="481796" cy="1932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China</a:t>
            </a:r>
            <a:endParaRPr kumimoji="0" lang="en-US" sz="160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4675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logo&#10;&#10;Description automatically generated">
            <a:extLst>
              <a:ext uri="{FF2B5EF4-FFF2-40B4-BE49-F238E27FC236}">
                <a16:creationId xmlns:a16="http://schemas.microsoft.com/office/drawing/2014/main" id="{AB8FBE76-A096-B739-3E29-3980027E8B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10560" y="4638722"/>
            <a:ext cx="6270171" cy="249572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490FA7C-38BA-B06C-5E08-E4BFF3BFBEF7}"/>
              </a:ext>
            </a:extLst>
          </p:cNvPr>
          <p:cNvSpPr/>
          <p:nvPr/>
        </p:nvSpPr>
        <p:spPr>
          <a:xfrm>
            <a:off x="467017" y="4653998"/>
            <a:ext cx="11274001" cy="207470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B3F340-DCC7-EF1E-2A44-02BD45B3D4B5}"/>
              </a:ext>
            </a:extLst>
          </p:cNvPr>
          <p:cNvSpPr/>
          <p:nvPr/>
        </p:nvSpPr>
        <p:spPr>
          <a:xfrm>
            <a:off x="497932" y="2610997"/>
            <a:ext cx="11235767" cy="20321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5FDAAE-669D-82A9-2772-62730F3F5B7D}"/>
              </a:ext>
            </a:extLst>
          </p:cNvPr>
          <p:cNvSpPr/>
          <p:nvPr/>
        </p:nvSpPr>
        <p:spPr>
          <a:xfrm>
            <a:off x="478116" y="737308"/>
            <a:ext cx="11235767" cy="18251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36272F-772F-2713-5943-B56F7580B176}"/>
              </a:ext>
            </a:extLst>
          </p:cNvPr>
          <p:cNvSpPr/>
          <p:nvPr/>
        </p:nvSpPr>
        <p:spPr>
          <a:xfrm>
            <a:off x="0" y="0"/>
            <a:ext cx="12323135" cy="307777"/>
          </a:xfrm>
          <a:prstGeom prst="rect">
            <a:avLst/>
          </a:prstGeom>
          <a:solidFill>
            <a:srgbClr val="0961A9"/>
          </a:solidFill>
          <a:ln>
            <a:solidFill>
              <a:srgbClr val="0961A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5477C1-099F-ACD3-8F28-E0870FB7DCCD}"/>
              </a:ext>
            </a:extLst>
          </p:cNvPr>
          <p:cNvSpPr txBox="1"/>
          <p:nvPr/>
        </p:nvSpPr>
        <p:spPr>
          <a:xfrm>
            <a:off x="280708" y="39668"/>
            <a:ext cx="1128304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i-NZ" sz="3200" b="0" i="0" u="none" strike="noStrike" kern="1200" cap="none" spc="0" normalizeH="0" baseline="0" noProof="0">
                <a:ln>
                  <a:noFill/>
                </a:ln>
                <a:solidFill>
                  <a:srgbClr val="0961A9"/>
                </a:solidFill>
                <a:effectLst/>
                <a:uLnTx/>
                <a:uFillTx/>
                <a:latin typeface="Aptos ExtraBold" panose="020B0004020202020204" pitchFamily="34" charset="0"/>
                <a:ea typeface="+mn-ea"/>
                <a:cs typeface="+mn-cs"/>
              </a:rPr>
              <a:t>Status of Actions &amp; Decisions – ICG/PTWS-XXXI (April 2025)</a:t>
            </a:r>
            <a:endParaRPr kumimoji="0" lang="en-NZ" sz="3200" b="0" i="0" u="none" strike="noStrike" kern="1200" cap="none" spc="0" normalizeH="0" baseline="0" noProof="0">
              <a:ln>
                <a:noFill/>
              </a:ln>
              <a:solidFill>
                <a:srgbClr val="0961A9"/>
              </a:solidFill>
              <a:effectLst/>
              <a:uLnTx/>
              <a:uFillTx/>
              <a:latin typeface="Aptos ExtraBold" panose="020B0004020202020204" pitchFamily="34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EFD4B3-02C7-25D5-6550-8B56EF4FA5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66" t="37" r="1610" b="10092"/>
          <a:stretch/>
        </p:blipFill>
        <p:spPr>
          <a:xfrm>
            <a:off x="655521" y="879476"/>
            <a:ext cx="10829652" cy="15511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78ACC1-E23A-05B0-1B66-A63878F498E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0813"/>
          <a:stretch/>
        </p:blipFill>
        <p:spPr>
          <a:xfrm>
            <a:off x="655521" y="2767219"/>
            <a:ext cx="10777915" cy="17606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D13FA23-506E-50A2-6958-317601FB9A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656" y="4834383"/>
            <a:ext cx="10802516" cy="171393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405633F-2BD6-08F7-B8D2-3F8AE730F48A}"/>
              </a:ext>
            </a:extLst>
          </p:cNvPr>
          <p:cNvSpPr/>
          <p:nvPr/>
        </p:nvSpPr>
        <p:spPr>
          <a:xfrm>
            <a:off x="4817340" y="1029052"/>
            <a:ext cx="4994031" cy="316523"/>
          </a:xfrm>
          <a:prstGeom prst="rect">
            <a:avLst/>
          </a:prstGeom>
          <a:solidFill>
            <a:srgbClr val="FD595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A17EA0-D605-46E7-D319-CF18FA660FA8}"/>
              </a:ext>
            </a:extLst>
          </p:cNvPr>
          <p:cNvSpPr/>
          <p:nvPr/>
        </p:nvSpPr>
        <p:spPr>
          <a:xfrm>
            <a:off x="3967417" y="1892183"/>
            <a:ext cx="4994031" cy="316523"/>
          </a:xfrm>
          <a:prstGeom prst="rect">
            <a:avLst/>
          </a:prstGeom>
          <a:solidFill>
            <a:srgbClr val="FD595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756EC6-76ED-0D6C-ED15-4CCFD53910D5}"/>
              </a:ext>
            </a:extLst>
          </p:cNvPr>
          <p:cNvSpPr/>
          <p:nvPr/>
        </p:nvSpPr>
        <p:spPr>
          <a:xfrm>
            <a:off x="4817340" y="2765556"/>
            <a:ext cx="6471140" cy="315445"/>
          </a:xfrm>
          <a:prstGeom prst="rect">
            <a:avLst/>
          </a:prstGeom>
          <a:solidFill>
            <a:srgbClr val="FD595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108831F-5AEF-06CC-0402-44406C4DD5C0}"/>
              </a:ext>
            </a:extLst>
          </p:cNvPr>
          <p:cNvSpPr/>
          <p:nvPr/>
        </p:nvSpPr>
        <p:spPr>
          <a:xfrm>
            <a:off x="9500710" y="3091861"/>
            <a:ext cx="890954" cy="227432"/>
          </a:xfrm>
          <a:prstGeom prst="rect">
            <a:avLst/>
          </a:prstGeom>
          <a:solidFill>
            <a:srgbClr val="FD595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F1ECA45-CD5C-4A6A-F544-D6129445F7CE}"/>
              </a:ext>
            </a:extLst>
          </p:cNvPr>
          <p:cNvSpPr/>
          <p:nvPr/>
        </p:nvSpPr>
        <p:spPr>
          <a:xfrm>
            <a:off x="1020644" y="3319293"/>
            <a:ext cx="6293711" cy="315446"/>
          </a:xfrm>
          <a:prstGeom prst="rect">
            <a:avLst/>
          </a:prstGeom>
          <a:solidFill>
            <a:srgbClr val="FD595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1F38F0C-B115-5A41-A2D0-DA4412BC5246}"/>
              </a:ext>
            </a:extLst>
          </p:cNvPr>
          <p:cNvSpPr/>
          <p:nvPr/>
        </p:nvSpPr>
        <p:spPr>
          <a:xfrm>
            <a:off x="8105663" y="1356436"/>
            <a:ext cx="3379509" cy="227431"/>
          </a:xfrm>
          <a:prstGeom prst="rect">
            <a:avLst/>
          </a:prstGeom>
          <a:solidFill>
            <a:srgbClr val="FD595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467C5BB-5D24-B54C-43EE-C2372B99A32D}"/>
              </a:ext>
            </a:extLst>
          </p:cNvPr>
          <p:cNvSpPr/>
          <p:nvPr/>
        </p:nvSpPr>
        <p:spPr>
          <a:xfrm>
            <a:off x="749897" y="1654735"/>
            <a:ext cx="6257635" cy="259019"/>
          </a:xfrm>
          <a:prstGeom prst="rect">
            <a:avLst/>
          </a:prstGeom>
          <a:solidFill>
            <a:srgbClr val="FD595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0244F70-25C8-E94A-807F-52B19E5A746D}"/>
              </a:ext>
            </a:extLst>
          </p:cNvPr>
          <p:cNvSpPr txBox="1"/>
          <p:nvPr/>
        </p:nvSpPr>
        <p:spPr>
          <a:xfrm>
            <a:off x="-1591612" y="464056"/>
            <a:ext cx="144459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31670" marR="1931035" indent="-635">
              <a:spcBef>
                <a:spcPts val="1185"/>
              </a:spcBef>
              <a:spcAft>
                <a:spcPts val="0"/>
              </a:spcAft>
            </a:pPr>
            <a:r>
              <a:rPr lang="en-US" sz="2000" b="1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Tsunami Ready Coalition, Tsunami Ready Equivalency, UNESCO-IOC TRRP advocacy</a:t>
            </a:r>
            <a:endParaRPr lang="en-US" sz="2000">
              <a:solidFill>
                <a:srgbClr val="0070C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332396B-653A-C28B-BA7D-280D0F53DE27}"/>
              </a:ext>
            </a:extLst>
          </p:cNvPr>
          <p:cNvSpPr/>
          <p:nvPr/>
        </p:nvSpPr>
        <p:spPr>
          <a:xfrm>
            <a:off x="4219463" y="5825539"/>
            <a:ext cx="7069017" cy="297838"/>
          </a:xfrm>
          <a:prstGeom prst="rect">
            <a:avLst/>
          </a:prstGeom>
          <a:solidFill>
            <a:srgbClr val="FD595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471F43C-FB5C-C50B-EA08-22166289FD53}"/>
              </a:ext>
            </a:extLst>
          </p:cNvPr>
          <p:cNvSpPr/>
          <p:nvPr/>
        </p:nvSpPr>
        <p:spPr>
          <a:xfrm>
            <a:off x="753833" y="6134237"/>
            <a:ext cx="6827331" cy="297838"/>
          </a:xfrm>
          <a:prstGeom prst="rect">
            <a:avLst/>
          </a:prstGeom>
          <a:solidFill>
            <a:srgbClr val="FD595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13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EF6D8D2-26B0-EA9C-4D20-D9E3DB72B101}"/>
              </a:ext>
            </a:extLst>
          </p:cNvPr>
          <p:cNvSpPr/>
          <p:nvPr/>
        </p:nvSpPr>
        <p:spPr>
          <a:xfrm>
            <a:off x="209224" y="398087"/>
            <a:ext cx="11235767" cy="4944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blue and white logo&#10;&#10;Description automatically generated">
            <a:extLst>
              <a:ext uri="{FF2B5EF4-FFF2-40B4-BE49-F238E27FC236}">
                <a16:creationId xmlns:a16="http://schemas.microsoft.com/office/drawing/2014/main" id="{AB8FBE76-A096-B739-3E29-3980027E8B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543021" y="4564156"/>
            <a:ext cx="6270171" cy="24957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BDBC2B-93FB-1618-E184-DD580F751114}"/>
              </a:ext>
            </a:extLst>
          </p:cNvPr>
          <p:cNvSpPr txBox="1"/>
          <p:nvPr/>
        </p:nvSpPr>
        <p:spPr>
          <a:xfrm>
            <a:off x="294526" y="342741"/>
            <a:ext cx="11947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3200" b="0" i="0" u="none" strike="noStrike" kern="1200" cap="none" spc="0" normalizeH="0" baseline="0" noProof="0">
                <a:ln>
                  <a:noFill/>
                </a:ln>
                <a:solidFill>
                  <a:srgbClr val="0961A9"/>
                </a:solidFill>
                <a:effectLst/>
                <a:uLnTx/>
                <a:uFillTx/>
                <a:latin typeface="Aptos ExtraBold" panose="020B0004020202020204" pitchFamily="34" charset="0"/>
                <a:ea typeface="+mn-ea"/>
                <a:cs typeface="+mn-cs"/>
              </a:rPr>
              <a:t>Further support needed for inundation modelling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E1C562-4BCD-F731-F343-0641111C7EC9}"/>
              </a:ext>
            </a:extLst>
          </p:cNvPr>
          <p:cNvSpPr txBox="1"/>
          <p:nvPr/>
        </p:nvSpPr>
        <p:spPr>
          <a:xfrm>
            <a:off x="375684" y="935666"/>
            <a:ext cx="11440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FA00C6-656B-A890-271D-2A7F9EB0D5AB}"/>
              </a:ext>
            </a:extLst>
          </p:cNvPr>
          <p:cNvSpPr/>
          <p:nvPr/>
        </p:nvSpPr>
        <p:spPr>
          <a:xfrm>
            <a:off x="0" y="0"/>
            <a:ext cx="12323135" cy="307777"/>
          </a:xfrm>
          <a:prstGeom prst="rect">
            <a:avLst/>
          </a:prstGeom>
          <a:solidFill>
            <a:srgbClr val="0961A9"/>
          </a:solidFill>
          <a:ln>
            <a:solidFill>
              <a:srgbClr val="0961A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2E52F1-9531-76F2-3EE8-734135AC3971}"/>
              </a:ext>
            </a:extLst>
          </p:cNvPr>
          <p:cNvSpPr txBox="1"/>
          <p:nvPr/>
        </p:nvSpPr>
        <p:spPr>
          <a:xfrm>
            <a:off x="294526" y="927516"/>
            <a:ext cx="1152179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Calibri" panose="020F0502020204030204" pitchFamily="34" charset="0"/>
                <a:cs typeface="+mn-cs"/>
              </a:rPr>
              <a:t>The lack of inundation modelling presents real difficulties to tsunami preparedness, and Tsunami Ready Recognition.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Calibri" panose="020F0502020204030204" pitchFamily="34" charset="0"/>
                <a:cs typeface="+mn-cs"/>
              </a:rPr>
              <a:t>Accurate inundation modelling requires the availability of high-resolution bathymetry and topography, which often isn't available at every location, or is very expensive to obtain. 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Calibri" panose="020F0502020204030204" pitchFamily="34" charset="0"/>
                <a:cs typeface="+mn-cs"/>
              </a:rPr>
              <a:t>Advances in satellite-derived bathymetry which, when chart survey data is also available, can be used for inundation modelling. Other options considered, include taking offshore wave </a:t>
            </a:r>
            <a:r>
              <a:rPr kumimoji="0" lang="en-NZ" sz="21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Calibri" panose="020F0502020204030204" pitchFamily="34" charset="0"/>
                <a:cs typeface="+mn-cs"/>
              </a:rPr>
              <a:t>ampl</a:t>
            </a:r>
            <a:r>
              <a:rPr kumimoji="0" lang="en-NZ" sz="2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Calibri" panose="020F0502020204030204" pitchFamily="34" charset="0"/>
                <a:cs typeface="+mn-cs"/>
              </a:rPr>
              <a:t> from PTHA tools and extrapolating to coast using accepted scaling procedures.</a:t>
            </a:r>
            <a:r>
              <a:rPr kumimoji="0" lang="en-NZ" sz="2100" b="1" i="0" u="none" strike="noStrike" kern="1200" cap="none" spc="0" normalizeH="0" baseline="0" noProof="0">
                <a:ln>
                  <a:noFill/>
                </a:ln>
                <a:solidFill>
                  <a:srgbClr val="0961A9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		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2EC1A0-A5D1-112E-87AC-0B64B23F0866}"/>
              </a:ext>
            </a:extLst>
          </p:cNvPr>
          <p:cNvSpPr txBox="1"/>
          <p:nvPr/>
        </p:nvSpPr>
        <p:spPr>
          <a:xfrm>
            <a:off x="9657962" y="0"/>
            <a:ext cx="24029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i-NZ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F0502020204030204" pitchFamily="34" charset="0"/>
                <a:ea typeface="+mn-ea"/>
                <a:cs typeface="+mn-cs"/>
              </a:rPr>
              <a:t>ICG/PTWS XXXI </a:t>
            </a:r>
            <a:r>
              <a:rPr kumimoji="0" lang="mi-NZ" sz="14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F0502020204030204" pitchFamily="34" charset="0"/>
                <a:ea typeface="+mn-ea"/>
                <a:cs typeface="+mn-cs"/>
              </a:rPr>
              <a:t>April</a:t>
            </a:r>
            <a:r>
              <a:rPr kumimoji="0" lang="mi-NZ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F0502020204030204" pitchFamily="34" charset="0"/>
                <a:ea typeface="+mn-ea"/>
                <a:cs typeface="+mn-cs"/>
              </a:rPr>
              <a:t> 2025</a:t>
            </a:r>
            <a:endParaRPr kumimoji="0" lang="en-NZ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Black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CE98DC-2D0F-F137-F961-4CA2ACF819C8}"/>
              </a:ext>
            </a:extLst>
          </p:cNvPr>
          <p:cNvSpPr txBox="1"/>
          <p:nvPr/>
        </p:nvSpPr>
        <p:spPr>
          <a:xfrm>
            <a:off x="801344" y="3745270"/>
            <a:ext cx="9873743" cy="2769989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1873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WG3 Task Team Tsunami Ready requested assistance from WG 1:</a:t>
            </a:r>
            <a:endParaRPr kumimoji="0" lang="en-NZ" sz="22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87325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Notes </a:t>
            </a:r>
            <a:r>
              <a:rPr kumimoji="0" lang="en-NZ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barrier that the lack of availability of high-resolution bathymetry  and topography for inundation modelling presents to tsunami preparedness and Tsunami Ready Recognition,</a:t>
            </a:r>
            <a:endParaRPr kumimoji="0" lang="en-NZ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873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Requests </a:t>
            </a:r>
            <a:r>
              <a:rPr kumimoji="0" lang="en-NZ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Working Group One to consider the collation of existing or                                creation of new guidance on techniques for inundation modelling                                       where high-resolution bathymetry and topography isn’t available. </a:t>
            </a:r>
            <a:endParaRPr kumimoji="0" lang="en-NZ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3643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logo&#10;&#10;Description automatically generated">
            <a:extLst>
              <a:ext uri="{FF2B5EF4-FFF2-40B4-BE49-F238E27FC236}">
                <a16:creationId xmlns:a16="http://schemas.microsoft.com/office/drawing/2014/main" id="{AB8FBE76-A096-B739-3E29-3980027E8B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10560" y="4638722"/>
            <a:ext cx="6270171" cy="249572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490FA7C-38BA-B06C-5E08-E4BFF3BFBEF7}"/>
              </a:ext>
            </a:extLst>
          </p:cNvPr>
          <p:cNvSpPr/>
          <p:nvPr/>
        </p:nvSpPr>
        <p:spPr>
          <a:xfrm>
            <a:off x="344769" y="4556931"/>
            <a:ext cx="11274001" cy="207470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B3F340-DCC7-EF1E-2A44-02BD45B3D4B5}"/>
              </a:ext>
            </a:extLst>
          </p:cNvPr>
          <p:cNvSpPr/>
          <p:nvPr/>
        </p:nvSpPr>
        <p:spPr>
          <a:xfrm>
            <a:off x="375684" y="2513930"/>
            <a:ext cx="11235767" cy="20321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5FDAAE-669D-82A9-2772-62730F3F5B7D}"/>
              </a:ext>
            </a:extLst>
          </p:cNvPr>
          <p:cNvSpPr/>
          <p:nvPr/>
        </p:nvSpPr>
        <p:spPr>
          <a:xfrm>
            <a:off x="355868" y="574519"/>
            <a:ext cx="11235767" cy="18908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36272F-772F-2713-5943-B56F7580B176}"/>
              </a:ext>
            </a:extLst>
          </p:cNvPr>
          <p:cNvSpPr/>
          <p:nvPr/>
        </p:nvSpPr>
        <p:spPr>
          <a:xfrm>
            <a:off x="0" y="0"/>
            <a:ext cx="12323135" cy="307777"/>
          </a:xfrm>
          <a:prstGeom prst="rect">
            <a:avLst/>
          </a:prstGeom>
          <a:solidFill>
            <a:srgbClr val="0961A9"/>
          </a:solidFill>
          <a:ln>
            <a:solidFill>
              <a:srgbClr val="0961A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39EEC6-A2F9-C73A-B6B7-D6171FC12EAB}"/>
              </a:ext>
            </a:extLst>
          </p:cNvPr>
          <p:cNvSpPr txBox="1"/>
          <p:nvPr/>
        </p:nvSpPr>
        <p:spPr>
          <a:xfrm>
            <a:off x="9773379" y="0"/>
            <a:ext cx="22874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i-NZ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F0502020204030204" pitchFamily="34" charset="0"/>
                <a:ea typeface="+mn-ea"/>
                <a:cs typeface="+mn-cs"/>
              </a:rPr>
              <a:t>ICG/PTWS XXI April 2025</a:t>
            </a:r>
            <a:endParaRPr kumimoji="0" lang="en-NZ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Black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5477C1-099F-ACD3-8F28-E0870FB7DCCD}"/>
              </a:ext>
            </a:extLst>
          </p:cNvPr>
          <p:cNvSpPr txBox="1"/>
          <p:nvPr/>
        </p:nvSpPr>
        <p:spPr>
          <a:xfrm>
            <a:off x="375684" y="41412"/>
            <a:ext cx="978822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i-NZ" sz="3200" b="0" i="0" u="none" strike="noStrike" kern="1200" cap="none" spc="0" normalizeH="0" baseline="0" noProof="0">
                <a:ln>
                  <a:noFill/>
                </a:ln>
                <a:solidFill>
                  <a:srgbClr val="0961A9"/>
                </a:solidFill>
                <a:effectLst/>
                <a:uLnTx/>
                <a:uFillTx/>
                <a:latin typeface="Aptos ExtraBold" panose="020B0004020202020204" pitchFamily="34" charset="0"/>
                <a:ea typeface="+mn-ea"/>
                <a:cs typeface="+mn-cs"/>
              </a:rPr>
              <a:t>ICG/PTWS-XXXI – Hazard Assessment for TR</a:t>
            </a:r>
            <a:endParaRPr kumimoji="0" lang="en-NZ" sz="3200" b="0" i="0" u="none" strike="noStrike" kern="1200" cap="none" spc="0" normalizeH="0" baseline="0" noProof="0">
              <a:ln>
                <a:noFill/>
              </a:ln>
              <a:solidFill>
                <a:srgbClr val="0961A9"/>
              </a:solidFill>
              <a:effectLst/>
              <a:uLnTx/>
              <a:uFillTx/>
              <a:latin typeface="Aptos ExtraBold" panose="020B0004020202020204" pitchFamily="34" charset="0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4E5293D-C512-5D3E-F384-641B9CA079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553" y="892929"/>
            <a:ext cx="9308123" cy="59236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E60AEEF-AE43-539D-5076-F32D1A098AE2}"/>
              </a:ext>
            </a:extLst>
          </p:cNvPr>
          <p:cNvSpPr txBox="1"/>
          <p:nvPr/>
        </p:nvSpPr>
        <p:spPr>
          <a:xfrm>
            <a:off x="-1521272" y="466419"/>
            <a:ext cx="98056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31670" marR="1931035" indent="-635" algn="ctr">
              <a:spcBef>
                <a:spcPts val="1185"/>
              </a:spcBef>
              <a:spcAft>
                <a:spcPts val="0"/>
              </a:spcAft>
            </a:pPr>
            <a:r>
              <a:rPr lang="en-US" sz="2000" b="1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Working Group 1: Understanding</a:t>
            </a:r>
            <a:r>
              <a:rPr lang="en-US" sz="2000" b="1" spc="-8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000" b="1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Tsunami</a:t>
            </a:r>
            <a:r>
              <a:rPr lang="en-US" sz="2000" b="1" spc="-75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000" b="1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Risk</a:t>
            </a:r>
            <a:endParaRPr lang="en-US" sz="2000">
              <a:solidFill>
                <a:srgbClr val="0070C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763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73A923A-94AE-3A51-B14D-677DEDDB10DC}"/>
              </a:ext>
            </a:extLst>
          </p:cNvPr>
          <p:cNvSpPr/>
          <p:nvPr/>
        </p:nvSpPr>
        <p:spPr>
          <a:xfrm>
            <a:off x="209224" y="398087"/>
            <a:ext cx="11235767" cy="5847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blue and white logo&#10;&#10;Description automatically generated">
            <a:extLst>
              <a:ext uri="{FF2B5EF4-FFF2-40B4-BE49-F238E27FC236}">
                <a16:creationId xmlns:a16="http://schemas.microsoft.com/office/drawing/2014/main" id="{AB8FBE76-A096-B739-3E29-3980027E8B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258013" y="4362275"/>
            <a:ext cx="6270171" cy="2495725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78762EF-85C9-15C7-D5D4-C06E4F283BC7}"/>
              </a:ext>
            </a:extLst>
          </p:cNvPr>
          <p:cNvSpPr/>
          <p:nvPr/>
        </p:nvSpPr>
        <p:spPr>
          <a:xfrm>
            <a:off x="538917" y="2979589"/>
            <a:ext cx="11114166" cy="327235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BDBC2B-93FB-1618-E184-DD580F751114}"/>
              </a:ext>
            </a:extLst>
          </p:cNvPr>
          <p:cNvSpPr txBox="1"/>
          <p:nvPr/>
        </p:nvSpPr>
        <p:spPr>
          <a:xfrm>
            <a:off x="244548" y="404055"/>
            <a:ext cx="11947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i-NZ" sz="3200" b="0" i="0" u="none" strike="noStrike" kern="1200" cap="none" spc="0" normalizeH="0" baseline="0" noProof="0">
                <a:ln>
                  <a:noFill/>
                </a:ln>
                <a:solidFill>
                  <a:srgbClr val="0961A9"/>
                </a:solidFill>
                <a:effectLst/>
                <a:uLnTx/>
                <a:uFillTx/>
                <a:latin typeface="Aptos ExtraBold" panose="020B0004020202020204" pitchFamily="34" charset="0"/>
                <a:ea typeface="+mn-ea"/>
                <a:cs typeface="+mn-cs"/>
              </a:rPr>
              <a:t>PTWS Tsunami Ready Implementation Survey</a:t>
            </a:r>
            <a:endParaRPr kumimoji="0" lang="en-NZ" sz="3200" b="0" i="0" u="none" strike="noStrike" kern="1200" cap="none" spc="0" normalizeH="0" baseline="0" noProof="0">
              <a:ln>
                <a:noFill/>
              </a:ln>
              <a:solidFill>
                <a:srgbClr val="0961A9"/>
              </a:solidFill>
              <a:effectLst/>
              <a:uLnTx/>
              <a:uFillTx/>
              <a:latin typeface="Aptos ExtraBold" panose="020B0004020202020204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E1C562-4BCD-F731-F343-0641111C7EC9}"/>
              </a:ext>
            </a:extLst>
          </p:cNvPr>
          <p:cNvSpPr txBox="1"/>
          <p:nvPr/>
        </p:nvSpPr>
        <p:spPr>
          <a:xfrm>
            <a:off x="375684" y="935666"/>
            <a:ext cx="11440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FA00C6-656B-A890-271D-2A7F9EB0D5AB}"/>
              </a:ext>
            </a:extLst>
          </p:cNvPr>
          <p:cNvSpPr/>
          <p:nvPr/>
        </p:nvSpPr>
        <p:spPr>
          <a:xfrm>
            <a:off x="0" y="0"/>
            <a:ext cx="12323135" cy="307777"/>
          </a:xfrm>
          <a:prstGeom prst="rect">
            <a:avLst/>
          </a:prstGeom>
          <a:solidFill>
            <a:srgbClr val="0961A9"/>
          </a:solidFill>
          <a:ln>
            <a:solidFill>
              <a:srgbClr val="0961A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2E52F1-9531-76F2-3EE8-734135AC3971}"/>
              </a:ext>
            </a:extLst>
          </p:cNvPr>
          <p:cNvSpPr txBox="1"/>
          <p:nvPr/>
        </p:nvSpPr>
        <p:spPr>
          <a:xfrm>
            <a:off x="122275" y="988830"/>
            <a:ext cx="11947450" cy="508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Challenging to maintain awareness of TR implement progress, success &amp; barriers.                               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To be proposed at ICG/PTWS-XXXI that a regular ‘Tsunami Ready Implementation Survey’ is established for the PTWS.</a:t>
            </a:r>
            <a:endParaRPr kumimoji="0" lang="en-NZ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Supports monitoring reporting on Tsunami Ready across the Pacific and also ensures that PTWS activities are representative of whole Pacific needs. </a:t>
            </a:r>
            <a:br>
              <a:rPr kumimoji="0" lang="en-NZ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</a:br>
            <a:endParaRPr kumimoji="0" lang="en-NZ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811213" marR="0" lvl="7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Questions planned:</a:t>
            </a:r>
            <a:endParaRPr kumimoji="0" lang="en-NZ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1144588" marR="0" lvl="8" indent="-395288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Intent &amp; progress with implementing the                                                                       Tsunami Ready Recognition Programme (TRRP)</a:t>
            </a:r>
          </a:p>
          <a:p>
            <a:pPr marL="1144588" marR="0" lvl="8" indent="-395288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Barriers and challenges with TRRP implementation</a:t>
            </a:r>
          </a:p>
          <a:p>
            <a:pPr marL="1144588" marR="0" lvl="8" indent="-395288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Is there is national programme instead of Tsunami Ready</a:t>
            </a:r>
          </a:p>
          <a:p>
            <a:pPr marL="1144588" marR="0" lvl="8" indent="-395288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Questions consistent with 2025 PTWS Tsunami  Preparedness                      Capacity Assessment, and  2025/2026 Global KPI/ODTP KPI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7F2E27-27C8-F3BC-62A6-324AABCC6C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545" y="3332590"/>
            <a:ext cx="1837545" cy="13458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C90954-5AFC-1537-381F-6135E10F8ED6}"/>
              </a:ext>
            </a:extLst>
          </p:cNvPr>
          <p:cNvSpPr txBox="1"/>
          <p:nvPr/>
        </p:nvSpPr>
        <p:spPr>
          <a:xfrm>
            <a:off x="9657962" y="0"/>
            <a:ext cx="24029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i-NZ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F0502020204030204" pitchFamily="34" charset="0"/>
                <a:ea typeface="+mn-ea"/>
                <a:cs typeface="+mn-cs"/>
              </a:rPr>
              <a:t>ICG/PTWS XXXI </a:t>
            </a:r>
            <a:r>
              <a:rPr kumimoji="0" lang="mi-NZ" sz="14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F0502020204030204" pitchFamily="34" charset="0"/>
                <a:ea typeface="+mn-ea"/>
                <a:cs typeface="+mn-cs"/>
              </a:rPr>
              <a:t>April</a:t>
            </a:r>
            <a:r>
              <a:rPr kumimoji="0" lang="mi-NZ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F0502020204030204" pitchFamily="34" charset="0"/>
                <a:ea typeface="+mn-ea"/>
                <a:cs typeface="+mn-cs"/>
              </a:rPr>
              <a:t> 2025</a:t>
            </a:r>
            <a:endParaRPr kumimoji="0" lang="en-NZ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Black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2877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342B28-F320-0062-2345-135710F74605}"/>
              </a:ext>
            </a:extLst>
          </p:cNvPr>
          <p:cNvSpPr/>
          <p:nvPr/>
        </p:nvSpPr>
        <p:spPr>
          <a:xfrm>
            <a:off x="209224" y="398087"/>
            <a:ext cx="11235767" cy="6148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blue and white logo&#10;&#10;Description automatically generated">
            <a:extLst>
              <a:ext uri="{FF2B5EF4-FFF2-40B4-BE49-F238E27FC236}">
                <a16:creationId xmlns:a16="http://schemas.microsoft.com/office/drawing/2014/main" id="{AB8FBE76-A096-B739-3E29-3980027E8B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16993" y="4362275"/>
            <a:ext cx="6270171" cy="24957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BDBC2B-93FB-1618-E184-DD580F751114}"/>
              </a:ext>
            </a:extLst>
          </p:cNvPr>
          <p:cNvSpPr txBox="1"/>
          <p:nvPr/>
        </p:nvSpPr>
        <p:spPr>
          <a:xfrm>
            <a:off x="494942" y="428119"/>
            <a:ext cx="11947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3200" b="0" i="0" u="none" strike="noStrike" kern="1200" cap="none" spc="0" normalizeH="0" baseline="0" noProof="0">
                <a:ln>
                  <a:noFill/>
                </a:ln>
                <a:solidFill>
                  <a:srgbClr val="0961A9"/>
                </a:solidFill>
                <a:effectLst/>
                <a:uLnTx/>
                <a:uFillTx/>
                <a:latin typeface="Aptos ExtraBold" panose="020B0004020202020204" pitchFamily="34" charset="0"/>
                <a:ea typeface="+mn-ea"/>
                <a:cs typeface="+mn-cs"/>
              </a:rPr>
              <a:t>Summary of Implementation Learnings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E1C562-4BCD-F731-F343-0641111C7EC9}"/>
              </a:ext>
            </a:extLst>
          </p:cNvPr>
          <p:cNvSpPr txBox="1"/>
          <p:nvPr/>
        </p:nvSpPr>
        <p:spPr>
          <a:xfrm>
            <a:off x="375684" y="935666"/>
            <a:ext cx="11440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FA00C6-656B-A890-271D-2A7F9EB0D5AB}"/>
              </a:ext>
            </a:extLst>
          </p:cNvPr>
          <p:cNvSpPr/>
          <p:nvPr/>
        </p:nvSpPr>
        <p:spPr>
          <a:xfrm>
            <a:off x="-11875" y="-11875"/>
            <a:ext cx="12323135" cy="307777"/>
          </a:xfrm>
          <a:prstGeom prst="rect">
            <a:avLst/>
          </a:prstGeom>
          <a:solidFill>
            <a:srgbClr val="0961A9"/>
          </a:solidFill>
          <a:ln>
            <a:solidFill>
              <a:srgbClr val="0961A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D795C3-1003-58A3-9C86-93640271331C}"/>
              </a:ext>
            </a:extLst>
          </p:cNvPr>
          <p:cNvSpPr txBox="1"/>
          <p:nvPr/>
        </p:nvSpPr>
        <p:spPr>
          <a:xfrm>
            <a:off x="494942" y="1067883"/>
            <a:ext cx="11640350" cy="49121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At the meeting of the PTWS  Task Team Tsunami Ready in July 2024,  implementation challenges in the Pacific and globally were discussed.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Key challenges reported across ICGs include: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1103313" marR="0" lvl="4" indent="-417513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400" b="1" i="0" u="none" strike="noStrike" kern="1200" cap="none" spc="0" normalizeH="0" baseline="0" noProof="0">
                <a:ln>
                  <a:noFill/>
                </a:ln>
                <a:solidFill>
                  <a:srgbClr val="0961A9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Hazard assessment, esp. inundation modelling </a:t>
            </a:r>
            <a:r>
              <a:rPr kumimoji="0" lang="en-NZ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and GIS capacity                          (+ data layers)</a:t>
            </a:r>
          </a:p>
          <a:p>
            <a:pPr marL="1103313" marR="0" lvl="4" indent="-417513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Application process is cumbersome / time consuming</a:t>
            </a:r>
          </a:p>
          <a:p>
            <a:pPr marL="1103313" marR="0" lvl="4" indent="-417513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Communities can’t be too small as that uses high levels of administration to roll out across a country but must also be meaningful (not too large)</a:t>
            </a:r>
          </a:p>
          <a:p>
            <a:pPr marL="1103313" marR="0" lvl="4" indent="-417513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Sustainability in effort, expertise and funding</a:t>
            </a:r>
          </a:p>
          <a:p>
            <a:pPr marL="1103313" marR="0" lvl="4" indent="-417513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Awareness &amp; education both in community and government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F79B9A-52BE-FDFA-9CEC-0087363EA498}"/>
              </a:ext>
            </a:extLst>
          </p:cNvPr>
          <p:cNvSpPr txBox="1"/>
          <p:nvPr/>
        </p:nvSpPr>
        <p:spPr>
          <a:xfrm>
            <a:off x="9657962" y="0"/>
            <a:ext cx="24029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i-NZ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F0502020204030204" pitchFamily="34" charset="0"/>
                <a:ea typeface="+mn-ea"/>
                <a:cs typeface="+mn-cs"/>
              </a:rPr>
              <a:t>ICG/PTWS XXXI </a:t>
            </a:r>
            <a:r>
              <a:rPr kumimoji="0" lang="mi-NZ" sz="14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F0502020204030204" pitchFamily="34" charset="0"/>
                <a:ea typeface="+mn-ea"/>
                <a:cs typeface="+mn-cs"/>
              </a:rPr>
              <a:t>April</a:t>
            </a:r>
            <a:r>
              <a:rPr kumimoji="0" lang="mi-NZ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F0502020204030204" pitchFamily="34" charset="0"/>
                <a:ea typeface="+mn-ea"/>
                <a:cs typeface="+mn-cs"/>
              </a:rPr>
              <a:t> 2025</a:t>
            </a:r>
            <a:endParaRPr kumimoji="0" lang="en-NZ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Black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32169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8e024d6-51f2-471b-ac2c-b1117d65062e}" enabled="1" method="Standard" siteId="{1d4fae52-39b3-4bfa-b0b3-022956b11194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777</Words>
  <Application>Microsoft Office PowerPoint</Application>
  <PresentationFormat>Widescreen</PresentationFormat>
  <Paragraphs>126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Aptos</vt:lpstr>
      <vt:lpstr>Aptos Black</vt:lpstr>
      <vt:lpstr>Aptos Display</vt:lpstr>
      <vt:lpstr>Aptos ExtraBold</vt:lpstr>
      <vt:lpstr>Arial</vt:lpstr>
      <vt:lpstr>Arial Narrow</vt:lpstr>
      <vt:lpstr>Calibri</vt:lpstr>
      <vt:lpstr>Times New Roman</vt:lpstr>
      <vt:lpstr>Office Theme</vt:lpstr>
      <vt:lpstr>PowerPoint Presentation</vt:lpstr>
      <vt:lpstr>PowerPoint Presentation</vt:lpstr>
      <vt:lpstr>PTWS – Tsunami Ready status (Feb 2026)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Chang Seng, Denis</dc:creator>
  <cp:lastModifiedBy>Chang Seng, Denis</cp:lastModifiedBy>
  <cp:revision>2</cp:revision>
  <dcterms:created xsi:type="dcterms:W3CDTF">2026-03-10T09:37:30Z</dcterms:created>
  <dcterms:modified xsi:type="dcterms:W3CDTF">2026-03-16T14:31:06Z</dcterms:modified>
</cp:coreProperties>
</file>