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8" r:id="rId4"/>
    <p:sldMasterId id="2147483648" r:id="rId5"/>
    <p:sldMasterId id="2147483678" r:id="rId6"/>
  </p:sldMasterIdLst>
  <p:notesMasterIdLst>
    <p:notesMasterId r:id="rId18"/>
  </p:notesMasterIdLst>
  <p:handoutMasterIdLst>
    <p:handoutMasterId r:id="rId19"/>
  </p:handoutMasterIdLst>
  <p:sldIdLst>
    <p:sldId id="258" r:id="rId7"/>
    <p:sldId id="257" r:id="rId8"/>
    <p:sldId id="316" r:id="rId9"/>
    <p:sldId id="314" r:id="rId10"/>
    <p:sldId id="317" r:id="rId11"/>
    <p:sldId id="696" r:id="rId12"/>
    <p:sldId id="711" r:id="rId13"/>
    <p:sldId id="713" r:id="rId14"/>
    <p:sldId id="4195" r:id="rId15"/>
    <p:sldId id="4197" r:id="rId16"/>
    <p:sldId id="2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FF99"/>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284424-2A35-F765-CF57-AF4CCCAA9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9A7B2580-AD70-0447-CCDA-EC1CBA725C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F123AA-9FF0-4FE4-B9EC-405CAFB68EE3}" type="datetimeFigureOut">
              <a:rPr lang="en-AU" smtClean="0"/>
              <a:t>4/03/2026</a:t>
            </a:fld>
            <a:endParaRPr lang="en-AU"/>
          </a:p>
        </p:txBody>
      </p:sp>
      <p:sp>
        <p:nvSpPr>
          <p:cNvPr id="4" name="Footer Placeholder 3">
            <a:extLst>
              <a:ext uri="{FF2B5EF4-FFF2-40B4-BE49-F238E27FC236}">
                <a16:creationId xmlns:a16="http://schemas.microsoft.com/office/drawing/2014/main" id="{288D875D-D534-5D05-C918-335DB7F0E1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71B6972A-5C47-9C2E-9F61-29EEEA4E0A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232511-5C4A-498C-9D8F-CCDDAB394E2C}" type="slidenum">
              <a:rPr lang="en-AU" smtClean="0"/>
              <a:t>‹#›</a:t>
            </a:fld>
            <a:endParaRPr lang="en-AU"/>
          </a:p>
        </p:txBody>
      </p:sp>
    </p:spTree>
    <p:extLst>
      <p:ext uri="{BB962C8B-B14F-4D97-AF65-F5344CB8AC3E}">
        <p14:creationId xmlns:p14="http://schemas.microsoft.com/office/powerpoint/2010/main" val="1279823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7F9A4-2FAE-4C28-8C05-60AF0CBB96BD}"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E9790-DC95-4D44-A9F8-C345F71A0DE7}" type="slidenum">
              <a:rPr lang="en-US" smtClean="0"/>
              <a:t>‹#›</a:t>
            </a:fld>
            <a:endParaRPr lang="en-US"/>
          </a:p>
        </p:txBody>
      </p:sp>
    </p:spTree>
    <p:extLst>
      <p:ext uri="{BB962C8B-B14F-4D97-AF65-F5344CB8AC3E}">
        <p14:creationId xmlns:p14="http://schemas.microsoft.com/office/powerpoint/2010/main" val="293490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1B2E9790-DC95-4D44-A9F8-C345F71A0DE7}" type="slidenum">
              <a:rPr lang="en-US" smtClean="0"/>
              <a:t>2</a:t>
            </a:fld>
            <a:endParaRPr lang="en-US"/>
          </a:p>
        </p:txBody>
      </p:sp>
    </p:spTree>
    <p:extLst>
      <p:ext uri="{BB962C8B-B14F-4D97-AF65-F5344CB8AC3E}">
        <p14:creationId xmlns:p14="http://schemas.microsoft.com/office/powerpoint/2010/main" val="239063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1B2E9790-DC95-4D44-A9F8-C345F71A0DE7}" type="slidenum">
              <a:rPr lang="en-US" smtClean="0"/>
              <a:t>5</a:t>
            </a:fld>
            <a:endParaRPr lang="en-US"/>
          </a:p>
        </p:txBody>
      </p:sp>
    </p:spTree>
    <p:extLst>
      <p:ext uri="{BB962C8B-B14F-4D97-AF65-F5344CB8AC3E}">
        <p14:creationId xmlns:p14="http://schemas.microsoft.com/office/powerpoint/2010/main" val="44972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1B2E9790-DC95-4D44-A9F8-C345F71A0DE7}" type="slidenum">
              <a:rPr lang="en-US" smtClean="0"/>
              <a:t>7</a:t>
            </a:fld>
            <a:endParaRPr lang="en-US"/>
          </a:p>
        </p:txBody>
      </p:sp>
    </p:spTree>
    <p:extLst>
      <p:ext uri="{BB962C8B-B14F-4D97-AF65-F5344CB8AC3E}">
        <p14:creationId xmlns:p14="http://schemas.microsoft.com/office/powerpoint/2010/main" val="2074175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
        <p:nvSpPr>
          <p:cNvPr id="2" name="TextBox 1">
            <a:extLst>
              <a:ext uri="{FF2B5EF4-FFF2-40B4-BE49-F238E27FC236}">
                <a16:creationId xmlns:a16="http://schemas.microsoft.com/office/drawing/2014/main" id="{5E776BC8-BD5F-4F80-D620-4028BC2114FB}"/>
              </a:ext>
            </a:extLst>
          </p:cNvPr>
          <p:cNvSpPr txBox="1"/>
          <p:nvPr userDrawn="1"/>
        </p:nvSpPr>
        <p:spPr>
          <a:xfrm>
            <a:off x="-294181" y="6271261"/>
            <a:ext cx="11762154" cy="292388"/>
          </a:xfrm>
          <a:prstGeom prst="rect">
            <a:avLst/>
          </a:prstGeom>
          <a:noFill/>
        </p:spPr>
        <p:txBody>
          <a:bodyPr wrap="square" rtlCol="0">
            <a:spAutoFit/>
          </a:bodyPr>
          <a:lstStyle/>
          <a:p>
            <a:pPr algn="ctr"/>
            <a:r>
              <a:rPr lang="en-US" sz="1300" b="1" dirty="0">
                <a:solidFill>
                  <a:srgbClr val="FFFFFF"/>
                </a:solidFill>
                <a:latin typeface="Barlow" panose="00000500000000000000" pitchFamily="2" charset="0"/>
                <a:ea typeface="Calibri"/>
                <a:cs typeface="Calibri"/>
              </a:rPr>
              <a:t>TOWS-WG</a:t>
            </a:r>
            <a:r>
              <a:rPr lang="en-US" sz="1300" b="1" u="sng" dirty="0">
                <a:solidFill>
                  <a:srgbClr val="FFFFFF"/>
                </a:solidFill>
                <a:latin typeface="Barlow" panose="00000500000000000000" pitchFamily="2" charset="0"/>
                <a:ea typeface="Calibri"/>
                <a:cs typeface="Calibri"/>
              </a:rPr>
              <a:t> </a:t>
            </a:r>
            <a:r>
              <a:rPr lang="en-US" sz="1300" b="1" dirty="0">
                <a:solidFill>
                  <a:srgbClr val="FFFFFF"/>
                </a:solidFill>
                <a:latin typeface="Barlow" panose="00000500000000000000" pitchFamily="2" charset="0"/>
                <a:ea typeface="Calibri"/>
                <a:cs typeface="Calibri"/>
              </a:rPr>
              <a:t>Inter</a:t>
            </a:r>
            <a:r>
              <a:rPr lang="en-US" sz="1300" b="1" u="sng" dirty="0">
                <a:solidFill>
                  <a:srgbClr val="FFFFFF"/>
                </a:solidFill>
                <a:latin typeface="Barlow" panose="00000500000000000000" pitchFamily="2" charset="0"/>
                <a:ea typeface="Calibri"/>
                <a:cs typeface="Calibri"/>
              </a:rPr>
              <a:t> </a:t>
            </a:r>
            <a:r>
              <a:rPr lang="en-US" sz="1300" b="1" dirty="0">
                <a:solidFill>
                  <a:srgbClr val="FFFFFF"/>
                </a:solidFill>
                <a:latin typeface="Barlow" panose="00000500000000000000" pitchFamily="2" charset="0"/>
                <a:ea typeface="Calibri"/>
                <a:cs typeface="Calibri"/>
              </a:rPr>
              <a:t>ICG Task Team</a:t>
            </a:r>
            <a:r>
              <a:rPr lang="en-US" sz="1300" b="1" u="sng" dirty="0">
                <a:solidFill>
                  <a:srgbClr val="FFFFFF"/>
                </a:solidFill>
                <a:latin typeface="Barlow" panose="00000500000000000000" pitchFamily="2" charset="0"/>
                <a:ea typeface="Calibri"/>
                <a:cs typeface="Calibri"/>
              </a:rPr>
              <a:t> </a:t>
            </a:r>
            <a:r>
              <a:rPr lang="en-US" sz="1300" b="1" dirty="0">
                <a:solidFill>
                  <a:srgbClr val="FFFFFF"/>
                </a:solidFill>
                <a:latin typeface="Barlow" panose="00000500000000000000" pitchFamily="2" charset="0"/>
                <a:ea typeface="Calibri"/>
                <a:cs typeface="Calibri"/>
              </a:rPr>
              <a:t>on Disaster Management and Preparedness (TTDMP</a:t>
            </a:r>
            <a:r>
              <a:rPr lang="en-US" sz="1300" b="1" dirty="0">
                <a:solidFill>
                  <a:srgbClr val="FFFFFF"/>
                </a:solidFill>
                <a:latin typeface="Barlow" panose="00000500000000000000" pitchFamily="2" charset="0"/>
                <a:ea typeface="Calibri"/>
                <a:cs typeface="Calibri"/>
                <a:sym typeface="Arial"/>
              </a:rPr>
              <a:t>2</a:t>
            </a:r>
            <a:r>
              <a:rPr lang="en-US" sz="1300" b="1" dirty="0">
                <a:solidFill>
                  <a:srgbClr val="FFFFFF"/>
                </a:solidFill>
                <a:latin typeface="Barlow" panose="00000500000000000000" pitchFamily="2" charset="0"/>
                <a:ea typeface="Calibri"/>
                <a:cs typeface="Calibri"/>
              </a:rPr>
              <a:t>)</a:t>
            </a:r>
            <a:r>
              <a:rPr lang="en-US" sz="1300" b="1" dirty="0">
                <a:solidFill>
                  <a:srgbClr val="FFFFFF"/>
                </a:solidFill>
                <a:latin typeface="Barlow" panose="00000500000000000000" pitchFamily="2" charset="0"/>
                <a:ea typeface="Calibri"/>
                <a:cs typeface="Calibri"/>
                <a:sym typeface="Arial"/>
              </a:rPr>
              <a:t>, 5-6 March 2026</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4901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F65C-4E75-88A7-C08C-5983287D9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DF5E5-F1E2-F78C-85F0-874E93AD2E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28D2B-B85D-047B-478B-C07680A7F7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A63467-056D-4CC8-A29E-5760958EC2F3}" type="datetimeFigureOut">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3/4/2026</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31551D63-0AFC-1EFD-4BB1-334D0810C92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1486E305-353E-8300-E3C8-2D7CA62AF1E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485A38-3CC0-46A2-B930-5F9B9F911A79}"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1192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90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5656FE-615F-4D36-89E2-B4338C3477AB}"/>
              </a:ext>
            </a:extLst>
          </p:cNvPr>
          <p:cNvSpPr/>
          <p:nvPr userDrawn="1"/>
        </p:nvSpPr>
        <p:spPr>
          <a:xfrm>
            <a:off x="0" y="0"/>
            <a:ext cx="12192000" cy="1400783"/>
          </a:xfrm>
          <a:prstGeom prst="rect">
            <a:avLst/>
          </a:prstGeom>
          <a:gradFill flip="none" rotWithShape="1">
            <a:gsLst>
              <a:gs pos="45000">
                <a:schemeClr val="accent1">
                  <a:lumMod val="50000"/>
                </a:schemeClr>
              </a:gs>
              <a:gs pos="21000">
                <a:schemeClr val="accent1">
                  <a:lumMod val="50000"/>
                  <a:shade val="67500"/>
                  <a:satMod val="115000"/>
                </a:schemeClr>
              </a:gs>
              <a:gs pos="88000">
                <a:schemeClr val="accent1">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296C8-2CD7-4FBA-9E62-19CB968D0E65}"/>
              </a:ext>
            </a:extLst>
          </p:cNvPr>
          <p:cNvSpPr>
            <a:spLocks noGrp="1"/>
          </p:cNvSpPr>
          <p:nvPr>
            <p:ph type="title"/>
          </p:nvPr>
        </p:nvSpPr>
        <p:spPr>
          <a:xfrm>
            <a:off x="465338" y="37609"/>
            <a:ext cx="8889759" cy="1325563"/>
          </a:xfrm>
        </p:spPr>
        <p:txBody>
          <a:bodyPr>
            <a:normAutofit/>
          </a:bodyPr>
          <a:lstStyle>
            <a:lvl1pPr>
              <a:defRPr sz="36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pic>
        <p:nvPicPr>
          <p:cNvPr id="8" name="Picture 7">
            <a:extLst>
              <a:ext uri="{FF2B5EF4-FFF2-40B4-BE49-F238E27FC236}">
                <a16:creationId xmlns:a16="http://schemas.microsoft.com/office/drawing/2014/main" id="{E1C85B7E-0A2F-1D20-26ED-8C7EE34C25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1" name="Picture 10">
            <a:extLst>
              <a:ext uri="{FF2B5EF4-FFF2-40B4-BE49-F238E27FC236}">
                <a16:creationId xmlns:a16="http://schemas.microsoft.com/office/drawing/2014/main" id="{5FE7CFCA-725F-5501-AA95-1825D2A7A1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4" name="Picture 13">
            <a:extLst>
              <a:ext uri="{FF2B5EF4-FFF2-40B4-BE49-F238E27FC236}">
                <a16:creationId xmlns:a16="http://schemas.microsoft.com/office/drawing/2014/main" id="{A9D332EA-82D0-8311-04B2-27C8C3867B4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685399" y="144038"/>
            <a:ext cx="1157890" cy="1112704"/>
          </a:xfrm>
          <a:prstGeom prst="rect">
            <a:avLst/>
          </a:prstGeom>
        </p:spPr>
      </p:pic>
      <p:pic>
        <p:nvPicPr>
          <p:cNvPr id="16" name="Picture 15">
            <a:extLst>
              <a:ext uri="{FF2B5EF4-FFF2-40B4-BE49-F238E27FC236}">
                <a16:creationId xmlns:a16="http://schemas.microsoft.com/office/drawing/2014/main" id="{17BBAF1C-5C79-130A-FE55-E3C1AA3A1F3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14093" y="197931"/>
            <a:ext cx="890433" cy="1004917"/>
          </a:xfrm>
          <a:prstGeom prst="rect">
            <a:avLst/>
          </a:prstGeom>
        </p:spPr>
      </p:pic>
      <p:pic>
        <p:nvPicPr>
          <p:cNvPr id="20" name="Picture 19">
            <a:extLst>
              <a:ext uri="{FF2B5EF4-FFF2-40B4-BE49-F238E27FC236}">
                <a16:creationId xmlns:a16="http://schemas.microsoft.com/office/drawing/2014/main" id="{B440C3A0-0FAF-E283-B337-63E5D69B6F5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8616" y="6267689"/>
            <a:ext cx="2138913" cy="424387"/>
          </a:xfrm>
          <a:prstGeom prst="rect">
            <a:avLst/>
          </a:prstGeom>
        </p:spPr>
      </p:pic>
    </p:spTree>
    <p:extLst>
      <p:ext uri="{BB962C8B-B14F-4D97-AF65-F5344CB8AC3E}">
        <p14:creationId xmlns:p14="http://schemas.microsoft.com/office/powerpoint/2010/main" val="217783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EB186-FC1E-FD41-9F03-746BAD5ED28F}"/>
              </a:ext>
            </a:extLst>
          </p:cNvPr>
          <p:cNvSpPr>
            <a:spLocks noGrp="1"/>
          </p:cNvSpPr>
          <p:nvPr>
            <p:ph type="title"/>
          </p:nvPr>
        </p:nvSpPr>
        <p:spPr>
          <a:xfrm>
            <a:off x="472440" y="0"/>
            <a:ext cx="10515600" cy="1005281"/>
          </a:xfrm>
          <a:prstGeom prst="rect">
            <a:avLst/>
          </a:prstGeom>
        </p:spPr>
        <p:txBody>
          <a:bodyPr vert="horz" lIns="91440" tIns="45720" rIns="91440" bIns="45720" rtlCol="0" anchor="ctr">
            <a:normAutofit/>
          </a:bodyPr>
          <a:lstStyle/>
          <a:p>
            <a:r>
              <a:rPr lang="en-US"/>
              <a:t>Click to edit</a:t>
            </a:r>
          </a:p>
        </p:txBody>
      </p:sp>
      <p:sp>
        <p:nvSpPr>
          <p:cNvPr id="6" name="Content Placeholder 5">
            <a:extLst>
              <a:ext uri="{FF2B5EF4-FFF2-40B4-BE49-F238E27FC236}">
                <a16:creationId xmlns:a16="http://schemas.microsoft.com/office/drawing/2014/main" id="{6A713D5D-E2C9-0947-BFB4-71009212A373}"/>
              </a:ext>
            </a:extLst>
          </p:cNvPr>
          <p:cNvSpPr>
            <a:spLocks noGrp="1"/>
          </p:cNvSpPr>
          <p:nvPr>
            <p:ph sz="quarter" idx="10"/>
          </p:nvPr>
        </p:nvSpPr>
        <p:spPr>
          <a:xfrm>
            <a:off x="511790" y="1337239"/>
            <a:ext cx="11179175" cy="4630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94891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5656FE-615F-4D36-89E2-B4338C3477AB}"/>
              </a:ext>
            </a:extLst>
          </p:cNvPr>
          <p:cNvSpPr/>
          <p:nvPr userDrawn="1"/>
        </p:nvSpPr>
        <p:spPr>
          <a:xfrm>
            <a:off x="0" y="2"/>
            <a:ext cx="12192000" cy="1400783"/>
          </a:xfrm>
          <a:prstGeom prst="rect">
            <a:avLst/>
          </a:prstGeom>
          <a:gradFill flip="none" rotWithShape="1">
            <a:gsLst>
              <a:gs pos="45000">
                <a:schemeClr val="accent1">
                  <a:lumMod val="50000"/>
                </a:schemeClr>
              </a:gs>
              <a:gs pos="21000">
                <a:schemeClr val="accent1">
                  <a:lumMod val="50000"/>
                  <a:shade val="67500"/>
                  <a:satMod val="115000"/>
                </a:schemeClr>
              </a:gs>
              <a:gs pos="88000">
                <a:schemeClr val="accent1">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D8F296C8-2CD7-4FBA-9E62-19CB968D0E65}"/>
              </a:ext>
            </a:extLst>
          </p:cNvPr>
          <p:cNvSpPr>
            <a:spLocks noGrp="1"/>
          </p:cNvSpPr>
          <p:nvPr>
            <p:ph type="title"/>
          </p:nvPr>
        </p:nvSpPr>
        <p:spPr>
          <a:xfrm>
            <a:off x="465339" y="37609"/>
            <a:ext cx="8889759" cy="1325563"/>
          </a:xfrm>
        </p:spPr>
        <p:txBody>
          <a:bodyPr>
            <a:normAutofit/>
          </a:bodyPr>
          <a:lstStyle>
            <a:lvl1pPr>
              <a:defRPr sz="36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pic>
        <p:nvPicPr>
          <p:cNvPr id="8" name="Picture 7">
            <a:extLst>
              <a:ext uri="{FF2B5EF4-FFF2-40B4-BE49-F238E27FC236}">
                <a16:creationId xmlns:a16="http://schemas.microsoft.com/office/drawing/2014/main" id="{E1C85B7E-0A2F-1D20-26ED-8C7EE34C25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1" name="Picture 10">
            <a:extLst>
              <a:ext uri="{FF2B5EF4-FFF2-40B4-BE49-F238E27FC236}">
                <a16:creationId xmlns:a16="http://schemas.microsoft.com/office/drawing/2014/main" id="{5FE7CFCA-725F-5501-AA95-1825D2A7A1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4" name="Picture 13">
            <a:extLst>
              <a:ext uri="{FF2B5EF4-FFF2-40B4-BE49-F238E27FC236}">
                <a16:creationId xmlns:a16="http://schemas.microsoft.com/office/drawing/2014/main" id="{A9D332EA-82D0-8311-04B2-27C8C3867B4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685399" y="144039"/>
            <a:ext cx="1157891" cy="1112704"/>
          </a:xfrm>
          <a:prstGeom prst="rect">
            <a:avLst/>
          </a:prstGeom>
        </p:spPr>
      </p:pic>
      <p:pic>
        <p:nvPicPr>
          <p:cNvPr id="16" name="Picture 15">
            <a:extLst>
              <a:ext uri="{FF2B5EF4-FFF2-40B4-BE49-F238E27FC236}">
                <a16:creationId xmlns:a16="http://schemas.microsoft.com/office/drawing/2014/main" id="{17BBAF1C-5C79-130A-FE55-E3C1AA3A1F3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14094" y="197932"/>
            <a:ext cx="890433" cy="1004917"/>
          </a:xfrm>
          <a:prstGeom prst="rect">
            <a:avLst/>
          </a:prstGeom>
        </p:spPr>
      </p:pic>
    </p:spTree>
    <p:extLst>
      <p:ext uri="{BB962C8B-B14F-4D97-AF65-F5344CB8AC3E}">
        <p14:creationId xmlns:p14="http://schemas.microsoft.com/office/powerpoint/2010/main" val="1126200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5A11A1D-BF23-4B7E-AD73-A795DD068C89}"/>
              </a:ext>
            </a:extLst>
          </p:cNvPr>
          <p:cNvSpPr>
            <a:spLocks noGrp="1"/>
          </p:cNvSpPr>
          <p:nvPr>
            <p:ph type="dt" sz="half" idx="10"/>
          </p:nvPr>
        </p:nvSpPr>
        <p:spPr/>
        <p:txBody>
          <a:bodyPr/>
          <a:lstStyle/>
          <a:p>
            <a:fld id="{1E1B93C7-32A8-46AF-A8DC-4EC17259C349}" type="datetimeFigureOut">
              <a:rPr lang="fr-FR" smtClean="0"/>
              <a:t>04/03/2026</a:t>
            </a:fld>
            <a:endParaRPr lang="fr-FR"/>
          </a:p>
        </p:txBody>
      </p:sp>
      <p:sp>
        <p:nvSpPr>
          <p:cNvPr id="5" name="Espace réservé du pied de page 4">
            <a:extLst>
              <a:ext uri="{FF2B5EF4-FFF2-40B4-BE49-F238E27FC236}">
                <a16:creationId xmlns:a16="http://schemas.microsoft.com/office/drawing/2014/main" id="{23EED3F1-8736-413F-B080-23394516D7D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34AF0C-3BFA-42DA-B2AC-61CA57EA9F3E}"/>
              </a:ext>
            </a:extLst>
          </p:cNvPr>
          <p:cNvSpPr>
            <a:spLocks noGrp="1"/>
          </p:cNvSpPr>
          <p:nvPr>
            <p:ph type="sldNum" sz="quarter" idx="12"/>
          </p:nvPr>
        </p:nvSpPr>
        <p:spPr/>
        <p:txBody>
          <a:bodyPr/>
          <a:lstStyle/>
          <a:p>
            <a:fld id="{D9A9652F-599E-4FEE-9697-6DF6F6741C5E}" type="slidenum">
              <a:rPr lang="fr-FR" smtClean="0"/>
              <a:t>‹#›</a:t>
            </a:fld>
            <a:endParaRPr lang="fr-FR"/>
          </a:p>
        </p:txBody>
      </p:sp>
    </p:spTree>
    <p:extLst>
      <p:ext uri="{BB962C8B-B14F-4D97-AF65-F5344CB8AC3E}">
        <p14:creationId xmlns:p14="http://schemas.microsoft.com/office/powerpoint/2010/main" val="350704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148552"/>
            <a:ext cx="12192000" cy="709447"/>
          </a:xfrm>
          <a:prstGeom prst="rect">
            <a:avLst/>
          </a:prstGeom>
        </p:spPr>
      </p:pic>
      <p:sp>
        <p:nvSpPr>
          <p:cNvPr id="2" name="Title Placeholder 1">
            <a:extLst>
              <a:ext uri="{FF2B5EF4-FFF2-40B4-BE49-F238E27FC236}">
                <a16:creationId xmlns:a16="http://schemas.microsoft.com/office/drawing/2014/main" id="{7FBA7CF0-D35A-B5A6-277D-8FECE129BB89}"/>
              </a:ext>
            </a:extLst>
          </p:cNvPr>
          <p:cNvSpPr>
            <a:spLocks noGrp="1"/>
          </p:cNvSpPr>
          <p:nvPr>
            <p:ph type="title"/>
          </p:nvPr>
        </p:nvSpPr>
        <p:spPr>
          <a:xfrm>
            <a:off x="472440" y="0"/>
            <a:ext cx="10515600" cy="1005281"/>
          </a:xfrm>
          <a:prstGeom prst="rect">
            <a:avLst/>
          </a:prstGeom>
        </p:spPr>
        <p:txBody>
          <a:bodyPr vert="horz" lIns="91440" tIns="45720" rIns="91440" bIns="45720" rtlCol="0" anchor="ctr">
            <a:normAutofit/>
          </a:bodyPr>
          <a:lstStyle/>
          <a:p>
            <a:r>
              <a:rPr lang="en-US"/>
              <a:t>Click to edit</a:t>
            </a:r>
          </a:p>
        </p:txBody>
      </p:sp>
      <p:sp>
        <p:nvSpPr>
          <p:cNvPr id="3" name="Content Placeholder 5">
            <a:extLst>
              <a:ext uri="{FF2B5EF4-FFF2-40B4-BE49-F238E27FC236}">
                <a16:creationId xmlns:a16="http://schemas.microsoft.com/office/drawing/2014/main" id="{13563388-9471-D74B-FC88-4370A058FD83}"/>
              </a:ext>
            </a:extLst>
          </p:cNvPr>
          <p:cNvSpPr>
            <a:spLocks noGrp="1"/>
          </p:cNvSpPr>
          <p:nvPr>
            <p:ph sz="quarter" idx="10"/>
          </p:nvPr>
        </p:nvSpPr>
        <p:spPr>
          <a:xfrm>
            <a:off x="511790" y="1337239"/>
            <a:ext cx="11179175" cy="4630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45704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583337" y="36639"/>
            <a:ext cx="7025323" cy="507831"/>
          </a:xfrm>
        </p:spPr>
        <p:txBody>
          <a:bodyPr lIns="0" tIns="0" rIns="0" bIns="0"/>
          <a:lstStyle>
            <a:lvl1pPr>
              <a:defRPr sz="3300" b="1" i="0">
                <a:solidFill>
                  <a:schemeClr val="tx1"/>
                </a:solidFill>
                <a:latin typeface="Palatino"/>
                <a:cs typeface="Palatin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0311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
        <p:cNvGrpSpPr/>
        <p:nvPr/>
      </p:nvGrpSpPr>
      <p:grpSpPr>
        <a:xfrm>
          <a:off x="0" y="0"/>
          <a:ext cx="0" cy="0"/>
          <a:chOff x="0" y="0"/>
          <a:chExt cx="0" cy="0"/>
        </a:xfrm>
      </p:grpSpPr>
      <p:sp>
        <p:nvSpPr>
          <p:cNvPr id="52" name="Google Shape;52;p21"/>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Roboto"/>
              <a:ea typeface="Roboto"/>
              <a:cs typeface="Roboto"/>
              <a:sym typeface="Roboto"/>
            </a:endParaRPr>
          </a:p>
        </p:txBody>
      </p:sp>
      <p:pic>
        <p:nvPicPr>
          <p:cNvPr id="53" name="Google Shape;53;p21"/>
          <p:cNvPicPr preferRelativeResize="0"/>
          <p:nvPr/>
        </p:nvPicPr>
        <p:blipFill rotWithShape="1">
          <a:blip r:embed="rId12">
            <a:alphaModFix/>
          </a:blip>
          <a:srcRect/>
          <a:stretch/>
        </p:blipFill>
        <p:spPr>
          <a:xfrm>
            <a:off x="10819071" y="150590"/>
            <a:ext cx="1232729" cy="1243643"/>
          </a:xfrm>
          <a:prstGeom prst="rect">
            <a:avLst/>
          </a:prstGeom>
          <a:noFill/>
          <a:ln>
            <a:noFill/>
          </a:ln>
        </p:spPr>
      </p:pic>
      <p:sp>
        <p:nvSpPr>
          <p:cNvPr id="54" name="Google Shape;54;p21"/>
          <p:cNvSpPr/>
          <p:nvPr/>
        </p:nvSpPr>
        <p:spPr>
          <a:xfrm>
            <a:off x="0" y="6299142"/>
            <a:ext cx="12192000" cy="408268"/>
          </a:xfrm>
          <a:prstGeom prst="rect">
            <a:avLst/>
          </a:prstGeom>
          <a:solidFill>
            <a:srgbClr val="0069B4"/>
          </a:solidFill>
          <a:ln>
            <a:noFill/>
          </a:ln>
        </p:spPr>
        <p:txBody>
          <a:bodyPr spcFirstLastPara="1" wrap="square" lIns="65000" tIns="65000" rIns="65000" bIns="65000" anchor="ctr" anchorCtr="0">
            <a:spAutoFit/>
          </a:bodyPr>
          <a:lstStyle/>
          <a:p>
            <a:pPr marL="0" marR="0" lvl="0" indent="0" algn="ctr" rtl="0">
              <a:spcBef>
                <a:spcPts val="0"/>
              </a:spcBef>
              <a:spcAft>
                <a:spcPts val="0"/>
              </a:spcAft>
              <a:buNone/>
            </a:pPr>
            <a:endParaRPr lang="en-US" sz="1800" b="1"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90909" r:id="rId2"/>
    <p:sldLayoutId id="2147490910" r:id="rId3"/>
    <p:sldLayoutId id="2147490911" r:id="rId4"/>
    <p:sldLayoutId id="2147490912" r:id="rId5"/>
    <p:sldLayoutId id="2147490913" r:id="rId6"/>
    <p:sldLayoutId id="2147490914" r:id="rId7"/>
    <p:sldLayoutId id="2147490915" r:id="rId8"/>
    <p:sldLayoutId id="2147490916" r:id="rId9"/>
    <p:sldLayoutId id="214749091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5"/>
          <p:cNvPicPr preferRelativeResize="0"/>
          <p:nvPr/>
        </p:nvPicPr>
        <p:blipFill rotWithShape="1">
          <a:blip r:embed="rId3">
            <a:alphaModFix/>
          </a:blip>
          <a:srcRect/>
          <a:stretch/>
        </p:blipFill>
        <p:spPr>
          <a:xfrm>
            <a:off x="10071544" y="216362"/>
            <a:ext cx="1999700" cy="951923"/>
          </a:xfrm>
          <a:prstGeom prst="rect">
            <a:avLst/>
          </a:prstGeom>
          <a:noFill/>
          <a:ln>
            <a:noFill/>
          </a:ln>
        </p:spPr>
      </p:pic>
      <p:sp>
        <p:nvSpPr>
          <p:cNvPr id="14" name="Google Shape;14;p15"/>
          <p:cNvSpPr/>
          <p:nvPr/>
        </p:nvSpPr>
        <p:spPr>
          <a:xfrm rot="5400000">
            <a:off x="1721007" y="3812568"/>
            <a:ext cx="1639614" cy="110484"/>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 name="Google Shape;15;p15"/>
          <p:cNvSpPr/>
          <p:nvPr/>
        </p:nvSpPr>
        <p:spPr>
          <a:xfrm>
            <a:off x="0" y="-7428"/>
            <a:ext cx="12192000" cy="6858000"/>
          </a:xfrm>
          <a:prstGeom prst="rect">
            <a:avLst/>
          </a:prstGeom>
          <a:solidFill>
            <a:srgbClr val="006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a:solidFill>
                <a:schemeClr val="lt1"/>
              </a:solidFill>
              <a:latin typeface="Calibri"/>
              <a:ea typeface="Calibri"/>
              <a:cs typeface="Calibri"/>
              <a:sym typeface="Calibri"/>
            </a:endParaRPr>
          </a:p>
        </p:txBody>
      </p:sp>
      <p:pic>
        <p:nvPicPr>
          <p:cNvPr id="16" name="Google Shape;16;p15"/>
          <p:cNvPicPr preferRelativeResize="0"/>
          <p:nvPr/>
        </p:nvPicPr>
        <p:blipFill rotWithShape="1">
          <a:blip r:embed="rId4">
            <a:alphaModFix/>
          </a:blip>
          <a:srcRect/>
          <a:stretch/>
        </p:blipFill>
        <p:spPr>
          <a:xfrm>
            <a:off x="1792586" y="2282410"/>
            <a:ext cx="2070546" cy="2008933"/>
          </a:xfrm>
          <a:prstGeom prst="rect">
            <a:avLst/>
          </a:prstGeom>
          <a:noFill/>
          <a:ln>
            <a:noFill/>
          </a:ln>
        </p:spPr>
      </p:pic>
      <p:sp>
        <p:nvSpPr>
          <p:cNvPr id="17" name="Google Shape;17;p15"/>
          <p:cNvSpPr/>
          <p:nvPr/>
        </p:nvSpPr>
        <p:spPr>
          <a:xfrm rot="5400000">
            <a:off x="3186721" y="3310869"/>
            <a:ext cx="2423422" cy="98238"/>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908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36"/>
          <p:cNvSpPr txBox="1"/>
          <p:nvPr/>
        </p:nvSpPr>
        <p:spPr>
          <a:xfrm>
            <a:off x="838200" y="635634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888888"/>
                </a:solidFill>
                <a:latin typeface="Calibri"/>
                <a:ea typeface="Calibri"/>
                <a:cs typeface="Calibri"/>
                <a:sym typeface="Calibri"/>
              </a:rPr>
              <a:t>23/09/2021</a:t>
            </a:r>
            <a:endParaRPr sz="1200">
              <a:solidFill>
                <a:srgbClr val="888888"/>
              </a:solidFill>
              <a:latin typeface="Calibri"/>
              <a:ea typeface="Calibri"/>
              <a:cs typeface="Calibri"/>
              <a:sym typeface="Calibri"/>
            </a:endParaRPr>
          </a:p>
        </p:txBody>
      </p:sp>
      <p:sp>
        <p:nvSpPr>
          <p:cNvPr id="127" name="Google Shape;127;p36"/>
          <p:cNvSpPr/>
          <p:nvPr/>
        </p:nvSpPr>
        <p:spPr>
          <a:xfrm>
            <a:off x="0" y="0"/>
            <a:ext cx="2396836" cy="68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36"/>
          <p:cNvSpPr/>
          <p:nvPr/>
        </p:nvSpPr>
        <p:spPr>
          <a:xfrm rot="5400000">
            <a:off x="1974074" y="3090727"/>
            <a:ext cx="1328398" cy="125771"/>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36"/>
          <p:cNvSpPr/>
          <p:nvPr/>
        </p:nvSpPr>
        <p:spPr>
          <a:xfrm>
            <a:off x="0" y="0"/>
            <a:ext cx="2445868" cy="6858000"/>
          </a:xfrm>
          <a:prstGeom prst="rect">
            <a:avLst/>
          </a:prstGeom>
          <a:solidFill>
            <a:srgbClr val="0069B4"/>
          </a:solidFill>
          <a:ln w="12700" cap="flat" cmpd="sng">
            <a:solidFill>
              <a:srgbClr val="41B7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36"/>
          <p:cNvSpPr/>
          <p:nvPr/>
        </p:nvSpPr>
        <p:spPr>
          <a:xfrm>
            <a:off x="2529840" y="2716523"/>
            <a:ext cx="7532914"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9B4"/>
              </a:buClr>
              <a:buSzPts val="7000"/>
              <a:buFont typeface="Arial"/>
              <a:buNone/>
            </a:pPr>
            <a:r>
              <a:rPr lang="en-US" sz="7000" b="1" i="0" u="none" strike="noStrike" cap="none">
                <a:solidFill>
                  <a:srgbClr val="0069B4"/>
                </a:solidFill>
                <a:latin typeface="Arial"/>
                <a:ea typeface="Arial"/>
                <a:cs typeface="Arial"/>
                <a:sym typeface="Arial"/>
              </a:rPr>
              <a:t>THANK YOU</a:t>
            </a:r>
            <a:endParaRPr sz="7000" b="1" i="0" u="none" strike="noStrike" cap="none">
              <a:solidFill>
                <a:srgbClr val="0069B4"/>
              </a:solidFill>
              <a:latin typeface="Arial"/>
              <a:ea typeface="Arial"/>
              <a:cs typeface="Arial"/>
              <a:sym typeface="Arial"/>
            </a:endParaRPr>
          </a:p>
        </p:txBody>
      </p:sp>
      <p:sp>
        <p:nvSpPr>
          <p:cNvPr id="131" name="Google Shape;131;p36"/>
          <p:cNvSpPr/>
          <p:nvPr/>
        </p:nvSpPr>
        <p:spPr>
          <a:xfrm rot="5400000">
            <a:off x="1001943" y="3379881"/>
            <a:ext cx="2423422" cy="98238"/>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 name="Google Shape;53;p21">
            <a:extLst>
              <a:ext uri="{FF2B5EF4-FFF2-40B4-BE49-F238E27FC236}">
                <a16:creationId xmlns:a16="http://schemas.microsoft.com/office/drawing/2014/main" id="{3D635DB5-FCD1-7169-85A0-66369C0784F0}"/>
              </a:ext>
            </a:extLst>
          </p:cNvPr>
          <p:cNvPicPr preferRelativeResize="0"/>
          <p:nvPr userDrawn="1"/>
        </p:nvPicPr>
        <p:blipFill rotWithShape="1">
          <a:blip r:embed="rId3">
            <a:alphaModFix/>
          </a:blip>
          <a:srcRect/>
          <a:stretch/>
        </p:blipFill>
        <p:spPr>
          <a:xfrm>
            <a:off x="10853576" y="124712"/>
            <a:ext cx="1232729" cy="124364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
          <p:cNvSpPr/>
          <p:nvPr/>
        </p:nvSpPr>
        <p:spPr>
          <a:xfrm>
            <a:off x="5100119" y="1184851"/>
            <a:ext cx="6261980" cy="31700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000" b="1" i="0" u="none" strike="noStrike" cap="none" dirty="0">
              <a:solidFill>
                <a:schemeClr val="lt1"/>
              </a:solidFill>
              <a:latin typeface="Arial"/>
              <a:ea typeface="Arial"/>
              <a:cs typeface="Arial"/>
              <a:sym typeface="Arial"/>
            </a:endParaRPr>
          </a:p>
          <a:p>
            <a:pPr algn="ctr"/>
            <a:r>
              <a:rPr lang="en-US" sz="2800" b="1" i="0" strike="noStrike" cap="none" dirty="0">
                <a:solidFill>
                  <a:schemeClr val="lt1"/>
                </a:solidFill>
                <a:latin typeface="Arial"/>
                <a:ea typeface="Arial"/>
                <a:cs typeface="Arial"/>
                <a:sym typeface="Arial"/>
              </a:rPr>
              <a:t>Tsunami Preparedness for Critical Infrastructure (Airport</a:t>
            </a:r>
            <a:r>
              <a:rPr lang="en-US" sz="2800" b="1" i="0" strike="noStrike" cap="none">
                <a:solidFill>
                  <a:schemeClr val="lt1"/>
                </a:solidFill>
                <a:latin typeface="Arial"/>
                <a:ea typeface="Arial"/>
                <a:cs typeface="Arial"/>
                <a:sym typeface="Arial"/>
              </a:rPr>
              <a:t>, Port</a:t>
            </a:r>
            <a:r>
              <a:rPr lang="en-US" sz="2800" b="1">
                <a:solidFill>
                  <a:schemeClr val="lt1"/>
                </a:solidFill>
                <a:latin typeface="Arial"/>
                <a:ea typeface="Arial"/>
                <a:cs typeface="Arial"/>
                <a:sym typeface="Arial"/>
              </a:rPr>
              <a:t>)</a:t>
            </a:r>
            <a:r>
              <a:rPr lang="en-US" sz="2800" b="1" i="0" strike="noStrike" cap="none">
                <a:solidFill>
                  <a:schemeClr val="lt1"/>
                </a:solidFill>
                <a:latin typeface="Arial"/>
                <a:ea typeface="Arial"/>
                <a:cs typeface="Arial"/>
                <a:sym typeface="Arial"/>
              </a:rPr>
              <a:t> </a:t>
            </a:r>
            <a:endParaRPr lang="en-US" sz="2800" b="1" i="0" strike="noStrike" cap="none" dirty="0">
              <a:solidFill>
                <a:schemeClr val="lt1"/>
              </a:solidFill>
              <a:latin typeface="Arial"/>
              <a:ea typeface="Arial"/>
              <a:cs typeface="Arial"/>
              <a:sym typeface="Arial"/>
            </a:endParaRPr>
          </a:p>
          <a:p>
            <a:pPr algn="ctr"/>
            <a:endParaRPr lang="en-US" sz="2400" b="1" dirty="0">
              <a:solidFill>
                <a:schemeClr val="lt1"/>
              </a:solidFill>
              <a:latin typeface="Arial"/>
              <a:ea typeface="Arial"/>
              <a:cs typeface="Arial"/>
              <a:sym typeface="Arial"/>
            </a:endParaRPr>
          </a:p>
          <a:p>
            <a:pPr algn="ctr"/>
            <a:r>
              <a:rPr lang="en-US" sz="2000" b="1" dirty="0" err="1">
                <a:solidFill>
                  <a:schemeClr val="lt1"/>
                </a:solidFill>
                <a:latin typeface="Arial"/>
                <a:ea typeface="Arial"/>
                <a:cs typeface="Arial"/>
                <a:sym typeface="Arial"/>
              </a:rPr>
              <a:t>Suci</a:t>
            </a:r>
            <a:r>
              <a:rPr lang="en-US" sz="2000" b="1" dirty="0">
                <a:solidFill>
                  <a:schemeClr val="lt1"/>
                </a:solidFill>
                <a:latin typeface="Arial"/>
                <a:ea typeface="Arial"/>
                <a:cs typeface="Arial"/>
                <a:sym typeface="Arial"/>
              </a:rPr>
              <a:t> Dewi Anugrah</a:t>
            </a:r>
          </a:p>
          <a:p>
            <a:pPr algn="ctr"/>
            <a:endParaRPr lang="en-US" sz="2000" b="1" dirty="0">
              <a:solidFill>
                <a:schemeClr val="lt1"/>
              </a:solidFill>
              <a:latin typeface="Arial"/>
              <a:ea typeface="Arial"/>
              <a:cs typeface="Arial"/>
              <a:sym typeface="Arial"/>
            </a:endParaRPr>
          </a:p>
          <a:p>
            <a:pPr algn="ctr"/>
            <a:r>
              <a:rPr lang="en-US" sz="2000" b="1" dirty="0">
                <a:solidFill>
                  <a:schemeClr val="lt1"/>
                </a:solidFill>
                <a:latin typeface="Arial"/>
                <a:ea typeface="Arial"/>
                <a:cs typeface="Arial"/>
                <a:sym typeface="Arial"/>
              </a:rPr>
              <a:t>Chair of Tsunami Ready Working Group 3 for the ICG/IOTWMS</a:t>
            </a:r>
          </a:p>
          <a:p>
            <a:pPr algn="ctr"/>
            <a:endParaRPr lang="en-US" sz="2000" b="1" dirty="0">
              <a:solidFill>
                <a:schemeClr val="lt1"/>
              </a:solidFill>
              <a:latin typeface="Arial"/>
              <a:ea typeface="Arial"/>
              <a:cs typeface="Arial"/>
              <a:sym typeface="Arial"/>
            </a:endParaRPr>
          </a:p>
        </p:txBody>
      </p:sp>
      <p:sp>
        <p:nvSpPr>
          <p:cNvPr id="2" name="TextBox 1">
            <a:extLst>
              <a:ext uri="{FF2B5EF4-FFF2-40B4-BE49-F238E27FC236}">
                <a16:creationId xmlns:a16="http://schemas.microsoft.com/office/drawing/2014/main" id="{1621A0D6-460E-117B-7CBC-5F371394E49C}"/>
              </a:ext>
            </a:extLst>
          </p:cNvPr>
          <p:cNvSpPr txBox="1"/>
          <p:nvPr/>
        </p:nvSpPr>
        <p:spPr>
          <a:xfrm>
            <a:off x="-294181" y="6271261"/>
            <a:ext cx="11762154" cy="369332"/>
          </a:xfrm>
          <a:prstGeom prst="rect">
            <a:avLst/>
          </a:prstGeom>
          <a:noFill/>
        </p:spPr>
        <p:txBody>
          <a:bodyPr wrap="square" rtlCol="0">
            <a:spAutoFit/>
          </a:bodyPr>
          <a:lstStyle/>
          <a:p>
            <a:pPr algn="ctr"/>
            <a:r>
              <a:rPr lang="en-US" b="1" dirty="0">
                <a:solidFill>
                  <a:srgbClr val="FFFFFF"/>
                </a:solidFill>
                <a:latin typeface="Barlow" panose="00000500000000000000" pitchFamily="2" charset="0"/>
                <a:ea typeface="Calibri"/>
                <a:cs typeface="Calibri"/>
              </a:rPr>
              <a:t>TOWS-WG</a:t>
            </a:r>
            <a:r>
              <a:rPr lang="en-US" b="1" u="sng" dirty="0">
                <a:solidFill>
                  <a:srgbClr val="FFFFFF"/>
                </a:solidFill>
                <a:latin typeface="Barlow" panose="00000500000000000000" pitchFamily="2" charset="0"/>
                <a:ea typeface="Calibri"/>
                <a:cs typeface="Calibri"/>
              </a:rPr>
              <a:t> </a:t>
            </a:r>
            <a:r>
              <a:rPr lang="en-US" b="1" dirty="0">
                <a:solidFill>
                  <a:srgbClr val="FFFFFF"/>
                </a:solidFill>
                <a:latin typeface="Barlow" panose="00000500000000000000" pitchFamily="2" charset="0"/>
                <a:ea typeface="Calibri"/>
                <a:cs typeface="Calibri"/>
              </a:rPr>
              <a:t>Inter</a:t>
            </a:r>
            <a:r>
              <a:rPr lang="en-US" b="1" u="sng" dirty="0">
                <a:solidFill>
                  <a:srgbClr val="FFFFFF"/>
                </a:solidFill>
                <a:latin typeface="Barlow" panose="00000500000000000000" pitchFamily="2" charset="0"/>
                <a:ea typeface="Calibri"/>
                <a:cs typeface="Calibri"/>
              </a:rPr>
              <a:t> </a:t>
            </a:r>
            <a:r>
              <a:rPr lang="en-US" b="1" dirty="0">
                <a:solidFill>
                  <a:srgbClr val="FFFFFF"/>
                </a:solidFill>
                <a:latin typeface="Barlow" panose="00000500000000000000" pitchFamily="2" charset="0"/>
                <a:ea typeface="Calibri"/>
                <a:cs typeface="Calibri"/>
              </a:rPr>
              <a:t>ICG Task Team</a:t>
            </a:r>
            <a:r>
              <a:rPr lang="en-US" b="1" u="sng" dirty="0">
                <a:solidFill>
                  <a:srgbClr val="FFFFFF"/>
                </a:solidFill>
                <a:latin typeface="Barlow" panose="00000500000000000000" pitchFamily="2" charset="0"/>
                <a:ea typeface="Calibri"/>
                <a:cs typeface="Calibri"/>
              </a:rPr>
              <a:t> </a:t>
            </a:r>
            <a:r>
              <a:rPr lang="en-US" b="1" dirty="0">
                <a:solidFill>
                  <a:srgbClr val="FFFFFF"/>
                </a:solidFill>
                <a:latin typeface="Barlow" panose="00000500000000000000" pitchFamily="2" charset="0"/>
                <a:ea typeface="Calibri"/>
                <a:cs typeface="Calibri"/>
              </a:rPr>
              <a:t>on Disaster Management and Preparedness (TTDMP</a:t>
            </a:r>
            <a:r>
              <a:rPr lang="en-US" b="1" dirty="0">
                <a:solidFill>
                  <a:srgbClr val="FFFFFF"/>
                </a:solidFill>
                <a:latin typeface="Barlow" panose="00000500000000000000" pitchFamily="2" charset="0"/>
                <a:ea typeface="Calibri"/>
                <a:cs typeface="Calibri"/>
                <a:sym typeface="Arial"/>
              </a:rPr>
              <a:t>2</a:t>
            </a:r>
            <a:r>
              <a:rPr lang="en-US" b="1" dirty="0">
                <a:solidFill>
                  <a:srgbClr val="FFFFFF"/>
                </a:solidFill>
                <a:latin typeface="Barlow" panose="00000500000000000000" pitchFamily="2" charset="0"/>
                <a:ea typeface="Calibri"/>
                <a:cs typeface="Calibri"/>
              </a:rPr>
              <a:t>)</a:t>
            </a:r>
            <a:r>
              <a:rPr lang="en-US" b="1" dirty="0">
                <a:solidFill>
                  <a:srgbClr val="FFFFFF"/>
                </a:solidFill>
                <a:latin typeface="Barlow" panose="00000500000000000000" pitchFamily="2" charset="0"/>
                <a:ea typeface="Calibri"/>
                <a:cs typeface="Calibri"/>
                <a:sym typeface="Arial"/>
              </a:rPr>
              <a:t>, 5-6 March 2026</a:t>
            </a:r>
          </a:p>
        </p:txBody>
      </p:sp>
    </p:spTree>
    <p:extLst>
      <p:ext uri="{BB962C8B-B14F-4D97-AF65-F5344CB8AC3E}">
        <p14:creationId xmlns:p14="http://schemas.microsoft.com/office/powerpoint/2010/main" val="2271053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4ADD-D962-EE94-B216-3134E55DA33F}"/>
            </a:ext>
          </a:extLst>
        </p:cNvPr>
        <p:cNvGrpSpPr/>
        <p:nvPr/>
      </p:nvGrpSpPr>
      <p:grpSpPr>
        <a:xfrm>
          <a:off x="0" y="0"/>
          <a:ext cx="0" cy="0"/>
          <a:chOff x="0" y="0"/>
          <a:chExt cx="0" cy="0"/>
        </a:xfrm>
      </p:grpSpPr>
      <p:sp>
        <p:nvSpPr>
          <p:cNvPr id="3" name="Google Shape;144;p19">
            <a:extLst>
              <a:ext uri="{FF2B5EF4-FFF2-40B4-BE49-F238E27FC236}">
                <a16:creationId xmlns:a16="http://schemas.microsoft.com/office/drawing/2014/main" id="{2C946306-4FB7-84F1-AB4D-5C0AA84CC366}"/>
              </a:ext>
            </a:extLst>
          </p:cNvPr>
          <p:cNvSpPr txBox="1">
            <a:spLocks/>
          </p:cNvSpPr>
          <p:nvPr/>
        </p:nvSpPr>
        <p:spPr>
          <a:xfrm>
            <a:off x="206460" y="1268482"/>
            <a:ext cx="7028729" cy="104573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kern="0" dirty="0">
                <a:solidFill>
                  <a:schemeClr val="accent3"/>
                </a:solidFill>
              </a:rPr>
              <a:t>3 &amp; 4. Reliable, redundant communication systems are in place to ensure timely receipt of  24-hour official tsunami alerts from authorized agencies and disseminate to all staff, contractors, and facility users</a:t>
            </a:r>
          </a:p>
        </p:txBody>
      </p:sp>
      <p:sp>
        <p:nvSpPr>
          <p:cNvPr id="10" name="Google Shape;282;p19">
            <a:extLst>
              <a:ext uri="{FF2B5EF4-FFF2-40B4-BE49-F238E27FC236}">
                <a16:creationId xmlns:a16="http://schemas.microsoft.com/office/drawing/2014/main" id="{9F2C59A7-1C20-453B-A30C-78D01F8F21AC}"/>
              </a:ext>
            </a:extLst>
          </p:cNvPr>
          <p:cNvSpPr txBox="1">
            <a:spLocks/>
          </p:cNvSpPr>
          <p:nvPr/>
        </p:nvSpPr>
        <p:spPr>
          <a:xfrm>
            <a:off x="206461" y="2468722"/>
            <a:ext cx="6835303" cy="15442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Equipment or means capable of directly receiving information from NTWC, can include:</a:t>
            </a:r>
          </a:p>
          <a:p>
            <a:pPr marL="457200" indent="-457200">
              <a:buFont typeface="Arial" panose="020B0604020202020204" pitchFamily="34" charset="0"/>
              <a:buChar char="•"/>
            </a:pPr>
            <a:r>
              <a:rPr lang="en-US" sz="1600" dirty="0"/>
              <a:t>Warning Receiver System</a:t>
            </a:r>
          </a:p>
          <a:p>
            <a:pPr marL="457200" indent="-457200">
              <a:buFont typeface="Arial" panose="020B0604020202020204" pitchFamily="34" charset="0"/>
              <a:buChar char="•"/>
            </a:pPr>
            <a:r>
              <a:rPr lang="en-US" sz="1600" dirty="0"/>
              <a:t>Radio</a:t>
            </a:r>
          </a:p>
          <a:p>
            <a:pPr marL="457200" indent="-457200">
              <a:buFont typeface="Arial" panose="020B0604020202020204" pitchFamily="34" charset="0"/>
              <a:buChar char="•"/>
            </a:pPr>
            <a:r>
              <a:rPr lang="en-US" sz="1600" dirty="0"/>
              <a:t>Telephone</a:t>
            </a:r>
          </a:p>
          <a:p>
            <a:pPr marL="457200" indent="-457200">
              <a:buFont typeface="Arial" panose="020B0604020202020204" pitchFamily="34" charset="0"/>
              <a:buChar char="•"/>
            </a:pPr>
            <a:r>
              <a:rPr lang="en-US" sz="1600" dirty="0"/>
              <a:t>SMS</a:t>
            </a:r>
          </a:p>
        </p:txBody>
      </p:sp>
      <p:pic>
        <p:nvPicPr>
          <p:cNvPr id="4" name="Picture 3">
            <a:extLst>
              <a:ext uri="{FF2B5EF4-FFF2-40B4-BE49-F238E27FC236}">
                <a16:creationId xmlns:a16="http://schemas.microsoft.com/office/drawing/2014/main" id="{2F620852-2600-32A3-E639-4A404A9E3B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168" r="12419"/>
          <a:stretch>
            <a:fillRect/>
          </a:stretch>
        </p:blipFill>
        <p:spPr bwMode="auto">
          <a:xfrm>
            <a:off x="7102201" y="457677"/>
            <a:ext cx="2017736" cy="2165433"/>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A7BF703-BC04-46F4-6AC5-FA53B1DE1035}"/>
              </a:ext>
            </a:extLst>
          </p:cNvPr>
          <p:cNvPicPr>
            <a:picLocks noChangeAspect="1"/>
          </p:cNvPicPr>
          <p:nvPr/>
        </p:nvPicPr>
        <p:blipFill rotWithShape="1">
          <a:blip r:embed="rId3"/>
          <a:srcRect t="4720"/>
          <a:stretch>
            <a:fillRect/>
          </a:stretch>
        </p:blipFill>
        <p:spPr bwMode="auto">
          <a:xfrm>
            <a:off x="6415260" y="4773792"/>
            <a:ext cx="5570279" cy="1395193"/>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B5E26630-EF5B-3CBC-58DB-D8C7B39A771F}"/>
              </a:ext>
            </a:extLst>
          </p:cNvPr>
          <p:cNvSpPr txBox="1"/>
          <p:nvPr/>
        </p:nvSpPr>
        <p:spPr>
          <a:xfrm>
            <a:off x="6746592" y="2675512"/>
            <a:ext cx="2728954" cy="276999"/>
          </a:xfrm>
          <a:prstGeom prst="rect">
            <a:avLst/>
          </a:prstGeom>
          <a:noFill/>
        </p:spPr>
        <p:txBody>
          <a:bodyPr wrap="square" rtlCol="0">
            <a:spAutoFit/>
          </a:bodyPr>
          <a:lstStyle/>
          <a:p>
            <a:pPr algn="ctr"/>
            <a:r>
              <a:rPr lang="en-US" sz="1200" b="1" dirty="0"/>
              <a:t>Warning Receiver System</a:t>
            </a:r>
          </a:p>
        </p:txBody>
      </p:sp>
      <p:pic>
        <p:nvPicPr>
          <p:cNvPr id="11" name="Picture 2" descr="Pengeras Suara Bandara Tergantung Di Struktur Atap Foto Stok - Unduh Gambar  Sekarang - Dalam ruangan, Megafon, Pengeras suara - Elektronik audio -  iStock">
            <a:extLst>
              <a:ext uri="{FF2B5EF4-FFF2-40B4-BE49-F238E27FC236}">
                <a16:creationId xmlns:a16="http://schemas.microsoft.com/office/drawing/2014/main" id="{17902DC5-771E-831B-9308-F03495FF8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326" y="1056138"/>
            <a:ext cx="2742822" cy="18285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3AD3A8C-EB75-A7EF-70B8-AB7990DF71B5}"/>
              </a:ext>
            </a:extLst>
          </p:cNvPr>
          <p:cNvSpPr txBox="1"/>
          <p:nvPr/>
        </p:nvSpPr>
        <p:spPr>
          <a:xfrm>
            <a:off x="9200400" y="2897200"/>
            <a:ext cx="2908674" cy="276999"/>
          </a:xfrm>
          <a:prstGeom prst="rect">
            <a:avLst/>
          </a:prstGeom>
          <a:noFill/>
        </p:spPr>
        <p:txBody>
          <a:bodyPr wrap="square" rtlCol="0">
            <a:spAutoFit/>
          </a:bodyPr>
          <a:lstStyle/>
          <a:p>
            <a:pPr algn="ctr"/>
            <a:r>
              <a:rPr lang="en-US" sz="1200" b="1" dirty="0"/>
              <a:t>Public Announcement (PA) systems</a:t>
            </a:r>
          </a:p>
        </p:txBody>
      </p:sp>
      <p:pic>
        <p:nvPicPr>
          <p:cNvPr id="13" name="Picture 12">
            <a:extLst>
              <a:ext uri="{FF2B5EF4-FFF2-40B4-BE49-F238E27FC236}">
                <a16:creationId xmlns:a16="http://schemas.microsoft.com/office/drawing/2014/main" id="{32E19EC0-53CC-3093-5263-46A7608A24BB}"/>
              </a:ext>
            </a:extLst>
          </p:cNvPr>
          <p:cNvPicPr>
            <a:picLocks noChangeAspect="1"/>
          </p:cNvPicPr>
          <p:nvPr/>
        </p:nvPicPr>
        <p:blipFill>
          <a:blip r:embed="rId5"/>
          <a:srcRect l="11348" t="6205" r="16099"/>
          <a:stretch>
            <a:fillRect/>
          </a:stretch>
        </p:blipFill>
        <p:spPr>
          <a:xfrm>
            <a:off x="9083841" y="3212452"/>
            <a:ext cx="1488266" cy="1442978"/>
          </a:xfrm>
          <a:prstGeom prst="rect">
            <a:avLst/>
          </a:prstGeom>
        </p:spPr>
      </p:pic>
      <p:pic>
        <p:nvPicPr>
          <p:cNvPr id="14" name="Picture 13">
            <a:extLst>
              <a:ext uri="{FF2B5EF4-FFF2-40B4-BE49-F238E27FC236}">
                <a16:creationId xmlns:a16="http://schemas.microsoft.com/office/drawing/2014/main" id="{ACCD649F-7FBA-6950-B0A6-9F2251A821E9}"/>
              </a:ext>
            </a:extLst>
          </p:cNvPr>
          <p:cNvPicPr>
            <a:picLocks noChangeAspect="1"/>
          </p:cNvPicPr>
          <p:nvPr/>
        </p:nvPicPr>
        <p:blipFill>
          <a:blip r:embed="rId6"/>
          <a:srcRect b="10811"/>
          <a:stretch>
            <a:fillRect/>
          </a:stretch>
        </p:blipFill>
        <p:spPr>
          <a:xfrm>
            <a:off x="10702572" y="3222324"/>
            <a:ext cx="1213423" cy="1442978"/>
          </a:xfrm>
          <a:prstGeom prst="rect">
            <a:avLst/>
          </a:prstGeom>
        </p:spPr>
      </p:pic>
      <p:pic>
        <p:nvPicPr>
          <p:cNvPr id="15" name="Picture 14">
            <a:extLst>
              <a:ext uri="{FF2B5EF4-FFF2-40B4-BE49-F238E27FC236}">
                <a16:creationId xmlns:a16="http://schemas.microsoft.com/office/drawing/2014/main" id="{4B6FDFE3-5E24-E01D-F620-FFE7B9161CC5}"/>
              </a:ext>
            </a:extLst>
          </p:cNvPr>
          <p:cNvPicPr>
            <a:picLocks noChangeAspect="1"/>
          </p:cNvPicPr>
          <p:nvPr/>
        </p:nvPicPr>
        <p:blipFill>
          <a:blip r:embed="rId7"/>
          <a:stretch>
            <a:fillRect/>
          </a:stretch>
        </p:blipFill>
        <p:spPr>
          <a:xfrm>
            <a:off x="6832005" y="3070873"/>
            <a:ext cx="2112744" cy="1584557"/>
          </a:xfrm>
          <a:prstGeom prst="rect">
            <a:avLst/>
          </a:prstGeom>
        </p:spPr>
      </p:pic>
      <p:sp>
        <p:nvSpPr>
          <p:cNvPr id="17" name="TextBox 16">
            <a:extLst>
              <a:ext uri="{FF2B5EF4-FFF2-40B4-BE49-F238E27FC236}">
                <a16:creationId xmlns:a16="http://schemas.microsoft.com/office/drawing/2014/main" id="{16FD37FC-8221-A8C6-D1B5-3D8B0B546F20}"/>
              </a:ext>
            </a:extLst>
          </p:cNvPr>
          <p:cNvSpPr txBox="1"/>
          <p:nvPr/>
        </p:nvSpPr>
        <p:spPr>
          <a:xfrm>
            <a:off x="206461" y="4081563"/>
            <a:ext cx="6369893" cy="2123658"/>
          </a:xfrm>
          <a:prstGeom prst="rect">
            <a:avLst/>
          </a:prstGeom>
          <a:noFill/>
        </p:spPr>
        <p:txBody>
          <a:bodyPr wrap="square" rtlCol="0">
            <a:spAutoFit/>
          </a:bodyPr>
          <a:lstStyle/>
          <a:p>
            <a:r>
              <a:rPr lang="en-US" sz="1600" b="1" dirty="0"/>
              <a:t>Equipment or means capable of reaching all managers and users within the area include:</a:t>
            </a:r>
          </a:p>
          <a:p>
            <a:pPr marL="285750" indent="-285750">
              <a:buFont typeface="Arial" panose="020B0604020202020204" pitchFamily="34" charset="0"/>
              <a:buChar char="•"/>
            </a:pPr>
            <a:r>
              <a:rPr lang="en-US" sz="1600" dirty="0"/>
              <a:t>Alarm;</a:t>
            </a:r>
          </a:p>
          <a:p>
            <a:pPr marL="285750" indent="-285750">
              <a:buFont typeface="Arial" panose="020B0604020202020204" pitchFamily="34" charset="0"/>
              <a:buChar char="•"/>
            </a:pPr>
            <a:r>
              <a:rPr lang="en-US" sz="1600" dirty="0"/>
              <a:t>Public Announcement (PA) systems;</a:t>
            </a:r>
          </a:p>
          <a:p>
            <a:pPr marL="285750" indent="-285750">
              <a:buFont typeface="Arial" panose="020B0604020202020204" pitchFamily="34" charset="0"/>
              <a:buChar char="•"/>
            </a:pPr>
            <a:r>
              <a:rPr lang="en-US" sz="1600" dirty="0"/>
              <a:t>Display screens;</a:t>
            </a:r>
          </a:p>
          <a:p>
            <a:pPr marL="285750" indent="-285750">
              <a:buFont typeface="Arial" panose="020B0604020202020204" pitchFamily="34" charset="0"/>
              <a:buChar char="•"/>
            </a:pPr>
            <a:r>
              <a:rPr lang="en-US" sz="1600" dirty="0"/>
              <a:t>Telephone;</a:t>
            </a:r>
          </a:p>
          <a:p>
            <a:pPr marL="285750" indent="-285750">
              <a:buFont typeface="Arial" panose="020B0604020202020204" pitchFamily="34" charset="0"/>
              <a:buChar char="•"/>
            </a:pPr>
            <a:r>
              <a:rPr lang="en-US" sz="1600" dirty="0"/>
              <a:t>Radio;</a:t>
            </a:r>
          </a:p>
          <a:p>
            <a:pPr marL="285750" indent="-285750">
              <a:buFont typeface="Arial" panose="020B0604020202020204" pitchFamily="34" charset="0"/>
              <a:buChar char="•"/>
            </a:pPr>
            <a:r>
              <a:rPr lang="en-US" sz="1600" dirty="0"/>
              <a:t>Social Media Applications</a:t>
            </a:r>
          </a:p>
        </p:txBody>
      </p:sp>
      <p:sp>
        <p:nvSpPr>
          <p:cNvPr id="2" name="Google Shape;144;p19">
            <a:extLst>
              <a:ext uri="{FF2B5EF4-FFF2-40B4-BE49-F238E27FC236}">
                <a16:creationId xmlns:a16="http://schemas.microsoft.com/office/drawing/2014/main" id="{B707CC99-4031-0B08-0704-FF2997607E11}"/>
              </a:ext>
            </a:extLst>
          </p:cNvPr>
          <p:cNvSpPr txBox="1">
            <a:spLocks/>
          </p:cNvSpPr>
          <p:nvPr/>
        </p:nvSpPr>
        <p:spPr>
          <a:xfrm>
            <a:off x="537210" y="385987"/>
            <a:ext cx="5465308" cy="6486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kern="0" dirty="0"/>
              <a:t>RESPONSE INDICATORS</a:t>
            </a:r>
          </a:p>
        </p:txBody>
      </p:sp>
    </p:spTree>
    <p:extLst>
      <p:ext uri="{BB962C8B-B14F-4D97-AF65-F5344CB8AC3E}">
        <p14:creationId xmlns:p14="http://schemas.microsoft.com/office/powerpoint/2010/main" val="1736458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Tree>
    <p:extLst>
      <p:ext uri="{BB962C8B-B14F-4D97-AF65-F5344CB8AC3E}">
        <p14:creationId xmlns:p14="http://schemas.microsoft.com/office/powerpoint/2010/main" val="235495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C5859A9-89B8-B99E-70D5-D305C3375406}"/>
              </a:ext>
            </a:extLst>
          </p:cNvPr>
          <p:cNvSpPr txBox="1">
            <a:spLocks/>
          </p:cNvSpPr>
          <p:nvPr/>
        </p:nvSpPr>
        <p:spPr>
          <a:xfrm>
            <a:off x="6352044" y="2289248"/>
            <a:ext cx="5690983" cy="435133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endParaRPr lang="en-US" sz="2000" b="1">
              <a:solidFill>
                <a:schemeClr val="accent6"/>
              </a:solidFill>
            </a:endParaRPr>
          </a:p>
          <a:p>
            <a:pPr marL="0" indent="0">
              <a:buNone/>
            </a:pPr>
            <a:endParaRPr lang="en-US" sz="2000" b="1">
              <a:solidFill>
                <a:schemeClr val="accent1">
                  <a:lumMod val="75000"/>
                </a:schemeClr>
              </a:solidFill>
            </a:endParaRPr>
          </a:p>
          <a:p>
            <a:endParaRPr lang="en-ID" sz="2600"/>
          </a:p>
        </p:txBody>
      </p:sp>
      <p:sp>
        <p:nvSpPr>
          <p:cNvPr id="4" name="Google Shape;85;p17">
            <a:extLst>
              <a:ext uri="{FF2B5EF4-FFF2-40B4-BE49-F238E27FC236}">
                <a16:creationId xmlns:a16="http://schemas.microsoft.com/office/drawing/2014/main" id="{B3394E0A-EE40-7FEA-B4F1-78BB00C63DFE}"/>
              </a:ext>
            </a:extLst>
          </p:cNvPr>
          <p:cNvSpPr txBox="1">
            <a:spLocks/>
          </p:cNvSpPr>
          <p:nvPr/>
        </p:nvSpPr>
        <p:spPr>
          <a:xfrm>
            <a:off x="424092" y="618501"/>
            <a:ext cx="8753945"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kern="0" dirty="0">
                <a:solidFill>
                  <a:schemeClr val="accent3"/>
                </a:solidFill>
                <a:latin typeface="Barlow" panose="00000500000000000000" pitchFamily="2" charset="0"/>
              </a:rPr>
              <a:t>Historical Examples of Critical Infrastructure Affected by Past Tsunamis  </a:t>
            </a:r>
          </a:p>
        </p:txBody>
      </p:sp>
      <p:pic>
        <p:nvPicPr>
          <p:cNvPr id="6" name="Google Shape;111;p5">
            <a:extLst>
              <a:ext uri="{FF2B5EF4-FFF2-40B4-BE49-F238E27FC236}">
                <a16:creationId xmlns:a16="http://schemas.microsoft.com/office/drawing/2014/main" id="{9A8D4B0D-1E03-A8E3-7C57-F4022463E802}"/>
              </a:ext>
            </a:extLst>
          </p:cNvPr>
          <p:cNvPicPr preferRelativeResize="0"/>
          <p:nvPr/>
        </p:nvPicPr>
        <p:blipFill rotWithShape="1">
          <a:blip r:embed="rId3">
            <a:alphaModFix/>
          </a:blip>
          <a:srcRect/>
          <a:stretch/>
        </p:blipFill>
        <p:spPr>
          <a:xfrm>
            <a:off x="201168" y="1656405"/>
            <a:ext cx="2191549" cy="1100213"/>
          </a:xfrm>
          <a:prstGeom prst="rect">
            <a:avLst/>
          </a:prstGeom>
          <a:noFill/>
          <a:ln w="19050">
            <a:solidFill>
              <a:schemeClr val="tx1"/>
            </a:solidFill>
          </a:ln>
        </p:spPr>
      </p:pic>
      <p:pic>
        <p:nvPicPr>
          <p:cNvPr id="8" name="Google Shape;113;p5">
            <a:extLst>
              <a:ext uri="{FF2B5EF4-FFF2-40B4-BE49-F238E27FC236}">
                <a16:creationId xmlns:a16="http://schemas.microsoft.com/office/drawing/2014/main" id="{E552F1CD-B8E5-1E04-0A73-B449ECC1BC54}"/>
              </a:ext>
            </a:extLst>
          </p:cNvPr>
          <p:cNvPicPr preferRelativeResize="0"/>
          <p:nvPr/>
        </p:nvPicPr>
        <p:blipFill rotWithShape="1">
          <a:blip r:embed="rId4">
            <a:alphaModFix/>
          </a:blip>
          <a:srcRect l="2153" r="2422" b="10620"/>
          <a:stretch>
            <a:fillRect/>
          </a:stretch>
        </p:blipFill>
        <p:spPr>
          <a:xfrm>
            <a:off x="2609517" y="1639375"/>
            <a:ext cx="2191548" cy="1104710"/>
          </a:xfrm>
          <a:prstGeom prst="rect">
            <a:avLst/>
          </a:prstGeom>
          <a:noFill/>
          <a:ln w="19050">
            <a:solidFill>
              <a:schemeClr val="tx1"/>
            </a:solidFill>
          </a:ln>
        </p:spPr>
      </p:pic>
      <p:pic>
        <p:nvPicPr>
          <p:cNvPr id="9" name="Google Shape;114;p5">
            <a:extLst>
              <a:ext uri="{FF2B5EF4-FFF2-40B4-BE49-F238E27FC236}">
                <a16:creationId xmlns:a16="http://schemas.microsoft.com/office/drawing/2014/main" id="{02784212-D0CB-E956-7902-6C6A824F8501}"/>
              </a:ext>
            </a:extLst>
          </p:cNvPr>
          <p:cNvPicPr preferRelativeResize="0"/>
          <p:nvPr/>
        </p:nvPicPr>
        <p:blipFill rotWithShape="1">
          <a:blip r:embed="rId5">
            <a:alphaModFix/>
          </a:blip>
          <a:srcRect/>
          <a:stretch/>
        </p:blipFill>
        <p:spPr>
          <a:xfrm>
            <a:off x="2647385" y="2828896"/>
            <a:ext cx="2187506" cy="1023107"/>
          </a:xfrm>
          <a:prstGeom prst="rect">
            <a:avLst/>
          </a:prstGeom>
          <a:noFill/>
          <a:ln w="19050">
            <a:solidFill>
              <a:schemeClr val="tx1"/>
            </a:solidFill>
          </a:ln>
        </p:spPr>
      </p:pic>
      <p:sp>
        <p:nvSpPr>
          <p:cNvPr id="10" name="Google Shape;118;p5">
            <a:extLst>
              <a:ext uri="{FF2B5EF4-FFF2-40B4-BE49-F238E27FC236}">
                <a16:creationId xmlns:a16="http://schemas.microsoft.com/office/drawing/2014/main" id="{99E9E33E-2E10-15D6-AC09-7BC4667D8492}"/>
              </a:ext>
            </a:extLst>
          </p:cNvPr>
          <p:cNvSpPr txBox="1"/>
          <p:nvPr/>
        </p:nvSpPr>
        <p:spPr>
          <a:xfrm>
            <a:off x="114300" y="1188199"/>
            <a:ext cx="2654428" cy="500840"/>
          </a:xfrm>
          <a:prstGeom prst="rect">
            <a:avLst/>
          </a:prstGeom>
          <a:noFill/>
          <a:ln>
            <a:noFill/>
          </a:ln>
        </p:spPr>
        <p:txBody>
          <a:bodyPr spcFirstLastPara="1" wrap="square" lIns="91425" tIns="45700" rIns="91425" bIns="45700" anchor="ctr" anchorCtr="0">
            <a:noAutofit/>
          </a:bodyPr>
          <a:lstStyle>
            <a:defPPr>
              <a:defRPr lang="en-US"/>
            </a:defPPr>
            <a:lvl1pPr marR="0" lvl="0" indent="0">
              <a:lnSpc>
                <a:spcPct val="90000"/>
              </a:lnSpc>
              <a:spcBef>
                <a:spcPts val="0"/>
              </a:spcBef>
              <a:spcAft>
                <a:spcPts val="0"/>
              </a:spcAft>
              <a:buClr>
                <a:srgbClr val="002060"/>
              </a:buClr>
              <a:buSzPts val="3500"/>
              <a:buFont typeface="Arial"/>
              <a:buNone/>
              <a:defRPr sz="1400" b="1" i="0" u="none" strike="noStrike" cap="none">
                <a:solidFill>
                  <a:srgbClr val="002060"/>
                </a:solidFill>
                <a:latin typeface="Fira Sans" panose="020B0503050000020004" pitchFamily="34" charset="0"/>
              </a:defRPr>
            </a:lvl1pPr>
          </a:lstStyle>
          <a:p>
            <a:r>
              <a:rPr lang="en-US" dirty="0">
                <a:sym typeface="Arial"/>
              </a:rPr>
              <a:t>EARTHQUAKE AND TSUNAMI – BIAK 1996</a:t>
            </a:r>
            <a:endParaRPr dirty="0">
              <a:sym typeface="Arial"/>
            </a:endParaRPr>
          </a:p>
        </p:txBody>
      </p:sp>
      <p:sp>
        <p:nvSpPr>
          <p:cNvPr id="11" name="Google Shape;119;p5">
            <a:extLst>
              <a:ext uri="{FF2B5EF4-FFF2-40B4-BE49-F238E27FC236}">
                <a16:creationId xmlns:a16="http://schemas.microsoft.com/office/drawing/2014/main" id="{3CD26F06-F6E2-BA41-E634-E4568500CE40}"/>
              </a:ext>
            </a:extLst>
          </p:cNvPr>
          <p:cNvSpPr txBox="1"/>
          <p:nvPr/>
        </p:nvSpPr>
        <p:spPr>
          <a:xfrm>
            <a:off x="2614194" y="1172216"/>
            <a:ext cx="3165368" cy="487514"/>
          </a:xfrm>
          <a:prstGeom prst="rect">
            <a:avLst/>
          </a:prstGeom>
          <a:noFill/>
          <a:ln>
            <a:noFill/>
          </a:ln>
        </p:spPr>
        <p:txBody>
          <a:bodyPr spcFirstLastPara="1" wrap="square" lIns="91425" tIns="45700" rIns="91425" bIns="45700" anchor="ctr" anchorCtr="0">
            <a:noAutofit/>
          </a:bodyPr>
          <a:lstStyle>
            <a:defPPr>
              <a:defRPr lang="en-US"/>
            </a:defPPr>
            <a:lvl1pPr marR="0" lvl="0" indent="0">
              <a:lnSpc>
                <a:spcPct val="90000"/>
              </a:lnSpc>
              <a:spcBef>
                <a:spcPts val="0"/>
              </a:spcBef>
              <a:spcAft>
                <a:spcPts val="0"/>
              </a:spcAft>
              <a:buClr>
                <a:srgbClr val="002060"/>
              </a:buClr>
              <a:buSzPts val="3500"/>
              <a:buFont typeface="Arial"/>
              <a:buNone/>
              <a:defRPr sz="1400" b="1" i="0" u="none" strike="noStrike" cap="none">
                <a:solidFill>
                  <a:srgbClr val="002060"/>
                </a:solidFill>
                <a:latin typeface="Fira Sans" panose="020B0503050000020004" pitchFamily="34" charset="0"/>
              </a:defRPr>
            </a:lvl1pPr>
          </a:lstStyle>
          <a:p>
            <a:r>
              <a:rPr lang="en-US" dirty="0">
                <a:sym typeface="Arial"/>
              </a:rPr>
              <a:t>EARTHQUAKE AND TSUNAMI</a:t>
            </a:r>
          </a:p>
          <a:p>
            <a:r>
              <a:rPr lang="en-US" dirty="0">
                <a:sym typeface="Arial"/>
              </a:rPr>
              <a:t>FLORES 1992</a:t>
            </a:r>
            <a:endParaRPr dirty="0">
              <a:sym typeface="Arial"/>
            </a:endParaRPr>
          </a:p>
        </p:txBody>
      </p:sp>
      <p:pic>
        <p:nvPicPr>
          <p:cNvPr id="14" name="Google Shape;144;p4">
            <a:extLst>
              <a:ext uri="{FF2B5EF4-FFF2-40B4-BE49-F238E27FC236}">
                <a16:creationId xmlns:a16="http://schemas.microsoft.com/office/drawing/2014/main" id="{4179B978-BF98-74B5-F631-8178B0150B0C}"/>
              </a:ext>
            </a:extLst>
          </p:cNvPr>
          <p:cNvPicPr preferRelativeResize="0"/>
          <p:nvPr/>
        </p:nvPicPr>
        <p:blipFill rotWithShape="1">
          <a:blip r:embed="rId6">
            <a:alphaModFix/>
          </a:blip>
          <a:srcRect/>
          <a:stretch/>
        </p:blipFill>
        <p:spPr>
          <a:xfrm>
            <a:off x="161233" y="2870311"/>
            <a:ext cx="2274358" cy="1006174"/>
          </a:xfrm>
          <a:prstGeom prst="rect">
            <a:avLst/>
          </a:prstGeom>
          <a:noFill/>
          <a:ln>
            <a:noFill/>
          </a:ln>
        </p:spPr>
      </p:pic>
      <p:sp>
        <p:nvSpPr>
          <p:cNvPr id="16" name="Google Shape;118;p5">
            <a:extLst>
              <a:ext uri="{FF2B5EF4-FFF2-40B4-BE49-F238E27FC236}">
                <a16:creationId xmlns:a16="http://schemas.microsoft.com/office/drawing/2014/main" id="{FCBB2F9A-FDC0-0240-12D5-4E0333E2076B}"/>
              </a:ext>
            </a:extLst>
          </p:cNvPr>
          <p:cNvSpPr txBox="1"/>
          <p:nvPr/>
        </p:nvSpPr>
        <p:spPr>
          <a:xfrm>
            <a:off x="4977557" y="1282883"/>
            <a:ext cx="2827426" cy="191825"/>
          </a:xfrm>
          <a:prstGeom prst="rect">
            <a:avLst/>
          </a:prstGeom>
          <a:noFill/>
          <a:ln>
            <a:noFill/>
          </a:ln>
        </p:spPr>
        <p:txBody>
          <a:bodyPr spcFirstLastPara="1" wrap="square" lIns="91425" tIns="45700" rIns="91425" bIns="45700" anchor="ctr" anchorCtr="0">
            <a:noAutofit/>
          </a:bodyPr>
          <a:lstStyle>
            <a:defPPr>
              <a:defRPr lang="en-US"/>
            </a:defPPr>
            <a:lvl1pPr marR="0" lvl="0" indent="0">
              <a:lnSpc>
                <a:spcPct val="90000"/>
              </a:lnSpc>
              <a:spcBef>
                <a:spcPts val="0"/>
              </a:spcBef>
              <a:spcAft>
                <a:spcPts val="0"/>
              </a:spcAft>
              <a:buClr>
                <a:srgbClr val="002060"/>
              </a:buClr>
              <a:buSzPts val="3500"/>
              <a:buFont typeface="Arial"/>
              <a:buNone/>
              <a:defRPr sz="1400" b="1" i="0" u="none" strike="noStrike" cap="none">
                <a:solidFill>
                  <a:srgbClr val="002060"/>
                </a:solidFill>
                <a:latin typeface="Fira Sans" panose="020B0503050000020004" pitchFamily="34" charset="0"/>
              </a:defRPr>
            </a:lvl1pPr>
          </a:lstStyle>
          <a:p>
            <a:r>
              <a:rPr lang="en-US" dirty="0">
                <a:sym typeface="Arial"/>
              </a:rPr>
              <a:t>EARTHQUAKE AND TSUNAMI – </a:t>
            </a:r>
            <a:r>
              <a:rPr lang="en-US" dirty="0"/>
              <a:t>PALU</a:t>
            </a:r>
            <a:r>
              <a:rPr lang="en-US" dirty="0">
                <a:sym typeface="Arial"/>
              </a:rPr>
              <a:t> 2018</a:t>
            </a:r>
            <a:endParaRPr dirty="0">
              <a:sym typeface="Arial"/>
            </a:endParaRPr>
          </a:p>
        </p:txBody>
      </p:sp>
      <p:sp>
        <p:nvSpPr>
          <p:cNvPr id="18" name="TextBox 17">
            <a:extLst>
              <a:ext uri="{FF2B5EF4-FFF2-40B4-BE49-F238E27FC236}">
                <a16:creationId xmlns:a16="http://schemas.microsoft.com/office/drawing/2014/main" id="{A6D019D2-C789-B149-8257-0F1E1DA491B9}"/>
              </a:ext>
            </a:extLst>
          </p:cNvPr>
          <p:cNvSpPr txBox="1"/>
          <p:nvPr/>
        </p:nvSpPr>
        <p:spPr>
          <a:xfrm>
            <a:off x="422315" y="3842195"/>
            <a:ext cx="2336162" cy="523220"/>
          </a:xfrm>
          <a:prstGeom prst="rect">
            <a:avLst/>
          </a:prstGeom>
          <a:noFill/>
        </p:spPr>
        <p:txBody>
          <a:bodyPr wrap="square" rtlCol="0">
            <a:spAutoFit/>
          </a:bodyPr>
          <a:lstStyle/>
          <a:p>
            <a:r>
              <a:rPr lang="en-US" sz="1400" b="1" dirty="0">
                <a:latin typeface="Barlow" panose="00000500000000000000" pitchFamily="2" charset="0"/>
                <a:ea typeface="Calibri"/>
                <a:cs typeface="Calibri"/>
                <a:sym typeface="Calibri"/>
              </a:rPr>
              <a:t>Biak Seaport, Papua</a:t>
            </a:r>
            <a:endParaRPr lang="en-ID" sz="1400" dirty="0"/>
          </a:p>
          <a:p>
            <a:endParaRPr lang="en-ID" sz="1400" dirty="0"/>
          </a:p>
        </p:txBody>
      </p:sp>
      <p:pic>
        <p:nvPicPr>
          <p:cNvPr id="20" name="Picture 19">
            <a:extLst>
              <a:ext uri="{FF2B5EF4-FFF2-40B4-BE49-F238E27FC236}">
                <a16:creationId xmlns:a16="http://schemas.microsoft.com/office/drawing/2014/main" id="{88C6562E-5B32-4529-4D5D-AAB2F37CDC72}"/>
              </a:ext>
            </a:extLst>
          </p:cNvPr>
          <p:cNvPicPr>
            <a:picLocks noChangeAspect="1"/>
          </p:cNvPicPr>
          <p:nvPr/>
        </p:nvPicPr>
        <p:blipFill>
          <a:blip r:embed="rId7"/>
          <a:stretch>
            <a:fillRect/>
          </a:stretch>
        </p:blipFill>
        <p:spPr>
          <a:xfrm>
            <a:off x="7449072" y="1440836"/>
            <a:ext cx="3967193" cy="2654942"/>
          </a:xfrm>
          <a:prstGeom prst="rect">
            <a:avLst/>
          </a:prstGeom>
        </p:spPr>
      </p:pic>
      <p:pic>
        <p:nvPicPr>
          <p:cNvPr id="15" name="Picture 14">
            <a:extLst>
              <a:ext uri="{FF2B5EF4-FFF2-40B4-BE49-F238E27FC236}">
                <a16:creationId xmlns:a16="http://schemas.microsoft.com/office/drawing/2014/main" id="{F2A8C3A9-C6CF-6AD5-0102-842C50C95CFE}"/>
              </a:ext>
            </a:extLst>
          </p:cNvPr>
          <p:cNvPicPr>
            <a:picLocks noChangeAspect="1"/>
          </p:cNvPicPr>
          <p:nvPr/>
        </p:nvPicPr>
        <p:blipFill>
          <a:blip r:embed="rId8"/>
          <a:srcRect r="9062"/>
          <a:stretch>
            <a:fillRect/>
          </a:stretch>
        </p:blipFill>
        <p:spPr>
          <a:xfrm>
            <a:off x="5040724" y="1625709"/>
            <a:ext cx="2072141" cy="1283148"/>
          </a:xfrm>
          <a:prstGeom prst="rect">
            <a:avLst/>
          </a:prstGeom>
        </p:spPr>
      </p:pic>
      <p:sp>
        <p:nvSpPr>
          <p:cNvPr id="21" name="TextBox 20">
            <a:extLst>
              <a:ext uri="{FF2B5EF4-FFF2-40B4-BE49-F238E27FC236}">
                <a16:creationId xmlns:a16="http://schemas.microsoft.com/office/drawing/2014/main" id="{72FF50F7-8C67-B4FE-4E78-F3F36CD6BC17}"/>
              </a:ext>
            </a:extLst>
          </p:cNvPr>
          <p:cNvSpPr txBox="1"/>
          <p:nvPr/>
        </p:nvSpPr>
        <p:spPr>
          <a:xfrm>
            <a:off x="8204690" y="1172216"/>
            <a:ext cx="2573457" cy="307777"/>
          </a:xfrm>
          <a:prstGeom prst="rect">
            <a:avLst/>
          </a:prstGeom>
          <a:noFill/>
        </p:spPr>
        <p:txBody>
          <a:bodyPr wrap="square" rtlCol="0">
            <a:spAutoFit/>
          </a:bodyPr>
          <a:lstStyle/>
          <a:p>
            <a:r>
              <a:rPr lang="en-US" sz="1400" b="1" dirty="0"/>
              <a:t>Airport in the Indian Ocean</a:t>
            </a:r>
            <a:endParaRPr lang="en-ID" sz="1400" b="1" dirty="0"/>
          </a:p>
        </p:txBody>
      </p:sp>
      <p:sp>
        <p:nvSpPr>
          <p:cNvPr id="17" name="TextBox 16">
            <a:extLst>
              <a:ext uri="{FF2B5EF4-FFF2-40B4-BE49-F238E27FC236}">
                <a16:creationId xmlns:a16="http://schemas.microsoft.com/office/drawing/2014/main" id="{C100A1C0-5F2B-048D-7895-4EAFADACBB88}"/>
              </a:ext>
            </a:extLst>
          </p:cNvPr>
          <p:cNvSpPr txBox="1"/>
          <p:nvPr/>
        </p:nvSpPr>
        <p:spPr>
          <a:xfrm>
            <a:off x="4184431" y="3029704"/>
            <a:ext cx="3489959" cy="523220"/>
          </a:xfrm>
          <a:prstGeom prst="rect">
            <a:avLst/>
          </a:prstGeom>
          <a:noFill/>
        </p:spPr>
        <p:txBody>
          <a:bodyPr wrap="square" rtlCol="0">
            <a:spAutoFit/>
          </a:bodyPr>
          <a:lstStyle/>
          <a:p>
            <a:pPr algn="ctr"/>
            <a:r>
              <a:rPr lang="en-US" sz="1400" b="1" dirty="0">
                <a:latin typeface="Barlow" panose="00000500000000000000" pitchFamily="2" charset="0"/>
              </a:rPr>
              <a:t>Wani Seaport, </a:t>
            </a:r>
          </a:p>
          <a:p>
            <a:pPr algn="ctr"/>
            <a:r>
              <a:rPr lang="en-US" sz="1400" b="1" dirty="0" err="1">
                <a:latin typeface="Barlow" panose="00000500000000000000" pitchFamily="2" charset="0"/>
              </a:rPr>
              <a:t>Donggala</a:t>
            </a:r>
            <a:endParaRPr lang="en-US" sz="1400" b="1" dirty="0">
              <a:latin typeface="Barlow" panose="00000500000000000000" pitchFamily="2" charset="0"/>
            </a:endParaRPr>
          </a:p>
        </p:txBody>
      </p:sp>
      <p:sp>
        <p:nvSpPr>
          <p:cNvPr id="23" name="TextBox 22">
            <a:extLst>
              <a:ext uri="{FF2B5EF4-FFF2-40B4-BE49-F238E27FC236}">
                <a16:creationId xmlns:a16="http://schemas.microsoft.com/office/drawing/2014/main" id="{FF9E5870-299B-1582-0213-0624CADB7EC9}"/>
              </a:ext>
            </a:extLst>
          </p:cNvPr>
          <p:cNvSpPr txBox="1"/>
          <p:nvPr/>
        </p:nvSpPr>
        <p:spPr>
          <a:xfrm>
            <a:off x="264103" y="4300549"/>
            <a:ext cx="12251747" cy="1938992"/>
          </a:xfrm>
          <a:prstGeom prst="rect">
            <a:avLst/>
          </a:prstGeom>
          <a:noFill/>
        </p:spPr>
        <p:txBody>
          <a:bodyPr wrap="square" rtlCol="0">
            <a:spAutoFit/>
          </a:bodyPr>
          <a:lstStyle/>
          <a:p>
            <a:pPr marL="285750" indent="-285750">
              <a:buFont typeface="Arial" panose="020B0604020202020204" pitchFamily="34" charset="0"/>
              <a:buChar char="•"/>
            </a:pPr>
            <a:r>
              <a:rPr lang="en-US" sz="1500" dirty="0"/>
              <a:t>Many of critical infrastructure are </a:t>
            </a:r>
            <a:r>
              <a:rPr lang="en-US" sz="1500" b="1" dirty="0"/>
              <a:t>constructed along coastal areas directly facing the sea</a:t>
            </a:r>
          </a:p>
          <a:p>
            <a:pPr marL="285750" indent="-285750">
              <a:buFont typeface="Arial" panose="020B0604020202020204" pitchFamily="34" charset="0"/>
              <a:buChar char="•"/>
            </a:pPr>
            <a:r>
              <a:rPr lang="en-US" sz="1500" b="1" dirty="0"/>
              <a:t>Critical infrastructure</a:t>
            </a:r>
            <a:r>
              <a:rPr lang="en-US" sz="1500" dirty="0"/>
              <a:t> provides services that are essential for everyday life. A disruption to critical infrastructure could have serious </a:t>
            </a:r>
            <a:r>
              <a:rPr lang="en-US" sz="1500" dirty="0" err="1"/>
              <a:t>impli</a:t>
            </a:r>
            <a:r>
              <a:rPr lang="en-US" sz="1500" dirty="0"/>
              <a:t>​cations for business, governments and the community, impacting supply security and service continuity.</a:t>
            </a:r>
          </a:p>
          <a:p>
            <a:pPr marL="285750" indent="-285750">
              <a:buFont typeface="Arial" panose="020B0604020202020204" pitchFamily="34" charset="0"/>
              <a:buChar char="•"/>
            </a:pPr>
            <a:r>
              <a:rPr lang="en-US" sz="1500" dirty="0"/>
              <a:t>Critical infrastructure also forms an integral </a:t>
            </a:r>
            <a:r>
              <a:rPr lang="en-US" sz="1500" b="1" dirty="0"/>
              <a:t>part of coastal communities</a:t>
            </a:r>
            <a:r>
              <a:rPr lang="en-US" sz="1500" dirty="0"/>
              <a:t>.</a:t>
            </a:r>
          </a:p>
          <a:p>
            <a:pPr marL="285750" indent="-285750">
              <a:buFont typeface="Arial" panose="020B0604020202020204" pitchFamily="34" charset="0"/>
              <a:buChar char="•"/>
            </a:pPr>
            <a:r>
              <a:rPr lang="en-US" sz="1500" dirty="0"/>
              <a:t>With </a:t>
            </a:r>
            <a:r>
              <a:rPr lang="en-US" sz="1500" b="1" dirty="0"/>
              <a:t>operations running continuously 24 hours a day</a:t>
            </a:r>
            <a:r>
              <a:rPr lang="en-US" sz="1500" dirty="0"/>
              <a:t>, seven days a week, these facilities have a distinct advantage in maintaining tsunami preparedness.</a:t>
            </a:r>
          </a:p>
          <a:p>
            <a:pPr marL="285750" indent="-285750">
              <a:buFont typeface="Arial" panose="020B0604020202020204" pitchFamily="34" charset="0"/>
              <a:buChar char="•"/>
            </a:pPr>
            <a:r>
              <a:rPr lang="en-US" sz="1500" dirty="0"/>
              <a:t>Critical infrastructures often possess more </a:t>
            </a:r>
            <a:r>
              <a:rPr lang="en-US" sz="1500" b="1" dirty="0"/>
              <a:t>comprehensive resources and capacities</a:t>
            </a:r>
            <a:r>
              <a:rPr lang="en-US" sz="1500" dirty="0"/>
              <a:t>. Their presence also helps </a:t>
            </a:r>
            <a:r>
              <a:rPr lang="en-US" sz="1500" b="1" dirty="0"/>
              <a:t>ensure business continuity</a:t>
            </a:r>
            <a:r>
              <a:rPr lang="en-US" sz="1500" dirty="0"/>
              <a:t> and facilitates more effective rehabilitation and recovery processes following a tsunami event.</a:t>
            </a:r>
          </a:p>
        </p:txBody>
      </p:sp>
      <p:sp>
        <p:nvSpPr>
          <p:cNvPr id="24" name="Google Shape;85;p17">
            <a:extLst>
              <a:ext uri="{FF2B5EF4-FFF2-40B4-BE49-F238E27FC236}">
                <a16:creationId xmlns:a16="http://schemas.microsoft.com/office/drawing/2014/main" id="{F46E624D-1183-8680-2FD6-D640D23437C0}"/>
              </a:ext>
            </a:extLst>
          </p:cNvPr>
          <p:cNvSpPr txBox="1">
            <a:spLocks/>
          </p:cNvSpPr>
          <p:nvPr/>
        </p:nvSpPr>
        <p:spPr>
          <a:xfrm>
            <a:off x="424091" y="119494"/>
            <a:ext cx="8753945"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kern="0" dirty="0">
                <a:latin typeface="Barlow" panose="00000500000000000000" pitchFamily="2" charset="0"/>
              </a:rPr>
              <a:t>INTRODUCTION</a:t>
            </a:r>
          </a:p>
        </p:txBody>
      </p:sp>
      <p:sp>
        <p:nvSpPr>
          <p:cNvPr id="25" name="TextBox 24">
            <a:extLst>
              <a:ext uri="{FF2B5EF4-FFF2-40B4-BE49-F238E27FC236}">
                <a16:creationId xmlns:a16="http://schemas.microsoft.com/office/drawing/2014/main" id="{745767A6-84A1-12A6-5B8F-961D60B7E767}"/>
              </a:ext>
            </a:extLst>
          </p:cNvPr>
          <p:cNvSpPr txBox="1"/>
          <p:nvPr/>
        </p:nvSpPr>
        <p:spPr>
          <a:xfrm>
            <a:off x="1967832" y="3831356"/>
            <a:ext cx="3489959" cy="307777"/>
          </a:xfrm>
          <a:prstGeom prst="rect">
            <a:avLst/>
          </a:prstGeom>
          <a:noFill/>
        </p:spPr>
        <p:txBody>
          <a:bodyPr wrap="square" rtlCol="0">
            <a:spAutoFit/>
          </a:bodyPr>
          <a:lstStyle/>
          <a:p>
            <a:pPr algn="ctr"/>
            <a:r>
              <a:rPr lang="en-US" sz="1400" b="1" dirty="0">
                <a:latin typeface="Barlow" panose="00000500000000000000" pitchFamily="2" charset="0"/>
              </a:rPr>
              <a:t>L. Say Seaport, </a:t>
            </a:r>
            <a:r>
              <a:rPr lang="en-US" sz="1400" b="1" dirty="0" err="1">
                <a:latin typeface="Barlow" panose="00000500000000000000" pitchFamily="2" charset="0"/>
              </a:rPr>
              <a:t>Maumere</a:t>
            </a:r>
            <a:endParaRPr lang="en-US" sz="1400" b="1" dirty="0">
              <a:latin typeface="Barlow" panose="00000500000000000000" pitchFamily="2" charset="0"/>
            </a:endParaRPr>
          </a:p>
        </p:txBody>
      </p:sp>
      <p:sp>
        <p:nvSpPr>
          <p:cNvPr id="26" name="Google Shape;85;p17">
            <a:extLst>
              <a:ext uri="{FF2B5EF4-FFF2-40B4-BE49-F238E27FC236}">
                <a16:creationId xmlns:a16="http://schemas.microsoft.com/office/drawing/2014/main" id="{A60E2C52-42D2-F80C-62FE-BA1BDCB7EFE4}"/>
              </a:ext>
            </a:extLst>
          </p:cNvPr>
          <p:cNvSpPr txBox="1">
            <a:spLocks/>
          </p:cNvSpPr>
          <p:nvPr/>
        </p:nvSpPr>
        <p:spPr>
          <a:xfrm>
            <a:off x="5156086" y="3920598"/>
            <a:ext cx="1818858" cy="4415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kern="0" dirty="0">
                <a:solidFill>
                  <a:schemeClr val="accent3"/>
                </a:solidFill>
                <a:latin typeface="Barlow" panose="00000500000000000000" pitchFamily="2" charset="0"/>
              </a:rPr>
              <a:t>Background:</a:t>
            </a:r>
          </a:p>
        </p:txBody>
      </p:sp>
    </p:spTree>
    <p:extLst>
      <p:ext uri="{BB962C8B-B14F-4D97-AF65-F5344CB8AC3E}">
        <p14:creationId xmlns:p14="http://schemas.microsoft.com/office/powerpoint/2010/main" val="781970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911644-282B-F9CA-F532-9F2B594B915A}"/>
              </a:ext>
            </a:extLst>
          </p:cNvPr>
          <p:cNvSpPr txBox="1"/>
          <p:nvPr/>
        </p:nvSpPr>
        <p:spPr>
          <a:xfrm>
            <a:off x="423164" y="204938"/>
            <a:ext cx="6096000" cy="830997"/>
          </a:xfrm>
          <a:prstGeom prst="rect">
            <a:avLst/>
          </a:prstGeom>
          <a:noFill/>
        </p:spPr>
        <p:txBody>
          <a:bodyPr wrap="square">
            <a:spAutoFit/>
          </a:bodyPr>
          <a:lstStyle/>
          <a:p>
            <a:r>
              <a:rPr lang="en-US" sz="2400" b="1" i="0" strike="noStrike" cap="none" dirty="0">
                <a:latin typeface="Arial"/>
                <a:ea typeface="Arial"/>
                <a:cs typeface="Arial"/>
                <a:sym typeface="Arial"/>
              </a:rPr>
              <a:t>TSUNAMI READY INDICATORS </a:t>
            </a:r>
            <a:br>
              <a:rPr lang="en-US" sz="2400" b="1" i="0" strike="noStrike" cap="none" dirty="0">
                <a:latin typeface="Arial"/>
                <a:ea typeface="Arial"/>
                <a:cs typeface="Arial"/>
                <a:sym typeface="Arial"/>
              </a:rPr>
            </a:br>
            <a:r>
              <a:rPr lang="en-US" sz="2400" b="1" i="0" strike="noStrike" cap="none" dirty="0">
                <a:latin typeface="Arial"/>
                <a:ea typeface="Arial"/>
                <a:cs typeface="Arial"/>
                <a:sym typeface="Arial"/>
              </a:rPr>
              <a:t>FOR CRITICAL INFRASTRUCTURE</a:t>
            </a:r>
            <a:endParaRPr lang="en-US" sz="2400" dirty="0"/>
          </a:p>
        </p:txBody>
      </p:sp>
      <p:pic>
        <p:nvPicPr>
          <p:cNvPr id="3" name="Picture 2">
            <a:extLst>
              <a:ext uri="{FF2B5EF4-FFF2-40B4-BE49-F238E27FC236}">
                <a16:creationId xmlns:a16="http://schemas.microsoft.com/office/drawing/2014/main" id="{374203B2-7C64-EEF6-FB59-00FA4E65B722}"/>
              </a:ext>
            </a:extLst>
          </p:cNvPr>
          <p:cNvPicPr>
            <a:picLocks noChangeAspect="1"/>
          </p:cNvPicPr>
          <p:nvPr/>
        </p:nvPicPr>
        <p:blipFill>
          <a:blip r:embed="rId2"/>
          <a:stretch>
            <a:fillRect/>
          </a:stretch>
        </p:blipFill>
        <p:spPr>
          <a:xfrm>
            <a:off x="7391453" y="491490"/>
            <a:ext cx="4680736" cy="5576558"/>
          </a:xfrm>
          <a:prstGeom prst="rect">
            <a:avLst/>
          </a:prstGeom>
        </p:spPr>
      </p:pic>
      <p:sp>
        <p:nvSpPr>
          <p:cNvPr id="6" name="Google Shape;186;p43">
            <a:extLst>
              <a:ext uri="{FF2B5EF4-FFF2-40B4-BE49-F238E27FC236}">
                <a16:creationId xmlns:a16="http://schemas.microsoft.com/office/drawing/2014/main" id="{300DB127-54C6-E37F-770D-69AC83A0484C}"/>
              </a:ext>
            </a:extLst>
          </p:cNvPr>
          <p:cNvSpPr txBox="1"/>
          <p:nvPr/>
        </p:nvSpPr>
        <p:spPr>
          <a:xfrm>
            <a:off x="423164" y="1200269"/>
            <a:ext cx="6418149" cy="2677626"/>
          </a:xfrm>
          <a:prstGeom prst="rect">
            <a:avLst/>
          </a:prstGeom>
          <a:noFill/>
          <a:ln>
            <a:noFill/>
          </a:ln>
        </p:spPr>
        <p:txBody>
          <a:bodyPr spcFirstLastPara="1" wrap="square" lIns="91425" tIns="91425" rIns="91425" bIns="91425" anchor="t" anchorCtr="0">
            <a:spAutoFit/>
          </a:bodyPr>
          <a:lstStyle/>
          <a:p>
            <a:r>
              <a:rPr lang="en-US" b="1" dirty="0"/>
              <a:t>Same Foundation, </a:t>
            </a:r>
            <a:r>
              <a:rPr lang="en-US" dirty="0"/>
              <a:t>The approach </a:t>
            </a:r>
            <a:r>
              <a:rPr lang="en-US" b="1" dirty="0"/>
              <a:t>adopts the 12 UNESCO-IOC Tsunami Ready indicators, </a:t>
            </a:r>
            <a:r>
              <a:rPr lang="en-US" dirty="0"/>
              <a:t>adjusts them based on </a:t>
            </a:r>
            <a:r>
              <a:rPr lang="en-US" b="1" dirty="0"/>
              <a:t>the type and function of each critical infrastructure</a:t>
            </a:r>
            <a:r>
              <a:rPr lang="en-US" dirty="0"/>
              <a:t> (e.g., airport, port, industrial zone).</a:t>
            </a:r>
          </a:p>
          <a:p>
            <a:r>
              <a:rPr lang="en-US" b="1" dirty="0"/>
              <a:t>Breakdown</a:t>
            </a:r>
            <a:r>
              <a:rPr lang="en-US" dirty="0"/>
              <a:t> Each indicator is </a:t>
            </a:r>
            <a:r>
              <a:rPr lang="en-US" b="1" dirty="0"/>
              <a:t>interpreted in context</a:t>
            </a:r>
            <a:r>
              <a:rPr lang="en-US" dirty="0"/>
              <a:t>:</a:t>
            </a:r>
          </a:p>
          <a:p>
            <a:pPr marL="685800" lvl="3" indent="-342900">
              <a:buFont typeface="Arial" panose="020B0604020202020204" pitchFamily="34" charset="0"/>
              <a:buChar char="−"/>
            </a:pPr>
            <a:r>
              <a:rPr lang="en-US" b="1" dirty="0"/>
              <a:t>Assessment, </a:t>
            </a:r>
          </a:p>
          <a:p>
            <a:pPr marL="685800" lvl="3" indent="-342900">
              <a:buFont typeface="Arial" panose="020B0604020202020204" pitchFamily="34" charset="0"/>
              <a:buChar char="−"/>
            </a:pPr>
            <a:r>
              <a:rPr lang="en-US" b="1" dirty="0"/>
              <a:t>Preparedness, </a:t>
            </a:r>
          </a:p>
          <a:p>
            <a:pPr marL="685800" lvl="3" indent="-342900">
              <a:buFont typeface="Arial" panose="020B0604020202020204" pitchFamily="34" charset="0"/>
              <a:buChar char="−"/>
            </a:pPr>
            <a:r>
              <a:rPr lang="en-US" b="1" dirty="0"/>
              <a:t>Response</a:t>
            </a:r>
          </a:p>
          <a:p>
            <a:pPr marL="457200" lvl="1" indent="-457200">
              <a:buFont typeface="Calibri" panose="020F0502020204030204" pitchFamily="34" charset="0"/>
              <a:buChar char="−"/>
            </a:pPr>
            <a:endParaRPr b="0" i="0" u="none" strike="noStrike" cap="none" dirty="0">
              <a:solidFill>
                <a:schemeClr val="dk1"/>
              </a:solidFill>
              <a:latin typeface="Calibri"/>
              <a:ea typeface="Calibri"/>
              <a:cs typeface="Calibri"/>
              <a:sym typeface="Calibri"/>
            </a:endParaRPr>
          </a:p>
        </p:txBody>
      </p:sp>
      <p:sp>
        <p:nvSpPr>
          <p:cNvPr id="2" name="Google Shape;144;p19">
            <a:extLst>
              <a:ext uri="{FF2B5EF4-FFF2-40B4-BE49-F238E27FC236}">
                <a16:creationId xmlns:a16="http://schemas.microsoft.com/office/drawing/2014/main" id="{1B669D82-8FB2-4C91-70CE-9C89711B5B6F}"/>
              </a:ext>
            </a:extLst>
          </p:cNvPr>
          <p:cNvSpPr txBox="1">
            <a:spLocks/>
          </p:cNvSpPr>
          <p:nvPr/>
        </p:nvSpPr>
        <p:spPr>
          <a:xfrm>
            <a:off x="311950" y="3473918"/>
            <a:ext cx="6640576" cy="40397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kern="0" dirty="0">
                <a:solidFill>
                  <a:schemeClr val="accent3"/>
                </a:solidFill>
              </a:rPr>
              <a:t>Objectives of Implementing the 12 Tsunami Ready Indicators for Critical Infrastructure:</a:t>
            </a:r>
          </a:p>
        </p:txBody>
      </p:sp>
      <p:sp>
        <p:nvSpPr>
          <p:cNvPr id="4" name="Google Shape;194;p19">
            <a:extLst>
              <a:ext uri="{FF2B5EF4-FFF2-40B4-BE49-F238E27FC236}">
                <a16:creationId xmlns:a16="http://schemas.microsoft.com/office/drawing/2014/main" id="{8C254D2A-AF36-B6FD-A75A-4B28ABA891BB}"/>
              </a:ext>
            </a:extLst>
          </p:cNvPr>
          <p:cNvSpPr txBox="1"/>
          <p:nvPr/>
        </p:nvSpPr>
        <p:spPr>
          <a:xfrm>
            <a:off x="423164" y="4042229"/>
            <a:ext cx="5264150" cy="2324162"/>
          </a:xfrm>
          <a:prstGeom prst="rect">
            <a:avLst/>
          </a:prstGeom>
          <a:no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mj-lt"/>
              <a:buAutoNum type="arabicPeriod"/>
            </a:pPr>
            <a:r>
              <a:rPr lang="en-US" b="1" dirty="0">
                <a:latin typeface="Fira Sans Extra Condensed Medium"/>
                <a:ea typeface="Fira Sans Extra Condensed Medium"/>
                <a:cs typeface="Fira Sans Extra Condensed Medium"/>
                <a:sym typeface="Fira Sans Extra Condensed Medium"/>
              </a:rPr>
              <a:t>Ensuring Human Safety</a:t>
            </a:r>
          </a:p>
          <a:p>
            <a:pPr marL="342900" lvl="0" indent="-342900" algn="l" rtl="0">
              <a:spcBef>
                <a:spcPts val="0"/>
              </a:spcBef>
              <a:spcAft>
                <a:spcPts val="0"/>
              </a:spcAft>
              <a:buFont typeface="+mj-lt"/>
              <a:buAutoNum type="arabicPeriod"/>
            </a:pPr>
            <a:r>
              <a:rPr lang="en-US" b="1" dirty="0">
                <a:latin typeface="Fira Sans Extra Condensed Medium"/>
                <a:ea typeface="Fira Sans Extra Condensed Medium"/>
                <a:cs typeface="Fira Sans Extra Condensed Medium"/>
                <a:sym typeface="Fira Sans Extra Condensed Medium"/>
              </a:rPr>
              <a:t>Anticipating Cascading Hazards</a:t>
            </a:r>
          </a:p>
          <a:p>
            <a:pPr marL="342900" lvl="0" indent="-342900" algn="l" rtl="0">
              <a:spcBef>
                <a:spcPts val="0"/>
              </a:spcBef>
              <a:spcAft>
                <a:spcPts val="0"/>
              </a:spcAft>
              <a:buFont typeface="+mj-lt"/>
              <a:buAutoNum type="arabicPeriod"/>
            </a:pPr>
            <a:r>
              <a:rPr lang="en-US" b="1" dirty="0">
                <a:latin typeface="Fira Sans Extra Condensed Medium"/>
                <a:ea typeface="Fira Sans Extra Condensed Medium"/>
                <a:cs typeface="Fira Sans Extra Condensed Medium"/>
                <a:sym typeface="Fira Sans Extra Condensed Medium"/>
              </a:rPr>
              <a:t>Accelerating Recovery and Business Continuity</a:t>
            </a:r>
          </a:p>
          <a:p>
            <a:pPr marL="342900" lvl="0" indent="-342900" algn="l" rtl="0">
              <a:spcBef>
                <a:spcPts val="0"/>
              </a:spcBef>
              <a:spcAft>
                <a:spcPts val="0"/>
              </a:spcAft>
              <a:buFont typeface="+mj-lt"/>
              <a:buAutoNum type="arabicPeriod"/>
            </a:pPr>
            <a:r>
              <a:rPr lang="en-US" b="1" dirty="0">
                <a:latin typeface="Fira Sans Extra Condensed Medium"/>
                <a:ea typeface="Fira Sans Extra Condensed Medium"/>
                <a:cs typeface="Fira Sans Extra Condensed Medium"/>
                <a:sym typeface="Fira Sans Extra Condensed Medium"/>
              </a:rPr>
              <a:t>Maximizing the Role of Critical Infrastructure in Strengthening Community Preparedness</a:t>
            </a:r>
          </a:p>
        </p:txBody>
      </p:sp>
    </p:spTree>
    <p:extLst>
      <p:ext uri="{BB962C8B-B14F-4D97-AF65-F5344CB8AC3E}">
        <p14:creationId xmlns:p14="http://schemas.microsoft.com/office/powerpoint/2010/main" val="2215176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C58D2F-20E6-006B-CF8D-B26927A0A1BE}"/>
              </a:ext>
            </a:extLst>
          </p:cNvPr>
          <p:cNvSpPr txBox="1"/>
          <p:nvPr/>
        </p:nvSpPr>
        <p:spPr>
          <a:xfrm>
            <a:off x="460052" y="198484"/>
            <a:ext cx="9735508" cy="830997"/>
          </a:xfrm>
          <a:prstGeom prst="rect">
            <a:avLst/>
          </a:prstGeom>
          <a:noFill/>
        </p:spPr>
        <p:txBody>
          <a:bodyPr wrap="square">
            <a:spAutoFit/>
          </a:bodyPr>
          <a:lstStyle/>
          <a:p>
            <a:r>
              <a:rPr lang="en-US" sz="2400" b="1" dirty="0">
                <a:latin typeface="Arial"/>
                <a:cs typeface="Arial"/>
                <a:sym typeface="Arial"/>
              </a:rPr>
              <a:t>Implementation Tsunami Preparedness (Adoption 12 indicators of Tsunami Ready) in New Yogyakarta International Airport</a:t>
            </a:r>
            <a:endParaRPr lang="en-US" sz="2400" dirty="0"/>
          </a:p>
        </p:txBody>
      </p:sp>
      <p:pic>
        <p:nvPicPr>
          <p:cNvPr id="2" name="Google Shape;311;p22">
            <a:extLst>
              <a:ext uri="{FF2B5EF4-FFF2-40B4-BE49-F238E27FC236}">
                <a16:creationId xmlns:a16="http://schemas.microsoft.com/office/drawing/2014/main" id="{A0B7EBFD-F879-8675-8D60-C7113AD17EC6}"/>
              </a:ext>
            </a:extLst>
          </p:cNvPr>
          <p:cNvPicPr preferRelativeResize="0"/>
          <p:nvPr/>
        </p:nvPicPr>
        <p:blipFill rotWithShape="1">
          <a:blip r:embed="rId2">
            <a:alphaModFix/>
          </a:blip>
          <a:srcRect/>
          <a:stretch/>
        </p:blipFill>
        <p:spPr>
          <a:xfrm>
            <a:off x="8593032" y="1744579"/>
            <a:ext cx="3462610" cy="4475747"/>
          </a:xfrm>
          <a:prstGeom prst="rect">
            <a:avLst/>
          </a:prstGeom>
          <a:noFill/>
          <a:ln>
            <a:noFill/>
          </a:ln>
        </p:spPr>
      </p:pic>
      <p:pic>
        <p:nvPicPr>
          <p:cNvPr id="4" name="Google Shape;300;p21">
            <a:extLst>
              <a:ext uri="{FF2B5EF4-FFF2-40B4-BE49-F238E27FC236}">
                <a16:creationId xmlns:a16="http://schemas.microsoft.com/office/drawing/2014/main" id="{21CCAFC0-3D66-FC72-BF72-C64A1FF686D4}"/>
              </a:ext>
            </a:extLst>
          </p:cNvPr>
          <p:cNvPicPr preferRelativeResize="0"/>
          <p:nvPr/>
        </p:nvPicPr>
        <p:blipFill rotWithShape="1">
          <a:blip r:embed="rId3">
            <a:alphaModFix/>
          </a:blip>
          <a:srcRect/>
          <a:stretch/>
        </p:blipFill>
        <p:spPr>
          <a:xfrm>
            <a:off x="4964150" y="1085909"/>
            <a:ext cx="3472361" cy="2428464"/>
          </a:xfrm>
          <a:prstGeom prst="rect">
            <a:avLst/>
          </a:prstGeom>
          <a:noFill/>
          <a:ln>
            <a:noFill/>
          </a:ln>
        </p:spPr>
      </p:pic>
      <p:pic>
        <p:nvPicPr>
          <p:cNvPr id="7" name="Picture 6">
            <a:extLst>
              <a:ext uri="{FF2B5EF4-FFF2-40B4-BE49-F238E27FC236}">
                <a16:creationId xmlns:a16="http://schemas.microsoft.com/office/drawing/2014/main" id="{5DA89119-555B-D185-3E0A-E932EA0A80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2699" y="3702598"/>
            <a:ext cx="3783564" cy="2428464"/>
          </a:xfrm>
          <a:prstGeom prst="rect">
            <a:avLst/>
          </a:prstGeom>
          <a:noFill/>
        </p:spPr>
      </p:pic>
      <p:pic>
        <p:nvPicPr>
          <p:cNvPr id="8" name="Picture 7">
            <a:extLst>
              <a:ext uri="{FF2B5EF4-FFF2-40B4-BE49-F238E27FC236}">
                <a16:creationId xmlns:a16="http://schemas.microsoft.com/office/drawing/2014/main" id="{7362427A-DE69-9713-EF41-CCAA0182E68B}"/>
              </a:ext>
            </a:extLst>
          </p:cNvPr>
          <p:cNvPicPr>
            <a:picLocks noChangeAspect="1"/>
          </p:cNvPicPr>
          <p:nvPr/>
        </p:nvPicPr>
        <p:blipFill>
          <a:blip r:embed="rId5"/>
          <a:stretch>
            <a:fillRect/>
          </a:stretch>
        </p:blipFill>
        <p:spPr>
          <a:xfrm>
            <a:off x="372534" y="1039664"/>
            <a:ext cx="4454235" cy="2582997"/>
          </a:xfrm>
          <a:prstGeom prst="rect">
            <a:avLst/>
          </a:prstGeom>
        </p:spPr>
      </p:pic>
      <p:pic>
        <p:nvPicPr>
          <p:cNvPr id="9" name="Picture 8">
            <a:extLst>
              <a:ext uri="{FF2B5EF4-FFF2-40B4-BE49-F238E27FC236}">
                <a16:creationId xmlns:a16="http://schemas.microsoft.com/office/drawing/2014/main" id="{C1D3E095-5962-2C8B-B33E-DEEA345454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957" y="3702598"/>
            <a:ext cx="4068767" cy="242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643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9F2BB-B41F-FC34-6240-8BB4EAC517C0}"/>
            </a:ext>
          </a:extLst>
        </p:cNvPr>
        <p:cNvGrpSpPr/>
        <p:nvPr/>
      </p:nvGrpSpPr>
      <p:grpSpPr>
        <a:xfrm>
          <a:off x="0" y="0"/>
          <a:ext cx="0" cy="0"/>
          <a:chOff x="0" y="0"/>
          <a:chExt cx="0" cy="0"/>
        </a:xfrm>
      </p:grpSpPr>
      <p:sp>
        <p:nvSpPr>
          <p:cNvPr id="3" name="Google Shape;144;p19">
            <a:extLst>
              <a:ext uri="{FF2B5EF4-FFF2-40B4-BE49-F238E27FC236}">
                <a16:creationId xmlns:a16="http://schemas.microsoft.com/office/drawing/2014/main" id="{CBE0FC50-69CA-12D2-B2B3-5B2E4600166C}"/>
              </a:ext>
            </a:extLst>
          </p:cNvPr>
          <p:cNvSpPr txBox="1">
            <a:spLocks/>
          </p:cNvSpPr>
          <p:nvPr/>
        </p:nvSpPr>
        <p:spPr>
          <a:xfrm>
            <a:off x="377190" y="275201"/>
            <a:ext cx="5465308" cy="6486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kern="0" dirty="0"/>
              <a:t>ASSESSMENT INDICATORS</a:t>
            </a:r>
          </a:p>
        </p:txBody>
      </p:sp>
      <p:pic>
        <p:nvPicPr>
          <p:cNvPr id="4" name="Picture 3" descr="A map of a city&#10;&#10;Description automatically generated">
            <a:extLst>
              <a:ext uri="{FF2B5EF4-FFF2-40B4-BE49-F238E27FC236}">
                <a16:creationId xmlns:a16="http://schemas.microsoft.com/office/drawing/2014/main" id="{A008484B-EF1D-2390-66EA-F14A97DB4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037" y="1108563"/>
            <a:ext cx="2932723" cy="2948591"/>
          </a:xfrm>
          <a:prstGeom prst="rect">
            <a:avLst/>
          </a:prstGeom>
        </p:spPr>
      </p:pic>
      <p:sp>
        <p:nvSpPr>
          <p:cNvPr id="5" name="TextBox 4">
            <a:extLst>
              <a:ext uri="{FF2B5EF4-FFF2-40B4-BE49-F238E27FC236}">
                <a16:creationId xmlns:a16="http://schemas.microsoft.com/office/drawing/2014/main" id="{094EA1E4-8713-7DD8-5B42-697A00FF2ECC}"/>
              </a:ext>
            </a:extLst>
          </p:cNvPr>
          <p:cNvSpPr txBox="1"/>
          <p:nvPr/>
        </p:nvSpPr>
        <p:spPr>
          <a:xfrm>
            <a:off x="4716051" y="4075055"/>
            <a:ext cx="2464695" cy="523220"/>
          </a:xfrm>
          <a:prstGeom prst="rect">
            <a:avLst/>
          </a:prstGeom>
          <a:noFill/>
        </p:spPr>
        <p:txBody>
          <a:bodyPr wrap="square" rtlCol="0">
            <a:spAutoFit/>
          </a:bodyPr>
          <a:lstStyle/>
          <a:p>
            <a:pPr algn="ctr"/>
            <a:r>
              <a:rPr lang="en-US" sz="1400" b="1" dirty="0"/>
              <a:t>Tsunami Hazard Map for Minangkabau Airport </a:t>
            </a:r>
          </a:p>
        </p:txBody>
      </p:sp>
      <p:sp>
        <p:nvSpPr>
          <p:cNvPr id="8" name="Google Shape;192;p8">
            <a:extLst>
              <a:ext uri="{FF2B5EF4-FFF2-40B4-BE49-F238E27FC236}">
                <a16:creationId xmlns:a16="http://schemas.microsoft.com/office/drawing/2014/main" id="{671F90BB-B3EE-8AD1-0E2A-CC9BF1CC1C5C}"/>
              </a:ext>
            </a:extLst>
          </p:cNvPr>
          <p:cNvSpPr txBox="1"/>
          <p:nvPr/>
        </p:nvSpPr>
        <p:spPr>
          <a:xfrm>
            <a:off x="71379" y="1759052"/>
            <a:ext cx="4410659" cy="4632007"/>
          </a:xfrm>
          <a:prstGeom prst="rect">
            <a:avLst/>
          </a:prstGeom>
          <a:noFill/>
          <a:ln>
            <a:noFill/>
          </a:ln>
        </p:spPr>
        <p:txBody>
          <a:bodyPr spcFirstLastPara="1" wrap="square" lIns="91425" tIns="91425" rIns="91425" bIns="91425" anchor="t" anchorCtr="0">
            <a:spAutoFit/>
          </a:bodyPr>
          <a:lstStyle/>
          <a:p>
            <a:pPr marL="438150" marR="0" lvl="0" indent="-342900" algn="l" rtl="0">
              <a:lnSpc>
                <a:spcPct val="100000"/>
              </a:lnSpc>
              <a:spcAft>
                <a:spcPts val="0"/>
              </a:spcAft>
              <a:buClr>
                <a:schemeClr val="dk1"/>
              </a:buClr>
              <a:buSzPts val="2100"/>
              <a:buFont typeface="Arial" panose="020B0604020202020204" pitchFamily="34" charset="0"/>
              <a:buChar char="•"/>
            </a:pPr>
            <a:r>
              <a:rPr lang="en-US" sz="1700" dirty="0"/>
              <a:t>Hazard maps must clearly show which key areas within the infrastructure are exposed to tsunami risk—and the extent of potential impact.</a:t>
            </a:r>
          </a:p>
          <a:p>
            <a:pPr marL="449262" lvl="2">
              <a:buClr>
                <a:schemeClr val="dk1"/>
              </a:buClr>
              <a:buSzPts val="2100"/>
            </a:pPr>
            <a:r>
              <a:rPr lang="en-US" sz="1700" dirty="0"/>
              <a:t>- Airports: runway, terminal buildings, Parking areas</a:t>
            </a:r>
          </a:p>
          <a:p>
            <a:pPr marL="449262" lvl="2">
              <a:buClr>
                <a:schemeClr val="dk1"/>
              </a:buClr>
              <a:buSzPts val="2100"/>
            </a:pPr>
            <a:r>
              <a:rPr lang="en-US" sz="1700" dirty="0"/>
              <a:t>- Seaports: docks and berths, passenger or cargo terminals, logistics and parking zones</a:t>
            </a:r>
          </a:p>
          <a:p>
            <a:pPr marL="449262" lvl="2">
              <a:buClr>
                <a:schemeClr val="dk1"/>
              </a:buClr>
              <a:buSzPts val="2100"/>
            </a:pPr>
            <a:r>
              <a:rPr lang="en-US" sz="1700" dirty="0"/>
              <a:t>- Industrial facilities: administrative offices, warehouses and production units, utility/service zones</a:t>
            </a:r>
          </a:p>
          <a:p>
            <a:pPr marL="438150" indent="-342900">
              <a:buClr>
                <a:schemeClr val="dk1"/>
              </a:buClr>
              <a:buSzPts val="2100"/>
              <a:buFont typeface="Arial" panose="020B0604020202020204" pitchFamily="34" charset="0"/>
              <a:buChar char="•"/>
            </a:pPr>
            <a:r>
              <a:rPr lang="en-US" sz="1700" dirty="0">
                <a:solidFill>
                  <a:schemeClr val="dk1"/>
                </a:solidFill>
              </a:rPr>
              <a:t>Purpose these maps for planning evacuation routes, risk communication, and emergency protocols tailored to each location.</a:t>
            </a:r>
          </a:p>
          <a:p>
            <a:pPr marL="438150" indent="-342900">
              <a:buClr>
                <a:schemeClr val="dk1"/>
              </a:buClr>
              <a:buSzPts val="2100"/>
              <a:buFont typeface="Arial" panose="020B0604020202020204" pitchFamily="34" charset="0"/>
              <a:buChar char="•"/>
            </a:pPr>
            <a:r>
              <a:rPr lang="en-US" sz="1700" dirty="0">
                <a:solidFill>
                  <a:schemeClr val="dk1"/>
                </a:solidFill>
              </a:rPr>
              <a:t> </a:t>
            </a:r>
            <a:endParaRPr sz="1700" dirty="0">
              <a:solidFill>
                <a:schemeClr val="dk1"/>
              </a:solidFill>
            </a:endParaRPr>
          </a:p>
        </p:txBody>
      </p:sp>
      <p:sp>
        <p:nvSpPr>
          <p:cNvPr id="9" name="TextBox 8">
            <a:extLst>
              <a:ext uri="{FF2B5EF4-FFF2-40B4-BE49-F238E27FC236}">
                <a16:creationId xmlns:a16="http://schemas.microsoft.com/office/drawing/2014/main" id="{06A6005D-3B98-3337-411B-EE9BB0C31694}"/>
              </a:ext>
            </a:extLst>
          </p:cNvPr>
          <p:cNvSpPr txBox="1"/>
          <p:nvPr/>
        </p:nvSpPr>
        <p:spPr>
          <a:xfrm>
            <a:off x="172963" y="1389720"/>
            <a:ext cx="3383280" cy="369332"/>
          </a:xfrm>
          <a:prstGeom prst="rect">
            <a:avLst/>
          </a:prstGeom>
          <a:noFill/>
        </p:spPr>
        <p:txBody>
          <a:bodyPr wrap="square" rtlCol="0">
            <a:spAutoFit/>
          </a:bodyPr>
          <a:lstStyle/>
          <a:p>
            <a:r>
              <a:rPr lang="en-US" b="1" dirty="0">
                <a:solidFill>
                  <a:schemeClr val="accent3"/>
                </a:solidFill>
              </a:rPr>
              <a:t>1. Tsunami Hazard Map</a:t>
            </a:r>
            <a:endParaRPr lang="en-ID" b="1" dirty="0">
              <a:solidFill>
                <a:schemeClr val="accent3"/>
              </a:solidFill>
            </a:endParaRPr>
          </a:p>
        </p:txBody>
      </p:sp>
      <p:sp>
        <p:nvSpPr>
          <p:cNvPr id="12" name="Google Shape;192;p8">
            <a:extLst>
              <a:ext uri="{FF2B5EF4-FFF2-40B4-BE49-F238E27FC236}">
                <a16:creationId xmlns:a16="http://schemas.microsoft.com/office/drawing/2014/main" id="{9F02D115-7E5E-F70D-6F19-5F6F1317EFA9}"/>
              </a:ext>
            </a:extLst>
          </p:cNvPr>
          <p:cNvSpPr txBox="1"/>
          <p:nvPr/>
        </p:nvSpPr>
        <p:spPr>
          <a:xfrm>
            <a:off x="7956758" y="1389720"/>
            <a:ext cx="4062279" cy="3323957"/>
          </a:xfrm>
          <a:prstGeom prst="rect">
            <a:avLst/>
          </a:prstGeom>
          <a:solidFill>
            <a:schemeClr val="bg1"/>
          </a:solidFill>
          <a:ln>
            <a:noFill/>
          </a:ln>
        </p:spPr>
        <p:txBody>
          <a:bodyPr spcFirstLastPara="1" wrap="square" lIns="91425" tIns="91425" rIns="91425" bIns="91425" anchor="t" anchorCtr="0">
            <a:spAutoFit/>
          </a:bodyPr>
          <a:lstStyle/>
          <a:p>
            <a:pPr marL="0" marR="0" lvl="0" indent="0">
              <a:lnSpc>
                <a:spcPct val="100000"/>
              </a:lnSpc>
              <a:spcAft>
                <a:spcPts val="0"/>
              </a:spcAft>
              <a:buClr>
                <a:schemeClr val="dk1"/>
              </a:buClr>
              <a:buSzPts val="2100"/>
              <a:buFont typeface="Arial"/>
              <a:buNone/>
            </a:pPr>
            <a:r>
              <a:rPr lang="en-US" sz="1700" dirty="0"/>
              <a:t>Include all categories of personnel and users who may be present at the facility, such as employees, contractors, visitors, passengers, and nearby residents who rely on or interact with the infrastructure.</a:t>
            </a:r>
          </a:p>
          <a:p>
            <a:pPr marL="0" marR="0" lvl="0" indent="0">
              <a:lnSpc>
                <a:spcPct val="100000"/>
              </a:lnSpc>
              <a:spcAft>
                <a:spcPts val="0"/>
              </a:spcAft>
              <a:buClr>
                <a:schemeClr val="dk1"/>
              </a:buClr>
              <a:buSzPts val="2100"/>
              <a:buFont typeface="Arial"/>
              <a:buNone/>
            </a:pPr>
            <a:endParaRPr lang="en-US" sz="1700" dirty="0"/>
          </a:p>
          <a:p>
            <a:pPr marL="0" marR="0" lvl="0" indent="0">
              <a:lnSpc>
                <a:spcPct val="100000"/>
              </a:lnSpc>
              <a:spcAft>
                <a:spcPts val="0"/>
              </a:spcAft>
              <a:buClr>
                <a:schemeClr val="dk1"/>
              </a:buClr>
              <a:buSzPts val="2100"/>
              <a:buFont typeface="Arial"/>
              <a:buNone/>
            </a:pPr>
            <a:r>
              <a:rPr lang="en-US" sz="1700" dirty="0"/>
              <a:t>This estimated number of people will form the basis for evacuation plans, specifically for:</a:t>
            </a:r>
          </a:p>
          <a:p>
            <a:pPr marL="285750" marR="0" lvl="0" indent="-285750">
              <a:lnSpc>
                <a:spcPct val="100000"/>
              </a:lnSpc>
              <a:spcAft>
                <a:spcPts val="0"/>
              </a:spcAft>
              <a:buClr>
                <a:schemeClr val="dk1"/>
              </a:buClr>
              <a:buSzPts val="2100"/>
              <a:buFont typeface="Arial" panose="020B0604020202020204" pitchFamily="34" charset="0"/>
              <a:buChar char="•"/>
            </a:pPr>
            <a:r>
              <a:rPr lang="en-US" sz="1700" dirty="0"/>
              <a:t>Evacuation capacity</a:t>
            </a:r>
          </a:p>
          <a:p>
            <a:pPr marL="285750" marR="0" lvl="0" indent="-285750">
              <a:lnSpc>
                <a:spcPct val="100000"/>
              </a:lnSpc>
              <a:spcAft>
                <a:spcPts val="0"/>
              </a:spcAft>
              <a:buClr>
                <a:schemeClr val="dk1"/>
              </a:buClr>
              <a:buSzPts val="2100"/>
              <a:buFont typeface="Arial" panose="020B0604020202020204" pitchFamily="34" charset="0"/>
              <a:buChar char="•"/>
            </a:pPr>
            <a:r>
              <a:rPr lang="en-US" sz="1700" dirty="0"/>
              <a:t>Evacuation grouping</a:t>
            </a:r>
          </a:p>
        </p:txBody>
      </p:sp>
      <p:pic>
        <p:nvPicPr>
          <p:cNvPr id="13" name="Picture 12">
            <a:extLst>
              <a:ext uri="{FF2B5EF4-FFF2-40B4-BE49-F238E27FC236}">
                <a16:creationId xmlns:a16="http://schemas.microsoft.com/office/drawing/2014/main" id="{A8BE18A5-D167-A3F0-D989-67B3C63954E1}"/>
              </a:ext>
            </a:extLst>
          </p:cNvPr>
          <p:cNvPicPr>
            <a:picLocks noChangeAspect="1"/>
          </p:cNvPicPr>
          <p:nvPr/>
        </p:nvPicPr>
        <p:blipFill>
          <a:blip r:embed="rId4"/>
          <a:stretch>
            <a:fillRect/>
          </a:stretch>
        </p:blipFill>
        <p:spPr>
          <a:xfrm>
            <a:off x="4969744" y="4850109"/>
            <a:ext cx="7150877" cy="1236342"/>
          </a:xfrm>
          <a:prstGeom prst="rect">
            <a:avLst/>
          </a:prstGeom>
        </p:spPr>
      </p:pic>
      <p:sp>
        <p:nvSpPr>
          <p:cNvPr id="14" name="TextBox 13">
            <a:extLst>
              <a:ext uri="{FF2B5EF4-FFF2-40B4-BE49-F238E27FC236}">
                <a16:creationId xmlns:a16="http://schemas.microsoft.com/office/drawing/2014/main" id="{BA5A059C-CB96-6103-D6E9-48ADC39E5BB6}"/>
              </a:ext>
            </a:extLst>
          </p:cNvPr>
          <p:cNvSpPr txBox="1"/>
          <p:nvPr/>
        </p:nvSpPr>
        <p:spPr>
          <a:xfrm>
            <a:off x="7956758" y="739677"/>
            <a:ext cx="4163863" cy="646331"/>
          </a:xfrm>
          <a:prstGeom prst="rect">
            <a:avLst/>
          </a:prstGeom>
          <a:solidFill>
            <a:schemeClr val="bg1"/>
          </a:solidFill>
        </p:spPr>
        <p:txBody>
          <a:bodyPr wrap="square" rtlCol="0">
            <a:spAutoFit/>
          </a:bodyPr>
          <a:lstStyle/>
          <a:p>
            <a:r>
              <a:rPr lang="en-US" b="1" dirty="0">
                <a:solidFill>
                  <a:schemeClr val="accent3"/>
                </a:solidFill>
              </a:rPr>
              <a:t>2. Number of people at risk in the tsunami hazard zone is estimated</a:t>
            </a:r>
            <a:endParaRPr lang="en-ID" dirty="0">
              <a:solidFill>
                <a:schemeClr val="accent3"/>
              </a:solidFill>
            </a:endParaRPr>
          </a:p>
        </p:txBody>
      </p:sp>
    </p:spTree>
    <p:extLst>
      <p:ext uri="{BB962C8B-B14F-4D97-AF65-F5344CB8AC3E}">
        <p14:creationId xmlns:p14="http://schemas.microsoft.com/office/powerpoint/2010/main" val="52609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CC3A4-EDA8-6AA4-1DB9-17ADE4EE03F6}"/>
            </a:ext>
          </a:extLst>
        </p:cNvPr>
        <p:cNvGrpSpPr/>
        <p:nvPr/>
      </p:nvGrpSpPr>
      <p:grpSpPr>
        <a:xfrm>
          <a:off x="0" y="0"/>
          <a:ext cx="0" cy="0"/>
          <a:chOff x="0" y="0"/>
          <a:chExt cx="0" cy="0"/>
        </a:xfrm>
      </p:grpSpPr>
      <p:sp>
        <p:nvSpPr>
          <p:cNvPr id="2" name="Google Shape;144;p19">
            <a:extLst>
              <a:ext uri="{FF2B5EF4-FFF2-40B4-BE49-F238E27FC236}">
                <a16:creationId xmlns:a16="http://schemas.microsoft.com/office/drawing/2014/main" id="{EA8E9C26-9C3D-45F3-76E5-7AF535A2BF5E}"/>
              </a:ext>
            </a:extLst>
          </p:cNvPr>
          <p:cNvSpPr txBox="1">
            <a:spLocks noGrp="1"/>
          </p:cNvSpPr>
          <p:nvPr>
            <p:ph type="title"/>
          </p:nvPr>
        </p:nvSpPr>
        <p:spPr>
          <a:xfrm>
            <a:off x="457200" y="1097048"/>
            <a:ext cx="8446770" cy="817139"/>
          </a:xfrm>
          <a:prstGeom prst="rect">
            <a:avLst/>
          </a:prstGeom>
        </p:spPr>
        <p:txBody>
          <a:bodyPr spcFirstLastPara="1" wrap="square" lIns="91425" tIns="91425" rIns="91425" bIns="91425" anchor="t" anchorCtr="0">
            <a:noAutofit/>
          </a:bodyPr>
          <a:lstStyle/>
          <a:p>
            <a:pPr lvl="0"/>
            <a:r>
              <a:rPr lang="en-US" sz="1800" b="1" dirty="0">
                <a:solidFill>
                  <a:schemeClr val="accent3"/>
                </a:solidFill>
              </a:rPr>
              <a:t>3. Essential economic, infrastructural, technical, and organizational resources available are identified and documented.</a:t>
            </a:r>
          </a:p>
        </p:txBody>
      </p:sp>
      <p:sp>
        <p:nvSpPr>
          <p:cNvPr id="4" name="Google Shape;192;p8">
            <a:extLst>
              <a:ext uri="{FF2B5EF4-FFF2-40B4-BE49-F238E27FC236}">
                <a16:creationId xmlns:a16="http://schemas.microsoft.com/office/drawing/2014/main" id="{B2F9430B-284A-65CF-BF14-70A0AD052D1C}"/>
              </a:ext>
            </a:extLst>
          </p:cNvPr>
          <p:cNvSpPr txBox="1"/>
          <p:nvPr/>
        </p:nvSpPr>
        <p:spPr>
          <a:xfrm>
            <a:off x="457200" y="1712190"/>
            <a:ext cx="4732020" cy="46166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0"/>
              </a:spcAft>
              <a:buClr>
                <a:schemeClr val="dk1"/>
              </a:buClr>
              <a:buSzPts val="2100"/>
              <a:buFont typeface="Arial"/>
              <a:buNone/>
            </a:pPr>
            <a:r>
              <a:rPr lang="en-US" dirty="0">
                <a:solidFill>
                  <a:schemeClr val="dk1"/>
                </a:solidFill>
              </a:rPr>
              <a:t>This assessment recognizes all available resources—both tangible and intangible—that can be mobilized within and around the critical infrastructure facility to reduce tsunami risk and support emergency response operations. The inventory should include financial, technical, logistical, human, and institutional capacities that can be leveraged before, during, and after a tsunami event.</a:t>
            </a:r>
          </a:p>
          <a:p>
            <a:pPr marL="0" marR="0" lvl="0" indent="0" algn="l" rtl="0">
              <a:lnSpc>
                <a:spcPct val="100000"/>
              </a:lnSpc>
              <a:spcAft>
                <a:spcPts val="0"/>
              </a:spcAft>
              <a:buClr>
                <a:schemeClr val="dk1"/>
              </a:buClr>
              <a:buSzPts val="2100"/>
              <a:buFont typeface="Arial"/>
              <a:buNone/>
            </a:pPr>
            <a:r>
              <a:rPr lang="en-US" b="1" dirty="0">
                <a:solidFill>
                  <a:schemeClr val="dk1"/>
                </a:solidFill>
              </a:rPr>
              <a:t>Policies</a:t>
            </a:r>
          </a:p>
          <a:p>
            <a:pPr marL="285750" marR="0" lvl="0" indent="-285750" algn="l" rtl="0">
              <a:lnSpc>
                <a:spcPct val="100000"/>
              </a:lnSpc>
              <a:spcAft>
                <a:spcPts val="0"/>
              </a:spcAft>
              <a:buClr>
                <a:schemeClr val="dk1"/>
              </a:buClr>
              <a:buSzPts val="2100"/>
              <a:buFont typeface="Arial" panose="020B0604020202020204" pitchFamily="34" charset="0"/>
              <a:buChar char="•"/>
            </a:pPr>
            <a:r>
              <a:rPr lang="en-US" dirty="0">
                <a:solidFill>
                  <a:schemeClr val="dk1"/>
                </a:solidFill>
              </a:rPr>
              <a:t>Earthquake and Tsunami Response Plan;</a:t>
            </a:r>
          </a:p>
          <a:p>
            <a:pPr marL="285750" marR="0" lvl="0" indent="-285750" algn="l" rtl="0">
              <a:lnSpc>
                <a:spcPct val="100000"/>
              </a:lnSpc>
              <a:spcAft>
                <a:spcPts val="0"/>
              </a:spcAft>
              <a:buClr>
                <a:schemeClr val="dk1"/>
              </a:buClr>
              <a:buSzPts val="2100"/>
              <a:buFont typeface="Arial" panose="020B0604020202020204" pitchFamily="34" charset="0"/>
              <a:buChar char="•"/>
            </a:pPr>
            <a:r>
              <a:rPr lang="en-US" dirty="0">
                <a:solidFill>
                  <a:schemeClr val="dk1"/>
                </a:solidFill>
              </a:rPr>
              <a:t>SOPs (Standard Operating Procedures);</a:t>
            </a:r>
          </a:p>
          <a:p>
            <a:pPr marL="285750" marR="0" lvl="0" indent="-285750" algn="l" rtl="0">
              <a:lnSpc>
                <a:spcPct val="100000"/>
              </a:lnSpc>
              <a:spcAft>
                <a:spcPts val="0"/>
              </a:spcAft>
              <a:buClr>
                <a:schemeClr val="dk1"/>
              </a:buClr>
              <a:buSzPts val="2100"/>
              <a:buFont typeface="Arial" panose="020B0604020202020204" pitchFamily="34" charset="0"/>
              <a:buChar char="•"/>
            </a:pPr>
            <a:r>
              <a:rPr lang="en-US" dirty="0">
                <a:solidFill>
                  <a:schemeClr val="dk1"/>
                </a:solidFill>
              </a:rPr>
              <a:t>Emergency Plan</a:t>
            </a:r>
          </a:p>
          <a:p>
            <a:pPr marL="285750" marR="0" lvl="0" indent="-285750" algn="l" rtl="0">
              <a:lnSpc>
                <a:spcPct val="100000"/>
              </a:lnSpc>
              <a:spcAft>
                <a:spcPts val="0"/>
              </a:spcAft>
              <a:buClr>
                <a:schemeClr val="dk1"/>
              </a:buClr>
              <a:buSzPts val="2100"/>
              <a:buFont typeface="Arial" panose="020B0604020202020204" pitchFamily="34" charset="0"/>
              <a:buChar char="•"/>
            </a:pPr>
            <a:r>
              <a:rPr lang="en-US" dirty="0">
                <a:solidFill>
                  <a:schemeClr val="dk1"/>
                </a:solidFill>
              </a:rPr>
              <a:t>MOU (Memorandum of Understanding) related to mitigation efforts</a:t>
            </a:r>
          </a:p>
        </p:txBody>
      </p:sp>
      <p:pic>
        <p:nvPicPr>
          <p:cNvPr id="5" name="Google Shape;222;p12">
            <a:extLst>
              <a:ext uri="{FF2B5EF4-FFF2-40B4-BE49-F238E27FC236}">
                <a16:creationId xmlns:a16="http://schemas.microsoft.com/office/drawing/2014/main" id="{942FFB9C-098F-5979-E695-9D6B5BADE9D0}"/>
              </a:ext>
            </a:extLst>
          </p:cNvPr>
          <p:cNvPicPr preferRelativeResize="0"/>
          <p:nvPr/>
        </p:nvPicPr>
        <p:blipFill rotWithShape="1">
          <a:blip r:embed="rId2">
            <a:alphaModFix/>
          </a:blip>
          <a:srcRect/>
          <a:stretch/>
        </p:blipFill>
        <p:spPr>
          <a:xfrm>
            <a:off x="9034720" y="155448"/>
            <a:ext cx="3016090" cy="3043745"/>
          </a:xfrm>
          <a:prstGeom prst="rect">
            <a:avLst/>
          </a:prstGeom>
          <a:noFill/>
          <a:ln>
            <a:noFill/>
          </a:ln>
        </p:spPr>
      </p:pic>
      <p:sp>
        <p:nvSpPr>
          <p:cNvPr id="8" name="TextBox 7">
            <a:extLst>
              <a:ext uri="{FF2B5EF4-FFF2-40B4-BE49-F238E27FC236}">
                <a16:creationId xmlns:a16="http://schemas.microsoft.com/office/drawing/2014/main" id="{9E13B5AF-FE3C-1F78-44BE-B6EDC0AAC73F}"/>
              </a:ext>
            </a:extLst>
          </p:cNvPr>
          <p:cNvSpPr txBox="1"/>
          <p:nvPr/>
        </p:nvSpPr>
        <p:spPr>
          <a:xfrm>
            <a:off x="9321856" y="3135587"/>
            <a:ext cx="2728954" cy="523220"/>
          </a:xfrm>
          <a:prstGeom prst="rect">
            <a:avLst/>
          </a:prstGeom>
          <a:noFill/>
        </p:spPr>
        <p:txBody>
          <a:bodyPr wrap="square" rtlCol="0">
            <a:spAutoFit/>
          </a:bodyPr>
          <a:lstStyle/>
          <a:p>
            <a:pPr algn="ctr"/>
            <a:r>
              <a:rPr lang="en-US" sz="1400" b="1" dirty="0"/>
              <a:t>Disaster Resource Inventory (One-Page Verbal Summary)</a:t>
            </a:r>
          </a:p>
        </p:txBody>
      </p:sp>
      <p:sp>
        <p:nvSpPr>
          <p:cNvPr id="6" name="Google Shape;144;p19">
            <a:extLst>
              <a:ext uri="{FF2B5EF4-FFF2-40B4-BE49-F238E27FC236}">
                <a16:creationId xmlns:a16="http://schemas.microsoft.com/office/drawing/2014/main" id="{CC602E69-3A1D-F49A-DB28-36A9146C456B}"/>
              </a:ext>
            </a:extLst>
          </p:cNvPr>
          <p:cNvSpPr txBox="1">
            <a:spLocks/>
          </p:cNvSpPr>
          <p:nvPr/>
        </p:nvSpPr>
        <p:spPr>
          <a:xfrm>
            <a:off x="537210" y="385987"/>
            <a:ext cx="5465308" cy="6486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kern="0" dirty="0"/>
              <a:t>ASSESSMENT INDICATORS</a:t>
            </a:r>
          </a:p>
        </p:txBody>
      </p:sp>
      <p:pic>
        <p:nvPicPr>
          <p:cNvPr id="9" name="Picture 8">
            <a:extLst>
              <a:ext uri="{FF2B5EF4-FFF2-40B4-BE49-F238E27FC236}">
                <a16:creationId xmlns:a16="http://schemas.microsoft.com/office/drawing/2014/main" id="{1F39242F-6BAA-7C52-0289-A23CDDF97A39}"/>
              </a:ext>
            </a:extLst>
          </p:cNvPr>
          <p:cNvPicPr>
            <a:picLocks noChangeAspect="1"/>
          </p:cNvPicPr>
          <p:nvPr/>
        </p:nvPicPr>
        <p:blipFill>
          <a:blip r:embed="rId3"/>
          <a:srcRect t="30567"/>
          <a:stretch>
            <a:fillRect/>
          </a:stretch>
        </p:blipFill>
        <p:spPr>
          <a:xfrm>
            <a:off x="6240390" y="1687474"/>
            <a:ext cx="2728955" cy="2368476"/>
          </a:xfrm>
          <a:prstGeom prst="rect">
            <a:avLst/>
          </a:prstGeom>
        </p:spPr>
      </p:pic>
      <p:sp>
        <p:nvSpPr>
          <p:cNvPr id="10" name="TextBox 9">
            <a:extLst>
              <a:ext uri="{FF2B5EF4-FFF2-40B4-BE49-F238E27FC236}">
                <a16:creationId xmlns:a16="http://schemas.microsoft.com/office/drawing/2014/main" id="{E86E804B-3814-8CE1-B47F-846442901214}"/>
              </a:ext>
            </a:extLst>
          </p:cNvPr>
          <p:cNvSpPr txBox="1"/>
          <p:nvPr/>
        </p:nvSpPr>
        <p:spPr>
          <a:xfrm>
            <a:off x="6096000" y="4123156"/>
            <a:ext cx="2728954" cy="307777"/>
          </a:xfrm>
          <a:prstGeom prst="rect">
            <a:avLst/>
          </a:prstGeom>
          <a:noFill/>
        </p:spPr>
        <p:txBody>
          <a:bodyPr wrap="square" rtlCol="0">
            <a:spAutoFit/>
          </a:bodyPr>
          <a:lstStyle/>
          <a:p>
            <a:pPr algn="ctr"/>
            <a:r>
              <a:rPr lang="en-US" sz="1400" b="1" dirty="0"/>
              <a:t>Fire service</a:t>
            </a:r>
          </a:p>
        </p:txBody>
      </p:sp>
      <p:pic>
        <p:nvPicPr>
          <p:cNvPr id="11" name="Picture 10">
            <a:extLst>
              <a:ext uri="{FF2B5EF4-FFF2-40B4-BE49-F238E27FC236}">
                <a16:creationId xmlns:a16="http://schemas.microsoft.com/office/drawing/2014/main" id="{310EDA25-1D26-9F2A-0284-6A58FACAC77C}"/>
              </a:ext>
            </a:extLst>
          </p:cNvPr>
          <p:cNvPicPr>
            <a:picLocks noChangeAspect="1"/>
          </p:cNvPicPr>
          <p:nvPr/>
        </p:nvPicPr>
        <p:blipFill>
          <a:blip r:embed="rId4"/>
          <a:stretch>
            <a:fillRect/>
          </a:stretch>
        </p:blipFill>
        <p:spPr>
          <a:xfrm>
            <a:off x="7949014" y="3658807"/>
            <a:ext cx="4101796" cy="2929315"/>
          </a:xfrm>
          <a:prstGeom prst="rect">
            <a:avLst/>
          </a:prstGeom>
        </p:spPr>
      </p:pic>
    </p:spTree>
    <p:extLst>
      <p:ext uri="{BB962C8B-B14F-4D97-AF65-F5344CB8AC3E}">
        <p14:creationId xmlns:p14="http://schemas.microsoft.com/office/powerpoint/2010/main" val="3141458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6581E-6F65-73F0-FBE6-EB3088CBD895}"/>
            </a:ext>
          </a:extLst>
        </p:cNvPr>
        <p:cNvGrpSpPr/>
        <p:nvPr/>
      </p:nvGrpSpPr>
      <p:grpSpPr>
        <a:xfrm>
          <a:off x="0" y="0"/>
          <a:ext cx="0" cy="0"/>
          <a:chOff x="0" y="0"/>
          <a:chExt cx="0" cy="0"/>
        </a:xfrm>
      </p:grpSpPr>
      <p:sp>
        <p:nvSpPr>
          <p:cNvPr id="2" name="Google Shape;144;p19">
            <a:extLst>
              <a:ext uri="{FF2B5EF4-FFF2-40B4-BE49-F238E27FC236}">
                <a16:creationId xmlns:a16="http://schemas.microsoft.com/office/drawing/2014/main" id="{62E4C7AB-90F3-60E0-C200-24347D46DC15}"/>
              </a:ext>
            </a:extLst>
          </p:cNvPr>
          <p:cNvSpPr txBox="1">
            <a:spLocks noGrp="1"/>
          </p:cNvSpPr>
          <p:nvPr>
            <p:ph type="title"/>
          </p:nvPr>
        </p:nvSpPr>
        <p:spPr>
          <a:xfrm>
            <a:off x="322204" y="1216908"/>
            <a:ext cx="546530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accent3"/>
                </a:solidFill>
              </a:rPr>
              <a:t>1. Clear and easily understandable tsunami evacuation maps specific to the critical infrastructure</a:t>
            </a:r>
          </a:p>
        </p:txBody>
      </p:sp>
      <p:sp>
        <p:nvSpPr>
          <p:cNvPr id="4" name="TextBox 3">
            <a:extLst>
              <a:ext uri="{FF2B5EF4-FFF2-40B4-BE49-F238E27FC236}">
                <a16:creationId xmlns:a16="http://schemas.microsoft.com/office/drawing/2014/main" id="{5779A830-61BB-5245-571B-391D5F0D678C}"/>
              </a:ext>
            </a:extLst>
          </p:cNvPr>
          <p:cNvSpPr txBox="1"/>
          <p:nvPr/>
        </p:nvSpPr>
        <p:spPr>
          <a:xfrm>
            <a:off x="0" y="5771180"/>
            <a:ext cx="2962418" cy="523220"/>
          </a:xfrm>
          <a:prstGeom prst="rect">
            <a:avLst/>
          </a:prstGeom>
          <a:noFill/>
        </p:spPr>
        <p:txBody>
          <a:bodyPr wrap="square" rtlCol="0">
            <a:spAutoFit/>
          </a:bodyPr>
          <a:lstStyle/>
          <a:p>
            <a:pPr algn="ctr"/>
            <a:r>
              <a:rPr lang="en-US" sz="1400" b="1" dirty="0"/>
              <a:t>Evacuation Diagram I Gusti Ngurah Rai Airport Building</a:t>
            </a:r>
          </a:p>
        </p:txBody>
      </p:sp>
      <p:pic>
        <p:nvPicPr>
          <p:cNvPr id="10" name="Picture 9">
            <a:extLst>
              <a:ext uri="{FF2B5EF4-FFF2-40B4-BE49-F238E27FC236}">
                <a16:creationId xmlns:a16="http://schemas.microsoft.com/office/drawing/2014/main" id="{E4888A05-979C-93F1-2AD1-03C8C7B7E287}"/>
              </a:ext>
            </a:extLst>
          </p:cNvPr>
          <p:cNvPicPr>
            <a:picLocks noChangeAspect="1"/>
          </p:cNvPicPr>
          <p:nvPr/>
        </p:nvPicPr>
        <p:blipFill>
          <a:blip r:embed="rId3"/>
          <a:srcRect l="1610" t="21073" r="2210" b="4750"/>
          <a:stretch>
            <a:fillRect/>
          </a:stretch>
        </p:blipFill>
        <p:spPr>
          <a:xfrm>
            <a:off x="89465" y="4057650"/>
            <a:ext cx="2962418" cy="1713530"/>
          </a:xfrm>
          <a:prstGeom prst="rect">
            <a:avLst/>
          </a:prstGeom>
        </p:spPr>
      </p:pic>
      <p:sp>
        <p:nvSpPr>
          <p:cNvPr id="11" name="TextBox 10">
            <a:extLst>
              <a:ext uri="{FF2B5EF4-FFF2-40B4-BE49-F238E27FC236}">
                <a16:creationId xmlns:a16="http://schemas.microsoft.com/office/drawing/2014/main" id="{89400714-2AA3-78EF-88ED-C9D1E1D1AC57}"/>
              </a:ext>
            </a:extLst>
          </p:cNvPr>
          <p:cNvSpPr txBox="1"/>
          <p:nvPr/>
        </p:nvSpPr>
        <p:spPr>
          <a:xfrm>
            <a:off x="322203" y="1789608"/>
            <a:ext cx="3388739" cy="2164695"/>
          </a:xfrm>
          <a:prstGeom prst="rect">
            <a:avLst/>
          </a:prstGeom>
          <a:noFill/>
        </p:spPr>
        <p:txBody>
          <a:bodyPr wrap="square">
            <a:spAutoFit/>
          </a:bodyPr>
          <a:lstStyle/>
          <a:p>
            <a:pPr lvl="0" algn="just">
              <a:spcAft>
                <a:spcPts val="80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Tsunami evacuation maps should illustrate:</a:t>
            </a:r>
          </a:p>
          <a:p>
            <a:pPr marL="285750" lvl="0" indent="-285750" algn="just">
              <a:buFont typeface="Arial" panose="020B0604020202020204" pitchFamily="34" charset="0"/>
              <a:buChar char="•"/>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evacuation routes, </a:t>
            </a:r>
          </a:p>
          <a:p>
            <a:pPr marL="285750" lvl="0" indent="-285750" algn="just">
              <a:buFont typeface="Arial" panose="020B0604020202020204" pitchFamily="34" charset="0"/>
              <a:buChar char="•"/>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vertical or horizontal evacuation points, </a:t>
            </a:r>
          </a:p>
          <a:p>
            <a:pPr marL="285750" lvl="0" indent="-285750" algn="just">
              <a:buFont typeface="Arial" panose="020B0604020202020204" pitchFamily="34" charset="0"/>
              <a:buChar char="•"/>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assembly areas, and </a:t>
            </a:r>
          </a:p>
          <a:p>
            <a:pPr marL="285750" lvl="0" indent="-285750" algn="just">
              <a:buFont typeface="Arial" panose="020B0604020202020204" pitchFamily="34" charset="0"/>
              <a:buChar char="•"/>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safe zones within and around the facility. </a:t>
            </a:r>
          </a:p>
        </p:txBody>
      </p:sp>
      <p:sp>
        <p:nvSpPr>
          <p:cNvPr id="6" name="Google Shape;144;p19">
            <a:extLst>
              <a:ext uri="{FF2B5EF4-FFF2-40B4-BE49-F238E27FC236}">
                <a16:creationId xmlns:a16="http://schemas.microsoft.com/office/drawing/2014/main" id="{A62A3960-9189-B663-929F-D2448AF0C10E}"/>
              </a:ext>
            </a:extLst>
          </p:cNvPr>
          <p:cNvSpPr txBox="1">
            <a:spLocks/>
          </p:cNvSpPr>
          <p:nvPr/>
        </p:nvSpPr>
        <p:spPr>
          <a:xfrm>
            <a:off x="537210" y="385987"/>
            <a:ext cx="5465308" cy="6486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kern="0" dirty="0"/>
              <a:t>PREPAREDNESS INDICATORS</a:t>
            </a:r>
          </a:p>
        </p:txBody>
      </p:sp>
      <p:sp>
        <p:nvSpPr>
          <p:cNvPr id="7" name="Google Shape;144;p19">
            <a:extLst>
              <a:ext uri="{FF2B5EF4-FFF2-40B4-BE49-F238E27FC236}">
                <a16:creationId xmlns:a16="http://schemas.microsoft.com/office/drawing/2014/main" id="{3E5BAD24-AB7A-964D-1D5E-1AD3872A56C0}"/>
              </a:ext>
            </a:extLst>
          </p:cNvPr>
          <p:cNvSpPr txBox="1">
            <a:spLocks/>
          </p:cNvSpPr>
          <p:nvPr/>
        </p:nvSpPr>
        <p:spPr>
          <a:xfrm>
            <a:off x="6502351" y="1019886"/>
            <a:ext cx="5465308" cy="547279"/>
          </a:xfrm>
          <a:prstGeom prst="rect">
            <a:avLst/>
          </a:prstGeom>
          <a:solidFill>
            <a:schemeClr val="bg1"/>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kern="0" dirty="0">
                <a:solidFill>
                  <a:schemeClr val="accent3"/>
                </a:solidFill>
              </a:rPr>
              <a:t>2. Tsunami information, including evacuation routes and safe zones</a:t>
            </a:r>
          </a:p>
        </p:txBody>
      </p:sp>
      <p:sp>
        <p:nvSpPr>
          <p:cNvPr id="8" name="Google Shape;247;p15">
            <a:extLst>
              <a:ext uri="{FF2B5EF4-FFF2-40B4-BE49-F238E27FC236}">
                <a16:creationId xmlns:a16="http://schemas.microsoft.com/office/drawing/2014/main" id="{A6D2E2F9-D914-7B1A-EA52-D715B5156381}"/>
              </a:ext>
            </a:extLst>
          </p:cNvPr>
          <p:cNvSpPr txBox="1"/>
          <p:nvPr/>
        </p:nvSpPr>
        <p:spPr>
          <a:xfrm>
            <a:off x="6665328" y="1640859"/>
            <a:ext cx="5561723" cy="4376542"/>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Earthquake/tsunami information boards can include:</a:t>
            </a:r>
            <a:endParaRPr sz="1600" dirty="0"/>
          </a:p>
          <a:p>
            <a:pPr marL="171450" marR="0" lvl="0" indent="-171450" algn="l" rtl="0">
              <a:lnSpc>
                <a:spcPct val="100000"/>
              </a:lnSpc>
              <a:spcBef>
                <a:spcPts val="0"/>
              </a:spcBef>
              <a:spcAft>
                <a:spcPts val="0"/>
              </a:spcAft>
              <a:buClr>
                <a:srgbClr val="1F3864"/>
              </a:buClr>
              <a:buSzPts val="2000"/>
              <a:buFont typeface="Arial" panose="020B0604020202020204" pitchFamily="34" charset="0"/>
              <a:buChar char="•"/>
            </a:pPr>
            <a:r>
              <a:rPr lang="en-US" sz="1600" b="0" i="0" u="none" strike="noStrike" cap="none" dirty="0">
                <a:solidFill>
                  <a:srgbClr val="000000"/>
                </a:solidFill>
                <a:latin typeface="Arial"/>
                <a:ea typeface="Arial"/>
                <a:cs typeface="Arial"/>
                <a:sym typeface="Arial"/>
              </a:rPr>
              <a:t>Evacuation signs</a:t>
            </a:r>
            <a:endParaRPr sz="1600" dirty="0"/>
          </a:p>
          <a:p>
            <a:pPr marL="171450" marR="0" lvl="0" indent="-171450" algn="l" rtl="0">
              <a:lnSpc>
                <a:spcPct val="100000"/>
              </a:lnSpc>
              <a:spcBef>
                <a:spcPts val="0"/>
              </a:spcBef>
              <a:spcAft>
                <a:spcPts val="0"/>
              </a:spcAft>
              <a:buClr>
                <a:srgbClr val="1F3864"/>
              </a:buClr>
              <a:buSzPts val="2000"/>
              <a:buFont typeface="Arial" panose="020B0604020202020204" pitchFamily="34" charset="0"/>
              <a:buChar char="•"/>
            </a:pPr>
            <a:r>
              <a:rPr lang="en-US" sz="1600" b="0" i="0" u="none" strike="noStrike" cap="none" dirty="0">
                <a:solidFill>
                  <a:srgbClr val="000000"/>
                </a:solidFill>
                <a:latin typeface="Arial"/>
                <a:ea typeface="Arial"/>
                <a:cs typeface="Arial"/>
                <a:sym typeface="Arial"/>
              </a:rPr>
              <a:t>Assembly point signs</a:t>
            </a:r>
            <a:endParaRPr sz="1600" dirty="0"/>
          </a:p>
          <a:p>
            <a:pPr marL="171450" marR="0" lvl="0" indent="-171450" algn="l" rtl="0">
              <a:lnSpc>
                <a:spcPct val="100000"/>
              </a:lnSpc>
              <a:spcBef>
                <a:spcPts val="0"/>
              </a:spcBef>
              <a:spcAft>
                <a:spcPts val="0"/>
              </a:spcAft>
              <a:buClr>
                <a:srgbClr val="1F3864"/>
              </a:buClr>
              <a:buSzPts val="2000"/>
              <a:buFont typeface="Arial" panose="020B0604020202020204" pitchFamily="34" charset="0"/>
              <a:buChar char="•"/>
            </a:pPr>
            <a:r>
              <a:rPr lang="en-US" sz="1600" b="0" i="0" u="none" strike="noStrike" cap="none" dirty="0">
                <a:solidFill>
                  <a:srgbClr val="000000"/>
                </a:solidFill>
                <a:latin typeface="Arial"/>
                <a:ea typeface="Arial"/>
                <a:cs typeface="Arial"/>
                <a:sym typeface="Arial"/>
              </a:rPr>
              <a:t>Information boards containing earthquake and tsunami response education</a:t>
            </a:r>
            <a:endParaRPr sz="1600" dirty="0"/>
          </a:p>
          <a:p>
            <a:pPr marL="171450" marR="0" lvl="0" indent="-171450" algn="l" rtl="0">
              <a:lnSpc>
                <a:spcPct val="100000"/>
              </a:lnSpc>
              <a:spcBef>
                <a:spcPts val="0"/>
              </a:spcBef>
              <a:spcAft>
                <a:spcPts val="0"/>
              </a:spcAft>
              <a:buClr>
                <a:srgbClr val="1F3864"/>
              </a:buClr>
              <a:buSzPts val="2000"/>
              <a:buFont typeface="Arial" panose="020B0604020202020204" pitchFamily="34" charset="0"/>
              <a:buChar char="•"/>
            </a:pPr>
            <a:r>
              <a:rPr lang="en-US" sz="1600" b="0" i="0" u="none" strike="noStrike" cap="none" dirty="0">
                <a:solidFill>
                  <a:srgbClr val="000000"/>
                </a:solidFill>
                <a:latin typeface="Arial"/>
                <a:ea typeface="Arial"/>
                <a:cs typeface="Arial"/>
                <a:sym typeface="Arial"/>
              </a:rPr>
              <a:t>Earthquake and tsunami evacuation maps</a:t>
            </a:r>
            <a:endParaRPr sz="1600" dirty="0"/>
          </a:p>
          <a:p>
            <a:pPr marL="0" marR="0" lvl="0" indent="0" algn="l"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These information boards must be:</a:t>
            </a:r>
            <a:endParaRPr sz="1600" dirty="0"/>
          </a:p>
          <a:p>
            <a:pPr marL="171450" marR="0" lvl="0" indent="-171450" algn="l" rtl="0">
              <a:lnSpc>
                <a:spcPct val="100000"/>
              </a:lnSpc>
              <a:spcBef>
                <a:spcPts val="0"/>
              </a:spcBef>
              <a:spcAft>
                <a:spcPts val="0"/>
              </a:spcAft>
              <a:buClr>
                <a:srgbClr val="1F3864"/>
              </a:buClr>
              <a:buSzPts val="2000"/>
              <a:buFont typeface="Arial" panose="020B0604020202020204" pitchFamily="34" charset="0"/>
              <a:buChar char="•"/>
            </a:pPr>
            <a:r>
              <a:rPr lang="en-US" sz="1600" b="0" i="0" u="none" strike="noStrike" cap="none" dirty="0">
                <a:solidFill>
                  <a:srgbClr val="000000"/>
                </a:solidFill>
                <a:latin typeface="Arial"/>
                <a:ea typeface="Arial"/>
                <a:cs typeface="Arial"/>
                <a:sym typeface="Arial"/>
              </a:rPr>
              <a:t>Easy to understand and bilingual (</a:t>
            </a:r>
            <a:r>
              <a:rPr lang="en-US" sz="1600" dirty="0">
                <a:solidFill>
                  <a:srgbClr val="000000"/>
                </a:solidFill>
                <a:latin typeface="Arial"/>
                <a:ea typeface="Arial"/>
                <a:cs typeface="Arial"/>
                <a:sym typeface="Arial"/>
              </a:rPr>
              <a:t>Local language</a:t>
            </a:r>
            <a:r>
              <a:rPr lang="en-US" sz="1600" b="0" i="0" u="none" strike="noStrike" cap="none" dirty="0">
                <a:solidFill>
                  <a:srgbClr val="000000"/>
                </a:solidFill>
                <a:latin typeface="Arial"/>
                <a:ea typeface="Arial"/>
                <a:cs typeface="Arial"/>
                <a:sym typeface="Arial"/>
              </a:rPr>
              <a:t> and English)</a:t>
            </a:r>
            <a:endParaRPr sz="1600" dirty="0"/>
          </a:p>
          <a:p>
            <a:pPr marL="171450" marR="0" lvl="0" indent="-171450" algn="l" rtl="0">
              <a:lnSpc>
                <a:spcPct val="100000"/>
              </a:lnSpc>
              <a:spcBef>
                <a:spcPts val="0"/>
              </a:spcBef>
              <a:spcAft>
                <a:spcPts val="0"/>
              </a:spcAft>
              <a:buClr>
                <a:srgbClr val="1F3864"/>
              </a:buClr>
              <a:buSzPts val="2000"/>
              <a:buFont typeface="Arial" panose="020B0604020202020204" pitchFamily="34" charset="0"/>
              <a:buChar char="•"/>
            </a:pPr>
            <a:r>
              <a:rPr lang="en-US" sz="1600" b="0" i="0" u="none" strike="noStrike" cap="none" dirty="0">
                <a:solidFill>
                  <a:srgbClr val="000000"/>
                </a:solidFill>
                <a:latin typeface="Arial"/>
                <a:ea typeface="Arial"/>
                <a:cs typeface="Arial"/>
                <a:sym typeface="Arial"/>
              </a:rPr>
              <a:t>Installed in easily visible locations within every building and waiting area</a:t>
            </a:r>
            <a:endParaRPr sz="1600" dirty="0"/>
          </a:p>
          <a:p>
            <a:pPr lvl="0">
              <a:lnSpc>
                <a:spcPct val="90000"/>
              </a:lnSpc>
              <a:buSzPts val="1800"/>
            </a:pPr>
            <a:r>
              <a:rPr lang="en-US" sz="1600" b="1" dirty="0"/>
              <a:t>Tsunami information signs should be placed in several crowded areas within airport, port, and hotel premises, such as:</a:t>
            </a:r>
          </a:p>
          <a:p>
            <a:pPr marL="457200" lvl="0" indent="-342900">
              <a:lnSpc>
                <a:spcPct val="90000"/>
              </a:lnSpc>
              <a:buSzPts val="1800"/>
              <a:buFont typeface="Arial"/>
              <a:buChar char="•"/>
            </a:pPr>
            <a:r>
              <a:rPr lang="en-US" sz="1600" dirty="0"/>
              <a:t>Airport arrival/departure terminals.</a:t>
            </a:r>
          </a:p>
          <a:p>
            <a:pPr marL="457200" lvl="0" indent="-342900">
              <a:lnSpc>
                <a:spcPct val="90000"/>
              </a:lnSpc>
              <a:buSzPts val="1800"/>
              <a:buFont typeface="Arial"/>
              <a:buChar char="•"/>
            </a:pPr>
            <a:r>
              <a:rPr lang="en-US" sz="1600" dirty="0"/>
              <a:t>Port passenger/vehicle loading areas.</a:t>
            </a:r>
          </a:p>
          <a:p>
            <a:pPr marL="457200" lvl="0" indent="-342900">
              <a:lnSpc>
                <a:spcPct val="90000"/>
              </a:lnSpc>
              <a:buSzPts val="1800"/>
              <a:buFont typeface="Arial"/>
              <a:buChar char="•"/>
            </a:pPr>
            <a:r>
              <a:rPr lang="en-US" sz="1600" dirty="0"/>
              <a:t>Waiting areas, halls, and cafeterias.</a:t>
            </a:r>
          </a:p>
          <a:p>
            <a:pPr marL="342900" marR="0" lvl="0" indent="-342900" algn="l" rtl="0">
              <a:lnSpc>
                <a:spcPct val="100000"/>
              </a:lnSpc>
              <a:spcBef>
                <a:spcPts val="0"/>
              </a:spcBef>
              <a:spcAft>
                <a:spcPts val="0"/>
              </a:spcAft>
              <a:buClr>
                <a:srgbClr val="1F3864"/>
              </a:buClr>
              <a:buSzPts val="2000"/>
              <a:buFont typeface="Arial"/>
              <a:buChar char="•"/>
            </a:pPr>
            <a:endParaRPr sz="1600" dirty="0"/>
          </a:p>
        </p:txBody>
      </p:sp>
      <p:pic>
        <p:nvPicPr>
          <p:cNvPr id="13" name="Picture 12">
            <a:extLst>
              <a:ext uri="{FF2B5EF4-FFF2-40B4-BE49-F238E27FC236}">
                <a16:creationId xmlns:a16="http://schemas.microsoft.com/office/drawing/2014/main" id="{C3CCEA85-041D-249A-A14B-26F19D197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347" y="4057650"/>
            <a:ext cx="3345051" cy="2081810"/>
          </a:xfrm>
          <a:prstGeom prst="rect">
            <a:avLst/>
          </a:prstGeom>
        </p:spPr>
      </p:pic>
    </p:spTree>
    <p:extLst>
      <p:ext uri="{BB962C8B-B14F-4D97-AF65-F5344CB8AC3E}">
        <p14:creationId xmlns:p14="http://schemas.microsoft.com/office/powerpoint/2010/main" val="952504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F25AB-7B80-CBD1-8701-BC643A55D6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719ABE-968A-5C21-4CE8-AE39D2BBBC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950" y="4722880"/>
            <a:ext cx="2306548" cy="1480448"/>
          </a:xfrm>
          <a:prstGeom prst="rect">
            <a:avLst/>
          </a:prstGeom>
          <a:noFill/>
        </p:spPr>
      </p:pic>
      <p:pic>
        <p:nvPicPr>
          <p:cNvPr id="7" name="Picture 6">
            <a:extLst>
              <a:ext uri="{FF2B5EF4-FFF2-40B4-BE49-F238E27FC236}">
                <a16:creationId xmlns:a16="http://schemas.microsoft.com/office/drawing/2014/main" id="{EF02CA04-7F8F-9CB8-B589-3B86142DFC7C}"/>
              </a:ext>
            </a:extLst>
          </p:cNvPr>
          <p:cNvPicPr>
            <a:picLocks noChangeAspect="1"/>
          </p:cNvPicPr>
          <p:nvPr/>
        </p:nvPicPr>
        <p:blipFill>
          <a:blip r:embed="rId3"/>
          <a:srcRect l="10414" t="17678" r="17716" b="17004"/>
          <a:stretch>
            <a:fillRect/>
          </a:stretch>
        </p:blipFill>
        <p:spPr>
          <a:xfrm>
            <a:off x="2608615" y="4722880"/>
            <a:ext cx="2171933" cy="1480448"/>
          </a:xfrm>
          <a:prstGeom prst="rect">
            <a:avLst/>
          </a:prstGeom>
        </p:spPr>
      </p:pic>
      <p:sp>
        <p:nvSpPr>
          <p:cNvPr id="8" name="Google Shape;247;p15">
            <a:extLst>
              <a:ext uri="{FF2B5EF4-FFF2-40B4-BE49-F238E27FC236}">
                <a16:creationId xmlns:a16="http://schemas.microsoft.com/office/drawing/2014/main" id="{2E03D000-8931-A400-33C5-2A35973544AC}"/>
              </a:ext>
            </a:extLst>
          </p:cNvPr>
          <p:cNvSpPr txBox="1"/>
          <p:nvPr/>
        </p:nvSpPr>
        <p:spPr>
          <a:xfrm>
            <a:off x="271950" y="2048627"/>
            <a:ext cx="5231929"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i="0" u="none" strike="noStrike" cap="none" dirty="0">
                <a:solidFill>
                  <a:srgbClr val="000000"/>
                </a:solidFill>
                <a:latin typeface="Arial"/>
                <a:ea typeface="Arial"/>
                <a:cs typeface="Arial"/>
                <a:sym typeface="Arial"/>
              </a:rPr>
              <a:t>Suggested outreach and dissemination methods include:</a:t>
            </a:r>
          </a:p>
          <a:p>
            <a:pPr marL="171450" marR="0" lvl="0" indent="-171450" algn="l" rtl="0">
              <a:lnSpc>
                <a:spcPct val="100000"/>
              </a:lnSpc>
              <a:spcBef>
                <a:spcPts val="0"/>
              </a:spcBef>
              <a:spcAft>
                <a:spcPts val="0"/>
              </a:spcAft>
              <a:buFont typeface="Arial" panose="020B0604020202020204" pitchFamily="34" charset="0"/>
              <a:buChar char="•"/>
            </a:pPr>
            <a:r>
              <a:rPr lang="en-US" sz="1600" b="1" i="0" u="none" strike="noStrike" cap="none" dirty="0">
                <a:solidFill>
                  <a:srgbClr val="000000"/>
                </a:solidFill>
                <a:latin typeface="Arial"/>
                <a:ea typeface="Arial"/>
                <a:cs typeface="Arial"/>
                <a:sym typeface="Arial"/>
              </a:rPr>
              <a:t>Printed materials </a:t>
            </a:r>
            <a:r>
              <a:rPr lang="en-US" sz="1600" i="0" u="none" strike="noStrike" cap="none" dirty="0">
                <a:solidFill>
                  <a:srgbClr val="000000"/>
                </a:solidFill>
                <a:latin typeface="Arial"/>
                <a:ea typeface="Arial"/>
                <a:cs typeface="Arial"/>
                <a:sym typeface="Arial"/>
              </a:rPr>
              <a:t>distributed in staff offices, passenger terminals, and operational control rooms.</a:t>
            </a:r>
          </a:p>
          <a:p>
            <a:pPr marL="171450" marR="0" lvl="0" indent="-171450" algn="l" rtl="0">
              <a:lnSpc>
                <a:spcPct val="100000"/>
              </a:lnSpc>
              <a:spcBef>
                <a:spcPts val="0"/>
              </a:spcBef>
              <a:spcAft>
                <a:spcPts val="0"/>
              </a:spcAft>
              <a:buFont typeface="Arial" panose="020B0604020202020204" pitchFamily="34" charset="0"/>
              <a:buChar char="•"/>
            </a:pPr>
            <a:r>
              <a:rPr lang="en-US" sz="1600" b="1" i="0" u="none" strike="noStrike" cap="none" dirty="0">
                <a:solidFill>
                  <a:srgbClr val="000000"/>
                </a:solidFill>
                <a:latin typeface="Arial"/>
                <a:ea typeface="Arial"/>
                <a:cs typeface="Arial"/>
                <a:sym typeface="Arial"/>
              </a:rPr>
              <a:t>Digital dissemination</a:t>
            </a:r>
            <a:r>
              <a:rPr lang="en-US" sz="1600" i="0" u="none" strike="noStrike" cap="none" dirty="0">
                <a:solidFill>
                  <a:srgbClr val="000000"/>
                </a:solidFill>
                <a:latin typeface="Arial"/>
                <a:ea typeface="Arial"/>
                <a:cs typeface="Arial"/>
                <a:sym typeface="Arial"/>
              </a:rPr>
              <a:t> </a:t>
            </a:r>
          </a:p>
          <a:p>
            <a:pPr marL="171450" marR="0" lvl="0" indent="-171450" algn="l" rtl="0">
              <a:lnSpc>
                <a:spcPct val="100000"/>
              </a:lnSpc>
              <a:spcBef>
                <a:spcPts val="0"/>
              </a:spcBef>
              <a:spcAft>
                <a:spcPts val="0"/>
              </a:spcAft>
              <a:buFont typeface="Arial" panose="020B0604020202020204" pitchFamily="34" charset="0"/>
              <a:buChar char="•"/>
            </a:pPr>
            <a:r>
              <a:rPr lang="en-US" sz="1600" b="1" i="0" u="none" strike="noStrike" cap="none" dirty="0">
                <a:solidFill>
                  <a:srgbClr val="000000"/>
                </a:solidFill>
                <a:latin typeface="Arial"/>
                <a:ea typeface="Arial"/>
                <a:cs typeface="Arial"/>
                <a:sym typeface="Arial"/>
              </a:rPr>
              <a:t>Visual communication</a:t>
            </a:r>
            <a:r>
              <a:rPr lang="en-US" sz="1600" i="0" u="none" strike="noStrike" cap="none" dirty="0">
                <a:solidFill>
                  <a:srgbClr val="000000"/>
                </a:solidFill>
                <a:latin typeface="Arial"/>
                <a:ea typeface="Arial"/>
                <a:cs typeface="Arial"/>
                <a:sym typeface="Arial"/>
              </a:rPr>
              <a:t> via billboards, LED displays, or safety information.</a:t>
            </a:r>
          </a:p>
          <a:p>
            <a:pPr marL="171450" marR="0" lvl="0" indent="-171450" algn="l" rtl="0">
              <a:lnSpc>
                <a:spcPct val="100000"/>
              </a:lnSpc>
              <a:spcBef>
                <a:spcPts val="0"/>
              </a:spcBef>
              <a:spcAft>
                <a:spcPts val="0"/>
              </a:spcAft>
              <a:buFont typeface="Arial" panose="020B0604020202020204" pitchFamily="34" charset="0"/>
              <a:buChar char="•"/>
            </a:pPr>
            <a:r>
              <a:rPr lang="en-US" sz="1600" b="1" i="0" u="none" strike="noStrike" cap="none" dirty="0">
                <a:solidFill>
                  <a:srgbClr val="000000"/>
                </a:solidFill>
                <a:latin typeface="Arial"/>
                <a:ea typeface="Arial"/>
                <a:cs typeface="Arial"/>
                <a:sym typeface="Arial"/>
              </a:rPr>
              <a:t>Public service announcements</a:t>
            </a:r>
            <a:r>
              <a:rPr lang="en-US" sz="1600" i="0" u="none" strike="noStrike" cap="none" dirty="0">
                <a:solidFill>
                  <a:srgbClr val="000000"/>
                </a:solidFill>
                <a:latin typeface="Arial"/>
                <a:ea typeface="Arial"/>
                <a:cs typeface="Arial"/>
                <a:sym typeface="Arial"/>
              </a:rPr>
              <a:t> </a:t>
            </a:r>
          </a:p>
          <a:p>
            <a:pPr marL="171450" marR="0" lvl="0" indent="-171450" algn="l" rtl="0">
              <a:lnSpc>
                <a:spcPct val="100000"/>
              </a:lnSpc>
              <a:spcBef>
                <a:spcPts val="0"/>
              </a:spcBef>
              <a:spcAft>
                <a:spcPts val="0"/>
              </a:spcAft>
              <a:buFont typeface="Arial" panose="020B0604020202020204" pitchFamily="34" charset="0"/>
              <a:buChar char="•"/>
            </a:pPr>
            <a:r>
              <a:rPr lang="en-US" sz="1600" b="1" i="0" u="none" strike="noStrike" cap="none" dirty="0">
                <a:solidFill>
                  <a:srgbClr val="000000"/>
                </a:solidFill>
                <a:latin typeface="Arial"/>
                <a:ea typeface="Arial"/>
                <a:cs typeface="Arial"/>
                <a:sym typeface="Arial"/>
              </a:rPr>
              <a:t>Safety videos or briefings</a:t>
            </a:r>
            <a:r>
              <a:rPr lang="en-US" sz="1600" i="0" u="none" strike="noStrike" cap="none" dirty="0">
                <a:solidFill>
                  <a:srgbClr val="000000"/>
                </a:solidFill>
                <a:latin typeface="Arial"/>
                <a:ea typeface="Arial"/>
                <a:cs typeface="Arial"/>
                <a:sym typeface="Arial"/>
              </a:rPr>
              <a:t> </a:t>
            </a:r>
          </a:p>
          <a:p>
            <a:pPr marL="171450" marR="0" lvl="0" indent="-171450" algn="l" rtl="0">
              <a:lnSpc>
                <a:spcPct val="100000"/>
              </a:lnSpc>
              <a:spcBef>
                <a:spcPts val="0"/>
              </a:spcBef>
              <a:spcAft>
                <a:spcPts val="0"/>
              </a:spcAft>
              <a:buFont typeface="Arial" panose="020B0604020202020204" pitchFamily="34" charset="0"/>
              <a:buChar char="•"/>
            </a:pPr>
            <a:r>
              <a:rPr lang="en-US" sz="1600" b="1" i="0" u="none" strike="noStrike" cap="none" dirty="0">
                <a:solidFill>
                  <a:srgbClr val="000000"/>
                </a:solidFill>
                <a:latin typeface="Arial"/>
                <a:ea typeface="Arial"/>
                <a:cs typeface="Arial"/>
                <a:sym typeface="Arial"/>
              </a:rPr>
              <a:t>Coordination with local disaster management</a:t>
            </a:r>
            <a:endParaRPr sz="1600" dirty="0"/>
          </a:p>
        </p:txBody>
      </p:sp>
      <p:sp>
        <p:nvSpPr>
          <p:cNvPr id="9" name="Google Shape;144;p19">
            <a:extLst>
              <a:ext uri="{FF2B5EF4-FFF2-40B4-BE49-F238E27FC236}">
                <a16:creationId xmlns:a16="http://schemas.microsoft.com/office/drawing/2014/main" id="{DD767F7C-DE43-B6DB-3052-5193EAC904BC}"/>
              </a:ext>
            </a:extLst>
          </p:cNvPr>
          <p:cNvSpPr txBox="1">
            <a:spLocks noGrp="1"/>
          </p:cNvSpPr>
          <p:nvPr>
            <p:ph type="title"/>
          </p:nvPr>
        </p:nvSpPr>
        <p:spPr>
          <a:xfrm>
            <a:off x="271950" y="1154431"/>
            <a:ext cx="5231929" cy="7744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accent3"/>
                </a:solidFill>
              </a:rPr>
              <a:t>3. Educational, communication, and training materials are made available and disseminated among all personnel and relevant contractors.</a:t>
            </a:r>
          </a:p>
        </p:txBody>
      </p:sp>
      <p:sp>
        <p:nvSpPr>
          <p:cNvPr id="2" name="Google Shape;144;p19">
            <a:extLst>
              <a:ext uri="{FF2B5EF4-FFF2-40B4-BE49-F238E27FC236}">
                <a16:creationId xmlns:a16="http://schemas.microsoft.com/office/drawing/2014/main" id="{B3ECB016-C33A-3468-AD4C-92D04338A2EC}"/>
              </a:ext>
            </a:extLst>
          </p:cNvPr>
          <p:cNvSpPr txBox="1">
            <a:spLocks/>
          </p:cNvSpPr>
          <p:nvPr/>
        </p:nvSpPr>
        <p:spPr>
          <a:xfrm>
            <a:off x="537210" y="385987"/>
            <a:ext cx="5465308" cy="6486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kern="0" dirty="0"/>
              <a:t>PREPAREDNESS INDICATORS</a:t>
            </a:r>
          </a:p>
        </p:txBody>
      </p:sp>
      <p:sp>
        <p:nvSpPr>
          <p:cNvPr id="6" name="Google Shape;271;p18">
            <a:extLst>
              <a:ext uri="{FF2B5EF4-FFF2-40B4-BE49-F238E27FC236}">
                <a16:creationId xmlns:a16="http://schemas.microsoft.com/office/drawing/2014/main" id="{57E8456E-2660-8A7F-73A6-3933DB401377}"/>
              </a:ext>
            </a:extLst>
          </p:cNvPr>
          <p:cNvSpPr txBox="1">
            <a:spLocks/>
          </p:cNvSpPr>
          <p:nvPr/>
        </p:nvSpPr>
        <p:spPr>
          <a:xfrm>
            <a:off x="5425441" y="698974"/>
            <a:ext cx="6823708" cy="820268"/>
          </a:xfrm>
          <a:prstGeom prst="rect">
            <a:avLst/>
          </a:prstGeom>
          <a:solidFill>
            <a:schemeClr val="bg1"/>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lnSpc>
                <a:spcPct val="90000"/>
              </a:lnSpc>
              <a:spcBef>
                <a:spcPts val="1000"/>
              </a:spcBef>
              <a:buSzPts val="1800"/>
            </a:pPr>
            <a:r>
              <a:rPr lang="en-US" sz="1600" dirty="0"/>
              <a:t>These activities can include </a:t>
            </a:r>
            <a:r>
              <a:rPr lang="en-US" sz="1600" b="1" dirty="0"/>
              <a:t>workshops, safety training, and campaigns during exhibitions.</a:t>
            </a:r>
            <a:endParaRPr lang="en-US" sz="1600" dirty="0"/>
          </a:p>
        </p:txBody>
      </p:sp>
      <p:sp>
        <p:nvSpPr>
          <p:cNvPr id="4" name="Google Shape;144;p19">
            <a:extLst>
              <a:ext uri="{FF2B5EF4-FFF2-40B4-BE49-F238E27FC236}">
                <a16:creationId xmlns:a16="http://schemas.microsoft.com/office/drawing/2014/main" id="{4E375E83-55AE-D36F-21C7-9B86E164145B}"/>
              </a:ext>
            </a:extLst>
          </p:cNvPr>
          <p:cNvSpPr txBox="1">
            <a:spLocks/>
          </p:cNvSpPr>
          <p:nvPr/>
        </p:nvSpPr>
        <p:spPr>
          <a:xfrm>
            <a:off x="5503879" y="205740"/>
            <a:ext cx="6688121" cy="593679"/>
          </a:xfrm>
          <a:prstGeom prst="rect">
            <a:avLst/>
          </a:prstGeom>
          <a:solidFill>
            <a:schemeClr val="bg1"/>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kern="0" dirty="0">
                <a:solidFill>
                  <a:schemeClr val="accent3"/>
                </a:solidFill>
              </a:rPr>
              <a:t>4. Regular outreach or internal capacity-building activities on tsunami preparedness are conducted at least 3 times a year</a:t>
            </a:r>
          </a:p>
        </p:txBody>
      </p:sp>
      <p:pic>
        <p:nvPicPr>
          <p:cNvPr id="10" name="Picture 9">
            <a:extLst>
              <a:ext uri="{FF2B5EF4-FFF2-40B4-BE49-F238E27FC236}">
                <a16:creationId xmlns:a16="http://schemas.microsoft.com/office/drawing/2014/main" id="{705DF98D-2C5C-D5A5-42E7-E159BEDEA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4349" y="1399661"/>
            <a:ext cx="2317431" cy="1544954"/>
          </a:xfrm>
          <a:prstGeom prst="rect">
            <a:avLst/>
          </a:prstGeom>
        </p:spPr>
      </p:pic>
      <p:pic>
        <p:nvPicPr>
          <p:cNvPr id="11" name="Google Shape;272;p18">
            <a:extLst>
              <a:ext uri="{FF2B5EF4-FFF2-40B4-BE49-F238E27FC236}">
                <a16:creationId xmlns:a16="http://schemas.microsoft.com/office/drawing/2014/main" id="{E65B76AD-8E22-73D3-2343-C9C6FB4AADFE}"/>
              </a:ext>
            </a:extLst>
          </p:cNvPr>
          <p:cNvPicPr preferRelativeResize="0"/>
          <p:nvPr/>
        </p:nvPicPr>
        <p:blipFill rotWithShape="1">
          <a:blip r:embed="rId5">
            <a:alphaModFix/>
          </a:blip>
          <a:srcRect/>
          <a:stretch/>
        </p:blipFill>
        <p:spPr>
          <a:xfrm>
            <a:off x="7951781" y="1399661"/>
            <a:ext cx="2232350" cy="1544954"/>
          </a:xfrm>
          <a:prstGeom prst="rect">
            <a:avLst/>
          </a:prstGeom>
          <a:noFill/>
          <a:ln>
            <a:noFill/>
          </a:ln>
        </p:spPr>
      </p:pic>
      <p:sp>
        <p:nvSpPr>
          <p:cNvPr id="12" name="Google Shape;144;p19">
            <a:extLst>
              <a:ext uri="{FF2B5EF4-FFF2-40B4-BE49-F238E27FC236}">
                <a16:creationId xmlns:a16="http://schemas.microsoft.com/office/drawing/2014/main" id="{A9E439FE-D84C-E0FD-5031-05459D4D3613}"/>
              </a:ext>
            </a:extLst>
          </p:cNvPr>
          <p:cNvSpPr txBox="1">
            <a:spLocks/>
          </p:cNvSpPr>
          <p:nvPr/>
        </p:nvSpPr>
        <p:spPr>
          <a:xfrm>
            <a:off x="5535609" y="2961493"/>
            <a:ext cx="6557651" cy="8728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kern="0" dirty="0">
                <a:solidFill>
                  <a:schemeClr val="accent3"/>
                </a:solidFill>
              </a:rPr>
              <a:t>5. A full-scale or tabletop tsunami drill involving internal emergency teams and external response agencies is conducted at least once every two years</a:t>
            </a:r>
          </a:p>
        </p:txBody>
      </p:sp>
      <p:sp>
        <p:nvSpPr>
          <p:cNvPr id="13" name="Google Shape;282;p19">
            <a:extLst>
              <a:ext uri="{FF2B5EF4-FFF2-40B4-BE49-F238E27FC236}">
                <a16:creationId xmlns:a16="http://schemas.microsoft.com/office/drawing/2014/main" id="{2481E2C9-E7BD-A540-4446-345C4FAE01AD}"/>
              </a:ext>
            </a:extLst>
          </p:cNvPr>
          <p:cNvSpPr txBox="1">
            <a:spLocks/>
          </p:cNvSpPr>
          <p:nvPr/>
        </p:nvSpPr>
        <p:spPr>
          <a:xfrm>
            <a:off x="5512748" y="3758836"/>
            <a:ext cx="6679251" cy="12880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t>These exercises can take various forms, such as </a:t>
            </a:r>
            <a:r>
              <a:rPr lang="en-US" sz="1600" b="1" dirty="0"/>
              <a:t>tabletop exercises, drills, communication tests</a:t>
            </a:r>
            <a:r>
              <a:rPr lang="en-US" sz="1600" dirty="0"/>
              <a:t>, and more. Participation should include </a:t>
            </a:r>
            <a:r>
              <a:rPr lang="en-US" sz="1600" b="1" dirty="0"/>
              <a:t>all staff including Security Officer, AVSEC (Aviation Security), Ground Handling Officer, Air Traffic Controller, Public Announcer, Cargo Officer, etc. </a:t>
            </a:r>
            <a:r>
              <a:rPr lang="en-US" sz="1600" dirty="0"/>
              <a:t>And it's even better if users/guests can also be involved.</a:t>
            </a:r>
          </a:p>
        </p:txBody>
      </p:sp>
      <p:pic>
        <p:nvPicPr>
          <p:cNvPr id="14" name="Picture 13">
            <a:extLst>
              <a:ext uri="{FF2B5EF4-FFF2-40B4-BE49-F238E27FC236}">
                <a16:creationId xmlns:a16="http://schemas.microsoft.com/office/drawing/2014/main" id="{60EC43D3-B90D-F68C-4B01-B9FDF7C7600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4349" y="5046859"/>
            <a:ext cx="2317431" cy="1578345"/>
          </a:xfrm>
          <a:prstGeom prst="rect">
            <a:avLst/>
          </a:prstGeom>
          <a:noFill/>
        </p:spPr>
      </p:pic>
      <p:pic>
        <p:nvPicPr>
          <p:cNvPr id="15" name="Picture 14">
            <a:extLst>
              <a:ext uri="{FF2B5EF4-FFF2-40B4-BE49-F238E27FC236}">
                <a16:creationId xmlns:a16="http://schemas.microsoft.com/office/drawing/2014/main" id="{DA1F272B-F160-D62F-1C86-2F2783C514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64881" y="5046858"/>
            <a:ext cx="2821149" cy="1578346"/>
          </a:xfrm>
          <a:prstGeom prst="rect">
            <a:avLst/>
          </a:prstGeom>
          <a:noFill/>
        </p:spPr>
      </p:pic>
    </p:spTree>
    <p:extLst>
      <p:ext uri="{BB962C8B-B14F-4D97-AF65-F5344CB8AC3E}">
        <p14:creationId xmlns:p14="http://schemas.microsoft.com/office/powerpoint/2010/main" val="895749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2430F-EF3A-3D92-1671-73FEDEEEEE1A}"/>
            </a:ext>
          </a:extLst>
        </p:cNvPr>
        <p:cNvGrpSpPr/>
        <p:nvPr/>
      </p:nvGrpSpPr>
      <p:grpSpPr>
        <a:xfrm>
          <a:off x="0" y="0"/>
          <a:ext cx="0" cy="0"/>
          <a:chOff x="0" y="0"/>
          <a:chExt cx="0" cy="0"/>
        </a:xfrm>
      </p:grpSpPr>
      <p:sp>
        <p:nvSpPr>
          <p:cNvPr id="3" name="Google Shape;144;p19">
            <a:extLst>
              <a:ext uri="{FF2B5EF4-FFF2-40B4-BE49-F238E27FC236}">
                <a16:creationId xmlns:a16="http://schemas.microsoft.com/office/drawing/2014/main" id="{F158B1D9-A24C-A1DB-9006-F69CF3333ECC}"/>
              </a:ext>
            </a:extLst>
          </p:cNvPr>
          <p:cNvSpPr txBox="1">
            <a:spLocks/>
          </p:cNvSpPr>
          <p:nvPr/>
        </p:nvSpPr>
        <p:spPr>
          <a:xfrm>
            <a:off x="326475" y="1118906"/>
            <a:ext cx="5137066" cy="104573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kern="0" dirty="0">
                <a:solidFill>
                  <a:schemeClr val="accent3"/>
                </a:solidFill>
              </a:rPr>
              <a:t>1. A tsunami emergency response plan specific to the critical infrastructure facility is developed and approved</a:t>
            </a:r>
          </a:p>
        </p:txBody>
      </p:sp>
      <p:sp>
        <p:nvSpPr>
          <p:cNvPr id="10" name="Google Shape;282;p19">
            <a:extLst>
              <a:ext uri="{FF2B5EF4-FFF2-40B4-BE49-F238E27FC236}">
                <a16:creationId xmlns:a16="http://schemas.microsoft.com/office/drawing/2014/main" id="{310971DD-79F3-12D9-7C89-E5C2917D038E}"/>
              </a:ext>
            </a:extLst>
          </p:cNvPr>
          <p:cNvSpPr txBox="1">
            <a:spLocks/>
          </p:cNvSpPr>
          <p:nvPr/>
        </p:nvSpPr>
        <p:spPr>
          <a:xfrm>
            <a:off x="326475" y="1982463"/>
            <a:ext cx="4817412" cy="42192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t>Emergency Plan Document</a:t>
            </a:r>
          </a:p>
          <a:p>
            <a:r>
              <a:rPr lang="en-US" sz="1600" dirty="0"/>
              <a:t>Should at least contain:</a:t>
            </a:r>
          </a:p>
          <a:p>
            <a:pPr marL="342900" indent="-342900">
              <a:buFont typeface="Arial" panose="020B0604020202020204" pitchFamily="34" charset="0"/>
              <a:buChar char="•"/>
            </a:pPr>
            <a:r>
              <a:rPr lang="en-US" sz="1600" dirty="0"/>
              <a:t>Identification of potential earthquake and tsunami hazards.</a:t>
            </a:r>
          </a:p>
          <a:p>
            <a:pPr marL="342900" indent="-342900">
              <a:buFont typeface="Arial" panose="020B0604020202020204" pitchFamily="34" charset="0"/>
              <a:buChar char="•"/>
            </a:pPr>
            <a:r>
              <a:rPr lang="en-US" sz="1600" dirty="0"/>
              <a:t>Data on management/staff and users/guests.</a:t>
            </a:r>
          </a:p>
          <a:p>
            <a:pPr marL="342900" indent="-342900">
              <a:buFont typeface="Arial" panose="020B0604020202020204" pitchFamily="34" charset="0"/>
              <a:buChar char="•"/>
            </a:pPr>
            <a:r>
              <a:rPr lang="en-US" sz="1600" dirty="0"/>
              <a:t>SOPs for Earthquake Response and Tsunami Early Warning.</a:t>
            </a:r>
          </a:p>
          <a:p>
            <a:pPr marL="342900" indent="-342900">
              <a:buFont typeface="Arial" panose="020B0604020202020204" pitchFamily="34" charset="0"/>
              <a:buChar char="•"/>
            </a:pPr>
            <a:r>
              <a:rPr lang="en-US" sz="1600" dirty="0"/>
              <a:t>Activation of emergency response and personnel implementing the emergency response.</a:t>
            </a:r>
          </a:p>
          <a:p>
            <a:pPr marL="342900" indent="-342900">
              <a:buFont typeface="Arial" panose="020B0604020202020204" pitchFamily="34" charset="0"/>
              <a:buChar char="•"/>
            </a:pPr>
            <a:r>
              <a:rPr lang="en-US" sz="1600" dirty="0"/>
              <a:t>Contact information for relevant institutions, including Focal Points for earthquake information and tsunami early warnings.</a:t>
            </a:r>
          </a:p>
          <a:p>
            <a:pPr marL="342900" indent="-342900">
              <a:buFont typeface="Arial" panose="020B0604020202020204" pitchFamily="34" charset="0"/>
              <a:buChar char="•"/>
            </a:pPr>
            <a:r>
              <a:rPr lang="en-US" sz="1600" dirty="0"/>
              <a:t>Evacuation plan.</a:t>
            </a:r>
          </a:p>
          <a:p>
            <a:pPr marL="342900" indent="-342900">
              <a:buFont typeface="Arial" panose="020B0604020202020204" pitchFamily="34" charset="0"/>
              <a:buChar char="•"/>
            </a:pPr>
            <a:r>
              <a:rPr lang="en-US" sz="1600" dirty="0"/>
              <a:t>Evacuation maps.</a:t>
            </a:r>
          </a:p>
          <a:p>
            <a:pPr marL="342900" indent="-342900">
              <a:buFont typeface="Arial" panose="020B0604020202020204" pitchFamily="34" charset="0"/>
              <a:buChar char="•"/>
            </a:pPr>
            <a:r>
              <a:rPr lang="en-US" sz="1600" dirty="0"/>
              <a:t>Criteria for "safe" status </a:t>
            </a:r>
          </a:p>
          <a:p>
            <a:pPr marL="342900" indent="-342900">
              <a:buFont typeface="Arial" panose="020B0604020202020204" pitchFamily="34" charset="0"/>
              <a:buChar char="•"/>
            </a:pPr>
            <a:r>
              <a:rPr lang="en-US" sz="1600" dirty="0"/>
              <a:t>Impact reporting</a:t>
            </a:r>
          </a:p>
        </p:txBody>
      </p:sp>
      <p:pic>
        <p:nvPicPr>
          <p:cNvPr id="2" name="Google Shape;291;p20">
            <a:extLst>
              <a:ext uri="{FF2B5EF4-FFF2-40B4-BE49-F238E27FC236}">
                <a16:creationId xmlns:a16="http://schemas.microsoft.com/office/drawing/2014/main" id="{C79C7E27-19E0-F925-A1FD-C5AAEA199707}"/>
              </a:ext>
            </a:extLst>
          </p:cNvPr>
          <p:cNvPicPr preferRelativeResize="0"/>
          <p:nvPr/>
        </p:nvPicPr>
        <p:blipFill rotWithShape="1">
          <a:blip r:embed="rId2">
            <a:alphaModFix/>
          </a:blip>
          <a:srcRect/>
          <a:stretch/>
        </p:blipFill>
        <p:spPr>
          <a:xfrm>
            <a:off x="7945871" y="242602"/>
            <a:ext cx="1781060" cy="2352008"/>
          </a:xfrm>
          <a:prstGeom prst="rect">
            <a:avLst/>
          </a:prstGeom>
          <a:noFill/>
          <a:ln>
            <a:solidFill>
              <a:schemeClr val="tx1"/>
            </a:solidFill>
          </a:ln>
        </p:spPr>
      </p:pic>
      <p:pic>
        <p:nvPicPr>
          <p:cNvPr id="5" name="Google Shape;300;p21">
            <a:extLst>
              <a:ext uri="{FF2B5EF4-FFF2-40B4-BE49-F238E27FC236}">
                <a16:creationId xmlns:a16="http://schemas.microsoft.com/office/drawing/2014/main" id="{5F0517AD-A976-8ABE-44B8-5C659E64EECE}"/>
              </a:ext>
            </a:extLst>
          </p:cNvPr>
          <p:cNvPicPr preferRelativeResize="0"/>
          <p:nvPr/>
        </p:nvPicPr>
        <p:blipFill rotWithShape="1">
          <a:blip r:embed="rId3">
            <a:alphaModFix/>
          </a:blip>
          <a:srcRect/>
          <a:stretch/>
        </p:blipFill>
        <p:spPr>
          <a:xfrm>
            <a:off x="5463541" y="242602"/>
            <a:ext cx="2334125" cy="1922042"/>
          </a:xfrm>
          <a:prstGeom prst="rect">
            <a:avLst/>
          </a:prstGeom>
          <a:noFill/>
          <a:ln>
            <a:noFill/>
          </a:ln>
        </p:spPr>
      </p:pic>
      <p:sp>
        <p:nvSpPr>
          <p:cNvPr id="6" name="Google Shape;144;p19">
            <a:extLst>
              <a:ext uri="{FF2B5EF4-FFF2-40B4-BE49-F238E27FC236}">
                <a16:creationId xmlns:a16="http://schemas.microsoft.com/office/drawing/2014/main" id="{71BB38BC-C233-9F38-F9AF-55ABD6509A7F}"/>
              </a:ext>
            </a:extLst>
          </p:cNvPr>
          <p:cNvSpPr txBox="1">
            <a:spLocks/>
          </p:cNvSpPr>
          <p:nvPr/>
        </p:nvSpPr>
        <p:spPr>
          <a:xfrm>
            <a:off x="537210" y="385987"/>
            <a:ext cx="5465308" cy="6486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kern="0" dirty="0"/>
              <a:t>RESPONSE INDICATORS</a:t>
            </a:r>
          </a:p>
        </p:txBody>
      </p:sp>
      <p:sp>
        <p:nvSpPr>
          <p:cNvPr id="7" name="Google Shape;144;p19">
            <a:extLst>
              <a:ext uri="{FF2B5EF4-FFF2-40B4-BE49-F238E27FC236}">
                <a16:creationId xmlns:a16="http://schemas.microsoft.com/office/drawing/2014/main" id="{1B906CC1-A0B0-C792-9D94-ED1B14BD0747}"/>
              </a:ext>
            </a:extLst>
          </p:cNvPr>
          <p:cNvSpPr txBox="1">
            <a:spLocks/>
          </p:cNvSpPr>
          <p:nvPr/>
        </p:nvSpPr>
        <p:spPr>
          <a:xfrm>
            <a:off x="5391842" y="2658348"/>
            <a:ext cx="6178924" cy="104573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kern="0" dirty="0">
                <a:solidFill>
                  <a:schemeClr val="accent3"/>
                </a:solidFill>
              </a:rPr>
              <a:t>2. The capacity to manage emergency response operations during a tsunami is in place</a:t>
            </a:r>
          </a:p>
        </p:txBody>
      </p:sp>
      <p:sp>
        <p:nvSpPr>
          <p:cNvPr id="8" name="Google Shape;282;p19">
            <a:extLst>
              <a:ext uri="{FF2B5EF4-FFF2-40B4-BE49-F238E27FC236}">
                <a16:creationId xmlns:a16="http://schemas.microsoft.com/office/drawing/2014/main" id="{33582980-0D3C-87B8-560E-9FCF4FE0A8F3}"/>
              </a:ext>
            </a:extLst>
          </p:cNvPr>
          <p:cNvSpPr txBox="1">
            <a:spLocks/>
          </p:cNvSpPr>
          <p:nvPr/>
        </p:nvSpPr>
        <p:spPr>
          <a:xfrm>
            <a:off x="5391842" y="3294624"/>
            <a:ext cx="6728459" cy="20086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t>The Critical Infrastructures Authority should have the capacity to execute the response plan, including:</a:t>
            </a:r>
          </a:p>
          <a:p>
            <a:pPr marL="457200" indent="-457200">
              <a:buFont typeface="Arial" panose="020B0604020202020204" pitchFamily="34" charset="0"/>
              <a:buChar char="•"/>
            </a:pPr>
            <a:r>
              <a:rPr lang="en-US" sz="1600" dirty="0"/>
              <a:t>Quick response team, with the ability and authority to execute tsunami warning and response actions.</a:t>
            </a:r>
          </a:p>
          <a:p>
            <a:pPr marL="457200" indent="-457200">
              <a:buFont typeface="Arial" panose="020B0604020202020204" pitchFamily="34" charset="0"/>
              <a:buChar char="•"/>
            </a:pPr>
            <a:r>
              <a:rPr lang="en-US" sz="1600" dirty="0"/>
              <a:t>Has Command Centre located in safe zone</a:t>
            </a:r>
          </a:p>
          <a:p>
            <a:pPr marL="457200" indent="-457200">
              <a:buFont typeface="Arial" panose="020B0604020202020204" pitchFamily="34" charset="0"/>
              <a:buChar char="•"/>
            </a:pPr>
            <a:r>
              <a:rPr lang="en-US" sz="1600" dirty="0"/>
              <a:t>Available on a 24-hour basis.</a:t>
            </a:r>
          </a:p>
        </p:txBody>
      </p:sp>
      <p:pic>
        <p:nvPicPr>
          <p:cNvPr id="9" name="Picture 8">
            <a:extLst>
              <a:ext uri="{FF2B5EF4-FFF2-40B4-BE49-F238E27FC236}">
                <a16:creationId xmlns:a16="http://schemas.microsoft.com/office/drawing/2014/main" id="{38F04607-64A6-9A9F-55DB-68FDFB91DA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6266" y="4893771"/>
            <a:ext cx="2115038" cy="1331885"/>
          </a:xfrm>
          <a:prstGeom prst="rect">
            <a:avLst/>
          </a:prstGeom>
          <a:noFill/>
        </p:spPr>
      </p:pic>
      <p:pic>
        <p:nvPicPr>
          <p:cNvPr id="11" name="Picture 10">
            <a:extLst>
              <a:ext uri="{FF2B5EF4-FFF2-40B4-BE49-F238E27FC236}">
                <a16:creationId xmlns:a16="http://schemas.microsoft.com/office/drawing/2014/main" id="{D56C9CBF-7AF8-C527-DA40-2A858A8D4076}"/>
              </a:ext>
            </a:extLst>
          </p:cNvPr>
          <p:cNvPicPr>
            <a:picLocks noChangeAspect="1"/>
          </p:cNvPicPr>
          <p:nvPr/>
        </p:nvPicPr>
        <p:blipFill>
          <a:blip r:embed="rId5"/>
          <a:srcRect l="4007" t="15680" b="9613"/>
          <a:stretch>
            <a:fillRect/>
          </a:stretch>
        </p:blipFill>
        <p:spPr>
          <a:xfrm>
            <a:off x="9043160" y="4715658"/>
            <a:ext cx="2586982" cy="1509998"/>
          </a:xfrm>
          <a:prstGeom prst="rect">
            <a:avLst/>
          </a:prstGeom>
        </p:spPr>
      </p:pic>
    </p:spTree>
    <p:extLst>
      <p:ext uri="{BB962C8B-B14F-4D97-AF65-F5344CB8AC3E}">
        <p14:creationId xmlns:p14="http://schemas.microsoft.com/office/powerpoint/2010/main" val="2586843770"/>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9ced96-65f9-4fca-92df-e35060822118" xsi:nil="true"/>
    <lcf76f155ced4ddcb4097134ff3c332f xmlns="688483ae-be38-48df-888a-8b09cc95d53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2EDF4C12582849983ACC40EA7AD503" ma:contentTypeVersion="19" ma:contentTypeDescription="Create a new document." ma:contentTypeScope="" ma:versionID="1f2f9e7b8b36a147edf7a7819a552a35">
  <xsd:schema xmlns:xsd="http://www.w3.org/2001/XMLSchema" xmlns:xs="http://www.w3.org/2001/XMLSchema" xmlns:p="http://schemas.microsoft.com/office/2006/metadata/properties" xmlns:ns2="688483ae-be38-48df-888a-8b09cc95d53f" xmlns:ns3="ca9ced96-65f9-4fca-92df-e35060822118" targetNamespace="http://schemas.microsoft.com/office/2006/metadata/properties" ma:root="true" ma:fieldsID="ae82932d17d6454af40e488ae8c046d6" ns2:_="" ns3:_="">
    <xsd:import namespace="688483ae-be38-48df-888a-8b09cc95d53f"/>
    <xsd:import namespace="ca9ced96-65f9-4fca-92df-e3506082211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483ae-be38-48df-888a-8b09cc95d5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9ced96-65f9-4fca-92df-e3506082211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cc40a16-bbaf-4194-92d1-0718d3ea15fd}" ma:internalName="TaxCatchAll" ma:showField="CatchAllData" ma:web="ca9ced96-65f9-4fca-92df-e35060822118">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801EF6-648C-4E56-95B8-2C85E42D468D}">
  <ds:schemaRefs>
    <ds:schemaRef ds:uri="00dd3632-d040-4b51-91d1-94a4551c204a"/>
    <ds:schemaRef ds:uri="355e8bb8-8835-4530-81fa-3fdf4ed09438"/>
    <ds:schemaRef ds:uri="688483ae-be38-48df-888a-8b09cc95d53f"/>
    <ds:schemaRef ds:uri="ca9ced96-65f9-4fca-92df-e350608221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9C75670-6038-480A-8D02-0D484542C09D}">
  <ds:schemaRefs>
    <ds:schemaRef ds:uri="http://schemas.microsoft.com/sharepoint/v3/contenttype/forms"/>
  </ds:schemaRefs>
</ds:datastoreItem>
</file>

<file path=customXml/itemProps3.xml><?xml version="1.0" encoding="utf-8"?>
<ds:datastoreItem xmlns:ds="http://schemas.openxmlformats.org/officeDocument/2006/customXml" ds:itemID="{13EB1B67-1183-430E-B795-15074F8BFACA}">
  <ds:schemaRefs>
    <ds:schemaRef ds:uri="688483ae-be38-48df-888a-8b09cc95d53f"/>
    <ds:schemaRef ds:uri="ca9ced96-65f9-4fca-92df-e350608221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otalTime>150</TotalTime>
  <Words>1208</Words>
  <Application>Microsoft Office PowerPoint</Application>
  <PresentationFormat>Widescreen</PresentationFormat>
  <Paragraphs>133</Paragraphs>
  <Slides>11</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Arial</vt:lpstr>
      <vt:lpstr>Barlow</vt:lpstr>
      <vt:lpstr>Calibri</vt:lpstr>
      <vt:lpstr>Fira Sans Extra Condensed Medium</vt:lpstr>
      <vt:lpstr>Palatino</vt:lpstr>
      <vt:lpstr>Roboto</vt:lpstr>
      <vt:lpstr>1_Office Theme</vt:lpstr>
      <vt:lpstr>9_Custom Design</vt:lpstr>
      <vt:lpstr>7_Custom Design</vt:lpstr>
      <vt:lpstr>PowerPoint Presentation</vt:lpstr>
      <vt:lpstr>PowerPoint Presentation</vt:lpstr>
      <vt:lpstr>PowerPoint Presentation</vt:lpstr>
      <vt:lpstr>PowerPoint Presentation</vt:lpstr>
      <vt:lpstr>PowerPoint Presentation</vt:lpstr>
      <vt:lpstr>3. Essential economic, infrastructural, technical, and organizational resources available are identified and documented.</vt:lpstr>
      <vt:lpstr>1. Clear and easily understandable tsunami evacuation maps specific to the critical infrastructure</vt:lpstr>
      <vt:lpstr>3. Educational, communication, and training materials are made available and disseminated among all personnel and relevant contractors.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Bailey, Rick</dc:creator>
  <cp:lastModifiedBy>Suci Dewi Indonesia</cp:lastModifiedBy>
  <cp:revision>21</cp:revision>
  <dcterms:created xsi:type="dcterms:W3CDTF">2023-06-12T22:38:49Z</dcterms:created>
  <dcterms:modified xsi:type="dcterms:W3CDTF">2026-03-04T05:07:03Z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0x010100132EDF4C12582849983ACC40EA7AD503</vt:lpwstr>
  </property>
  <property fmtid="{D5CDD505-2E9C-101B-9397-08002B2CF9AE}" pid="3" name="MediaServiceImageTags">
    <vt:lpwstr/>
  </property>
</Properties>
</file>