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307" r:id="rId2"/>
    <p:sldId id="4324" r:id="rId3"/>
    <p:sldId id="4325" r:id="rId4"/>
    <p:sldId id="317"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0" autoAdjust="0"/>
    <p:restoredTop sz="94660"/>
  </p:normalViewPr>
  <p:slideViewPr>
    <p:cSldViewPr snapToGrid="0" showGuides="1">
      <p:cViewPr varScale="1">
        <p:scale>
          <a:sx n="59" d="100"/>
          <a:sy n="59" d="100"/>
        </p:scale>
        <p:origin x="884"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D608D1-15B8-4DEF-BDA3-53A90F961672}" type="datetimeFigureOut">
              <a:rPr lang="en-US" smtClean="0"/>
              <a:t>3/3/2026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4B3C35-6029-49E5-8662-1B52F917B13A}" type="slidenum">
              <a:rPr lang="en-US" smtClean="0"/>
              <a:t>‹#›</a:t>
            </a:fld>
            <a:endParaRPr lang="en-US"/>
          </a:p>
        </p:txBody>
      </p:sp>
    </p:spTree>
    <p:extLst>
      <p:ext uri="{BB962C8B-B14F-4D97-AF65-F5344CB8AC3E}">
        <p14:creationId xmlns:p14="http://schemas.microsoft.com/office/powerpoint/2010/main" val="1914358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C0311109-7261-4BBE-A5FB-D5EA50A214FF}" type="slidenum">
              <a:rPr lang="en-US" smtClean="0"/>
              <a:t>1</a:t>
            </a:fld>
            <a:endParaRPr lang="en-US"/>
          </a:p>
        </p:txBody>
      </p:sp>
    </p:spTree>
    <p:extLst>
      <p:ext uri="{BB962C8B-B14F-4D97-AF65-F5344CB8AC3E}">
        <p14:creationId xmlns:p14="http://schemas.microsoft.com/office/powerpoint/2010/main" val="674415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C0311109-7261-4BBE-A5FB-D5EA50A214FF}" type="slidenum">
              <a:rPr lang="en-US" smtClean="0"/>
              <a:t>2</a:t>
            </a:fld>
            <a:endParaRPr lang="en-US"/>
          </a:p>
        </p:txBody>
      </p:sp>
    </p:spTree>
    <p:extLst>
      <p:ext uri="{BB962C8B-B14F-4D97-AF65-F5344CB8AC3E}">
        <p14:creationId xmlns:p14="http://schemas.microsoft.com/office/powerpoint/2010/main" val="2514645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C934F-1363-E37A-0952-76BA5AFDBC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9CC660-B9FF-7645-CF7C-3F29E8ED87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418585-A931-DB4B-23AF-6F24A1BC6EC7}"/>
              </a:ext>
            </a:extLst>
          </p:cNvPr>
          <p:cNvSpPr>
            <a:spLocks noGrp="1"/>
          </p:cNvSpPr>
          <p:nvPr>
            <p:ph type="body" idx="1"/>
          </p:nvPr>
        </p:nvSpPr>
        <p:spPr/>
        <p:txBody>
          <a:bodyPr/>
          <a:lstStyle/>
          <a:p>
            <a:endParaRPr lang="en-US" sz="1800" dirty="0"/>
          </a:p>
        </p:txBody>
      </p:sp>
      <p:sp>
        <p:nvSpPr>
          <p:cNvPr id="4" name="Slide Number Placeholder 3">
            <a:extLst>
              <a:ext uri="{FF2B5EF4-FFF2-40B4-BE49-F238E27FC236}">
                <a16:creationId xmlns:a16="http://schemas.microsoft.com/office/drawing/2014/main" id="{CB0FE7D4-EA96-6D7A-AB05-8CB963B8412F}"/>
              </a:ext>
            </a:extLst>
          </p:cNvPr>
          <p:cNvSpPr>
            <a:spLocks noGrp="1"/>
          </p:cNvSpPr>
          <p:nvPr>
            <p:ph type="sldNum" sz="quarter" idx="5"/>
          </p:nvPr>
        </p:nvSpPr>
        <p:spPr/>
        <p:txBody>
          <a:bodyPr/>
          <a:lstStyle/>
          <a:p>
            <a:fld id="{C0311109-7261-4BBE-A5FB-D5EA50A214FF}" type="slidenum">
              <a:rPr lang="en-US" smtClean="0"/>
              <a:t>3</a:t>
            </a:fld>
            <a:endParaRPr lang="en-US"/>
          </a:p>
        </p:txBody>
      </p:sp>
    </p:spTree>
    <p:extLst>
      <p:ext uri="{BB962C8B-B14F-4D97-AF65-F5344CB8AC3E}">
        <p14:creationId xmlns:p14="http://schemas.microsoft.com/office/powerpoint/2010/main" val="878937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311109-7261-4BBE-A5FB-D5EA50A214FF}" type="slidenum">
              <a:rPr lang="en-US" smtClean="0"/>
              <a:t>4</a:t>
            </a:fld>
            <a:endParaRPr lang="en-US"/>
          </a:p>
        </p:txBody>
      </p:sp>
    </p:spTree>
    <p:extLst>
      <p:ext uri="{BB962C8B-B14F-4D97-AF65-F5344CB8AC3E}">
        <p14:creationId xmlns:p14="http://schemas.microsoft.com/office/powerpoint/2010/main" val="3757765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311109-7261-4BBE-A5FB-D5EA50A214FF}" type="slidenum">
              <a:rPr lang="en-US" smtClean="0"/>
              <a:t>5</a:t>
            </a:fld>
            <a:endParaRPr lang="en-US"/>
          </a:p>
        </p:txBody>
      </p:sp>
    </p:spTree>
    <p:extLst>
      <p:ext uri="{BB962C8B-B14F-4D97-AF65-F5344CB8AC3E}">
        <p14:creationId xmlns:p14="http://schemas.microsoft.com/office/powerpoint/2010/main" val="293896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5CA07-58C0-A58A-CC68-9CC110426A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4539C7-48B5-4204-A6BD-D68A962DAB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C9A1E9-8EF2-E892-AF57-2C4225856DA4}"/>
              </a:ext>
            </a:extLst>
          </p:cNvPr>
          <p:cNvSpPr>
            <a:spLocks noGrp="1"/>
          </p:cNvSpPr>
          <p:nvPr>
            <p:ph type="dt" sz="half" idx="10"/>
          </p:nvPr>
        </p:nvSpPr>
        <p:spPr/>
        <p:txBody>
          <a:bodyPr/>
          <a:lstStyle/>
          <a:p>
            <a:fld id="{832DCCF2-CB1C-4DC7-80BE-6D407DA34F7E}" type="datetimeFigureOut">
              <a:rPr lang="en-US" smtClean="0"/>
              <a:t>3/3/2026</a:t>
            </a:fld>
            <a:endParaRPr lang="en-US"/>
          </a:p>
        </p:txBody>
      </p:sp>
      <p:sp>
        <p:nvSpPr>
          <p:cNvPr id="5" name="Footer Placeholder 4">
            <a:extLst>
              <a:ext uri="{FF2B5EF4-FFF2-40B4-BE49-F238E27FC236}">
                <a16:creationId xmlns:a16="http://schemas.microsoft.com/office/drawing/2014/main" id="{2F7B072A-4FA8-CCA0-887B-5B63BD73A2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6615A-CEF9-6904-12C6-F6B8FD38B81B}"/>
              </a:ext>
            </a:extLst>
          </p:cNvPr>
          <p:cNvSpPr>
            <a:spLocks noGrp="1"/>
          </p:cNvSpPr>
          <p:nvPr>
            <p:ph type="sldNum" sz="quarter" idx="12"/>
          </p:nvPr>
        </p:nvSpPr>
        <p:spPr/>
        <p:txBody>
          <a:bodyPr/>
          <a:lstStyle/>
          <a:p>
            <a:fld id="{40A9919A-9D8B-43A1-9179-22C56963F5B1}" type="slidenum">
              <a:rPr lang="en-US" smtClean="0"/>
              <a:t>‹#›</a:t>
            </a:fld>
            <a:endParaRPr lang="en-US"/>
          </a:p>
        </p:txBody>
      </p:sp>
    </p:spTree>
    <p:extLst>
      <p:ext uri="{BB962C8B-B14F-4D97-AF65-F5344CB8AC3E}">
        <p14:creationId xmlns:p14="http://schemas.microsoft.com/office/powerpoint/2010/main" val="146003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2A201-8848-31BC-6728-C1A331B4EE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FDEEC9-493D-0D05-03F2-BEFA72734B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0929FE-A757-A280-4A8E-BB294B219195}"/>
              </a:ext>
            </a:extLst>
          </p:cNvPr>
          <p:cNvSpPr>
            <a:spLocks noGrp="1"/>
          </p:cNvSpPr>
          <p:nvPr>
            <p:ph type="dt" sz="half" idx="10"/>
          </p:nvPr>
        </p:nvSpPr>
        <p:spPr/>
        <p:txBody>
          <a:bodyPr/>
          <a:lstStyle/>
          <a:p>
            <a:fld id="{832DCCF2-CB1C-4DC7-80BE-6D407DA34F7E}" type="datetimeFigureOut">
              <a:rPr lang="en-US" smtClean="0"/>
              <a:t>3/3/2026</a:t>
            </a:fld>
            <a:endParaRPr lang="en-US"/>
          </a:p>
        </p:txBody>
      </p:sp>
      <p:sp>
        <p:nvSpPr>
          <p:cNvPr id="5" name="Footer Placeholder 4">
            <a:extLst>
              <a:ext uri="{FF2B5EF4-FFF2-40B4-BE49-F238E27FC236}">
                <a16:creationId xmlns:a16="http://schemas.microsoft.com/office/drawing/2014/main" id="{2A2CA359-396E-D22D-DC73-BC8DD54642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E51AA3-442E-89DA-D977-B48BA33D5A57}"/>
              </a:ext>
            </a:extLst>
          </p:cNvPr>
          <p:cNvSpPr>
            <a:spLocks noGrp="1"/>
          </p:cNvSpPr>
          <p:nvPr>
            <p:ph type="sldNum" sz="quarter" idx="12"/>
          </p:nvPr>
        </p:nvSpPr>
        <p:spPr/>
        <p:txBody>
          <a:bodyPr/>
          <a:lstStyle/>
          <a:p>
            <a:fld id="{40A9919A-9D8B-43A1-9179-22C56963F5B1}" type="slidenum">
              <a:rPr lang="en-US" smtClean="0"/>
              <a:t>‹#›</a:t>
            </a:fld>
            <a:endParaRPr lang="en-US"/>
          </a:p>
        </p:txBody>
      </p:sp>
    </p:spTree>
    <p:extLst>
      <p:ext uri="{BB962C8B-B14F-4D97-AF65-F5344CB8AC3E}">
        <p14:creationId xmlns:p14="http://schemas.microsoft.com/office/powerpoint/2010/main" val="35676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3FF193-4949-4B01-9628-2E35A888F1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7ED658-EBCA-587D-0561-9594007DA4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2C687F-E012-F60F-A426-2C4D942A68C5}"/>
              </a:ext>
            </a:extLst>
          </p:cNvPr>
          <p:cNvSpPr>
            <a:spLocks noGrp="1"/>
          </p:cNvSpPr>
          <p:nvPr>
            <p:ph type="dt" sz="half" idx="10"/>
          </p:nvPr>
        </p:nvSpPr>
        <p:spPr/>
        <p:txBody>
          <a:bodyPr/>
          <a:lstStyle/>
          <a:p>
            <a:fld id="{832DCCF2-CB1C-4DC7-80BE-6D407DA34F7E}" type="datetimeFigureOut">
              <a:rPr lang="en-US" smtClean="0"/>
              <a:t>3/3/2026</a:t>
            </a:fld>
            <a:endParaRPr lang="en-US"/>
          </a:p>
        </p:txBody>
      </p:sp>
      <p:sp>
        <p:nvSpPr>
          <p:cNvPr id="5" name="Footer Placeholder 4">
            <a:extLst>
              <a:ext uri="{FF2B5EF4-FFF2-40B4-BE49-F238E27FC236}">
                <a16:creationId xmlns:a16="http://schemas.microsoft.com/office/drawing/2014/main" id="{1277C3DE-9023-7F79-0945-28D2903FC9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A1242-B2A7-35E5-7497-2825D0432640}"/>
              </a:ext>
            </a:extLst>
          </p:cNvPr>
          <p:cNvSpPr>
            <a:spLocks noGrp="1"/>
          </p:cNvSpPr>
          <p:nvPr>
            <p:ph type="sldNum" sz="quarter" idx="12"/>
          </p:nvPr>
        </p:nvSpPr>
        <p:spPr/>
        <p:txBody>
          <a:bodyPr/>
          <a:lstStyle/>
          <a:p>
            <a:fld id="{40A9919A-9D8B-43A1-9179-22C56963F5B1}" type="slidenum">
              <a:rPr lang="en-US" smtClean="0"/>
              <a:t>‹#›</a:t>
            </a:fld>
            <a:endParaRPr lang="en-US"/>
          </a:p>
        </p:txBody>
      </p:sp>
    </p:spTree>
    <p:extLst>
      <p:ext uri="{BB962C8B-B14F-4D97-AF65-F5344CB8AC3E}">
        <p14:creationId xmlns:p14="http://schemas.microsoft.com/office/powerpoint/2010/main" val="3269330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8A879-5852-1473-49FC-224BAC2752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9979A6-F7C4-5C09-752F-519D7C78BD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456CB4-07A0-2794-7077-042819E8198E}"/>
              </a:ext>
            </a:extLst>
          </p:cNvPr>
          <p:cNvSpPr>
            <a:spLocks noGrp="1"/>
          </p:cNvSpPr>
          <p:nvPr>
            <p:ph type="dt" sz="half" idx="10"/>
          </p:nvPr>
        </p:nvSpPr>
        <p:spPr/>
        <p:txBody>
          <a:bodyPr/>
          <a:lstStyle/>
          <a:p>
            <a:fld id="{832DCCF2-CB1C-4DC7-80BE-6D407DA34F7E}" type="datetimeFigureOut">
              <a:rPr lang="en-US" smtClean="0"/>
              <a:t>3/3/2026</a:t>
            </a:fld>
            <a:endParaRPr lang="en-US"/>
          </a:p>
        </p:txBody>
      </p:sp>
      <p:sp>
        <p:nvSpPr>
          <p:cNvPr id="5" name="Footer Placeholder 4">
            <a:extLst>
              <a:ext uri="{FF2B5EF4-FFF2-40B4-BE49-F238E27FC236}">
                <a16:creationId xmlns:a16="http://schemas.microsoft.com/office/drawing/2014/main" id="{58AADB2B-D1A8-758A-8493-6F4DFF63C3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FB9AC5-94BB-6325-8249-B17F2B95FD3D}"/>
              </a:ext>
            </a:extLst>
          </p:cNvPr>
          <p:cNvSpPr>
            <a:spLocks noGrp="1"/>
          </p:cNvSpPr>
          <p:nvPr>
            <p:ph type="sldNum" sz="quarter" idx="12"/>
          </p:nvPr>
        </p:nvSpPr>
        <p:spPr/>
        <p:txBody>
          <a:bodyPr/>
          <a:lstStyle/>
          <a:p>
            <a:fld id="{40A9919A-9D8B-43A1-9179-22C56963F5B1}" type="slidenum">
              <a:rPr lang="en-US" smtClean="0"/>
              <a:t>‹#›</a:t>
            </a:fld>
            <a:endParaRPr lang="en-US"/>
          </a:p>
        </p:txBody>
      </p:sp>
    </p:spTree>
    <p:extLst>
      <p:ext uri="{BB962C8B-B14F-4D97-AF65-F5344CB8AC3E}">
        <p14:creationId xmlns:p14="http://schemas.microsoft.com/office/powerpoint/2010/main" val="392685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38C1A-5BDD-A2FA-5ED4-19C7BFC825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1E58FE-AF31-73BE-B112-3224907D9E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3D92EF-C79B-78F0-DBD0-886FD196C30F}"/>
              </a:ext>
            </a:extLst>
          </p:cNvPr>
          <p:cNvSpPr>
            <a:spLocks noGrp="1"/>
          </p:cNvSpPr>
          <p:nvPr>
            <p:ph type="dt" sz="half" idx="10"/>
          </p:nvPr>
        </p:nvSpPr>
        <p:spPr/>
        <p:txBody>
          <a:bodyPr/>
          <a:lstStyle/>
          <a:p>
            <a:fld id="{832DCCF2-CB1C-4DC7-80BE-6D407DA34F7E}" type="datetimeFigureOut">
              <a:rPr lang="en-US" smtClean="0"/>
              <a:t>3/3/2026</a:t>
            </a:fld>
            <a:endParaRPr lang="en-US"/>
          </a:p>
        </p:txBody>
      </p:sp>
      <p:sp>
        <p:nvSpPr>
          <p:cNvPr id="5" name="Footer Placeholder 4">
            <a:extLst>
              <a:ext uri="{FF2B5EF4-FFF2-40B4-BE49-F238E27FC236}">
                <a16:creationId xmlns:a16="http://schemas.microsoft.com/office/drawing/2014/main" id="{08BDB9E3-5291-AAC6-E5DD-112B200DD6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F7420B-540B-BB2C-EC92-F84E161767A1}"/>
              </a:ext>
            </a:extLst>
          </p:cNvPr>
          <p:cNvSpPr>
            <a:spLocks noGrp="1"/>
          </p:cNvSpPr>
          <p:nvPr>
            <p:ph type="sldNum" sz="quarter" idx="12"/>
          </p:nvPr>
        </p:nvSpPr>
        <p:spPr/>
        <p:txBody>
          <a:bodyPr/>
          <a:lstStyle/>
          <a:p>
            <a:fld id="{40A9919A-9D8B-43A1-9179-22C56963F5B1}" type="slidenum">
              <a:rPr lang="en-US" smtClean="0"/>
              <a:t>‹#›</a:t>
            </a:fld>
            <a:endParaRPr lang="en-US"/>
          </a:p>
        </p:txBody>
      </p:sp>
    </p:spTree>
    <p:extLst>
      <p:ext uri="{BB962C8B-B14F-4D97-AF65-F5344CB8AC3E}">
        <p14:creationId xmlns:p14="http://schemas.microsoft.com/office/powerpoint/2010/main" val="955305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85D0D-CC97-50C1-D3D9-4EC4868F1B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396585-CE6F-FFB7-1547-FB7E405553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6A18BD-094F-7A30-1475-B08E110C16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90BB32-9B37-304C-1656-20BD78E61336}"/>
              </a:ext>
            </a:extLst>
          </p:cNvPr>
          <p:cNvSpPr>
            <a:spLocks noGrp="1"/>
          </p:cNvSpPr>
          <p:nvPr>
            <p:ph type="dt" sz="half" idx="10"/>
          </p:nvPr>
        </p:nvSpPr>
        <p:spPr/>
        <p:txBody>
          <a:bodyPr/>
          <a:lstStyle/>
          <a:p>
            <a:fld id="{832DCCF2-CB1C-4DC7-80BE-6D407DA34F7E}" type="datetimeFigureOut">
              <a:rPr lang="en-US" smtClean="0"/>
              <a:t>3/3/2026</a:t>
            </a:fld>
            <a:endParaRPr lang="en-US"/>
          </a:p>
        </p:txBody>
      </p:sp>
      <p:sp>
        <p:nvSpPr>
          <p:cNvPr id="6" name="Footer Placeholder 5">
            <a:extLst>
              <a:ext uri="{FF2B5EF4-FFF2-40B4-BE49-F238E27FC236}">
                <a16:creationId xmlns:a16="http://schemas.microsoft.com/office/drawing/2014/main" id="{00E72EF9-4750-56D8-5115-1E0AA7E6E7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CA6FEC-AC7D-DE54-598C-6413EDBEA4B3}"/>
              </a:ext>
            </a:extLst>
          </p:cNvPr>
          <p:cNvSpPr>
            <a:spLocks noGrp="1"/>
          </p:cNvSpPr>
          <p:nvPr>
            <p:ph type="sldNum" sz="quarter" idx="12"/>
          </p:nvPr>
        </p:nvSpPr>
        <p:spPr/>
        <p:txBody>
          <a:bodyPr/>
          <a:lstStyle/>
          <a:p>
            <a:fld id="{40A9919A-9D8B-43A1-9179-22C56963F5B1}" type="slidenum">
              <a:rPr lang="en-US" smtClean="0"/>
              <a:t>‹#›</a:t>
            </a:fld>
            <a:endParaRPr lang="en-US"/>
          </a:p>
        </p:txBody>
      </p:sp>
    </p:spTree>
    <p:extLst>
      <p:ext uri="{BB962C8B-B14F-4D97-AF65-F5344CB8AC3E}">
        <p14:creationId xmlns:p14="http://schemas.microsoft.com/office/powerpoint/2010/main" val="3728387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25380-463B-4356-F158-3C385C9DBE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5890C1-F207-DB49-BDFF-792D3414D7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4FE7B7-9B65-65EA-DAF3-F2E0900F3D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3BFE90-862E-145B-2181-A55F65563E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00B87F-46CB-9B07-D4A7-AFDCC05A40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CFEBF0-83A3-C012-2183-7694DBA99D2A}"/>
              </a:ext>
            </a:extLst>
          </p:cNvPr>
          <p:cNvSpPr>
            <a:spLocks noGrp="1"/>
          </p:cNvSpPr>
          <p:nvPr>
            <p:ph type="dt" sz="half" idx="10"/>
          </p:nvPr>
        </p:nvSpPr>
        <p:spPr/>
        <p:txBody>
          <a:bodyPr/>
          <a:lstStyle/>
          <a:p>
            <a:fld id="{832DCCF2-CB1C-4DC7-80BE-6D407DA34F7E}" type="datetimeFigureOut">
              <a:rPr lang="en-US" smtClean="0"/>
              <a:t>3/3/2026</a:t>
            </a:fld>
            <a:endParaRPr lang="en-US"/>
          </a:p>
        </p:txBody>
      </p:sp>
      <p:sp>
        <p:nvSpPr>
          <p:cNvPr id="8" name="Footer Placeholder 7">
            <a:extLst>
              <a:ext uri="{FF2B5EF4-FFF2-40B4-BE49-F238E27FC236}">
                <a16:creationId xmlns:a16="http://schemas.microsoft.com/office/drawing/2014/main" id="{6AEB2141-0DC7-80BF-3ADA-EF95149E5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C92A1D-D8B4-A187-E4D8-51978D9407BE}"/>
              </a:ext>
            </a:extLst>
          </p:cNvPr>
          <p:cNvSpPr>
            <a:spLocks noGrp="1"/>
          </p:cNvSpPr>
          <p:nvPr>
            <p:ph type="sldNum" sz="quarter" idx="12"/>
          </p:nvPr>
        </p:nvSpPr>
        <p:spPr/>
        <p:txBody>
          <a:bodyPr/>
          <a:lstStyle/>
          <a:p>
            <a:fld id="{40A9919A-9D8B-43A1-9179-22C56963F5B1}" type="slidenum">
              <a:rPr lang="en-US" smtClean="0"/>
              <a:t>‹#›</a:t>
            </a:fld>
            <a:endParaRPr lang="en-US"/>
          </a:p>
        </p:txBody>
      </p:sp>
    </p:spTree>
    <p:extLst>
      <p:ext uri="{BB962C8B-B14F-4D97-AF65-F5344CB8AC3E}">
        <p14:creationId xmlns:p14="http://schemas.microsoft.com/office/powerpoint/2010/main" val="238805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ED12E-8722-DF65-03B1-84D38BCCCF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106A5C-CF2A-65EA-8746-7528B8E599BF}"/>
              </a:ext>
            </a:extLst>
          </p:cNvPr>
          <p:cNvSpPr>
            <a:spLocks noGrp="1"/>
          </p:cNvSpPr>
          <p:nvPr>
            <p:ph type="dt" sz="half" idx="10"/>
          </p:nvPr>
        </p:nvSpPr>
        <p:spPr/>
        <p:txBody>
          <a:bodyPr/>
          <a:lstStyle/>
          <a:p>
            <a:fld id="{832DCCF2-CB1C-4DC7-80BE-6D407DA34F7E}" type="datetimeFigureOut">
              <a:rPr lang="en-US" smtClean="0"/>
              <a:t>3/3/2026</a:t>
            </a:fld>
            <a:endParaRPr lang="en-US"/>
          </a:p>
        </p:txBody>
      </p:sp>
      <p:sp>
        <p:nvSpPr>
          <p:cNvPr id="4" name="Footer Placeholder 3">
            <a:extLst>
              <a:ext uri="{FF2B5EF4-FFF2-40B4-BE49-F238E27FC236}">
                <a16:creationId xmlns:a16="http://schemas.microsoft.com/office/drawing/2014/main" id="{B60E7457-4751-64BB-C640-FA6BF3D759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24F9FD-44D7-CA21-048D-D55E0CDA6A77}"/>
              </a:ext>
            </a:extLst>
          </p:cNvPr>
          <p:cNvSpPr>
            <a:spLocks noGrp="1"/>
          </p:cNvSpPr>
          <p:nvPr>
            <p:ph type="sldNum" sz="quarter" idx="12"/>
          </p:nvPr>
        </p:nvSpPr>
        <p:spPr/>
        <p:txBody>
          <a:bodyPr/>
          <a:lstStyle/>
          <a:p>
            <a:fld id="{40A9919A-9D8B-43A1-9179-22C56963F5B1}" type="slidenum">
              <a:rPr lang="en-US" smtClean="0"/>
              <a:t>‹#›</a:t>
            </a:fld>
            <a:endParaRPr lang="en-US"/>
          </a:p>
        </p:txBody>
      </p:sp>
    </p:spTree>
    <p:extLst>
      <p:ext uri="{BB962C8B-B14F-4D97-AF65-F5344CB8AC3E}">
        <p14:creationId xmlns:p14="http://schemas.microsoft.com/office/powerpoint/2010/main" val="1228691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5BE704-9991-EBCE-1BEF-F81A79536D31}"/>
              </a:ext>
            </a:extLst>
          </p:cNvPr>
          <p:cNvSpPr>
            <a:spLocks noGrp="1"/>
          </p:cNvSpPr>
          <p:nvPr>
            <p:ph type="dt" sz="half" idx="10"/>
          </p:nvPr>
        </p:nvSpPr>
        <p:spPr/>
        <p:txBody>
          <a:bodyPr/>
          <a:lstStyle/>
          <a:p>
            <a:fld id="{832DCCF2-CB1C-4DC7-80BE-6D407DA34F7E}" type="datetimeFigureOut">
              <a:rPr lang="en-US" smtClean="0"/>
              <a:t>3/3/2026</a:t>
            </a:fld>
            <a:endParaRPr lang="en-US"/>
          </a:p>
        </p:txBody>
      </p:sp>
      <p:sp>
        <p:nvSpPr>
          <p:cNvPr id="3" name="Footer Placeholder 2">
            <a:extLst>
              <a:ext uri="{FF2B5EF4-FFF2-40B4-BE49-F238E27FC236}">
                <a16:creationId xmlns:a16="http://schemas.microsoft.com/office/drawing/2014/main" id="{0DF18A29-0218-08CF-C00A-9B19C7C42D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02CC6-5FA4-6466-2769-43521BA1657E}"/>
              </a:ext>
            </a:extLst>
          </p:cNvPr>
          <p:cNvSpPr>
            <a:spLocks noGrp="1"/>
          </p:cNvSpPr>
          <p:nvPr>
            <p:ph type="sldNum" sz="quarter" idx="12"/>
          </p:nvPr>
        </p:nvSpPr>
        <p:spPr/>
        <p:txBody>
          <a:bodyPr/>
          <a:lstStyle/>
          <a:p>
            <a:fld id="{40A9919A-9D8B-43A1-9179-22C56963F5B1}" type="slidenum">
              <a:rPr lang="en-US" smtClean="0"/>
              <a:t>‹#›</a:t>
            </a:fld>
            <a:endParaRPr lang="en-US"/>
          </a:p>
        </p:txBody>
      </p:sp>
    </p:spTree>
    <p:extLst>
      <p:ext uri="{BB962C8B-B14F-4D97-AF65-F5344CB8AC3E}">
        <p14:creationId xmlns:p14="http://schemas.microsoft.com/office/powerpoint/2010/main" val="730148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1360C-F776-6974-63B1-407FD924BC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311609-8824-543B-0D5F-DF9E5BCA69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61A028-9477-BC30-C692-C53E341A2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A3A8C2-A47E-F291-644B-07C5890E0D23}"/>
              </a:ext>
            </a:extLst>
          </p:cNvPr>
          <p:cNvSpPr>
            <a:spLocks noGrp="1"/>
          </p:cNvSpPr>
          <p:nvPr>
            <p:ph type="dt" sz="half" idx="10"/>
          </p:nvPr>
        </p:nvSpPr>
        <p:spPr/>
        <p:txBody>
          <a:bodyPr/>
          <a:lstStyle/>
          <a:p>
            <a:fld id="{832DCCF2-CB1C-4DC7-80BE-6D407DA34F7E}" type="datetimeFigureOut">
              <a:rPr lang="en-US" smtClean="0"/>
              <a:t>3/3/2026</a:t>
            </a:fld>
            <a:endParaRPr lang="en-US"/>
          </a:p>
        </p:txBody>
      </p:sp>
      <p:sp>
        <p:nvSpPr>
          <p:cNvPr id="6" name="Footer Placeholder 5">
            <a:extLst>
              <a:ext uri="{FF2B5EF4-FFF2-40B4-BE49-F238E27FC236}">
                <a16:creationId xmlns:a16="http://schemas.microsoft.com/office/drawing/2014/main" id="{0C054BF4-8D84-0754-830A-0A9CAF2A1F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91CB34-074A-1A60-EFD7-A9ABC01527EA}"/>
              </a:ext>
            </a:extLst>
          </p:cNvPr>
          <p:cNvSpPr>
            <a:spLocks noGrp="1"/>
          </p:cNvSpPr>
          <p:nvPr>
            <p:ph type="sldNum" sz="quarter" idx="12"/>
          </p:nvPr>
        </p:nvSpPr>
        <p:spPr/>
        <p:txBody>
          <a:bodyPr/>
          <a:lstStyle/>
          <a:p>
            <a:fld id="{40A9919A-9D8B-43A1-9179-22C56963F5B1}" type="slidenum">
              <a:rPr lang="en-US" smtClean="0"/>
              <a:t>‹#›</a:t>
            </a:fld>
            <a:endParaRPr lang="en-US"/>
          </a:p>
        </p:txBody>
      </p:sp>
    </p:spTree>
    <p:extLst>
      <p:ext uri="{BB962C8B-B14F-4D97-AF65-F5344CB8AC3E}">
        <p14:creationId xmlns:p14="http://schemas.microsoft.com/office/powerpoint/2010/main" val="2332255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003C0-00A9-167E-2391-ED0B339E83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AB7382-746C-6996-ACDE-CEBFFF0C6F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286503-1B6A-689E-990C-D1985F4443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03089A-BB58-87D3-A057-2A4F346546F8}"/>
              </a:ext>
            </a:extLst>
          </p:cNvPr>
          <p:cNvSpPr>
            <a:spLocks noGrp="1"/>
          </p:cNvSpPr>
          <p:nvPr>
            <p:ph type="dt" sz="half" idx="10"/>
          </p:nvPr>
        </p:nvSpPr>
        <p:spPr/>
        <p:txBody>
          <a:bodyPr/>
          <a:lstStyle/>
          <a:p>
            <a:fld id="{832DCCF2-CB1C-4DC7-80BE-6D407DA34F7E}" type="datetimeFigureOut">
              <a:rPr lang="en-US" smtClean="0"/>
              <a:t>3/3/2026</a:t>
            </a:fld>
            <a:endParaRPr lang="en-US"/>
          </a:p>
        </p:txBody>
      </p:sp>
      <p:sp>
        <p:nvSpPr>
          <p:cNvPr id="6" name="Footer Placeholder 5">
            <a:extLst>
              <a:ext uri="{FF2B5EF4-FFF2-40B4-BE49-F238E27FC236}">
                <a16:creationId xmlns:a16="http://schemas.microsoft.com/office/drawing/2014/main" id="{81F8D89D-FC4E-8CFA-4E2D-071F1F0A90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9ABF03-9D6A-13D7-736E-E419CFA4065C}"/>
              </a:ext>
            </a:extLst>
          </p:cNvPr>
          <p:cNvSpPr>
            <a:spLocks noGrp="1"/>
          </p:cNvSpPr>
          <p:nvPr>
            <p:ph type="sldNum" sz="quarter" idx="12"/>
          </p:nvPr>
        </p:nvSpPr>
        <p:spPr/>
        <p:txBody>
          <a:bodyPr/>
          <a:lstStyle/>
          <a:p>
            <a:fld id="{40A9919A-9D8B-43A1-9179-22C56963F5B1}" type="slidenum">
              <a:rPr lang="en-US" smtClean="0"/>
              <a:t>‹#›</a:t>
            </a:fld>
            <a:endParaRPr lang="en-US"/>
          </a:p>
        </p:txBody>
      </p:sp>
    </p:spTree>
    <p:extLst>
      <p:ext uri="{BB962C8B-B14F-4D97-AF65-F5344CB8AC3E}">
        <p14:creationId xmlns:p14="http://schemas.microsoft.com/office/powerpoint/2010/main" val="1575822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32B256-7EEB-870C-E2B6-ADB076B76A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5B4925-8468-95E6-16A8-15F98495E9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1FAA7-F676-1208-0311-93D3596615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2DCCF2-CB1C-4DC7-80BE-6D407DA34F7E}" type="datetimeFigureOut">
              <a:rPr lang="en-US" smtClean="0"/>
              <a:t>3/3/2026</a:t>
            </a:fld>
            <a:endParaRPr lang="en-US"/>
          </a:p>
        </p:txBody>
      </p:sp>
      <p:sp>
        <p:nvSpPr>
          <p:cNvPr id="5" name="Footer Placeholder 4">
            <a:extLst>
              <a:ext uri="{FF2B5EF4-FFF2-40B4-BE49-F238E27FC236}">
                <a16:creationId xmlns:a16="http://schemas.microsoft.com/office/drawing/2014/main" id="{0B2DBDC4-8EC6-4883-05EB-EAD3B0E79C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513674-A236-DE8D-11BF-AD67716C66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A9919A-9D8B-43A1-9179-22C56963F5B1}" type="slidenum">
              <a:rPr lang="en-US" smtClean="0"/>
              <a:t>‹#›</a:t>
            </a:fld>
            <a:endParaRPr lang="en-US"/>
          </a:p>
        </p:txBody>
      </p:sp>
    </p:spTree>
    <p:extLst>
      <p:ext uri="{BB962C8B-B14F-4D97-AF65-F5344CB8AC3E}">
        <p14:creationId xmlns:p14="http://schemas.microsoft.com/office/powerpoint/2010/main" val="1364091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bin"/></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BFB472-4C1C-9AD4-AF43-2028EC2C3C8E}"/>
              </a:ext>
            </a:extLst>
          </p:cNvPr>
          <p:cNvPicPr>
            <a:picLocks noChangeAspect="1"/>
          </p:cNvPicPr>
          <p:nvPr/>
        </p:nvPicPr>
        <p:blipFill>
          <a:blip r:embed="rId3"/>
          <a:stretch>
            <a:fillRect/>
          </a:stretch>
        </p:blipFill>
        <p:spPr>
          <a:xfrm>
            <a:off x="8410345" y="4001861"/>
            <a:ext cx="3676880" cy="2713264"/>
          </a:xfrm>
          <a:prstGeom prst="rect">
            <a:avLst/>
          </a:prstGeom>
          <a:effectLst>
            <a:outerShdw blurRad="1270000" dist="50800" dir="5400000" sx="1000" sy="1000" algn="ctr" rotWithShape="0">
              <a:srgbClr val="000000">
                <a:alpha val="0"/>
              </a:srgbClr>
            </a:outerShdw>
            <a:reflection blurRad="1270000" stA="0" dist="50800" dir="5400000" sy="-100000" algn="bl" rotWithShape="0"/>
            <a:softEdge rad="0"/>
          </a:effectLst>
        </p:spPr>
      </p:pic>
      <p:sp>
        <p:nvSpPr>
          <p:cNvPr id="3" name="Subtitle 2">
            <a:extLst>
              <a:ext uri="{FF2B5EF4-FFF2-40B4-BE49-F238E27FC236}">
                <a16:creationId xmlns:a16="http://schemas.microsoft.com/office/drawing/2014/main" id="{0B92C07A-554C-2590-FA3E-B7914E70BFCD}"/>
              </a:ext>
            </a:extLst>
          </p:cNvPr>
          <p:cNvSpPr>
            <a:spLocks noGrp="1"/>
          </p:cNvSpPr>
          <p:nvPr>
            <p:ph type="subTitle" idx="1"/>
          </p:nvPr>
        </p:nvSpPr>
        <p:spPr>
          <a:xfrm>
            <a:off x="394977" y="572861"/>
            <a:ext cx="9667506" cy="6049736"/>
          </a:xfrm>
        </p:spPr>
        <p:txBody>
          <a:bodyPr>
            <a:normAutofit fontScale="85000" lnSpcReduction="20000"/>
          </a:bodyPr>
          <a:lstStyle/>
          <a:p>
            <a:pPr algn="l"/>
            <a:r>
              <a:rPr lang="en-US" sz="4400" b="1" dirty="0">
                <a:solidFill>
                  <a:schemeClr val="accent1">
                    <a:lumMod val="75000"/>
                  </a:schemeClr>
                </a:solidFill>
                <a:effectLst>
                  <a:outerShdw blurRad="38100" dist="38100" dir="2700000" algn="tl">
                    <a:srgbClr val="000000">
                      <a:alpha val="43137"/>
                    </a:srgbClr>
                  </a:outerShdw>
                </a:effectLst>
              </a:rPr>
              <a:t>TOWS-WG Inter ICG </a:t>
            </a:r>
          </a:p>
          <a:p>
            <a:pPr algn="l"/>
            <a:r>
              <a:rPr lang="en-US" sz="4400" b="1" dirty="0">
                <a:solidFill>
                  <a:schemeClr val="accent1">
                    <a:lumMod val="75000"/>
                  </a:schemeClr>
                </a:solidFill>
                <a:effectLst>
                  <a:outerShdw blurRad="38100" dist="38100" dir="2700000" algn="tl">
                    <a:srgbClr val="000000">
                      <a:alpha val="43137"/>
                    </a:srgbClr>
                  </a:outerShdw>
                </a:effectLst>
              </a:rPr>
              <a:t>Task Team on Disaster Management and Preparedness </a:t>
            </a:r>
          </a:p>
          <a:p>
            <a:pPr algn="l"/>
            <a:endParaRPr lang="el-GR" sz="4400" b="1" dirty="0">
              <a:solidFill>
                <a:schemeClr val="accent1">
                  <a:lumMod val="75000"/>
                </a:schemeClr>
              </a:solidFill>
              <a:effectLst>
                <a:outerShdw blurRad="38100" dist="38100" dir="2700000" algn="tl">
                  <a:srgbClr val="000000">
                    <a:alpha val="43137"/>
                  </a:srgbClr>
                </a:outerShdw>
              </a:effectLst>
            </a:endParaRPr>
          </a:p>
          <a:p>
            <a:pPr algn="l"/>
            <a:endParaRPr lang="el-GR" sz="1600" dirty="0">
              <a:solidFill>
                <a:schemeClr val="accent1">
                  <a:lumMod val="75000"/>
                </a:schemeClr>
              </a:solidFill>
            </a:endParaRPr>
          </a:p>
          <a:p>
            <a:pPr algn="l"/>
            <a:r>
              <a:rPr lang="en-US" sz="3600" dirty="0">
                <a:effectLst>
                  <a:outerShdw blurRad="38100" dist="38100" dir="2700000" algn="tl">
                    <a:srgbClr val="000000">
                      <a:alpha val="43137"/>
                    </a:srgbClr>
                  </a:outerShdw>
                </a:effectLst>
              </a:rPr>
              <a:t>Status of Tsunami Ready Implementation (NEAMTWS)</a:t>
            </a:r>
          </a:p>
          <a:p>
            <a:pPr algn="l"/>
            <a:r>
              <a:rPr lang="en-US" sz="2000" b="1" i="1" dirty="0">
                <a:solidFill>
                  <a:schemeClr val="accent1">
                    <a:lumMod val="75000"/>
                  </a:schemeClr>
                </a:solidFill>
              </a:rPr>
              <a:t>05-06 March 2026 (Online)</a:t>
            </a:r>
            <a:endParaRPr lang="el-GR" sz="3600" i="1" dirty="0">
              <a:solidFill>
                <a:schemeClr val="accent1">
                  <a:lumMod val="75000"/>
                </a:schemeClr>
              </a:solidFill>
              <a:effectLst>
                <a:outerShdw blurRad="38100" dist="38100" dir="2700000" algn="tl">
                  <a:srgbClr val="000000">
                    <a:alpha val="43137"/>
                  </a:srgbClr>
                </a:outerShdw>
              </a:effectLst>
            </a:endParaRPr>
          </a:p>
          <a:p>
            <a:pPr algn="l"/>
            <a:endParaRPr lang="el-GR" sz="3600" i="1" dirty="0">
              <a:solidFill>
                <a:schemeClr val="accent1">
                  <a:lumMod val="75000"/>
                </a:schemeClr>
              </a:solidFill>
              <a:effectLst>
                <a:outerShdw blurRad="38100" dist="38100" dir="2700000" algn="tl">
                  <a:srgbClr val="000000">
                    <a:alpha val="43137"/>
                  </a:srgbClr>
                </a:outerShdw>
              </a:effectLst>
            </a:endParaRPr>
          </a:p>
          <a:p>
            <a:pPr algn="l"/>
            <a:r>
              <a:rPr lang="en-GB" sz="2000" i="1" dirty="0">
                <a:solidFill>
                  <a:schemeClr val="accent1">
                    <a:lumMod val="75000"/>
                  </a:schemeClr>
                </a:solidFill>
              </a:rPr>
              <a:t>members</a:t>
            </a:r>
          </a:p>
          <a:p>
            <a:pPr algn="l"/>
            <a:r>
              <a:rPr lang="en-GB" sz="2800" b="1" dirty="0">
                <a:solidFill>
                  <a:schemeClr val="accent1">
                    <a:lumMod val="75000"/>
                  </a:schemeClr>
                </a:solidFill>
              </a:rPr>
              <a:t>Elena DASKALAKI </a:t>
            </a:r>
            <a:r>
              <a:rPr lang="en-GB" sz="2800" dirty="0">
                <a:solidFill>
                  <a:schemeClr val="accent1">
                    <a:lumMod val="75000"/>
                  </a:schemeClr>
                </a:solidFill>
              </a:rPr>
              <a:t>(GREECE) 	</a:t>
            </a:r>
          </a:p>
          <a:p>
            <a:pPr algn="l"/>
            <a:r>
              <a:rPr lang="en-GB" sz="2100" i="1" dirty="0">
                <a:solidFill>
                  <a:prstClr val="black"/>
                </a:solidFill>
              </a:rPr>
              <a:t>ICG/NEAMTWS TOWS WG TT- DMP</a:t>
            </a:r>
          </a:p>
          <a:p>
            <a:pPr algn="l"/>
            <a:r>
              <a:rPr lang="en-GB" sz="2100" i="1" dirty="0">
                <a:solidFill>
                  <a:prstClr val="black"/>
                </a:solidFill>
              </a:rPr>
              <a:t>Co-chair of the TT on TR ICG/NEAMTWS</a:t>
            </a:r>
          </a:p>
          <a:p>
            <a:pPr algn="l"/>
            <a:r>
              <a:rPr lang="en-US" sz="2800" b="1" dirty="0">
                <a:solidFill>
                  <a:schemeClr val="accent1">
                    <a:lumMod val="75000"/>
                  </a:schemeClr>
                </a:solidFill>
              </a:rPr>
              <a:t>Ignacio AGUIRRE AYERBE </a:t>
            </a:r>
            <a:r>
              <a:rPr lang="en-GB" sz="2800" dirty="0">
                <a:solidFill>
                  <a:schemeClr val="accent1">
                    <a:lumMod val="75000"/>
                  </a:schemeClr>
                </a:solidFill>
              </a:rPr>
              <a:t>(SPAIN) </a:t>
            </a:r>
          </a:p>
          <a:p>
            <a:pPr algn="l"/>
            <a:r>
              <a:rPr lang="en-GB" sz="2100" i="1" dirty="0">
                <a:solidFill>
                  <a:prstClr val="black"/>
                </a:solidFill>
              </a:rPr>
              <a:t>ICG/NEAMTWS TOWS WG TT- DMP</a:t>
            </a:r>
          </a:p>
          <a:p>
            <a:pPr algn="l"/>
            <a:r>
              <a:rPr lang="en-GB" sz="2100" i="1" dirty="0">
                <a:solidFill>
                  <a:prstClr val="black"/>
                </a:solidFill>
              </a:rPr>
              <a:t>Vice-Chair ICG/NEAMTWS</a:t>
            </a:r>
            <a:endParaRPr lang="en-US" sz="2100" i="1" dirty="0">
              <a:solidFill>
                <a:prstClr val="black"/>
              </a:solidFill>
            </a:endParaRPr>
          </a:p>
        </p:txBody>
      </p:sp>
      <p:pic>
        <p:nvPicPr>
          <p:cNvPr id="2" name="Picture 1" descr="A picture containing text, orange, room, gambling house&#10;&#10;Description automatically generated">
            <a:extLst>
              <a:ext uri="{FF2B5EF4-FFF2-40B4-BE49-F238E27FC236}">
                <a16:creationId xmlns:a16="http://schemas.microsoft.com/office/drawing/2014/main" id="{FF25F072-E073-FF2B-8621-3861CC46DB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8505" y="489858"/>
            <a:ext cx="1748517" cy="1748517"/>
          </a:xfrm>
          <a:prstGeom prst="rect">
            <a:avLst/>
          </a:prstGeom>
        </p:spPr>
      </p:pic>
    </p:spTree>
    <p:extLst>
      <p:ext uri="{BB962C8B-B14F-4D97-AF65-F5344CB8AC3E}">
        <p14:creationId xmlns:p14="http://schemas.microsoft.com/office/powerpoint/2010/main" val="3789217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66F0C-7A26-9215-CA31-20FD117AB512}"/>
            </a:ext>
          </a:extLst>
        </p:cNvPr>
        <p:cNvGrpSpPr/>
        <p:nvPr/>
      </p:nvGrpSpPr>
      <p:grpSpPr>
        <a:xfrm>
          <a:off x="0" y="0"/>
          <a:ext cx="0" cy="0"/>
          <a:chOff x="0" y="0"/>
          <a:chExt cx="0" cy="0"/>
        </a:xfrm>
      </p:grpSpPr>
      <p:pic>
        <p:nvPicPr>
          <p:cNvPr id="5" name="Picture 6">
            <a:extLst>
              <a:ext uri="{FF2B5EF4-FFF2-40B4-BE49-F238E27FC236}">
                <a16:creationId xmlns:a16="http://schemas.microsoft.com/office/drawing/2014/main" id="{E298B2D1-0EB7-E56B-EE2F-D9CB4D2FB924}"/>
              </a:ext>
            </a:extLst>
          </p:cNvPr>
          <p:cNvPicPr/>
          <p:nvPr/>
        </p:nvPicPr>
        <p:blipFill>
          <a:blip r:embed="rId3"/>
          <a:srcRect l="1717" t="4150" r="2286" b="4841"/>
          <a:stretch/>
        </p:blipFill>
        <p:spPr>
          <a:xfrm>
            <a:off x="10176164" y="0"/>
            <a:ext cx="1966396" cy="869345"/>
          </a:xfrm>
          <a:prstGeom prst="rect">
            <a:avLst/>
          </a:prstGeom>
          <a:ln>
            <a:noFill/>
          </a:ln>
        </p:spPr>
      </p:pic>
      <p:pic>
        <p:nvPicPr>
          <p:cNvPr id="9" name="Content Placeholder 4">
            <a:extLst>
              <a:ext uri="{FF2B5EF4-FFF2-40B4-BE49-F238E27FC236}">
                <a16:creationId xmlns:a16="http://schemas.microsoft.com/office/drawing/2014/main" id="{274F904D-B8A0-2744-90EC-6B347EAAD39D}"/>
              </a:ext>
            </a:extLst>
          </p:cNvPr>
          <p:cNvPicPr>
            <a:picLocks noChangeAspect="1"/>
          </p:cNvPicPr>
          <p:nvPr/>
        </p:nvPicPr>
        <p:blipFill>
          <a:blip r:embed="rId4"/>
          <a:srcRect t="23643" b="9339"/>
          <a:stretch>
            <a:fillRect/>
          </a:stretch>
        </p:blipFill>
        <p:spPr>
          <a:xfrm>
            <a:off x="49440" y="684009"/>
            <a:ext cx="10428729" cy="3992248"/>
          </a:xfrm>
          <a:prstGeom prst="rect">
            <a:avLst/>
          </a:prstGeom>
        </p:spPr>
      </p:pic>
      <p:sp>
        <p:nvSpPr>
          <p:cNvPr id="10" name="Title 1">
            <a:extLst>
              <a:ext uri="{FF2B5EF4-FFF2-40B4-BE49-F238E27FC236}">
                <a16:creationId xmlns:a16="http://schemas.microsoft.com/office/drawing/2014/main" id="{4CBBA41E-AF69-54E7-23E8-1049AD51006C}"/>
              </a:ext>
            </a:extLst>
          </p:cNvPr>
          <p:cNvSpPr txBox="1">
            <a:spLocks/>
          </p:cNvSpPr>
          <p:nvPr/>
        </p:nvSpPr>
        <p:spPr>
          <a:xfrm>
            <a:off x="152400" y="54166"/>
            <a:ext cx="10515600" cy="7610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1">
                    <a:lumMod val="75000"/>
                  </a:schemeClr>
                </a:solidFill>
                <a:effectLst>
                  <a:outerShdw blurRad="38100" dist="38100" dir="2700000" algn="tl">
                    <a:srgbClr val="000000">
                      <a:alpha val="43137"/>
                    </a:srgbClr>
                  </a:outerShdw>
                </a:effectLst>
                <a:latin typeface="+mn-lt"/>
                <a:ea typeface="+mn-ea"/>
                <a:cs typeface="+mn-cs"/>
              </a:rPr>
              <a:t>NEAM Tsunami Ready Communities</a:t>
            </a:r>
            <a:endParaRPr lang="el-GR" sz="3200" b="1" dirty="0">
              <a:solidFill>
                <a:schemeClr val="accent1">
                  <a:lumMod val="75000"/>
                </a:schemeClr>
              </a:solidFill>
              <a:effectLst>
                <a:outerShdw blurRad="38100" dist="38100" dir="2700000" algn="tl">
                  <a:srgbClr val="000000">
                    <a:alpha val="43137"/>
                  </a:srgbClr>
                </a:outerShdw>
              </a:effectLst>
              <a:latin typeface="+mn-lt"/>
              <a:ea typeface="+mn-ea"/>
              <a:cs typeface="+mn-cs"/>
            </a:endParaRPr>
          </a:p>
        </p:txBody>
      </p:sp>
      <p:grpSp>
        <p:nvGrpSpPr>
          <p:cNvPr id="13" name="Group 12">
            <a:extLst>
              <a:ext uri="{FF2B5EF4-FFF2-40B4-BE49-F238E27FC236}">
                <a16:creationId xmlns:a16="http://schemas.microsoft.com/office/drawing/2014/main" id="{F6C84367-131B-2BCA-FD4B-4658AB5F195E}"/>
              </a:ext>
            </a:extLst>
          </p:cNvPr>
          <p:cNvGrpSpPr/>
          <p:nvPr/>
        </p:nvGrpSpPr>
        <p:grpSpPr>
          <a:xfrm>
            <a:off x="49440" y="3434383"/>
            <a:ext cx="5065485" cy="1532902"/>
            <a:chOff x="49440" y="5134643"/>
            <a:chExt cx="5446395" cy="1694776"/>
          </a:xfrm>
        </p:grpSpPr>
        <p:pic>
          <p:nvPicPr>
            <p:cNvPr id="6" name="Picture 5">
              <a:extLst>
                <a:ext uri="{FF2B5EF4-FFF2-40B4-BE49-F238E27FC236}">
                  <a16:creationId xmlns:a16="http://schemas.microsoft.com/office/drawing/2014/main" id="{EA51725D-49B9-4BD8-5635-D91770E7CE76}"/>
                </a:ext>
              </a:extLst>
            </p:cNvPr>
            <p:cNvPicPr>
              <a:picLocks noChangeAspect="1"/>
            </p:cNvPicPr>
            <p:nvPr/>
          </p:nvPicPr>
          <p:blipFill>
            <a:blip r:embed="rId5"/>
            <a:stretch>
              <a:fillRect/>
            </a:stretch>
          </p:blipFill>
          <p:spPr>
            <a:xfrm>
              <a:off x="49440" y="5134643"/>
              <a:ext cx="5446395" cy="1694776"/>
            </a:xfrm>
            <a:prstGeom prst="rect">
              <a:avLst/>
            </a:prstGeom>
          </p:spPr>
        </p:pic>
        <p:sp>
          <p:nvSpPr>
            <p:cNvPr id="7" name="Rectangle: Rounded Corners 6">
              <a:extLst>
                <a:ext uri="{FF2B5EF4-FFF2-40B4-BE49-F238E27FC236}">
                  <a16:creationId xmlns:a16="http://schemas.microsoft.com/office/drawing/2014/main" id="{1CD9B175-D90B-90DD-EA1C-BF276CA9EFBC}"/>
                </a:ext>
              </a:extLst>
            </p:cNvPr>
            <p:cNvSpPr/>
            <p:nvPr/>
          </p:nvSpPr>
          <p:spPr>
            <a:xfrm>
              <a:off x="49440" y="6016968"/>
              <a:ext cx="4236810" cy="174282"/>
            </a:xfrm>
            <a:prstGeom prst="roundRect">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Content Placeholder 2">
            <a:extLst>
              <a:ext uri="{FF2B5EF4-FFF2-40B4-BE49-F238E27FC236}">
                <a16:creationId xmlns:a16="http://schemas.microsoft.com/office/drawing/2014/main" id="{8959C9D1-3B5F-C18A-6A0B-DD79E8F705FC}"/>
              </a:ext>
            </a:extLst>
          </p:cNvPr>
          <p:cNvSpPr txBox="1">
            <a:spLocks/>
          </p:cNvSpPr>
          <p:nvPr/>
        </p:nvSpPr>
        <p:spPr>
          <a:xfrm>
            <a:off x="152400" y="5667881"/>
            <a:ext cx="2605088" cy="9233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pPr>
            <a:r>
              <a:rPr lang="it-IT" sz="1600" dirty="0">
                <a:effectLst>
                  <a:outerShdw blurRad="38100" dist="38100" dir="2700000" algn="tl">
                    <a:srgbClr val="000000">
                      <a:alpha val="43137"/>
                    </a:srgbClr>
                  </a:outerShdw>
                </a:effectLst>
                <a:latin typeface="Bahnschrift Light" panose="020B0502040204020203" pitchFamily="34" charset="0"/>
                <a:cs typeface="Calibri" charset="0"/>
              </a:rPr>
              <a:t>Egypt</a:t>
            </a:r>
            <a:r>
              <a:rPr lang="it-IT" sz="1600" dirty="0">
                <a:latin typeface="Bahnschrift Light" panose="020B0502040204020203" pitchFamily="34" charset="0"/>
                <a:cs typeface="Calibri" charset="0"/>
              </a:rPr>
              <a:t> – Alexandria</a:t>
            </a:r>
            <a:r>
              <a:rPr lang="el-GR" sz="1600" dirty="0">
                <a:latin typeface="Bahnschrift Light" panose="020B0502040204020203" pitchFamily="34" charset="0"/>
                <a:cs typeface="Calibri" charset="0"/>
              </a:rPr>
              <a:t> </a:t>
            </a:r>
            <a:endParaRPr lang="it-IT" sz="1600" dirty="0">
              <a:latin typeface="Bahnschrift Light" panose="020B0502040204020203" pitchFamily="34" charset="0"/>
              <a:cs typeface="Calibri" charset="0"/>
            </a:endParaRPr>
          </a:p>
          <a:p>
            <a:pPr marL="342900" indent="-342900">
              <a:lnSpc>
                <a:spcPct val="100000"/>
              </a:lnSpc>
              <a:spcBef>
                <a:spcPts val="0"/>
              </a:spcBef>
            </a:pPr>
            <a:r>
              <a:rPr lang="fr-FR" sz="1600" dirty="0">
                <a:effectLst>
                  <a:outerShdw blurRad="38100" dist="38100" dir="2700000" algn="tl">
                    <a:srgbClr val="000000">
                      <a:alpha val="43137"/>
                    </a:srgbClr>
                  </a:outerShdw>
                </a:effectLst>
                <a:latin typeface="Bahnschrift Light" panose="020B0502040204020203" pitchFamily="34" charset="0"/>
                <a:cs typeface="Calibri" charset="0"/>
              </a:rPr>
              <a:t>France</a:t>
            </a:r>
            <a:r>
              <a:rPr lang="fr-FR" sz="1600" dirty="0">
                <a:latin typeface="Bahnschrift Light" panose="020B0502040204020203" pitchFamily="34" charset="0"/>
                <a:cs typeface="Calibri" charset="0"/>
              </a:rPr>
              <a:t> - Cannes</a:t>
            </a:r>
          </a:p>
          <a:p>
            <a:pPr marL="342900" indent="-342900">
              <a:lnSpc>
                <a:spcPct val="100000"/>
              </a:lnSpc>
              <a:spcBef>
                <a:spcPts val="0"/>
              </a:spcBef>
            </a:pPr>
            <a:r>
              <a:rPr lang="en-US" sz="1600" dirty="0">
                <a:effectLst>
                  <a:outerShdw blurRad="38100" dist="38100" dir="2700000" algn="tl">
                    <a:srgbClr val="000000">
                      <a:alpha val="43137"/>
                    </a:srgbClr>
                  </a:outerShdw>
                </a:effectLst>
                <a:latin typeface="Bahnschrift Light" panose="020B0502040204020203" pitchFamily="34" charset="0"/>
                <a:cs typeface="Calibri" charset="0"/>
              </a:rPr>
              <a:t>Greece</a:t>
            </a:r>
            <a:r>
              <a:rPr lang="en-US" sz="1600" dirty="0">
                <a:latin typeface="Bahnschrift Light" panose="020B0502040204020203" pitchFamily="34" charset="0"/>
                <a:cs typeface="Calibri" charset="0"/>
              </a:rPr>
              <a:t> - Samos</a:t>
            </a:r>
          </a:p>
        </p:txBody>
      </p:sp>
      <p:sp>
        <p:nvSpPr>
          <p:cNvPr id="23" name="TextBox 22">
            <a:extLst>
              <a:ext uri="{FF2B5EF4-FFF2-40B4-BE49-F238E27FC236}">
                <a16:creationId xmlns:a16="http://schemas.microsoft.com/office/drawing/2014/main" id="{1FA69754-C500-86CE-E5C0-3F0BC7C42E35}"/>
              </a:ext>
            </a:extLst>
          </p:cNvPr>
          <p:cNvSpPr txBox="1"/>
          <p:nvPr/>
        </p:nvSpPr>
        <p:spPr>
          <a:xfrm>
            <a:off x="2670289" y="5667881"/>
            <a:ext cx="2759869" cy="830997"/>
          </a:xfrm>
          <a:prstGeom prst="rect">
            <a:avLst/>
          </a:prstGeom>
          <a:noFill/>
        </p:spPr>
        <p:txBody>
          <a:bodyPr wrap="square">
            <a:spAutoFit/>
          </a:bodyPr>
          <a:lstStyle/>
          <a:p>
            <a:pPr marL="342900" indent="-342900">
              <a:lnSpc>
                <a:spcPct val="100000"/>
              </a:lnSpc>
              <a:spcBef>
                <a:spcPts val="0"/>
              </a:spcBef>
            </a:pPr>
            <a:r>
              <a:rPr lang="en-US" sz="1600" dirty="0">
                <a:effectLst>
                  <a:outerShdw blurRad="38100" dist="38100" dir="2700000" algn="tl">
                    <a:srgbClr val="000000">
                      <a:alpha val="43137"/>
                    </a:srgbClr>
                  </a:outerShdw>
                </a:effectLst>
                <a:latin typeface="Bahnschrift Light" panose="020B0502040204020203" pitchFamily="34" charset="0"/>
                <a:cs typeface="Calibri" charset="0"/>
              </a:rPr>
              <a:t>Italy</a:t>
            </a:r>
            <a:r>
              <a:rPr lang="en-US" sz="1600" dirty="0">
                <a:latin typeface="Bahnschrift Light" panose="020B0502040204020203" pitchFamily="34" charset="0"/>
                <a:cs typeface="Calibri" charset="0"/>
              </a:rPr>
              <a:t> - </a:t>
            </a:r>
            <a:r>
              <a:rPr lang="en-US" sz="1600" dirty="0" err="1">
                <a:latin typeface="Bahnschrift Light" panose="020B0502040204020203" pitchFamily="34" charset="0"/>
                <a:cs typeface="Calibri" charset="0"/>
              </a:rPr>
              <a:t>Minturno</a:t>
            </a:r>
            <a:endParaRPr lang="en-US" sz="1600" dirty="0">
              <a:latin typeface="Bahnschrift Light" panose="020B0502040204020203" pitchFamily="34" charset="0"/>
              <a:cs typeface="Calibri" charset="0"/>
            </a:endParaRPr>
          </a:p>
          <a:p>
            <a:pPr marL="342900" indent="-342900">
              <a:lnSpc>
                <a:spcPct val="100000"/>
              </a:lnSpc>
              <a:spcBef>
                <a:spcPts val="0"/>
              </a:spcBef>
            </a:pPr>
            <a:r>
              <a:rPr lang="it-IT" sz="1600" dirty="0">
                <a:effectLst>
                  <a:outerShdw blurRad="38100" dist="38100" dir="2700000" algn="tl">
                    <a:srgbClr val="000000">
                      <a:alpha val="43137"/>
                    </a:srgbClr>
                  </a:outerShdw>
                </a:effectLst>
                <a:latin typeface="Bahnschrift Light" panose="020B0502040204020203" pitchFamily="34" charset="0"/>
                <a:cs typeface="Calibri" charset="0"/>
              </a:rPr>
              <a:t>Spain</a:t>
            </a:r>
            <a:r>
              <a:rPr lang="it-IT" sz="1600" dirty="0">
                <a:latin typeface="Bahnschrift Light" panose="020B0502040204020203" pitchFamily="34" charset="0"/>
                <a:cs typeface="Calibri" charset="0"/>
              </a:rPr>
              <a:t> - Chipiona</a:t>
            </a:r>
          </a:p>
          <a:p>
            <a:pPr marL="342900" indent="-342900">
              <a:lnSpc>
                <a:spcPct val="100000"/>
              </a:lnSpc>
              <a:spcBef>
                <a:spcPts val="0"/>
              </a:spcBef>
            </a:pPr>
            <a:r>
              <a:rPr lang="en-US" sz="1600" dirty="0">
                <a:effectLst>
                  <a:outerShdw blurRad="38100" dist="38100" dir="2700000" algn="tl">
                    <a:srgbClr val="000000">
                      <a:alpha val="43137"/>
                    </a:srgbClr>
                  </a:outerShdw>
                </a:effectLst>
                <a:latin typeface="Bahnschrift Light" panose="020B0502040204020203" pitchFamily="34" charset="0"/>
                <a:cs typeface="Calibri" charset="0"/>
              </a:rPr>
              <a:t>Türkiye</a:t>
            </a:r>
            <a:r>
              <a:rPr lang="it-IT" sz="1600" dirty="0">
                <a:latin typeface="Bahnschrift Light" panose="020B0502040204020203" pitchFamily="34" charset="0"/>
                <a:cs typeface="Calibri" charset="0"/>
              </a:rPr>
              <a:t> - </a:t>
            </a:r>
            <a:r>
              <a:rPr lang="en-US" sz="1600" dirty="0">
                <a:latin typeface="Bahnschrift Light" panose="020B0502040204020203" pitchFamily="34" charset="0"/>
                <a:cs typeface="Calibri" charset="0"/>
              </a:rPr>
              <a:t>Büyükçekmece</a:t>
            </a:r>
            <a:endParaRPr lang="el-GR" sz="1600" dirty="0">
              <a:latin typeface="Bahnschrift Light" panose="020B0502040204020203" pitchFamily="34" charset="0"/>
              <a:cs typeface="Calibri" charset="0"/>
            </a:endParaRPr>
          </a:p>
        </p:txBody>
      </p:sp>
      <p:sp>
        <p:nvSpPr>
          <p:cNvPr id="25" name="TextBox 24">
            <a:extLst>
              <a:ext uri="{FF2B5EF4-FFF2-40B4-BE49-F238E27FC236}">
                <a16:creationId xmlns:a16="http://schemas.microsoft.com/office/drawing/2014/main" id="{29F856D3-F8AA-158A-8854-8E4B7154553B}"/>
              </a:ext>
            </a:extLst>
          </p:cNvPr>
          <p:cNvSpPr txBox="1"/>
          <p:nvPr/>
        </p:nvSpPr>
        <p:spPr>
          <a:xfrm>
            <a:off x="240507" y="5289642"/>
            <a:ext cx="6100762" cy="338554"/>
          </a:xfrm>
          <a:prstGeom prst="rect">
            <a:avLst/>
          </a:prstGeom>
          <a:noFill/>
        </p:spPr>
        <p:txBody>
          <a:bodyPr wrap="square">
            <a:spAutoFit/>
          </a:bodyPr>
          <a:lstStyle/>
          <a:p>
            <a:pPr marL="0" indent="0">
              <a:lnSpc>
                <a:spcPct val="100000"/>
              </a:lnSpc>
              <a:spcBef>
                <a:spcPts val="0"/>
              </a:spcBef>
              <a:buNone/>
            </a:pPr>
            <a:r>
              <a:rPr lang="en-US" sz="1600" b="1" u="sng" dirty="0">
                <a:solidFill>
                  <a:srgbClr val="C00000"/>
                </a:solidFill>
                <a:effectLst>
                  <a:outerShdw blurRad="38100" dist="38100" dir="2700000" algn="tl">
                    <a:srgbClr val="000000">
                      <a:alpha val="43137"/>
                    </a:srgbClr>
                  </a:outerShdw>
                </a:effectLst>
                <a:latin typeface="Bahnschrift Light" panose="020B0502040204020203" pitchFamily="34" charset="0"/>
              </a:rPr>
              <a:t>Established</a:t>
            </a:r>
            <a:r>
              <a:rPr lang="el-GR" sz="1600" b="1" u="sng" dirty="0">
                <a:solidFill>
                  <a:srgbClr val="C00000"/>
                </a:solidFill>
                <a:effectLst>
                  <a:outerShdw blurRad="38100" dist="38100" dir="2700000" algn="tl">
                    <a:srgbClr val="000000">
                      <a:alpha val="43137"/>
                    </a:srgbClr>
                  </a:outerShdw>
                </a:effectLst>
                <a:latin typeface="Bahnschrift Light" panose="020B0502040204020203" pitchFamily="34" charset="0"/>
              </a:rPr>
              <a:t> (6</a:t>
            </a:r>
            <a:r>
              <a:rPr lang="en-US" sz="1600" b="1" u="sng" dirty="0">
                <a:solidFill>
                  <a:srgbClr val="C00000"/>
                </a:solidFill>
                <a:effectLst>
                  <a:outerShdw blurRad="38100" dist="38100" dir="2700000" algn="tl">
                    <a:srgbClr val="000000">
                      <a:alpha val="43137"/>
                    </a:srgbClr>
                  </a:outerShdw>
                </a:effectLst>
                <a:latin typeface="Bahnschrift Light" panose="020B0502040204020203" pitchFamily="34" charset="0"/>
              </a:rPr>
              <a:t> Member States, 6 communities</a:t>
            </a:r>
            <a:r>
              <a:rPr lang="el-GR" sz="1600" b="1" u="sng" dirty="0">
                <a:solidFill>
                  <a:srgbClr val="C00000"/>
                </a:solidFill>
                <a:effectLst>
                  <a:outerShdw blurRad="38100" dist="38100" dir="2700000" algn="tl">
                    <a:srgbClr val="000000">
                      <a:alpha val="43137"/>
                    </a:srgbClr>
                  </a:outerShdw>
                </a:effectLst>
                <a:latin typeface="Bahnschrift Light" panose="020B0502040204020203" pitchFamily="34" charset="0"/>
              </a:rPr>
              <a:t>)</a:t>
            </a:r>
            <a:endParaRPr lang="fr-FR" sz="1600" b="1" u="sng" dirty="0">
              <a:solidFill>
                <a:srgbClr val="C00000"/>
              </a:solidFill>
              <a:effectLst>
                <a:outerShdw blurRad="38100" dist="38100" dir="2700000" algn="tl">
                  <a:srgbClr val="000000">
                    <a:alpha val="43137"/>
                  </a:srgbClr>
                </a:outerShdw>
              </a:effectLst>
              <a:latin typeface="Bahnschrift Light" panose="020B0502040204020203" pitchFamily="34" charset="0"/>
            </a:endParaRPr>
          </a:p>
        </p:txBody>
      </p:sp>
      <p:sp>
        <p:nvSpPr>
          <p:cNvPr id="32" name="Content Placeholder 2">
            <a:extLst>
              <a:ext uri="{FF2B5EF4-FFF2-40B4-BE49-F238E27FC236}">
                <a16:creationId xmlns:a16="http://schemas.microsoft.com/office/drawing/2014/main" id="{D7C02236-0A55-69F1-8D89-03E7F7770CFF}"/>
              </a:ext>
            </a:extLst>
          </p:cNvPr>
          <p:cNvSpPr>
            <a:spLocks noGrp="1"/>
          </p:cNvSpPr>
          <p:nvPr>
            <p:ph idx="1"/>
          </p:nvPr>
        </p:nvSpPr>
        <p:spPr>
          <a:xfrm>
            <a:off x="5176838" y="4893964"/>
            <a:ext cx="3682320" cy="2165044"/>
          </a:xfrm>
          <a:noFill/>
          <a:ln>
            <a:noFill/>
          </a:ln>
        </p:spPr>
        <p:style>
          <a:lnRef idx="0">
            <a:scrgbClr r="0" g="0" b="0"/>
          </a:lnRef>
          <a:fillRef idx="0">
            <a:scrgbClr r="0" g="0" b="0"/>
          </a:fillRef>
          <a:effectRef idx="0">
            <a:scrgbClr r="0" g="0" b="0"/>
          </a:effectRef>
          <a:fontRef idx="minor">
            <a:schemeClr val="dk1"/>
          </a:fontRef>
        </p:style>
        <p:txBody>
          <a:bodyPr>
            <a:noAutofit/>
          </a:bodyPr>
          <a:lstStyle/>
          <a:p>
            <a:pPr>
              <a:lnSpc>
                <a:spcPct val="100000"/>
              </a:lnSpc>
              <a:spcBef>
                <a:spcPts val="0"/>
              </a:spcBef>
            </a:pPr>
            <a:r>
              <a:rPr lang="en-US" sz="1600" dirty="0">
                <a:effectLst>
                  <a:outerShdw blurRad="38100" dist="38100" dir="2700000" algn="tl">
                    <a:srgbClr val="000000">
                      <a:alpha val="43137"/>
                    </a:srgbClr>
                  </a:outerShdw>
                </a:effectLst>
                <a:latin typeface="Bahnschrift Light" panose="020B0502040204020203" pitchFamily="34" charset="0"/>
                <a:cs typeface="Calibri" charset="0"/>
              </a:rPr>
              <a:t>Cyprus</a:t>
            </a:r>
            <a:r>
              <a:rPr lang="en-US" sz="1600" dirty="0">
                <a:latin typeface="Bahnschrift Light" panose="020B0502040204020203" pitchFamily="34" charset="0"/>
                <a:cs typeface="Calibri" charset="0"/>
              </a:rPr>
              <a:t> - </a:t>
            </a:r>
            <a:r>
              <a:rPr lang="en-US" sz="1600" dirty="0" err="1">
                <a:latin typeface="Bahnschrift Light" panose="020B0502040204020203" pitchFamily="34" charset="0"/>
                <a:cs typeface="Calibri" charset="0"/>
              </a:rPr>
              <a:t>Larnaka</a:t>
            </a:r>
            <a:endParaRPr lang="en-US" sz="1600" dirty="0">
              <a:latin typeface="Bahnschrift Light" panose="020B0502040204020203" pitchFamily="34" charset="0"/>
              <a:cs typeface="Calibri" charset="0"/>
            </a:endParaRPr>
          </a:p>
          <a:p>
            <a:pPr>
              <a:lnSpc>
                <a:spcPct val="100000"/>
              </a:lnSpc>
              <a:spcBef>
                <a:spcPts val="0"/>
              </a:spcBef>
            </a:pPr>
            <a:r>
              <a:rPr lang="en-US" sz="1600" dirty="0">
                <a:effectLst>
                  <a:outerShdw blurRad="38100" dist="38100" dir="2700000" algn="tl">
                    <a:srgbClr val="000000">
                      <a:alpha val="43137"/>
                    </a:srgbClr>
                  </a:outerShdw>
                </a:effectLst>
                <a:latin typeface="Bahnschrift Light" panose="020B0502040204020203" pitchFamily="34" charset="0"/>
                <a:cs typeface="Calibri" charset="0"/>
              </a:rPr>
              <a:t>France</a:t>
            </a:r>
            <a:r>
              <a:rPr lang="fr-FR" sz="1600" dirty="0">
                <a:latin typeface="Bahnschrift Light" panose="020B0502040204020203" pitchFamily="34" charset="0"/>
                <a:cs typeface="Calibri" charset="0"/>
              </a:rPr>
              <a:t> </a:t>
            </a:r>
            <a:r>
              <a:rPr lang="en-US" sz="1600" dirty="0">
                <a:latin typeface="Bahnschrift Light" panose="020B0502040204020203" pitchFamily="34" charset="0"/>
              </a:rPr>
              <a:t>- </a:t>
            </a:r>
            <a:r>
              <a:rPr lang="en-US" sz="1600" dirty="0" err="1">
                <a:latin typeface="Bahnschrift Light" panose="020B0502040204020203" pitchFamily="34" charset="0"/>
                <a:cs typeface="Calibri" charset="0"/>
              </a:rPr>
              <a:t>Métropole</a:t>
            </a:r>
            <a:r>
              <a:rPr lang="en-US" sz="1600" dirty="0">
                <a:latin typeface="Bahnschrift Light" panose="020B0502040204020203" pitchFamily="34" charset="0"/>
                <a:cs typeface="Calibri" charset="0"/>
              </a:rPr>
              <a:t> Nice Côte d’Azur (MNCA), Marseille</a:t>
            </a:r>
          </a:p>
          <a:p>
            <a:pPr>
              <a:lnSpc>
                <a:spcPct val="100000"/>
              </a:lnSpc>
              <a:spcBef>
                <a:spcPts val="0"/>
              </a:spcBef>
            </a:pPr>
            <a:r>
              <a:rPr lang="en-US" sz="1600" dirty="0">
                <a:effectLst>
                  <a:outerShdw blurRad="38100" dist="38100" dir="2700000" algn="tl">
                    <a:srgbClr val="000000">
                      <a:alpha val="43137"/>
                    </a:srgbClr>
                  </a:outerShdw>
                </a:effectLst>
                <a:latin typeface="Bahnschrift Light" panose="020B0502040204020203" pitchFamily="34" charset="0"/>
                <a:cs typeface="Calibri" charset="0"/>
              </a:rPr>
              <a:t>Greece</a:t>
            </a:r>
            <a:r>
              <a:rPr lang="en-US" sz="1600" dirty="0">
                <a:latin typeface="Bahnschrift Light" panose="020B0502040204020203" pitchFamily="34" charset="0"/>
                <a:cs typeface="Calibri" charset="0"/>
              </a:rPr>
              <a:t> - Methoni, Kalamata, Santorini</a:t>
            </a:r>
            <a:endParaRPr lang="el-GR" sz="1600" dirty="0">
              <a:latin typeface="Bahnschrift Light" panose="020B0502040204020203" pitchFamily="34" charset="0"/>
              <a:cs typeface="Calibri" charset="0"/>
            </a:endParaRPr>
          </a:p>
          <a:p>
            <a:pPr>
              <a:lnSpc>
                <a:spcPct val="100000"/>
              </a:lnSpc>
              <a:spcBef>
                <a:spcPts val="0"/>
              </a:spcBef>
            </a:pPr>
            <a:r>
              <a:rPr lang="it-IT" sz="1600" dirty="0">
                <a:effectLst>
                  <a:outerShdw blurRad="38100" dist="38100" dir="2700000" algn="tl">
                    <a:srgbClr val="000000">
                      <a:alpha val="43137"/>
                    </a:srgbClr>
                  </a:outerShdw>
                </a:effectLst>
                <a:latin typeface="Bahnschrift Light" panose="020B0502040204020203" pitchFamily="34" charset="0"/>
                <a:cs typeface="Calibri" charset="0"/>
              </a:rPr>
              <a:t>Italy</a:t>
            </a:r>
            <a:r>
              <a:rPr lang="fr-FR" sz="1600" dirty="0">
                <a:latin typeface="Bahnschrift Light" panose="020B0502040204020203" pitchFamily="34" charset="0"/>
                <a:cs typeface="Calibri" charset="0"/>
              </a:rPr>
              <a:t> </a:t>
            </a:r>
            <a:r>
              <a:rPr lang="en-US" sz="1600" dirty="0">
                <a:latin typeface="Bahnschrift Light" panose="020B0502040204020203" pitchFamily="34" charset="0"/>
              </a:rPr>
              <a:t>- </a:t>
            </a:r>
            <a:r>
              <a:rPr lang="it-IT" sz="1600" dirty="0">
                <a:latin typeface="Bahnschrift Light" panose="020B0502040204020203" pitchFamily="34" charset="0"/>
                <a:cs typeface="Calibri" charset="0"/>
              </a:rPr>
              <a:t>Marzamemi-Pachino, Palmi, Otranto, Stromboli</a:t>
            </a:r>
            <a:endParaRPr lang="el-GR" sz="1600" dirty="0">
              <a:latin typeface="Bahnschrift Light" panose="020B0502040204020203" pitchFamily="34" charset="0"/>
              <a:cs typeface="Calibri" charset="0"/>
            </a:endParaRPr>
          </a:p>
          <a:p>
            <a:pPr>
              <a:lnSpc>
                <a:spcPct val="100000"/>
              </a:lnSpc>
              <a:spcBef>
                <a:spcPts val="0"/>
              </a:spcBef>
            </a:pPr>
            <a:endParaRPr lang="en-PT" sz="1600" dirty="0">
              <a:latin typeface="Bahnschrift Light" panose="020B0502040204020203" pitchFamily="34" charset="0"/>
            </a:endParaRPr>
          </a:p>
        </p:txBody>
      </p:sp>
      <p:sp>
        <p:nvSpPr>
          <p:cNvPr id="33" name="TextBox 32">
            <a:extLst>
              <a:ext uri="{FF2B5EF4-FFF2-40B4-BE49-F238E27FC236}">
                <a16:creationId xmlns:a16="http://schemas.microsoft.com/office/drawing/2014/main" id="{D7CD44AB-027C-F898-D85A-8776D2DD4169}"/>
              </a:ext>
            </a:extLst>
          </p:cNvPr>
          <p:cNvSpPr txBox="1"/>
          <p:nvPr/>
        </p:nvSpPr>
        <p:spPr>
          <a:xfrm>
            <a:off x="5100638" y="4645606"/>
            <a:ext cx="6100762" cy="338554"/>
          </a:xfrm>
          <a:prstGeom prst="rect">
            <a:avLst/>
          </a:prstGeom>
          <a:noFill/>
        </p:spPr>
        <p:txBody>
          <a:bodyPr wrap="square">
            <a:spAutoFit/>
          </a:bodyPr>
          <a:lstStyle/>
          <a:p>
            <a:pPr marL="0" indent="0">
              <a:lnSpc>
                <a:spcPct val="100000"/>
              </a:lnSpc>
              <a:spcBef>
                <a:spcPts val="0"/>
              </a:spcBef>
              <a:buNone/>
            </a:pPr>
            <a:r>
              <a:rPr lang="en-US" sz="1600" b="1" u="sng" dirty="0">
                <a:solidFill>
                  <a:srgbClr val="C00000"/>
                </a:solidFill>
                <a:effectLst>
                  <a:outerShdw blurRad="38100" dist="38100" dir="2700000" algn="tl">
                    <a:srgbClr val="000000">
                      <a:alpha val="43137"/>
                    </a:srgbClr>
                  </a:outerShdw>
                </a:effectLst>
                <a:latin typeface="Bahnschrift Light" panose="020B0502040204020203" pitchFamily="34" charset="0"/>
              </a:rPr>
              <a:t>Upcoming </a:t>
            </a:r>
            <a:r>
              <a:rPr lang="el-GR" sz="1600" b="1" u="sng" dirty="0">
                <a:solidFill>
                  <a:srgbClr val="C00000"/>
                </a:solidFill>
                <a:effectLst>
                  <a:outerShdw blurRad="38100" dist="38100" dir="2700000" algn="tl">
                    <a:srgbClr val="000000">
                      <a:alpha val="43137"/>
                    </a:srgbClr>
                  </a:outerShdw>
                </a:effectLst>
                <a:latin typeface="Bahnschrift Light" panose="020B0502040204020203" pitchFamily="34" charset="0"/>
              </a:rPr>
              <a:t>(</a:t>
            </a:r>
            <a:r>
              <a:rPr lang="en-US" sz="1600" b="1" u="sng" dirty="0">
                <a:solidFill>
                  <a:srgbClr val="C00000"/>
                </a:solidFill>
                <a:effectLst>
                  <a:outerShdw blurRad="38100" dist="38100" dir="2700000" algn="tl">
                    <a:srgbClr val="000000">
                      <a:alpha val="43137"/>
                    </a:srgbClr>
                  </a:outerShdw>
                </a:effectLst>
                <a:latin typeface="Bahnschrift Light" panose="020B0502040204020203" pitchFamily="34" charset="0"/>
              </a:rPr>
              <a:t>8 Member States, more than 25 communities)</a:t>
            </a:r>
            <a:endParaRPr lang="en-PT" sz="1600" b="1" u="sng" dirty="0">
              <a:solidFill>
                <a:srgbClr val="C00000"/>
              </a:solidFill>
              <a:effectLst>
                <a:outerShdw blurRad="38100" dist="38100" dir="2700000" algn="tl">
                  <a:srgbClr val="000000">
                    <a:alpha val="43137"/>
                  </a:srgbClr>
                </a:outerShdw>
              </a:effectLst>
              <a:latin typeface="Bahnschrift Light" panose="020B0502040204020203" pitchFamily="34" charset="0"/>
            </a:endParaRPr>
          </a:p>
        </p:txBody>
      </p:sp>
      <p:sp>
        <p:nvSpPr>
          <p:cNvPr id="36" name="TextBox 35">
            <a:extLst>
              <a:ext uri="{FF2B5EF4-FFF2-40B4-BE49-F238E27FC236}">
                <a16:creationId xmlns:a16="http://schemas.microsoft.com/office/drawing/2014/main" id="{8605BC7C-0A87-4C22-3686-6EC946EE3B75}"/>
              </a:ext>
            </a:extLst>
          </p:cNvPr>
          <p:cNvSpPr txBox="1"/>
          <p:nvPr/>
        </p:nvSpPr>
        <p:spPr>
          <a:xfrm>
            <a:off x="6419850" y="6367754"/>
            <a:ext cx="5722710" cy="461665"/>
          </a:xfrm>
          <a:prstGeom prst="rect">
            <a:avLst/>
          </a:prstGeom>
          <a:noFill/>
        </p:spPr>
        <p:txBody>
          <a:bodyPr wrap="square">
            <a:spAutoFit/>
          </a:bodyPr>
          <a:lstStyle/>
          <a:p>
            <a:pPr algn="r" fontAlgn="base"/>
            <a:r>
              <a:rPr lang="en-US" sz="1200" i="1" dirty="0">
                <a:solidFill>
                  <a:schemeClr val="accent1">
                    <a:lumMod val="75000"/>
                  </a:schemeClr>
                </a:solidFill>
                <a:effectLst>
                  <a:outerShdw blurRad="38100" dist="38100" dir="2700000" algn="tl">
                    <a:srgbClr val="000000">
                      <a:alpha val="43137"/>
                    </a:srgbClr>
                  </a:outerShdw>
                </a:effectLst>
              </a:rPr>
              <a:t>TOWS-WG Inter ICG Task Team on Disaster Management and Preparedness </a:t>
            </a:r>
          </a:p>
          <a:p>
            <a:pPr algn="r" fontAlgn="base"/>
            <a:r>
              <a:rPr lang="en-US" sz="1200" i="1" dirty="0">
                <a:solidFill>
                  <a:schemeClr val="accent1">
                    <a:lumMod val="75000"/>
                  </a:schemeClr>
                </a:solidFill>
                <a:effectLst>
                  <a:outerShdw blurRad="38100" dist="38100" dir="2700000" algn="tl">
                    <a:srgbClr val="000000">
                      <a:alpha val="43137"/>
                    </a:srgbClr>
                  </a:outerShdw>
                </a:effectLst>
              </a:rPr>
              <a:t>05 to 06 March 2026</a:t>
            </a:r>
            <a:endParaRPr lang="el-GR" sz="1200" i="1" dirty="0">
              <a:solidFill>
                <a:schemeClr val="accent1">
                  <a:lumMod val="75000"/>
                </a:schemeClr>
              </a:solidFill>
              <a:effectLst>
                <a:outerShdw blurRad="38100" dist="38100" dir="2700000" algn="tl">
                  <a:srgbClr val="000000">
                    <a:alpha val="43137"/>
                  </a:srgbClr>
                </a:outerShdw>
              </a:effectLst>
            </a:endParaRPr>
          </a:p>
        </p:txBody>
      </p:sp>
      <p:sp>
        <p:nvSpPr>
          <p:cNvPr id="38" name="TextBox 37">
            <a:extLst>
              <a:ext uri="{FF2B5EF4-FFF2-40B4-BE49-F238E27FC236}">
                <a16:creationId xmlns:a16="http://schemas.microsoft.com/office/drawing/2014/main" id="{2556E58D-21F1-39EC-EB83-C9D90F41F4DB}"/>
              </a:ext>
            </a:extLst>
          </p:cNvPr>
          <p:cNvSpPr txBox="1"/>
          <p:nvPr/>
        </p:nvSpPr>
        <p:spPr>
          <a:xfrm>
            <a:off x="8507299" y="4893964"/>
            <a:ext cx="3682320" cy="1323439"/>
          </a:xfrm>
          <a:prstGeom prst="rect">
            <a:avLst/>
          </a:prstGeom>
          <a:noFill/>
        </p:spPr>
        <p:txBody>
          <a:bodyPr wrap="square">
            <a:spAutoFit/>
          </a:bodyPr>
          <a:lstStyle/>
          <a:p>
            <a:pPr marL="285750" indent="-285750">
              <a:lnSpc>
                <a:spcPct val="100000"/>
              </a:lnSpc>
              <a:spcBef>
                <a:spcPts val="0"/>
              </a:spcBef>
              <a:buFont typeface="Arial" panose="020B0604020202020204" pitchFamily="34" charset="0"/>
              <a:buChar char="•"/>
            </a:pPr>
            <a:r>
              <a:rPr lang="it-IT" sz="1600" dirty="0">
                <a:effectLst>
                  <a:outerShdw blurRad="38100" dist="38100" dir="2700000" algn="tl">
                    <a:srgbClr val="000000">
                      <a:alpha val="43137"/>
                    </a:srgbClr>
                  </a:outerShdw>
                </a:effectLst>
                <a:latin typeface="Bahnschrift Light" panose="020B0502040204020203" pitchFamily="34" charset="0"/>
                <a:cs typeface="Calibri" charset="0"/>
              </a:rPr>
              <a:t>Israel</a:t>
            </a:r>
          </a:p>
          <a:p>
            <a:pPr marL="285750" indent="-285750">
              <a:lnSpc>
                <a:spcPct val="100000"/>
              </a:lnSpc>
              <a:spcBef>
                <a:spcPts val="0"/>
              </a:spcBef>
              <a:buFont typeface="Arial" panose="020B0604020202020204" pitchFamily="34" charset="0"/>
              <a:buChar char="•"/>
            </a:pPr>
            <a:r>
              <a:rPr lang="fr-FR" sz="1600" dirty="0">
                <a:effectLst>
                  <a:outerShdw blurRad="38100" dist="38100" dir="2700000" algn="tl">
                    <a:srgbClr val="000000">
                      <a:alpha val="43137"/>
                    </a:srgbClr>
                  </a:outerShdw>
                </a:effectLst>
                <a:latin typeface="Bahnschrift Light" panose="020B0502040204020203" pitchFamily="34" charset="0"/>
                <a:cs typeface="Calibri" charset="0"/>
              </a:rPr>
              <a:t>Morocco</a:t>
            </a:r>
            <a:r>
              <a:rPr lang="fr-FR" sz="1600" dirty="0">
                <a:latin typeface="Bahnschrift Light" panose="020B0502040204020203" pitchFamily="34" charset="0"/>
              </a:rPr>
              <a:t> </a:t>
            </a:r>
            <a:r>
              <a:rPr lang="en-US" sz="1600" dirty="0">
                <a:latin typeface="Bahnschrift Light" panose="020B0502040204020203" pitchFamily="34" charset="0"/>
              </a:rPr>
              <a:t>- El </a:t>
            </a:r>
            <a:r>
              <a:rPr lang="en-US" sz="1600" dirty="0" err="1">
                <a:latin typeface="Bahnschrift Light" panose="020B0502040204020203" pitchFamily="34" charset="0"/>
              </a:rPr>
              <a:t>Jadida</a:t>
            </a:r>
            <a:r>
              <a:rPr lang="en-US" sz="1600" dirty="0">
                <a:latin typeface="Bahnschrift Light" panose="020B0502040204020203" pitchFamily="34" charset="0"/>
              </a:rPr>
              <a:t>, </a:t>
            </a:r>
            <a:r>
              <a:rPr lang="en-US" sz="1600" dirty="0" err="1">
                <a:latin typeface="Bahnschrift Light" panose="020B0502040204020203" pitchFamily="34" charset="0"/>
              </a:rPr>
              <a:t>Larache</a:t>
            </a:r>
            <a:endParaRPr lang="fr-FR" sz="1600" dirty="0">
              <a:latin typeface="Bahnschrift Light" panose="020B0502040204020203" pitchFamily="34" charset="0"/>
            </a:endParaRPr>
          </a:p>
          <a:p>
            <a:pPr marL="285750" indent="-285750">
              <a:lnSpc>
                <a:spcPct val="100000"/>
              </a:lnSpc>
              <a:spcBef>
                <a:spcPts val="0"/>
              </a:spcBef>
              <a:buFont typeface="Arial" panose="020B0604020202020204" pitchFamily="34" charset="0"/>
              <a:buChar char="•"/>
            </a:pPr>
            <a:r>
              <a:rPr lang="en-US" sz="1600" dirty="0">
                <a:effectLst>
                  <a:outerShdw blurRad="38100" dist="38100" dir="2700000" algn="tl">
                    <a:srgbClr val="000000">
                      <a:alpha val="43137"/>
                    </a:srgbClr>
                  </a:outerShdw>
                </a:effectLst>
                <a:latin typeface="Bahnschrift Light" panose="020B0502040204020203" pitchFamily="34" charset="0"/>
                <a:cs typeface="Calibri" charset="0"/>
              </a:rPr>
              <a:t>Portugal</a:t>
            </a:r>
            <a:r>
              <a:rPr lang="en-US" sz="1600" dirty="0">
                <a:latin typeface="Bahnschrift Light" panose="020B0502040204020203" pitchFamily="34" charset="0"/>
              </a:rPr>
              <a:t> - </a:t>
            </a:r>
            <a:r>
              <a:rPr lang="en-PT" sz="1600" dirty="0">
                <a:latin typeface="Bahnschrift Light" panose="020B0502040204020203" pitchFamily="34" charset="0"/>
              </a:rPr>
              <a:t>Quarteira</a:t>
            </a:r>
            <a:r>
              <a:rPr lang="en-US" sz="1600" dirty="0">
                <a:latin typeface="Bahnschrift Light" panose="020B0502040204020203" pitchFamily="34" charset="0"/>
              </a:rPr>
              <a:t> and </a:t>
            </a:r>
            <a:r>
              <a:rPr lang="en-PT" sz="1600" dirty="0">
                <a:latin typeface="Bahnschrift Light" panose="020B0502040204020203" pitchFamily="34" charset="0"/>
              </a:rPr>
              <a:t>Cascais</a:t>
            </a:r>
            <a:endParaRPr lang="en-US" sz="1600" dirty="0">
              <a:latin typeface="Bahnschrift Light" panose="020B0502040204020203" pitchFamily="34" charset="0"/>
            </a:endParaRPr>
          </a:p>
          <a:p>
            <a:pPr marL="285750" indent="-285750">
              <a:lnSpc>
                <a:spcPct val="100000"/>
              </a:lnSpc>
              <a:spcBef>
                <a:spcPts val="0"/>
              </a:spcBef>
              <a:buFont typeface="Arial" panose="020B0604020202020204" pitchFamily="34" charset="0"/>
              <a:buChar char="•"/>
            </a:pPr>
            <a:r>
              <a:rPr lang="en-US" sz="1600" dirty="0">
                <a:effectLst>
                  <a:outerShdw blurRad="38100" dist="38100" dir="2700000" algn="tl">
                    <a:srgbClr val="000000">
                      <a:alpha val="43137"/>
                    </a:srgbClr>
                  </a:outerShdw>
                </a:effectLst>
                <a:latin typeface="Bahnschrift Light" panose="020B0502040204020203" pitchFamily="34" charset="0"/>
                <a:cs typeface="Calibri" charset="0"/>
              </a:rPr>
              <a:t>Spain</a:t>
            </a:r>
            <a:r>
              <a:rPr lang="en-US" sz="1600" dirty="0">
                <a:latin typeface="Bahnschrift Light" panose="020B0502040204020203" pitchFamily="34" charset="0"/>
              </a:rPr>
              <a:t> - Cadiz</a:t>
            </a:r>
          </a:p>
          <a:p>
            <a:pPr marL="285750" indent="-285750">
              <a:lnSpc>
                <a:spcPct val="100000"/>
              </a:lnSpc>
              <a:spcBef>
                <a:spcPts val="0"/>
              </a:spcBef>
              <a:buFont typeface="Arial" panose="020B0604020202020204" pitchFamily="34" charset="0"/>
              <a:buChar char="•"/>
            </a:pPr>
            <a:r>
              <a:rPr lang="en-US" sz="1600" dirty="0">
                <a:effectLst>
                  <a:outerShdw blurRad="38100" dist="38100" dir="2700000" algn="tl">
                    <a:srgbClr val="000000">
                      <a:alpha val="43137"/>
                    </a:srgbClr>
                  </a:outerShdw>
                </a:effectLst>
                <a:latin typeface="Bahnschrift Light" panose="020B0502040204020203" pitchFamily="34" charset="0"/>
                <a:cs typeface="Calibri" charset="0"/>
              </a:rPr>
              <a:t>Türkiye</a:t>
            </a:r>
            <a:r>
              <a:rPr lang="fr-FR" sz="1600" dirty="0">
                <a:latin typeface="Bahnschrift Light" panose="020B0502040204020203" pitchFamily="34" charset="0"/>
                <a:cs typeface="Calibri" charset="0"/>
              </a:rPr>
              <a:t> </a:t>
            </a:r>
            <a:r>
              <a:rPr lang="en-US" sz="1600" dirty="0">
                <a:latin typeface="Bahnschrift Light" panose="020B0502040204020203" pitchFamily="34" charset="0"/>
                <a:cs typeface="Calibri" charset="0"/>
              </a:rPr>
              <a:t>- Tuzla, Kartal, </a:t>
            </a:r>
            <a:r>
              <a:rPr lang="en-US" sz="1600" dirty="0" err="1">
                <a:latin typeface="Bahnschrift Light" panose="020B0502040204020203" pitchFamily="34" charset="0"/>
              </a:rPr>
              <a:t>Seferihisar</a:t>
            </a:r>
            <a:endParaRPr lang="en-US" sz="1600" dirty="0">
              <a:latin typeface="Bahnschrift Light" panose="020B0502040204020203" pitchFamily="34" charset="0"/>
            </a:endParaRPr>
          </a:p>
        </p:txBody>
      </p:sp>
    </p:spTree>
    <p:extLst>
      <p:ext uri="{BB962C8B-B14F-4D97-AF65-F5344CB8AC3E}">
        <p14:creationId xmlns:p14="http://schemas.microsoft.com/office/powerpoint/2010/main" val="745077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9A401-EB36-5DF1-54A6-F26D461FC704}"/>
            </a:ext>
          </a:extLst>
        </p:cNvPr>
        <p:cNvGrpSpPr/>
        <p:nvPr/>
      </p:nvGrpSpPr>
      <p:grpSpPr>
        <a:xfrm>
          <a:off x="0" y="0"/>
          <a:ext cx="0" cy="0"/>
          <a:chOff x="0" y="0"/>
          <a:chExt cx="0" cy="0"/>
        </a:xfrm>
      </p:grpSpPr>
      <p:sp>
        <p:nvSpPr>
          <p:cNvPr id="32" name="Rectangle: Rounded Corners 31">
            <a:extLst>
              <a:ext uri="{FF2B5EF4-FFF2-40B4-BE49-F238E27FC236}">
                <a16:creationId xmlns:a16="http://schemas.microsoft.com/office/drawing/2014/main" id="{562627C0-5344-0980-4874-F2AB96E26A9E}"/>
              </a:ext>
            </a:extLst>
          </p:cNvPr>
          <p:cNvSpPr/>
          <p:nvPr/>
        </p:nvSpPr>
        <p:spPr>
          <a:xfrm>
            <a:off x="6050190" y="869343"/>
            <a:ext cx="5929208" cy="592251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55B89169-44E1-A6B9-3751-7DE32128C9C3}"/>
              </a:ext>
            </a:extLst>
          </p:cNvPr>
          <p:cNvSpPr/>
          <p:nvPr/>
        </p:nvSpPr>
        <p:spPr>
          <a:xfrm>
            <a:off x="84165" y="869344"/>
            <a:ext cx="5536277" cy="5901850"/>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5" name="Picture 6">
            <a:extLst>
              <a:ext uri="{FF2B5EF4-FFF2-40B4-BE49-F238E27FC236}">
                <a16:creationId xmlns:a16="http://schemas.microsoft.com/office/drawing/2014/main" id="{A71366AF-FB2C-B6F4-736F-12F7EDDEEE16}"/>
              </a:ext>
            </a:extLst>
          </p:cNvPr>
          <p:cNvPicPr/>
          <p:nvPr/>
        </p:nvPicPr>
        <p:blipFill>
          <a:blip r:embed="rId3"/>
          <a:srcRect l="1717" t="4150" r="2286" b="4841"/>
          <a:stretch/>
        </p:blipFill>
        <p:spPr>
          <a:xfrm>
            <a:off x="10176164" y="0"/>
            <a:ext cx="1966396" cy="869345"/>
          </a:xfrm>
          <a:prstGeom prst="rect">
            <a:avLst/>
          </a:prstGeom>
          <a:ln>
            <a:noFill/>
          </a:ln>
        </p:spPr>
      </p:pic>
      <p:sp>
        <p:nvSpPr>
          <p:cNvPr id="10" name="Title 1">
            <a:extLst>
              <a:ext uri="{FF2B5EF4-FFF2-40B4-BE49-F238E27FC236}">
                <a16:creationId xmlns:a16="http://schemas.microsoft.com/office/drawing/2014/main" id="{0C65B5BB-DD4F-A685-ED97-0A2BA7AEB289}"/>
              </a:ext>
            </a:extLst>
          </p:cNvPr>
          <p:cNvSpPr txBox="1">
            <a:spLocks/>
          </p:cNvSpPr>
          <p:nvPr/>
        </p:nvSpPr>
        <p:spPr>
          <a:xfrm>
            <a:off x="152400" y="54166"/>
            <a:ext cx="10515600" cy="7610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1">
                    <a:lumMod val="75000"/>
                  </a:schemeClr>
                </a:solidFill>
                <a:effectLst>
                  <a:outerShdw blurRad="38100" dist="38100" dir="2700000" algn="tl">
                    <a:srgbClr val="000000">
                      <a:alpha val="43137"/>
                    </a:srgbClr>
                  </a:outerShdw>
                </a:effectLst>
                <a:latin typeface="+mn-lt"/>
                <a:ea typeface="+mn-ea"/>
                <a:cs typeface="+mn-cs"/>
              </a:rPr>
              <a:t>Tsunami Ready Implementation in NEAM region</a:t>
            </a:r>
            <a:endParaRPr lang="el-GR" sz="3200" b="1" dirty="0">
              <a:solidFill>
                <a:schemeClr val="accent1">
                  <a:lumMod val="75000"/>
                </a:schemeClr>
              </a:solidFill>
              <a:effectLst>
                <a:outerShdw blurRad="38100" dist="38100" dir="2700000" algn="tl">
                  <a:srgbClr val="000000">
                    <a:alpha val="43137"/>
                  </a:srgbClr>
                </a:outerShdw>
              </a:effectLst>
              <a:latin typeface="+mn-lt"/>
              <a:ea typeface="+mn-ea"/>
              <a:cs typeface="+mn-cs"/>
            </a:endParaRPr>
          </a:p>
        </p:txBody>
      </p:sp>
      <p:pic>
        <p:nvPicPr>
          <p:cNvPr id="16" name="Picture 15">
            <a:extLst>
              <a:ext uri="{FF2B5EF4-FFF2-40B4-BE49-F238E27FC236}">
                <a16:creationId xmlns:a16="http://schemas.microsoft.com/office/drawing/2014/main" id="{A068590C-30D8-B170-6F9C-C961AA5C476D}"/>
              </a:ext>
            </a:extLst>
          </p:cNvPr>
          <p:cNvPicPr>
            <a:picLocks noChangeAspect="1"/>
          </p:cNvPicPr>
          <p:nvPr/>
        </p:nvPicPr>
        <p:blipFill>
          <a:blip r:embed="rId4"/>
          <a:stretch>
            <a:fillRect/>
          </a:stretch>
        </p:blipFill>
        <p:spPr>
          <a:xfrm>
            <a:off x="171597" y="952498"/>
            <a:ext cx="5416980" cy="2911626"/>
          </a:xfrm>
          <a:prstGeom prst="rect">
            <a:avLst/>
          </a:prstGeom>
        </p:spPr>
      </p:pic>
      <p:grpSp>
        <p:nvGrpSpPr>
          <p:cNvPr id="17" name="Grupo 1">
            <a:extLst>
              <a:ext uri="{FF2B5EF4-FFF2-40B4-BE49-F238E27FC236}">
                <a16:creationId xmlns:a16="http://schemas.microsoft.com/office/drawing/2014/main" id="{54334383-AB66-FAFE-F0B2-DF24537610AD}"/>
              </a:ext>
            </a:extLst>
          </p:cNvPr>
          <p:cNvGrpSpPr/>
          <p:nvPr/>
        </p:nvGrpSpPr>
        <p:grpSpPr>
          <a:xfrm>
            <a:off x="334637" y="2408311"/>
            <a:ext cx="839323" cy="802798"/>
            <a:chOff x="4151714" y="854769"/>
            <a:chExt cx="1531907" cy="1532212"/>
          </a:xfrm>
        </p:grpSpPr>
        <p:pic>
          <p:nvPicPr>
            <p:cNvPr id="18" name="Picture 3">
              <a:extLst>
                <a:ext uri="{FF2B5EF4-FFF2-40B4-BE49-F238E27FC236}">
                  <a16:creationId xmlns:a16="http://schemas.microsoft.com/office/drawing/2014/main" id="{E9F444C4-1D32-B6A2-83B8-5E87A2F8B26B}"/>
                </a:ext>
              </a:extLst>
            </p:cNvPr>
            <p:cNvPicPr>
              <a:picLocks noChangeAspect="1"/>
            </p:cNvPicPr>
            <p:nvPr/>
          </p:nvPicPr>
          <p:blipFill>
            <a:blip r:embed="rId5"/>
            <a:srcRect/>
            <a:stretch>
              <a:fillRect/>
            </a:stretch>
          </p:blipFill>
          <p:spPr>
            <a:xfrm>
              <a:off x="4175527" y="875768"/>
              <a:ext cx="1484286" cy="1482431"/>
            </a:xfrm>
            <a:prstGeom prst="rect">
              <a:avLst/>
            </a:prstGeom>
          </p:spPr>
        </p:pic>
        <p:sp>
          <p:nvSpPr>
            <p:cNvPr id="20" name="Freeform 5">
              <a:extLst>
                <a:ext uri="{FF2B5EF4-FFF2-40B4-BE49-F238E27FC236}">
                  <a16:creationId xmlns:a16="http://schemas.microsoft.com/office/drawing/2014/main" id="{4A21D569-D65B-8C6E-CDF1-017A07136842}"/>
                </a:ext>
              </a:extLst>
            </p:cNvPr>
            <p:cNvSpPr/>
            <p:nvPr/>
          </p:nvSpPr>
          <p:spPr>
            <a:xfrm>
              <a:off x="4151714" y="854769"/>
              <a:ext cx="1531907" cy="1532212"/>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6"/>
              <a:stretch>
                <a:fillRect l="-4523" r="-4523"/>
              </a:stretch>
            </a:blipFill>
          </p:spPr>
          <p:txBody>
            <a:bodyPr/>
            <a:lstStyle/>
            <a:p>
              <a:endParaRPr lang="es-ES"/>
            </a:p>
          </p:txBody>
        </p:sp>
      </p:grpSp>
      <p:pic>
        <p:nvPicPr>
          <p:cNvPr id="21" name="Imagen 2">
            <a:extLst>
              <a:ext uri="{FF2B5EF4-FFF2-40B4-BE49-F238E27FC236}">
                <a16:creationId xmlns:a16="http://schemas.microsoft.com/office/drawing/2014/main" id="{2C814783-60D0-64B4-993D-4B58DEEF9A11}"/>
              </a:ext>
            </a:extLst>
          </p:cNvPr>
          <p:cNvPicPr>
            <a:picLocks noChangeAspect="1"/>
          </p:cNvPicPr>
          <p:nvPr/>
        </p:nvPicPr>
        <p:blipFill>
          <a:blip r:embed="rId7"/>
          <a:stretch>
            <a:fillRect/>
          </a:stretch>
        </p:blipFill>
        <p:spPr>
          <a:xfrm>
            <a:off x="1973764" y="3450727"/>
            <a:ext cx="3116094" cy="702107"/>
          </a:xfrm>
          <a:prstGeom prst="rect">
            <a:avLst/>
          </a:prstGeom>
        </p:spPr>
      </p:pic>
      <p:pic>
        <p:nvPicPr>
          <p:cNvPr id="1028" name="Picture 4">
            <a:extLst>
              <a:ext uri="{FF2B5EF4-FFF2-40B4-BE49-F238E27FC236}">
                <a16:creationId xmlns:a16="http://schemas.microsoft.com/office/drawing/2014/main" id="{30814A1C-54D7-5FF8-1663-DB56905A67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35685" y="1788869"/>
            <a:ext cx="1278057" cy="86934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818D0E14-0F95-B57F-3B0B-4D1AC6583ECF}"/>
              </a:ext>
            </a:extLst>
          </p:cNvPr>
          <p:cNvPicPr>
            <a:picLocks noChangeAspect="1"/>
          </p:cNvPicPr>
          <p:nvPr/>
        </p:nvPicPr>
        <p:blipFill>
          <a:blip r:embed="rId9">
            <a:extLst>
              <a:ext uri="{28A0092B-C50C-407E-A947-70E740481C1C}">
                <a14:useLocalDpi xmlns:a14="http://schemas.microsoft.com/office/drawing/2010/main" val="0"/>
              </a:ext>
            </a:extLst>
          </a:blip>
          <a:srcRect t="2261" b="12258"/>
          <a:stretch/>
        </p:blipFill>
        <p:spPr>
          <a:xfrm>
            <a:off x="6298484" y="1230411"/>
            <a:ext cx="4209390" cy="2698692"/>
          </a:xfrm>
          <a:prstGeom prst="rect">
            <a:avLst/>
          </a:prstGeom>
        </p:spPr>
      </p:pic>
      <p:pic>
        <p:nvPicPr>
          <p:cNvPr id="26" name="Picture 25">
            <a:extLst>
              <a:ext uri="{FF2B5EF4-FFF2-40B4-BE49-F238E27FC236}">
                <a16:creationId xmlns:a16="http://schemas.microsoft.com/office/drawing/2014/main" id="{07EB89F6-B25A-1FF7-8E59-8C4F9E97051F}"/>
              </a:ext>
            </a:extLst>
          </p:cNvPr>
          <p:cNvPicPr>
            <a:picLocks noChangeAspect="1"/>
          </p:cNvPicPr>
          <p:nvPr/>
        </p:nvPicPr>
        <p:blipFill>
          <a:blip r:embed="rId10">
            <a:extLst>
              <a:ext uri="{28A0092B-C50C-407E-A947-70E740481C1C}">
                <a14:useLocalDpi xmlns:a14="http://schemas.microsoft.com/office/drawing/2010/main" val="0"/>
              </a:ext>
            </a:extLst>
          </a:blip>
          <a:srcRect l="2918" t="2502" r="786" b="15473"/>
          <a:stretch/>
        </p:blipFill>
        <p:spPr>
          <a:xfrm>
            <a:off x="7224719" y="3866444"/>
            <a:ext cx="4327062" cy="2764294"/>
          </a:xfrm>
          <a:prstGeom prst="rect">
            <a:avLst/>
          </a:prstGeom>
        </p:spPr>
      </p:pic>
      <p:grpSp>
        <p:nvGrpSpPr>
          <p:cNvPr id="27" name="Group 26">
            <a:extLst>
              <a:ext uri="{FF2B5EF4-FFF2-40B4-BE49-F238E27FC236}">
                <a16:creationId xmlns:a16="http://schemas.microsoft.com/office/drawing/2014/main" id="{5A8202CD-4E99-2905-FE1E-AA833CEA675D}"/>
              </a:ext>
            </a:extLst>
          </p:cNvPr>
          <p:cNvGrpSpPr>
            <a:grpSpLocks noChangeAspect="1"/>
          </p:cNvGrpSpPr>
          <p:nvPr/>
        </p:nvGrpSpPr>
        <p:grpSpPr>
          <a:xfrm>
            <a:off x="11159362" y="2712379"/>
            <a:ext cx="757119" cy="700604"/>
            <a:chOff x="14525107" y="8807324"/>
            <a:chExt cx="1412521" cy="1309173"/>
          </a:xfrm>
        </p:grpSpPr>
        <p:sp>
          <p:nvSpPr>
            <p:cNvPr id="28" name="AutoShape 5">
              <a:extLst>
                <a:ext uri="{FF2B5EF4-FFF2-40B4-BE49-F238E27FC236}">
                  <a16:creationId xmlns:a16="http://schemas.microsoft.com/office/drawing/2014/main" id="{047B4099-31D7-4DE6-D2B3-835E793EA408}"/>
                </a:ext>
              </a:extLst>
            </p:cNvPr>
            <p:cNvSpPr/>
            <p:nvPr/>
          </p:nvSpPr>
          <p:spPr>
            <a:xfrm>
              <a:off x="14553748" y="8807324"/>
              <a:ext cx="1355239" cy="1309173"/>
            </a:xfrm>
            <a:prstGeom prst="rect">
              <a:avLst/>
            </a:prstGeom>
            <a:solidFill>
              <a:srgbClr val="FFFFFF">
                <a:alpha val="76863"/>
              </a:srgbClr>
            </a:solidFill>
          </p:spPr>
          <p:txBody>
            <a:bodyPr/>
            <a:lstStyle/>
            <a:p>
              <a:endParaRPr lang="en-US"/>
            </a:p>
          </p:txBody>
        </p:sp>
        <p:pic>
          <p:nvPicPr>
            <p:cNvPr id="29" name="Picture 28">
              <a:extLst>
                <a:ext uri="{FF2B5EF4-FFF2-40B4-BE49-F238E27FC236}">
                  <a16:creationId xmlns:a16="http://schemas.microsoft.com/office/drawing/2014/main" id="{2949EDFA-EE95-E954-4FD3-99C27A43C60C}"/>
                </a:ext>
              </a:extLst>
            </p:cNvPr>
            <p:cNvPicPr>
              <a:picLocks noChangeAspect="1"/>
            </p:cNvPicPr>
            <p:nvPr/>
          </p:nvPicPr>
          <p:blipFill>
            <a:blip r:embed="rId11" cstate="print">
              <a:extLst>
                <a:ext uri="{28A0092B-C50C-407E-A947-70E740481C1C}">
                  <a14:useLocalDpi xmlns:a14="http://schemas.microsoft.com/office/drawing/2010/main" val="0"/>
                </a:ext>
              </a:extLst>
            </a:blip>
            <a:srcRect t="-1" b="9201"/>
            <a:stretch>
              <a:fillRect/>
            </a:stretch>
          </p:blipFill>
          <p:spPr>
            <a:xfrm>
              <a:off x="14525107" y="8817362"/>
              <a:ext cx="1412521" cy="1289097"/>
            </a:xfrm>
            <a:prstGeom prst="rect">
              <a:avLst/>
            </a:prstGeom>
          </p:spPr>
        </p:pic>
      </p:grpSp>
      <p:sp>
        <p:nvSpPr>
          <p:cNvPr id="30" name="CuadroTexto 3">
            <a:extLst>
              <a:ext uri="{FF2B5EF4-FFF2-40B4-BE49-F238E27FC236}">
                <a16:creationId xmlns:a16="http://schemas.microsoft.com/office/drawing/2014/main" id="{4622E354-27E5-F965-1596-FF7F614865C3}"/>
              </a:ext>
            </a:extLst>
          </p:cNvPr>
          <p:cNvSpPr txBox="1"/>
          <p:nvPr/>
        </p:nvSpPr>
        <p:spPr>
          <a:xfrm>
            <a:off x="212603" y="4188351"/>
            <a:ext cx="5209949" cy="2131430"/>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noAutofit/>
          </a:bodyPr>
          <a:lstStyle/>
          <a:p>
            <a:pPr marL="400050" indent="-400050">
              <a:buClr>
                <a:schemeClr val="bg2">
                  <a:lumMod val="50000"/>
                </a:schemeClr>
              </a:buClr>
              <a:buFont typeface="+mj-lt"/>
              <a:buAutoNum type="romanUcPeriod"/>
            </a:pPr>
            <a:r>
              <a:rPr lang="en-GB" sz="1200" dirty="0">
                <a:latin typeface="Bahnschrift Light" panose="020B0502040204020203" pitchFamily="34" charset="0"/>
              </a:rPr>
              <a:t>Component 1 - </a:t>
            </a:r>
            <a:r>
              <a:rPr lang="en-GB" sz="1200" b="1" dirty="0">
                <a:latin typeface="Bahnschrift Light" panose="020B0502040204020203" pitchFamily="34" charset="0"/>
              </a:rPr>
              <a:t>Build and strengthen</a:t>
            </a:r>
            <a:r>
              <a:rPr lang="en-GB" sz="1200" dirty="0">
                <a:latin typeface="Bahnschrift Light" panose="020B0502040204020203" pitchFamily="34" charset="0"/>
              </a:rPr>
              <a:t> tsunami hazard assessments, risk knowledge, risk communication, and decision-making </a:t>
            </a:r>
            <a:r>
              <a:rPr lang="en-GB" sz="1200" b="1" dirty="0">
                <a:latin typeface="Bahnschrift Light" panose="020B0502040204020203" pitchFamily="34" charset="0"/>
              </a:rPr>
              <a:t>capacities</a:t>
            </a:r>
            <a:r>
              <a:rPr lang="en-GB" sz="1200" dirty="0">
                <a:latin typeface="Bahnschrift Light" panose="020B0502040204020203" pitchFamily="34" charset="0"/>
              </a:rPr>
              <a:t>.</a:t>
            </a:r>
            <a:endParaRPr lang="es-ES" sz="1200" dirty="0">
              <a:latin typeface="Bahnschrift Light" panose="020B0502040204020203" pitchFamily="34" charset="0"/>
            </a:endParaRPr>
          </a:p>
          <a:p>
            <a:pPr marL="400050" indent="-400050">
              <a:buClr>
                <a:schemeClr val="bg2">
                  <a:lumMod val="50000"/>
                </a:schemeClr>
              </a:buClr>
              <a:buFont typeface="+mj-lt"/>
              <a:buAutoNum type="romanUcPeriod"/>
            </a:pPr>
            <a:r>
              <a:rPr lang="en-GB" sz="1200" dirty="0">
                <a:latin typeface="Bahnschrift Light" panose="020B0502040204020203" pitchFamily="34" charset="0"/>
              </a:rPr>
              <a:t>Component 2 - </a:t>
            </a:r>
            <a:r>
              <a:rPr lang="en-GB" sz="1200" b="1" dirty="0">
                <a:latin typeface="Bahnschrift Light" panose="020B0502040204020203" pitchFamily="34" charset="0"/>
              </a:rPr>
              <a:t>Scale-up and expand Tsunami Ready </a:t>
            </a:r>
            <a:r>
              <a:rPr lang="en-GB" sz="1200" dirty="0">
                <a:latin typeface="Bahnschrift Light" panose="020B0502040204020203" pitchFamily="34" charset="0"/>
              </a:rPr>
              <a:t>in selected NEAM countries.</a:t>
            </a:r>
            <a:endParaRPr lang="es-ES" sz="1200" dirty="0">
              <a:latin typeface="Bahnschrift Light" panose="020B0502040204020203" pitchFamily="34" charset="0"/>
            </a:endParaRPr>
          </a:p>
          <a:p>
            <a:pPr marL="400050" indent="-400050">
              <a:buClr>
                <a:schemeClr val="bg2">
                  <a:lumMod val="50000"/>
                </a:schemeClr>
              </a:buClr>
              <a:buFont typeface="+mj-lt"/>
              <a:buAutoNum type="romanUcPeriod"/>
            </a:pPr>
            <a:r>
              <a:rPr lang="en-GB" sz="1200" dirty="0">
                <a:latin typeface="Bahnschrift Light" panose="020B0502040204020203" pitchFamily="34" charset="0"/>
              </a:rPr>
              <a:t>Component 3 - Enhance and densify </a:t>
            </a:r>
            <a:r>
              <a:rPr lang="en-GB" sz="1200" b="1" dirty="0">
                <a:latin typeface="Bahnschrift Light" panose="020B0502040204020203" pitchFamily="34" charset="0"/>
              </a:rPr>
              <a:t>early warning, detection, monitoring, and alerting systems</a:t>
            </a:r>
            <a:r>
              <a:rPr lang="en-GB" sz="1200" dirty="0">
                <a:latin typeface="Bahnschrift Light" panose="020B0502040204020203" pitchFamily="34" charset="0"/>
              </a:rPr>
              <a:t>.</a:t>
            </a:r>
            <a:endParaRPr lang="es-ES" sz="1200" dirty="0">
              <a:latin typeface="Bahnschrift Light" panose="020B0502040204020203" pitchFamily="34" charset="0"/>
            </a:endParaRPr>
          </a:p>
          <a:p>
            <a:pPr marL="400050" indent="-400050">
              <a:buClr>
                <a:schemeClr val="bg2">
                  <a:lumMod val="50000"/>
                </a:schemeClr>
              </a:buClr>
              <a:buFont typeface="+mj-lt"/>
              <a:buAutoNum type="romanUcPeriod"/>
            </a:pPr>
            <a:r>
              <a:rPr lang="en-GB" sz="1200" dirty="0">
                <a:latin typeface="Bahnschrift Light" panose="020B0502040204020203" pitchFamily="34" charset="0"/>
              </a:rPr>
              <a:t>Component 4 - </a:t>
            </a:r>
            <a:r>
              <a:rPr lang="en-GB" sz="1200" b="1" dirty="0">
                <a:latin typeface="Bahnschrift Light" panose="020B0502040204020203" pitchFamily="34" charset="0"/>
              </a:rPr>
              <a:t>Enhance dialogues </a:t>
            </a:r>
            <a:r>
              <a:rPr lang="en-GB" sz="1200" dirty="0">
                <a:latin typeface="Bahnschrift Light" panose="020B0502040204020203" pitchFamily="34" charset="0"/>
              </a:rPr>
              <a:t>with Emergency Responders, Decision Makers on High Impact Low Probability (</a:t>
            </a:r>
            <a:r>
              <a:rPr lang="en-GB" sz="1200" b="1" dirty="0">
                <a:latin typeface="Bahnschrift Light" panose="020B0502040204020203" pitchFamily="34" charset="0"/>
              </a:rPr>
              <a:t>HILP</a:t>
            </a:r>
            <a:r>
              <a:rPr lang="en-GB" sz="1200" dirty="0">
                <a:latin typeface="Bahnschrift Light" panose="020B0502040204020203" pitchFamily="34" charset="0"/>
              </a:rPr>
              <a:t>) tsunami events within a </a:t>
            </a:r>
            <a:r>
              <a:rPr lang="en-GB" sz="1200" b="1" dirty="0">
                <a:latin typeface="Bahnschrift Light" panose="020B0502040204020203" pitchFamily="34" charset="0"/>
              </a:rPr>
              <a:t>multi-hazard context </a:t>
            </a:r>
            <a:r>
              <a:rPr lang="en-GB" sz="1200" dirty="0">
                <a:latin typeface="Bahnschrift Light" panose="020B0502040204020203" pitchFamily="34" charset="0"/>
              </a:rPr>
              <a:t>to improve strategies and effective decision-making capabilities.</a:t>
            </a:r>
            <a:endParaRPr lang="es-ES" sz="1200" dirty="0">
              <a:latin typeface="Bahnschrift Light" panose="020B0502040204020203" pitchFamily="34" charset="0"/>
            </a:endParaRPr>
          </a:p>
        </p:txBody>
      </p:sp>
    </p:spTree>
    <p:extLst>
      <p:ext uri="{BB962C8B-B14F-4D97-AF65-F5344CB8AC3E}">
        <p14:creationId xmlns:p14="http://schemas.microsoft.com/office/powerpoint/2010/main" val="3085918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48D74823-6F64-4D6F-8B1F-1973A992CCEC">
            <a:extLst>
              <a:ext uri="{FF2B5EF4-FFF2-40B4-BE49-F238E27FC236}">
                <a16:creationId xmlns:a16="http://schemas.microsoft.com/office/drawing/2014/main" id="{AD5BCD35-EAC1-6C06-CE0A-5D145A0805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2386" y="1664406"/>
            <a:ext cx="3234011" cy="181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FAED5102-C686-EDFD-C4EE-346CB167D3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6230" y="3805307"/>
            <a:ext cx="2556164" cy="1919218"/>
          </a:xfrm>
          <a:prstGeom prst="rect">
            <a:avLst/>
          </a:prstGeom>
        </p:spPr>
      </p:pic>
      <p:grpSp>
        <p:nvGrpSpPr>
          <p:cNvPr id="18" name="Group 17">
            <a:extLst>
              <a:ext uri="{FF2B5EF4-FFF2-40B4-BE49-F238E27FC236}">
                <a16:creationId xmlns:a16="http://schemas.microsoft.com/office/drawing/2014/main" id="{0BA0641F-AD87-9709-CE6F-66E52ED3DE10}"/>
              </a:ext>
            </a:extLst>
          </p:cNvPr>
          <p:cNvGrpSpPr/>
          <p:nvPr/>
        </p:nvGrpSpPr>
        <p:grpSpPr>
          <a:xfrm>
            <a:off x="205740" y="2921403"/>
            <a:ext cx="2164215" cy="1444664"/>
            <a:chOff x="266604" y="2400426"/>
            <a:chExt cx="3158868" cy="2369151"/>
          </a:xfrm>
        </p:grpSpPr>
        <p:pic>
          <p:nvPicPr>
            <p:cNvPr id="6" name="Picture 5">
              <a:extLst>
                <a:ext uri="{FF2B5EF4-FFF2-40B4-BE49-F238E27FC236}">
                  <a16:creationId xmlns:a16="http://schemas.microsoft.com/office/drawing/2014/main" id="{35D78FE9-6F78-CDB8-D74D-CAD078181E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604" y="2400426"/>
              <a:ext cx="3158868" cy="2369151"/>
            </a:xfrm>
            <a:prstGeom prst="rect">
              <a:avLst/>
            </a:prstGeom>
          </p:spPr>
        </p:pic>
        <p:pic>
          <p:nvPicPr>
            <p:cNvPr id="7" name="Picture 6">
              <a:extLst>
                <a:ext uri="{FF2B5EF4-FFF2-40B4-BE49-F238E27FC236}">
                  <a16:creationId xmlns:a16="http://schemas.microsoft.com/office/drawing/2014/main" id="{443A6A88-1589-9819-7C7E-497DCEF29FC9}"/>
                </a:ext>
              </a:extLst>
            </p:cNvPr>
            <p:cNvPicPr>
              <a:picLocks noChangeAspect="1"/>
            </p:cNvPicPr>
            <p:nvPr/>
          </p:nvPicPr>
          <p:blipFill>
            <a:blip r:embed="rId6"/>
            <a:stretch>
              <a:fillRect/>
            </a:stretch>
          </p:blipFill>
          <p:spPr>
            <a:xfrm>
              <a:off x="268376" y="2400426"/>
              <a:ext cx="865896" cy="954913"/>
            </a:xfrm>
            <a:prstGeom prst="rect">
              <a:avLst/>
            </a:prstGeom>
          </p:spPr>
        </p:pic>
      </p:grpSp>
      <p:sp>
        <p:nvSpPr>
          <p:cNvPr id="9" name="TextBox 8">
            <a:extLst>
              <a:ext uri="{FF2B5EF4-FFF2-40B4-BE49-F238E27FC236}">
                <a16:creationId xmlns:a16="http://schemas.microsoft.com/office/drawing/2014/main" id="{3313F7C2-2C7D-674A-0A21-C39650FC4B93}"/>
              </a:ext>
            </a:extLst>
          </p:cNvPr>
          <p:cNvSpPr txBox="1"/>
          <p:nvPr/>
        </p:nvSpPr>
        <p:spPr>
          <a:xfrm>
            <a:off x="2484461" y="2672192"/>
            <a:ext cx="6416348" cy="2031325"/>
          </a:xfrm>
          <a:prstGeom prst="rect">
            <a:avLst/>
          </a:prstGeom>
          <a:noFill/>
        </p:spPr>
        <p:txBody>
          <a:bodyPr wrap="square">
            <a:spAutoFit/>
          </a:bodyPr>
          <a:lstStyle/>
          <a:p>
            <a:pPr algn="just">
              <a:spcBef>
                <a:spcPct val="0"/>
              </a:spcBef>
              <a:buFont typeface="Wingdings" panose="05000000000000000000" pitchFamily="2" charset="2"/>
              <a:buChar char="ü"/>
            </a:pPr>
            <a:r>
              <a:rPr lang="en-US" sz="1800" dirty="0"/>
              <a:t>The TT Co-Chairs organized and participated in the </a:t>
            </a:r>
            <a:r>
              <a:rPr lang="en-US" sz="1800" b="1" dirty="0"/>
              <a:t>15</a:t>
            </a:r>
            <a:r>
              <a:rPr lang="en-US" sz="1800" b="1" baseline="30000" dirty="0"/>
              <a:t>th</a:t>
            </a:r>
            <a:r>
              <a:rPr lang="en-US" sz="1800" b="1" dirty="0"/>
              <a:t> IDRiM2025</a:t>
            </a:r>
            <a:r>
              <a:rPr lang="en-US" sz="1800" dirty="0"/>
              <a:t> conference</a:t>
            </a:r>
            <a:r>
              <a:rPr lang="en-US" dirty="0"/>
              <a:t> held in </a:t>
            </a:r>
            <a:r>
              <a:rPr lang="en-US" b="1" dirty="0"/>
              <a:t>Samos</a:t>
            </a:r>
            <a:r>
              <a:rPr lang="en-US" dirty="0"/>
              <a:t>, Greece from 28 September to 1 October, entitled: </a:t>
            </a:r>
            <a:r>
              <a:rPr lang="en-US" sz="1800" dirty="0"/>
              <a:t>“Advancing Disaster Risk Reduction in Islands and Remote Areas,” where they led a special session titled “</a:t>
            </a:r>
            <a:r>
              <a:rPr lang="en-US" sz="1800" b="1" dirty="0"/>
              <a:t>Enhancing Tsunami Preparedness Through Community-Based Initiatives and Technology in the Northeastern Atlantic and Mediterranean Region</a:t>
            </a:r>
            <a:r>
              <a:rPr lang="en-US" sz="1800" dirty="0"/>
              <a:t>”</a:t>
            </a:r>
            <a:r>
              <a:rPr lang="el-GR" sz="1800" dirty="0"/>
              <a:t>.</a:t>
            </a:r>
            <a:endParaRPr lang="en-US" sz="1800" dirty="0"/>
          </a:p>
        </p:txBody>
      </p:sp>
      <p:sp>
        <p:nvSpPr>
          <p:cNvPr id="11" name="TextBox 10">
            <a:extLst>
              <a:ext uri="{FF2B5EF4-FFF2-40B4-BE49-F238E27FC236}">
                <a16:creationId xmlns:a16="http://schemas.microsoft.com/office/drawing/2014/main" id="{6C990339-2C1A-E3B4-737A-187B5F741730}"/>
              </a:ext>
            </a:extLst>
          </p:cNvPr>
          <p:cNvSpPr txBox="1"/>
          <p:nvPr/>
        </p:nvSpPr>
        <p:spPr>
          <a:xfrm>
            <a:off x="49439" y="1750174"/>
            <a:ext cx="8633881" cy="923330"/>
          </a:xfrm>
          <a:prstGeom prst="rect">
            <a:avLst/>
          </a:prstGeom>
          <a:noFill/>
        </p:spPr>
        <p:txBody>
          <a:bodyPr wrap="square">
            <a:spAutoFit/>
          </a:bodyPr>
          <a:lstStyle/>
          <a:p>
            <a:pPr marL="288925" indent="-288925" algn="just">
              <a:spcBef>
                <a:spcPct val="0"/>
              </a:spcBef>
              <a:buFont typeface="Wingdings" panose="05000000000000000000" pitchFamily="2" charset="2"/>
              <a:buChar char="ü"/>
            </a:pPr>
            <a:r>
              <a:rPr lang="en-US" sz="1800" dirty="0"/>
              <a:t>UNESCO-IOC Expert Meeting on </a:t>
            </a:r>
            <a:r>
              <a:rPr lang="en-US" sz="1800" b="1" dirty="0"/>
              <a:t>Tsunami Sources Associated with Hellenic Arc and Azores–Gibraltar Fault Zone in the North-Eastern Atlantic, the Mediterranean, and Connected Seas (NEAM) Region</a:t>
            </a:r>
            <a:r>
              <a:rPr lang="en-US" sz="1800" dirty="0"/>
              <a:t>, 18-20 March 2025, Paris, France</a:t>
            </a:r>
            <a:r>
              <a:rPr lang="el-GR" dirty="0"/>
              <a:t>.</a:t>
            </a:r>
            <a:endParaRPr lang="en-US" sz="1800" dirty="0"/>
          </a:p>
        </p:txBody>
      </p:sp>
      <p:pic>
        <p:nvPicPr>
          <p:cNvPr id="12" name="Picture 6">
            <a:extLst>
              <a:ext uri="{FF2B5EF4-FFF2-40B4-BE49-F238E27FC236}">
                <a16:creationId xmlns:a16="http://schemas.microsoft.com/office/drawing/2014/main" id="{56EC4E99-BD9A-551E-8C1E-0C5F47DCF178}"/>
              </a:ext>
            </a:extLst>
          </p:cNvPr>
          <p:cNvPicPr/>
          <p:nvPr/>
        </p:nvPicPr>
        <p:blipFill>
          <a:blip r:embed="rId7"/>
          <a:srcRect l="1717" t="4150" r="2286" b="4841"/>
          <a:stretch/>
        </p:blipFill>
        <p:spPr>
          <a:xfrm>
            <a:off x="10176164" y="0"/>
            <a:ext cx="1966396" cy="869345"/>
          </a:xfrm>
          <a:prstGeom prst="rect">
            <a:avLst/>
          </a:prstGeom>
          <a:ln>
            <a:noFill/>
          </a:ln>
        </p:spPr>
      </p:pic>
      <p:sp>
        <p:nvSpPr>
          <p:cNvPr id="16" name="TextBox 15">
            <a:extLst>
              <a:ext uri="{FF2B5EF4-FFF2-40B4-BE49-F238E27FC236}">
                <a16:creationId xmlns:a16="http://schemas.microsoft.com/office/drawing/2014/main" id="{A5E4DC57-6261-4154-F0F2-BE8460A130E2}"/>
              </a:ext>
            </a:extLst>
          </p:cNvPr>
          <p:cNvSpPr txBox="1"/>
          <p:nvPr/>
        </p:nvSpPr>
        <p:spPr>
          <a:xfrm>
            <a:off x="1" y="4631038"/>
            <a:ext cx="9414164" cy="1200329"/>
          </a:xfrm>
          <a:prstGeom prst="rect">
            <a:avLst/>
          </a:prstGeom>
          <a:noFill/>
        </p:spPr>
        <p:txBody>
          <a:bodyPr wrap="square">
            <a:spAutoFit/>
          </a:bodyPr>
          <a:lstStyle/>
          <a:p>
            <a:pPr marL="288925" indent="-288925">
              <a:spcBef>
                <a:spcPct val="0"/>
              </a:spcBef>
              <a:buFont typeface="Wingdings" panose="05000000000000000000" pitchFamily="2" charset="2"/>
              <a:buChar char="ü"/>
            </a:pPr>
            <a:r>
              <a:rPr lang="en-US" sz="1800" b="1" dirty="0"/>
              <a:t>National to Local Level Standard Operating</a:t>
            </a:r>
            <a:r>
              <a:rPr lang="en-US" b="1" dirty="0"/>
              <a:t> </a:t>
            </a:r>
            <a:r>
              <a:rPr lang="en-US" sz="1800" b="1" dirty="0"/>
              <a:t>Procedures (SOP) Workshop</a:t>
            </a:r>
            <a:r>
              <a:rPr lang="en-US" sz="1800" dirty="0"/>
              <a:t> under </a:t>
            </a:r>
            <a:r>
              <a:rPr lang="en-US" dirty="0"/>
              <a:t>UNESCO-IOC EU DG-ECHO </a:t>
            </a:r>
            <a:r>
              <a:rPr lang="en-US" dirty="0" err="1"/>
              <a:t>CoastWAVE</a:t>
            </a:r>
            <a:r>
              <a:rPr lang="en-US" dirty="0"/>
              <a:t> 2.0</a:t>
            </a:r>
            <a:r>
              <a:rPr lang="en-US" sz="1800" dirty="0"/>
              <a:t>, 27-30 October 2025, Lisbon, Portugal.</a:t>
            </a:r>
          </a:p>
          <a:p>
            <a:pPr marL="288925" indent="-288925">
              <a:spcBef>
                <a:spcPct val="0"/>
              </a:spcBef>
              <a:buFont typeface="Wingdings" panose="05000000000000000000" pitchFamily="2" charset="2"/>
              <a:buChar char="ü"/>
            </a:pPr>
            <a:r>
              <a:rPr lang="en-US" b="1" dirty="0">
                <a:sym typeface="DIN Pro 2"/>
              </a:rPr>
              <a:t>First Conference Of The Ocean Decade Tsunami Programme</a:t>
            </a:r>
            <a:r>
              <a:rPr lang="en-US" dirty="0">
                <a:sym typeface="DIN Pro 2"/>
              </a:rPr>
              <a:t>, </a:t>
            </a:r>
            <a:r>
              <a:rPr lang="en-US" dirty="0">
                <a:sym typeface="DIN Pro 1 Bold"/>
              </a:rPr>
              <a:t>Hyderabad, India, 10-11 November 2025.</a:t>
            </a:r>
            <a:endParaRPr lang="en-US" sz="1800" dirty="0"/>
          </a:p>
        </p:txBody>
      </p:sp>
      <p:sp>
        <p:nvSpPr>
          <p:cNvPr id="17" name="Title 1">
            <a:extLst>
              <a:ext uri="{FF2B5EF4-FFF2-40B4-BE49-F238E27FC236}">
                <a16:creationId xmlns:a16="http://schemas.microsoft.com/office/drawing/2014/main" id="{2D80CF9A-8E54-C1DD-3C36-41F741B3C831}"/>
              </a:ext>
            </a:extLst>
          </p:cNvPr>
          <p:cNvSpPr txBox="1">
            <a:spLocks/>
          </p:cNvSpPr>
          <p:nvPr/>
        </p:nvSpPr>
        <p:spPr>
          <a:xfrm>
            <a:off x="205740" y="-1200"/>
            <a:ext cx="10515600" cy="9048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1">
                    <a:lumMod val="75000"/>
                  </a:schemeClr>
                </a:solidFill>
                <a:effectLst>
                  <a:outerShdw blurRad="38100" dist="38100" dir="2700000" algn="tl">
                    <a:srgbClr val="000000">
                      <a:alpha val="43137"/>
                    </a:srgbClr>
                  </a:outerShdw>
                </a:effectLst>
                <a:latin typeface="+mn-lt"/>
                <a:ea typeface="+mn-ea"/>
                <a:cs typeface="+mn-cs"/>
              </a:rPr>
              <a:t>Activities of NEAMTWS</a:t>
            </a:r>
            <a:endParaRPr lang="el-GR" sz="3200" b="1" dirty="0">
              <a:solidFill>
                <a:schemeClr val="accent1">
                  <a:lumMod val="75000"/>
                </a:schemeClr>
              </a:solidFill>
              <a:effectLst>
                <a:outerShdw blurRad="38100" dist="38100" dir="2700000" algn="tl">
                  <a:srgbClr val="000000">
                    <a:alpha val="43137"/>
                  </a:srgbClr>
                </a:outerShdw>
              </a:effectLst>
              <a:latin typeface="+mn-lt"/>
              <a:ea typeface="+mn-ea"/>
              <a:cs typeface="+mn-cs"/>
            </a:endParaRPr>
          </a:p>
        </p:txBody>
      </p:sp>
      <p:sp>
        <p:nvSpPr>
          <p:cNvPr id="22" name="TextBox 21">
            <a:extLst>
              <a:ext uri="{FF2B5EF4-FFF2-40B4-BE49-F238E27FC236}">
                <a16:creationId xmlns:a16="http://schemas.microsoft.com/office/drawing/2014/main" id="{CA501E49-F5B5-24CB-7891-6372078D3D7F}"/>
              </a:ext>
            </a:extLst>
          </p:cNvPr>
          <p:cNvSpPr txBox="1"/>
          <p:nvPr/>
        </p:nvSpPr>
        <p:spPr>
          <a:xfrm>
            <a:off x="49440" y="829790"/>
            <a:ext cx="12002510" cy="923330"/>
          </a:xfrm>
          <a:prstGeom prst="rect">
            <a:avLst/>
          </a:prstGeom>
          <a:noFill/>
        </p:spPr>
        <p:txBody>
          <a:bodyPr wrap="square">
            <a:spAutoFit/>
          </a:bodyPr>
          <a:lstStyle/>
          <a:p>
            <a:pPr marL="285750" indent="-285750" algn="just">
              <a:buFont typeface="Wingdings" panose="05000000000000000000" pitchFamily="2" charset="2"/>
              <a:buChar char="ü"/>
            </a:pPr>
            <a:r>
              <a:rPr lang="en-US" b="1" dirty="0">
                <a:cs typeface="Arial" panose="020B0604020202020204" pitchFamily="34" charset="0"/>
              </a:rPr>
              <a:t>UNESCO-IOC Regional Tsunami Ready Training </a:t>
            </a:r>
            <a:r>
              <a:rPr lang="en-US" dirty="0">
                <a:cs typeface="Arial" panose="020B0604020202020204" pitchFamily="34" charset="0"/>
              </a:rPr>
              <a:t>for the North-eastern, Atlantic and connected Seas Region,  14-15 </a:t>
            </a:r>
            <a:r>
              <a:rPr lang="en-US" dirty="0"/>
              <a:t>January 2025, under </a:t>
            </a:r>
            <a:r>
              <a:rPr lang="en-US" dirty="0">
                <a:cs typeface="Arial" panose="020B0604020202020204" pitchFamily="34" charset="0"/>
              </a:rPr>
              <a:t>UNESCO-IOC DG ECHO </a:t>
            </a:r>
            <a:r>
              <a:rPr lang="en-US" dirty="0" err="1">
                <a:cs typeface="Arial" panose="020B0604020202020204" pitchFamily="34" charset="0"/>
              </a:rPr>
              <a:t>CoastWAVE</a:t>
            </a:r>
            <a:r>
              <a:rPr lang="en-US" dirty="0">
                <a:cs typeface="Arial" panose="020B0604020202020204" pitchFamily="34" charset="0"/>
              </a:rPr>
              <a:t> Project 2.0</a:t>
            </a:r>
            <a:r>
              <a:rPr lang="en-US" dirty="0"/>
              <a:t> (</a:t>
            </a:r>
            <a:r>
              <a:rPr lang="en-US" b="1" dirty="0"/>
              <a:t>Assess-2:</a:t>
            </a:r>
            <a:r>
              <a:rPr lang="en-US" dirty="0"/>
              <a:t> The number of people at risk in the tsunami hazard zone is estimated &amp; </a:t>
            </a:r>
            <a:r>
              <a:rPr lang="en-US" b="1" dirty="0"/>
              <a:t>Prep-5: </a:t>
            </a:r>
            <a:r>
              <a:rPr lang="en-US" dirty="0"/>
              <a:t>A community tsunami exercise is conducted at least every two years.)</a:t>
            </a:r>
            <a:endParaRPr lang="en-US" dirty="0">
              <a:cs typeface="Arial" panose="020B0604020202020204" pitchFamily="34" charset="0"/>
            </a:endParaRPr>
          </a:p>
        </p:txBody>
      </p:sp>
      <p:sp>
        <p:nvSpPr>
          <p:cNvPr id="3" name="TextBox 2">
            <a:extLst>
              <a:ext uri="{FF2B5EF4-FFF2-40B4-BE49-F238E27FC236}">
                <a16:creationId xmlns:a16="http://schemas.microsoft.com/office/drawing/2014/main" id="{F2E8FD44-10C0-5C74-998D-7FF6E5DF904B}"/>
              </a:ext>
            </a:extLst>
          </p:cNvPr>
          <p:cNvSpPr txBox="1"/>
          <p:nvPr/>
        </p:nvSpPr>
        <p:spPr>
          <a:xfrm>
            <a:off x="6419850" y="6367754"/>
            <a:ext cx="5722710" cy="461665"/>
          </a:xfrm>
          <a:prstGeom prst="rect">
            <a:avLst/>
          </a:prstGeom>
          <a:noFill/>
        </p:spPr>
        <p:txBody>
          <a:bodyPr wrap="square">
            <a:spAutoFit/>
          </a:bodyPr>
          <a:lstStyle/>
          <a:p>
            <a:pPr algn="r" fontAlgn="base"/>
            <a:r>
              <a:rPr lang="en-US" sz="1200" i="1" dirty="0">
                <a:solidFill>
                  <a:schemeClr val="accent1">
                    <a:lumMod val="75000"/>
                  </a:schemeClr>
                </a:solidFill>
                <a:effectLst>
                  <a:outerShdw blurRad="38100" dist="38100" dir="2700000" algn="tl">
                    <a:srgbClr val="000000">
                      <a:alpha val="43137"/>
                    </a:srgbClr>
                  </a:outerShdw>
                </a:effectLst>
              </a:rPr>
              <a:t>TOWS-WG Inter ICG Task Team on Disaster Management and Preparedness </a:t>
            </a:r>
          </a:p>
          <a:p>
            <a:pPr algn="r" fontAlgn="base"/>
            <a:r>
              <a:rPr lang="en-US" sz="1200" i="1" dirty="0">
                <a:solidFill>
                  <a:schemeClr val="accent1">
                    <a:lumMod val="75000"/>
                  </a:schemeClr>
                </a:solidFill>
                <a:effectLst>
                  <a:outerShdw blurRad="38100" dist="38100" dir="2700000" algn="tl">
                    <a:srgbClr val="000000">
                      <a:alpha val="43137"/>
                    </a:srgbClr>
                  </a:outerShdw>
                </a:effectLst>
              </a:rPr>
              <a:t>05 to 06 March 2026</a:t>
            </a:r>
            <a:endParaRPr lang="el-GR" sz="1200" i="1" dirty="0">
              <a:solidFill>
                <a:schemeClr val="accent1">
                  <a:lumMod val="75000"/>
                </a:schemeClr>
              </a:solidFill>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id="{66987E26-3290-407B-826C-31B2CE123D6F}"/>
              </a:ext>
            </a:extLst>
          </p:cNvPr>
          <p:cNvSpPr txBox="1"/>
          <p:nvPr/>
        </p:nvSpPr>
        <p:spPr>
          <a:xfrm>
            <a:off x="-4530" y="5781126"/>
            <a:ext cx="11728181" cy="923330"/>
          </a:xfrm>
          <a:prstGeom prst="rect">
            <a:avLst/>
          </a:prstGeom>
          <a:noFill/>
        </p:spPr>
        <p:txBody>
          <a:bodyPr wrap="square">
            <a:spAutoFit/>
          </a:bodyPr>
          <a:lstStyle/>
          <a:p>
            <a:pPr marL="285750" indent="-285750" algn="just">
              <a:buFont typeface="Wingdings" panose="05000000000000000000" pitchFamily="2" charset="2"/>
              <a:buChar char="ü"/>
            </a:pPr>
            <a:r>
              <a:rPr lang="en-US" b="1" dirty="0">
                <a:cs typeface="Arial" panose="020B0604020202020204" pitchFamily="34" charset="0"/>
              </a:rPr>
              <a:t>Publication</a:t>
            </a:r>
            <a:r>
              <a:rPr lang="en-US" dirty="0">
                <a:cs typeface="Arial" panose="020B0604020202020204" pitchFamily="34" charset="0"/>
              </a:rPr>
              <a:t> by </a:t>
            </a:r>
            <a:r>
              <a:rPr lang="en-US" dirty="0"/>
              <a:t>Daskalaki, E, Aguirre Ayerbe, I, Baptista, MA, et.al. 2026. Recent Developments in Tsunami Preparedness in the North-Eastern Atlantic and Mediterranean Region: Challenges, Strengths, and Weaknesses. </a:t>
            </a:r>
            <a:r>
              <a:rPr lang="en-US" i="1" dirty="0"/>
              <a:t>International Journal of Disaster Risk Reduction</a:t>
            </a:r>
            <a:r>
              <a:rPr lang="en-US" dirty="0"/>
              <a:t>, </a:t>
            </a:r>
            <a:r>
              <a:rPr lang="en-US" b="1" dirty="0"/>
              <a:t>134</a:t>
            </a:r>
            <a:r>
              <a:rPr lang="en-US" dirty="0"/>
              <a:t> pp. 106029.</a:t>
            </a:r>
            <a:endParaRPr lang="en-US" dirty="0">
              <a:cs typeface="Arial" panose="020B0604020202020204" pitchFamily="34" charset="0"/>
            </a:endParaRPr>
          </a:p>
        </p:txBody>
      </p:sp>
    </p:spTree>
    <p:extLst>
      <p:ext uri="{BB962C8B-B14F-4D97-AF65-F5344CB8AC3E}">
        <p14:creationId xmlns:p14="http://schemas.microsoft.com/office/powerpoint/2010/main" val="2956296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FC87E2-8789-45E5-7221-34F4F3EFDE0C}"/>
              </a:ext>
            </a:extLst>
          </p:cNvPr>
          <p:cNvSpPr>
            <a:spLocks noGrp="1"/>
          </p:cNvSpPr>
          <p:nvPr>
            <p:ph idx="1"/>
          </p:nvPr>
        </p:nvSpPr>
        <p:spPr>
          <a:xfrm>
            <a:off x="416688" y="976690"/>
            <a:ext cx="11228257" cy="5279837"/>
          </a:xfrm>
        </p:spPr>
        <p:txBody>
          <a:bodyPr>
            <a:noAutofit/>
          </a:bodyPr>
          <a:lstStyle/>
          <a:p>
            <a:pPr fontAlgn="base">
              <a:spcBef>
                <a:spcPts val="600"/>
              </a:spcBef>
              <a:spcAft>
                <a:spcPts val="600"/>
              </a:spcAft>
              <a:buFont typeface="Wingdings" panose="05000000000000000000" pitchFamily="2" charset="2"/>
              <a:buChar char="ü"/>
            </a:pPr>
            <a:r>
              <a:rPr lang="en-US" sz="1800" b="1" u="sng" dirty="0"/>
              <a:t>Promote</a:t>
            </a:r>
            <a:r>
              <a:rPr lang="en-US" sz="1800" dirty="0"/>
              <a:t> Tsunami Ready Recognition Programme (TRRP) via online workshops for municipalities, civil protection, and key institutions;</a:t>
            </a:r>
          </a:p>
          <a:p>
            <a:pPr fontAlgn="base">
              <a:spcBef>
                <a:spcPts val="600"/>
              </a:spcBef>
              <a:spcAft>
                <a:spcPts val="600"/>
              </a:spcAft>
              <a:buFont typeface="Wingdings" panose="05000000000000000000" pitchFamily="2" charset="2"/>
              <a:buChar char="ü"/>
            </a:pPr>
            <a:r>
              <a:rPr lang="en-US" sz="1800" b="1" u="sng" dirty="0"/>
              <a:t>Strengthen engagement</a:t>
            </a:r>
            <a:r>
              <a:rPr lang="en-US" sz="1800" dirty="0"/>
              <a:t> with Civil Protection Authorities (CPAs)  by promoting   the TRRP as a practical and attractive framework for increasing coastal community  resilience tailored to their priorities;</a:t>
            </a:r>
          </a:p>
          <a:p>
            <a:pPr fontAlgn="base">
              <a:spcBef>
                <a:spcPts val="600"/>
              </a:spcBef>
              <a:spcAft>
                <a:spcPts val="600"/>
              </a:spcAft>
              <a:buFont typeface="Wingdings" panose="05000000000000000000" pitchFamily="2" charset="2"/>
              <a:buChar char="ü"/>
            </a:pPr>
            <a:r>
              <a:rPr lang="en-US" sz="1800" dirty="0"/>
              <a:t>Develop and conduct a </a:t>
            </a:r>
            <a:r>
              <a:rPr lang="en-US" sz="1800" b="1" u="sng" dirty="0"/>
              <a:t>Survey Questionnaire</a:t>
            </a:r>
            <a:r>
              <a:rPr lang="en-US" sz="1800" u="sng" dirty="0"/>
              <a:t> </a:t>
            </a:r>
            <a:r>
              <a:rPr lang="en-US" sz="1800" dirty="0"/>
              <a:t>after TRRP certification to receive feedback from implementers and stakeholders on the benefits and by exploring other ICGs (for examples TRR impact study ongoing in IO); </a:t>
            </a:r>
          </a:p>
          <a:p>
            <a:pPr fontAlgn="base">
              <a:spcBef>
                <a:spcPts val="600"/>
              </a:spcBef>
              <a:spcAft>
                <a:spcPts val="600"/>
              </a:spcAft>
              <a:buFont typeface="Wingdings" panose="05000000000000000000" pitchFamily="2" charset="2"/>
              <a:buChar char="ü"/>
            </a:pPr>
            <a:r>
              <a:rPr lang="en-US" sz="1800" b="1" u="sng" dirty="0"/>
              <a:t>Explore mechanisms </a:t>
            </a:r>
            <a:r>
              <a:rPr lang="en-US" sz="1800" dirty="0"/>
              <a:t>for recognizing communities that implement National Tsunami Ready Recognition </a:t>
            </a:r>
            <a:r>
              <a:rPr lang="en-US" sz="1800" dirty="0" err="1"/>
              <a:t>Programmes</a:t>
            </a:r>
            <a:r>
              <a:rPr lang="en-US" sz="1800" dirty="0"/>
              <a:t> or </a:t>
            </a:r>
            <a:r>
              <a:rPr lang="en-US" sz="1800" b="1" u="sng" dirty="0"/>
              <a:t>equivalent</a:t>
            </a:r>
            <a:r>
              <a:rPr lang="en-US" sz="1800" dirty="0"/>
              <a:t> initiatives aligned with the IOC UNESCO Tsunami Ready Recognition Programme (TRRP), in collaboration with the TOWS Task Team on Disaster Management and Preparedness (TT on DMP);</a:t>
            </a:r>
          </a:p>
          <a:p>
            <a:pPr fontAlgn="base">
              <a:spcBef>
                <a:spcPts val="600"/>
              </a:spcBef>
              <a:spcAft>
                <a:spcPts val="600"/>
              </a:spcAft>
              <a:buFont typeface="Wingdings" panose="05000000000000000000" pitchFamily="2" charset="2"/>
              <a:buChar char="ü"/>
            </a:pPr>
            <a:r>
              <a:rPr lang="en-US" sz="1800" b="1" u="sng" dirty="0"/>
              <a:t>Seek collaboration </a:t>
            </a:r>
            <a:r>
              <a:rPr lang="en-US" sz="1800" dirty="0"/>
              <a:t>with scientific and transfer entities (such as the Global Tsunami Model (</a:t>
            </a:r>
            <a:r>
              <a:rPr lang="en-US" sz="1800" b="1" dirty="0"/>
              <a:t>GTM</a:t>
            </a:r>
            <a:r>
              <a:rPr lang="en-US" sz="1800" dirty="0"/>
              <a:t>) Association) to help communities with the implementation planning of TRRP;</a:t>
            </a:r>
          </a:p>
          <a:p>
            <a:pPr>
              <a:spcBef>
                <a:spcPts val="600"/>
              </a:spcBef>
              <a:spcAft>
                <a:spcPts val="600"/>
              </a:spcAft>
              <a:buFont typeface="Wingdings" panose="05000000000000000000" pitchFamily="2" charset="2"/>
              <a:buChar char="ü"/>
            </a:pPr>
            <a:r>
              <a:rPr lang="en-US" sz="1800" b="1" u="sng" dirty="0"/>
              <a:t>Contribute</a:t>
            </a:r>
            <a:r>
              <a:rPr lang="en-US" sz="1800" dirty="0"/>
              <a:t> to the IOC Technical Series on Tsunami Ready Implementation in NEAM- best Practices, Guidance, Challenges, and Lessons Learned in applying UNESCO IOC TRRP </a:t>
            </a:r>
          </a:p>
          <a:p>
            <a:pPr>
              <a:spcBef>
                <a:spcPts val="600"/>
              </a:spcBef>
              <a:spcAft>
                <a:spcPts val="600"/>
              </a:spcAft>
              <a:buFont typeface="Wingdings" panose="05000000000000000000" pitchFamily="2" charset="2"/>
              <a:buChar char="ü"/>
            </a:pPr>
            <a:r>
              <a:rPr lang="en-US" sz="1800" b="1" u="sng" dirty="0"/>
              <a:t>Adapt</a:t>
            </a:r>
            <a:r>
              <a:rPr lang="en-US" sz="1800" dirty="0"/>
              <a:t> the M&amp;G 74 to the NEAM region with the contribution of the Task Team on Documentation</a:t>
            </a:r>
          </a:p>
          <a:p>
            <a:pPr>
              <a:spcBef>
                <a:spcPts val="600"/>
              </a:spcBef>
              <a:spcAft>
                <a:spcPts val="600"/>
              </a:spcAft>
              <a:buFont typeface="Wingdings" panose="05000000000000000000" pitchFamily="2" charset="2"/>
              <a:buChar char="ü"/>
            </a:pPr>
            <a:r>
              <a:rPr lang="en-US" sz="1800" b="1" u="sng" dirty="0"/>
              <a:t>Promote </a:t>
            </a:r>
            <a:r>
              <a:rPr lang="en-US" sz="1800" dirty="0"/>
              <a:t>the new Tsunami Ready Tool kit prepared by TICs to assist Member States in implementing the Tsunami Ready Recognition Programme as per TOWS Task Team on Disaster Management and Preparedness’ Decisions and Recommendations</a:t>
            </a:r>
            <a:endParaRPr lang="en-US" sz="1800" b="0" i="1" u="none" strike="noStrike" dirty="0">
              <a:solidFill>
                <a:schemeClr val="accent1">
                  <a:lumMod val="75000"/>
                </a:schemeClr>
              </a:solidFill>
              <a:effectLst/>
            </a:endParaRPr>
          </a:p>
        </p:txBody>
      </p:sp>
      <p:pic>
        <p:nvPicPr>
          <p:cNvPr id="4" name="Picture 6">
            <a:extLst>
              <a:ext uri="{FF2B5EF4-FFF2-40B4-BE49-F238E27FC236}">
                <a16:creationId xmlns:a16="http://schemas.microsoft.com/office/drawing/2014/main" id="{7C3EC689-47CB-B531-E7D9-4F98D5553452}"/>
              </a:ext>
            </a:extLst>
          </p:cNvPr>
          <p:cNvPicPr/>
          <p:nvPr/>
        </p:nvPicPr>
        <p:blipFill>
          <a:blip r:embed="rId3"/>
          <a:srcRect l="1717" t="4150" r="2286" b="4841"/>
          <a:stretch/>
        </p:blipFill>
        <p:spPr>
          <a:xfrm>
            <a:off x="10176164" y="0"/>
            <a:ext cx="1966396" cy="869345"/>
          </a:xfrm>
          <a:prstGeom prst="rect">
            <a:avLst/>
          </a:prstGeom>
          <a:ln>
            <a:noFill/>
          </a:ln>
        </p:spPr>
      </p:pic>
      <p:sp>
        <p:nvSpPr>
          <p:cNvPr id="7" name="TextBox 6">
            <a:extLst>
              <a:ext uri="{FF2B5EF4-FFF2-40B4-BE49-F238E27FC236}">
                <a16:creationId xmlns:a16="http://schemas.microsoft.com/office/drawing/2014/main" id="{C343950F-31EA-FEC4-C5AD-51489C1DB769}"/>
              </a:ext>
            </a:extLst>
          </p:cNvPr>
          <p:cNvSpPr txBox="1"/>
          <p:nvPr/>
        </p:nvSpPr>
        <p:spPr>
          <a:xfrm>
            <a:off x="6419850" y="6367754"/>
            <a:ext cx="5722710" cy="461665"/>
          </a:xfrm>
          <a:prstGeom prst="rect">
            <a:avLst/>
          </a:prstGeom>
          <a:noFill/>
        </p:spPr>
        <p:txBody>
          <a:bodyPr wrap="square">
            <a:spAutoFit/>
          </a:bodyPr>
          <a:lstStyle/>
          <a:p>
            <a:pPr algn="r" fontAlgn="base"/>
            <a:r>
              <a:rPr lang="en-US" sz="1200" i="1" dirty="0">
                <a:solidFill>
                  <a:schemeClr val="accent1">
                    <a:lumMod val="75000"/>
                  </a:schemeClr>
                </a:solidFill>
                <a:effectLst>
                  <a:outerShdw blurRad="38100" dist="38100" dir="2700000" algn="tl">
                    <a:srgbClr val="000000">
                      <a:alpha val="43137"/>
                    </a:srgbClr>
                  </a:outerShdw>
                </a:effectLst>
              </a:rPr>
              <a:t>TOWS-WG Inter ICG Task Team on Disaster Management and Preparedness </a:t>
            </a:r>
          </a:p>
          <a:p>
            <a:pPr algn="r" fontAlgn="base"/>
            <a:r>
              <a:rPr lang="en-US" sz="1200" i="1" dirty="0">
                <a:solidFill>
                  <a:schemeClr val="accent1">
                    <a:lumMod val="75000"/>
                  </a:schemeClr>
                </a:solidFill>
                <a:effectLst>
                  <a:outerShdw blurRad="38100" dist="38100" dir="2700000" algn="tl">
                    <a:srgbClr val="000000">
                      <a:alpha val="43137"/>
                    </a:srgbClr>
                  </a:outerShdw>
                </a:effectLst>
              </a:rPr>
              <a:t>05 to 06 March 2026</a:t>
            </a:r>
            <a:endParaRPr lang="el-GR" sz="1200" i="1" dirty="0">
              <a:solidFill>
                <a:schemeClr val="accent1">
                  <a:lumMod val="75000"/>
                </a:schemeClr>
              </a:solidFill>
              <a:effectLst>
                <a:outerShdw blurRad="38100" dist="38100" dir="2700000" algn="tl">
                  <a:srgbClr val="000000">
                    <a:alpha val="43137"/>
                  </a:srgbClr>
                </a:outerShdw>
              </a:effectLst>
            </a:endParaRPr>
          </a:p>
        </p:txBody>
      </p:sp>
      <p:pic>
        <p:nvPicPr>
          <p:cNvPr id="8" name="Picture 7" descr="A picture containing text, orange, room, gambling house&#10;&#10;Description automatically generated">
            <a:extLst>
              <a:ext uri="{FF2B5EF4-FFF2-40B4-BE49-F238E27FC236}">
                <a16:creationId xmlns:a16="http://schemas.microsoft.com/office/drawing/2014/main" id="{21F3C821-EFA8-7A39-89FD-E6A09F1F79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4164" y="107345"/>
            <a:ext cx="762000" cy="762000"/>
          </a:xfrm>
          <a:prstGeom prst="rect">
            <a:avLst/>
          </a:prstGeom>
        </p:spPr>
      </p:pic>
      <p:sp>
        <p:nvSpPr>
          <p:cNvPr id="11" name="Title 1">
            <a:extLst>
              <a:ext uri="{FF2B5EF4-FFF2-40B4-BE49-F238E27FC236}">
                <a16:creationId xmlns:a16="http://schemas.microsoft.com/office/drawing/2014/main" id="{E562C99B-048F-6F02-4842-1DCEFB887336}"/>
              </a:ext>
            </a:extLst>
          </p:cNvPr>
          <p:cNvSpPr txBox="1">
            <a:spLocks/>
          </p:cNvSpPr>
          <p:nvPr/>
        </p:nvSpPr>
        <p:spPr>
          <a:xfrm>
            <a:off x="205740" y="-1200"/>
            <a:ext cx="10515600" cy="9048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1">
                    <a:lumMod val="75000"/>
                  </a:schemeClr>
                </a:solidFill>
                <a:effectLst>
                  <a:outerShdw blurRad="38100" dist="38100" dir="2700000" algn="tl">
                    <a:srgbClr val="000000">
                      <a:alpha val="43137"/>
                    </a:srgbClr>
                  </a:outerShdw>
                </a:effectLst>
                <a:latin typeface="+mn-lt"/>
                <a:ea typeface="+mn-ea"/>
                <a:cs typeface="+mn-cs"/>
              </a:rPr>
              <a:t>Ongoing Activities of NEAMTWS</a:t>
            </a:r>
            <a:endParaRPr lang="el-GR" sz="3200" b="1" dirty="0">
              <a:solidFill>
                <a:schemeClr val="accent1">
                  <a:lumMod val="75000"/>
                </a:schemeClr>
              </a:solidFill>
              <a:effectLst>
                <a:outerShdw blurRad="38100" dist="38100" dir="2700000" algn="tl">
                  <a:srgbClr val="000000">
                    <a:alpha val="43137"/>
                  </a:srgbClr>
                </a:outerShdw>
              </a:effectLst>
              <a:latin typeface="+mn-lt"/>
              <a:ea typeface="+mn-ea"/>
              <a:cs typeface="+mn-cs"/>
            </a:endParaRPr>
          </a:p>
        </p:txBody>
      </p:sp>
    </p:spTree>
    <p:extLst>
      <p:ext uri="{BB962C8B-B14F-4D97-AF65-F5344CB8AC3E}">
        <p14:creationId xmlns:p14="http://schemas.microsoft.com/office/powerpoint/2010/main" val="4197281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otalTime>22</TotalTime>
  <Words>795</Words>
  <Application>Microsoft Office PowerPoint</Application>
  <PresentationFormat>Widescreen</PresentationFormat>
  <Paragraphs>64</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DIN Pro 1 Bold</vt:lpstr>
      <vt:lpstr>DIN Pro 2</vt:lpstr>
      <vt:lpstr>Arial</vt:lpstr>
      <vt:lpstr>Bahnschrift Light</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ElenaD .</dc:creator>
  <cp:lastModifiedBy>Chang Seng, Denis</cp:lastModifiedBy>
  <cp:revision>3</cp:revision>
  <dcterms:created xsi:type="dcterms:W3CDTF">2026-03-03T20:32:15Z</dcterms:created>
  <dcterms:modified xsi:type="dcterms:W3CDTF">2026-03-03T21:24:03Z</dcterms:modified>
</cp:coreProperties>
</file>