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media/image16.JPG" ContentType="image/jpeg"/>
  <Override PartName="/ppt/media/image37.JPG" ContentType="image/jpeg"/>
  <Override PartName="/ppt/media/image38.JPG" ContentType="image/jpeg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8" r:id="rId4"/>
    <p:sldMasterId id="2147490885" r:id="rId5"/>
    <p:sldMasterId id="2147490890" r:id="rId6"/>
  </p:sldMasterIdLst>
  <p:notesMasterIdLst>
    <p:notesMasterId r:id="rId23"/>
  </p:notesMasterIdLst>
  <p:handoutMasterIdLst>
    <p:handoutMasterId r:id="rId24"/>
  </p:handoutMasterIdLst>
  <p:sldIdLst>
    <p:sldId id="681" r:id="rId7"/>
    <p:sldId id="296" r:id="rId8"/>
    <p:sldId id="4229" r:id="rId9"/>
    <p:sldId id="348" r:id="rId10"/>
    <p:sldId id="3099" r:id="rId11"/>
    <p:sldId id="261" r:id="rId12"/>
    <p:sldId id="4225" r:id="rId13"/>
    <p:sldId id="4226" r:id="rId14"/>
    <p:sldId id="4228" r:id="rId15"/>
    <p:sldId id="4222" r:id="rId16"/>
    <p:sldId id="4221" r:id="rId17"/>
    <p:sldId id="466" r:id="rId18"/>
    <p:sldId id="4224" r:id="rId19"/>
    <p:sldId id="4231" r:id="rId20"/>
    <p:sldId id="4230" r:id="rId21"/>
    <p:sldId id="68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FF"/>
    <a:srgbClr val="FFFF99"/>
    <a:srgbClr val="FFFFCC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717"/>
  </p:normalViewPr>
  <p:slideViewPr>
    <p:cSldViewPr snapToGrid="0">
      <p:cViewPr varScale="1">
        <p:scale>
          <a:sx n="107" d="100"/>
          <a:sy n="107" d="100"/>
        </p:scale>
        <p:origin x="736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6284424-2A35-F765-CF57-AF4CCCAA9D6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7B2580-AD70-0447-CCDA-EC1CBA725C0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F123AA-9FF0-4FE4-B9EC-405CAFB68EE3}" type="datetimeFigureOut">
              <a:rPr lang="en-AU" smtClean="0"/>
              <a:t>3/3/2026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8D875D-D534-5D05-C918-335DB7F0E10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B6972A-5C47-9C2E-9F61-29EEEA4E0A4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232511-5C4A-498C-9D8F-CCDDAB394E2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798232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A7F9A4-2FAE-4C28-8C05-60AF0CBB96BD}" type="datetimeFigureOut">
              <a:rPr lang="en-US" smtClean="0"/>
              <a:t>3/3/26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2E9790-DC95-4D44-A9F8-C345F71A0D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907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>
          <a:extLst>
            <a:ext uri="{FF2B5EF4-FFF2-40B4-BE49-F238E27FC236}">
              <a16:creationId xmlns:a16="http://schemas.microsoft.com/office/drawing/2014/main" id="{7C9DB57D-FFDA-497F-D05B-ACAB09A21E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:notes">
            <a:extLst>
              <a:ext uri="{FF2B5EF4-FFF2-40B4-BE49-F238E27FC236}">
                <a16:creationId xmlns:a16="http://schemas.microsoft.com/office/drawing/2014/main" id="{BB5A439A-40AB-F780-3FDE-6B8A6A45675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1:notes">
            <a:extLst>
              <a:ext uri="{FF2B5EF4-FFF2-40B4-BE49-F238E27FC236}">
                <a16:creationId xmlns:a16="http://schemas.microsoft.com/office/drawing/2014/main" id="{2BCE5E07-59F5-15A6-B9CF-583233371E3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391034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>
          <a:extLst>
            <a:ext uri="{FF2B5EF4-FFF2-40B4-BE49-F238E27FC236}">
              <a16:creationId xmlns:a16="http://schemas.microsoft.com/office/drawing/2014/main" id="{4D832093-DF2F-609A-474A-807577607E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4:notes">
            <a:extLst>
              <a:ext uri="{FF2B5EF4-FFF2-40B4-BE49-F238E27FC236}">
                <a16:creationId xmlns:a16="http://schemas.microsoft.com/office/drawing/2014/main" id="{315F4254-9070-CDED-DB60-97D0476FA98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14:notes">
            <a:extLst>
              <a:ext uri="{FF2B5EF4-FFF2-40B4-BE49-F238E27FC236}">
                <a16:creationId xmlns:a16="http://schemas.microsoft.com/office/drawing/2014/main" id="{BFF1A41B-2E6B-4563-D0F2-BCAAD2C5F40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326909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5F65C-4E75-88A7-C08C-5983287D9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DF5E5-F1E2-F78C-85F0-874E93AD2E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E28D2B-B85D-047B-478B-C07680A7F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A63467-056D-4CC8-A29E-5760958EC2F3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3/3/26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551D63-0AFC-1EFD-4BB1-334D0810C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6E305-353E-8300-E3C8-2D7CA62AF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485A38-3CC0-46A2-B930-5F9B9F911A7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1921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266913" y="2655800"/>
            <a:ext cx="7743200" cy="15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800"/>
              <a:buNone/>
              <a:defRPr sz="7733" b="1"/>
            </a:lvl1pPr>
            <a:lvl2pPr lvl="1">
              <a:spcBef>
                <a:spcPts val="0"/>
              </a:spcBef>
              <a:spcAft>
                <a:spcPts val="0"/>
              </a:spcAft>
              <a:buSzPts val="5800"/>
              <a:buNone/>
              <a:defRPr sz="7733" b="1"/>
            </a:lvl2pPr>
            <a:lvl3pPr lvl="2">
              <a:spcBef>
                <a:spcPts val="0"/>
              </a:spcBef>
              <a:spcAft>
                <a:spcPts val="0"/>
              </a:spcAft>
              <a:buSzPts val="5800"/>
              <a:buNone/>
              <a:defRPr sz="7733" b="1"/>
            </a:lvl3pPr>
            <a:lvl4pPr lvl="3">
              <a:spcBef>
                <a:spcPts val="0"/>
              </a:spcBef>
              <a:spcAft>
                <a:spcPts val="0"/>
              </a:spcAft>
              <a:buSzPts val="5800"/>
              <a:buNone/>
              <a:defRPr sz="7733" b="1"/>
            </a:lvl4pPr>
            <a:lvl5pPr lvl="4">
              <a:spcBef>
                <a:spcPts val="0"/>
              </a:spcBef>
              <a:spcAft>
                <a:spcPts val="0"/>
              </a:spcAft>
              <a:buSzPts val="5800"/>
              <a:buNone/>
              <a:defRPr sz="7733" b="1"/>
            </a:lvl5pPr>
            <a:lvl6pPr lvl="5">
              <a:spcBef>
                <a:spcPts val="0"/>
              </a:spcBef>
              <a:spcAft>
                <a:spcPts val="0"/>
              </a:spcAft>
              <a:buSzPts val="5800"/>
              <a:buNone/>
              <a:defRPr sz="7733" b="1"/>
            </a:lvl6pPr>
            <a:lvl7pPr lvl="6">
              <a:spcBef>
                <a:spcPts val="0"/>
              </a:spcBef>
              <a:spcAft>
                <a:spcPts val="0"/>
              </a:spcAft>
              <a:buSzPts val="5800"/>
              <a:buNone/>
              <a:defRPr sz="7733" b="1"/>
            </a:lvl7pPr>
            <a:lvl8pPr lvl="7">
              <a:spcBef>
                <a:spcPts val="0"/>
              </a:spcBef>
              <a:spcAft>
                <a:spcPts val="0"/>
              </a:spcAft>
              <a:buSzPts val="5800"/>
              <a:buNone/>
              <a:defRPr sz="7733" b="1"/>
            </a:lvl8pPr>
            <a:lvl9pPr lvl="8">
              <a:spcBef>
                <a:spcPts val="0"/>
              </a:spcBef>
              <a:spcAft>
                <a:spcPts val="0"/>
              </a:spcAft>
              <a:buSzPts val="5800"/>
              <a:buNone/>
              <a:defRPr sz="7733" b="1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9783375" y="6173432"/>
            <a:ext cx="128400" cy="1280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10386991" y="5576535"/>
            <a:ext cx="128400" cy="1280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11857671" y="4444464"/>
            <a:ext cx="76800" cy="768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11695069" y="6565033"/>
            <a:ext cx="128400" cy="1280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3181688" y="677512"/>
            <a:ext cx="128400" cy="1280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639280" y="3605307"/>
            <a:ext cx="128400" cy="1280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348720" y="857463"/>
            <a:ext cx="128400" cy="1280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676313" y="1441151"/>
            <a:ext cx="256800" cy="256400"/>
          </a:xfrm>
          <a:prstGeom prst="ellipse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11085359" y="4833763"/>
            <a:ext cx="192400" cy="192000"/>
          </a:xfrm>
          <a:prstGeom prst="ellipse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11843811" y="5582348"/>
            <a:ext cx="192400" cy="192000"/>
          </a:xfrm>
          <a:prstGeom prst="ellipse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211084" y="2128745"/>
            <a:ext cx="76800" cy="768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1861977" y="301904"/>
            <a:ext cx="256800" cy="256400"/>
          </a:xfrm>
          <a:prstGeom prst="ellipse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823323" y="2667459"/>
            <a:ext cx="76800" cy="768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4567031" y="517173"/>
            <a:ext cx="76800" cy="768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10685372" y="6090061"/>
            <a:ext cx="256800" cy="256400"/>
          </a:xfrm>
          <a:prstGeom prst="ellipse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079884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sldNum" idx="12"/>
          </p:nvPr>
        </p:nvSpPr>
        <p:spPr>
          <a:xfrm>
            <a:off x="112058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" smtClean="0"/>
              <a:pPr algn="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07586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5"/>
          <p:cNvSpPr txBox="1">
            <a:spLocks noGrp="1"/>
          </p:cNvSpPr>
          <p:nvPr>
            <p:ph type="title"/>
          </p:nvPr>
        </p:nvSpPr>
        <p:spPr>
          <a:xfrm>
            <a:off x="1048200" y="410827"/>
            <a:ext cx="10095600" cy="9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body" idx="1"/>
          </p:nvPr>
        </p:nvSpPr>
        <p:spPr>
          <a:xfrm>
            <a:off x="1048200" y="1682267"/>
            <a:ext cx="10095600" cy="47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507987">
              <a:spcBef>
                <a:spcPts val="800"/>
              </a:spcBef>
              <a:spcAft>
                <a:spcPts val="0"/>
              </a:spcAft>
              <a:buSzPts val="2400"/>
              <a:buChar char="◎"/>
              <a:defRPr sz="3200"/>
            </a:lvl1pPr>
            <a:lvl2pPr marL="1219170" lvl="1" indent="-507987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828754" lvl="2" indent="-507987">
              <a:spcBef>
                <a:spcPts val="0"/>
              </a:spcBef>
              <a:spcAft>
                <a:spcPts val="0"/>
              </a:spcAft>
              <a:buSzPts val="2400"/>
              <a:buChar char="◉"/>
              <a:defRPr/>
            </a:lvl3pPr>
            <a:lvl4pPr marL="2438339" lvl="3" indent="-507987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3200"/>
            </a:lvl4pPr>
            <a:lvl5pPr marL="3047924" lvl="4" indent="-507987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3200"/>
            </a:lvl5pPr>
            <a:lvl6pPr marL="3657509" lvl="5" indent="-507987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3200"/>
            </a:lvl6pPr>
            <a:lvl7pPr marL="4267093" lvl="6" indent="-507987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3200"/>
            </a:lvl7pPr>
            <a:lvl8pPr marL="4876678" lvl="7" indent="-507987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3200"/>
            </a:lvl8pPr>
            <a:lvl9pPr marL="5486263" lvl="8" indent="-507987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3200"/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sldNum" idx="12"/>
          </p:nvPr>
        </p:nvSpPr>
        <p:spPr>
          <a:xfrm>
            <a:off x="112058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" smtClean="0"/>
              <a:pPr algn="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659770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3843"/>
            <a:ext cx="12192000" cy="1634836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solidFill>
            <a:srgbClr val="002060"/>
          </a:solidFill>
          <a:ln>
            <a:solidFill>
              <a:schemeClr val="tx1"/>
            </a:solidFill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2" y="197807"/>
            <a:ext cx="10571999" cy="97045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DFE88-AC5D-4CB8-A329-9EEF8D5D4959}" type="datetimeFigureOut">
              <a:rPr lang="en-IN" smtClean="0"/>
              <a:t>03/03/26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1DEB2-DB85-4CC9-A743-0CECB8FD464A}" type="slidenum">
              <a:rPr lang="en-IN" smtClean="0"/>
              <a:t>‹#›</a:t>
            </a:fld>
            <a:endParaRPr lang="en-IN"/>
          </a:p>
        </p:txBody>
      </p:sp>
      <p:pic>
        <p:nvPicPr>
          <p:cNvPr id="7" name="Google Shape;16;p15">
            <a:extLst>
              <a:ext uri="{FF2B5EF4-FFF2-40B4-BE49-F238E27FC236}">
                <a16:creationId xmlns:a16="http://schemas.microsoft.com/office/drawing/2014/main" id="{E96AF9E6-BF8B-E439-5C6E-4284F64CE54F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0584873" y="83975"/>
            <a:ext cx="1392640" cy="12322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327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5808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832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1"/>
          <p:cNvSpPr/>
          <p:nvPr/>
        </p:nvSpPr>
        <p:spPr>
          <a:xfrm rot="10800000">
            <a:off x="518275" y="1074002"/>
            <a:ext cx="2423422" cy="98238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txBody>
          <a:bodyPr spcFirstLastPara="1" wrap="square" lIns="65000" tIns="65000" rIns="65000" bIns="650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3" name="Google Shape;53;p2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819071" y="150590"/>
            <a:ext cx="1232729" cy="124364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21"/>
          <p:cNvSpPr/>
          <p:nvPr/>
        </p:nvSpPr>
        <p:spPr>
          <a:xfrm>
            <a:off x="0" y="6299142"/>
            <a:ext cx="12192000" cy="408268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txBody>
          <a:bodyPr spcFirstLastPara="1" wrap="square" lIns="65000" tIns="65000" rIns="65000" bIns="650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90909" r:id="rId2"/>
    <p:sldLayoutId id="2147490910" r:id="rId3"/>
    <p:sldLayoutId id="2147490911" r:id="rId4"/>
    <p:sldLayoutId id="2147490912" r:id="rId5"/>
    <p:sldLayoutId id="2147490913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3" name="Google Shape;13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71544" y="216362"/>
            <a:ext cx="1999700" cy="951923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15"/>
          <p:cNvSpPr/>
          <p:nvPr/>
        </p:nvSpPr>
        <p:spPr>
          <a:xfrm rot="5400000">
            <a:off x="1721007" y="3812568"/>
            <a:ext cx="1639614" cy="11048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5000" tIns="65000" rIns="65000" bIns="650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;p15"/>
          <p:cNvSpPr/>
          <p:nvPr/>
        </p:nvSpPr>
        <p:spPr>
          <a:xfrm>
            <a:off x="0" y="-7428"/>
            <a:ext cx="12192000" cy="6858000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15"/>
          <p:cNvSpPr/>
          <p:nvPr/>
        </p:nvSpPr>
        <p:spPr>
          <a:xfrm rot="5400000">
            <a:off x="4884289" y="3379881"/>
            <a:ext cx="2423422" cy="9823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5000" tIns="65000" rIns="65000" bIns="650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Google Shape;16;p15">
            <a:extLst>
              <a:ext uri="{FF2B5EF4-FFF2-40B4-BE49-F238E27FC236}">
                <a16:creationId xmlns:a16="http://schemas.microsoft.com/office/drawing/2014/main" id="{80434DC2-86F1-81D8-778C-A08334BAFB54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2124075" y="1638300"/>
            <a:ext cx="2743200" cy="27527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525984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90886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36"/>
          <p:cNvSpPr txBox="1"/>
          <p:nvPr/>
        </p:nvSpPr>
        <p:spPr>
          <a:xfrm>
            <a:off x="838200" y="635634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23/09/2021</a:t>
            </a:r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36"/>
          <p:cNvSpPr/>
          <p:nvPr/>
        </p:nvSpPr>
        <p:spPr>
          <a:xfrm>
            <a:off x="0" y="0"/>
            <a:ext cx="2396836" cy="68580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36"/>
          <p:cNvSpPr/>
          <p:nvPr/>
        </p:nvSpPr>
        <p:spPr>
          <a:xfrm rot="5400000">
            <a:off x="1974074" y="3090727"/>
            <a:ext cx="1328398" cy="12577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5000" tIns="65000" rIns="65000" bIns="650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36"/>
          <p:cNvSpPr/>
          <p:nvPr/>
        </p:nvSpPr>
        <p:spPr>
          <a:xfrm>
            <a:off x="0" y="0"/>
            <a:ext cx="2445868" cy="6858000"/>
          </a:xfrm>
          <a:prstGeom prst="rect">
            <a:avLst/>
          </a:prstGeom>
          <a:solidFill>
            <a:srgbClr val="0069B4"/>
          </a:solidFill>
          <a:ln w="12700" cap="flat" cmpd="sng">
            <a:solidFill>
              <a:srgbClr val="41B7C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36"/>
          <p:cNvSpPr/>
          <p:nvPr/>
        </p:nvSpPr>
        <p:spPr>
          <a:xfrm>
            <a:off x="2529840" y="2716523"/>
            <a:ext cx="7532914" cy="1169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9B4"/>
              </a:buClr>
              <a:buSzPts val="7000"/>
              <a:buFont typeface="Arial"/>
              <a:buNone/>
            </a:pPr>
            <a:r>
              <a:rPr lang="en-US" sz="7000" b="1" i="0" u="none" strike="noStrike" cap="none">
                <a:solidFill>
                  <a:srgbClr val="0069B4"/>
                </a:solidFill>
                <a:latin typeface="Arial"/>
                <a:ea typeface="Arial"/>
                <a:cs typeface="Arial"/>
                <a:sym typeface="Arial"/>
              </a:rPr>
              <a:t>THANK YOU</a:t>
            </a:r>
            <a:endParaRPr sz="7000" b="1" i="0" u="none" strike="noStrike" cap="none">
              <a:solidFill>
                <a:srgbClr val="0069B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36"/>
          <p:cNvSpPr/>
          <p:nvPr/>
        </p:nvSpPr>
        <p:spPr>
          <a:xfrm rot="5400000">
            <a:off x="1001943" y="3379881"/>
            <a:ext cx="2423422" cy="9823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5000" tIns="65000" rIns="65000" bIns="650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Picture 2" descr="Intergovernmental Oceanographic Commission | Intergovernmental  Oceanographic Commission">
            <a:extLst>
              <a:ext uri="{FF2B5EF4-FFF2-40B4-BE49-F238E27FC236}">
                <a16:creationId xmlns:a16="http://schemas.microsoft.com/office/drawing/2014/main" id="{BD961241-3B41-E270-9F9A-103A55793F4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5229" y="215900"/>
            <a:ext cx="812107" cy="764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525872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9089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harkunti@gmail.co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harkunti.rahayu@pwk.itera.ac.id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1.jpg"/><Relationship Id="rId7" Type="http://schemas.openxmlformats.org/officeDocument/2006/relationships/image" Target="../media/image35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oaLq0oFWOIw?si=Wn-8grnRnItDv3mr" TargetMode="Externa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>
          <a:extLst>
            <a:ext uri="{FF2B5EF4-FFF2-40B4-BE49-F238E27FC236}">
              <a16:creationId xmlns:a16="http://schemas.microsoft.com/office/drawing/2014/main" id="{75CFAD70-6E80-FF6B-302D-9B85517423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9;p1">
            <a:extLst>
              <a:ext uri="{FF2B5EF4-FFF2-40B4-BE49-F238E27FC236}">
                <a16:creationId xmlns:a16="http://schemas.microsoft.com/office/drawing/2014/main" id="{2C1531E9-4026-E0B2-6866-0BCC37501FE4}"/>
              </a:ext>
            </a:extLst>
          </p:cNvPr>
          <p:cNvSpPr/>
          <p:nvPr/>
        </p:nvSpPr>
        <p:spPr>
          <a:xfrm>
            <a:off x="6540358" y="2319833"/>
            <a:ext cx="5261404" cy="969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FFFFFF"/>
                </a:solidFill>
                <a:latin typeface="Arial"/>
                <a:cs typeface="Arial"/>
              </a:rPr>
              <a:t>Inclusive SOPs</a:t>
            </a:r>
            <a:endParaRPr lang="en-US" sz="3200" b="1" dirty="0">
              <a:cs typeface="Arial"/>
            </a:endParaRPr>
          </a:p>
          <a:p>
            <a:pPr marL="0" marR="0" lvl="0" indent="0" algn="ctr" defTabSz="914400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Times New Roman" panose="02020603050405020304" pitchFamily="18" charset="0"/>
              <a:cs typeface="Angsana New" panose="02020603050405020304" pitchFamily="18" charset="-3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25EBA9-E3CD-DA14-13BA-D29727994FFD}"/>
              </a:ext>
            </a:extLst>
          </p:cNvPr>
          <p:cNvSpPr/>
          <p:nvPr/>
        </p:nvSpPr>
        <p:spPr>
          <a:xfrm>
            <a:off x="-82631" y="6196559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TOWS Inter ICG Meeting, 04 to 06 March 2026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904198-5F63-EB84-E148-55E58D1A11C1}"/>
              </a:ext>
            </a:extLst>
          </p:cNvPr>
          <p:cNvSpPr txBox="1"/>
          <p:nvPr/>
        </p:nvSpPr>
        <p:spPr>
          <a:xfrm>
            <a:off x="6198919" y="3937107"/>
            <a:ext cx="5690522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algn="r" rtl="0"/>
            <a:r>
              <a:rPr lang="en-GB" sz="2400" b="1" dirty="0">
                <a:solidFill>
                  <a:srgbClr val="FFFFFF"/>
                </a:solidFill>
                <a:latin typeface="Calibri"/>
                <a:ea typeface="DengXian"/>
                <a:cs typeface="Calibri"/>
              </a:rPr>
              <a:t>Prof. Harkunti Pertiwi Rahayu</a:t>
            </a:r>
          </a:p>
          <a:p>
            <a:pPr marL="0" algn="r" rtl="0"/>
            <a:r>
              <a:rPr lang="en-GB" sz="2000" dirty="0">
                <a:solidFill>
                  <a:srgbClr val="FFFFFF"/>
                </a:solidFill>
                <a:latin typeface="Calibri"/>
                <a:ea typeface="DengXian"/>
                <a:cs typeface="Calibri"/>
              </a:rPr>
              <a:t>(Former Chair TTDMP/ Current Vice Chair IOTWMS) </a:t>
            </a:r>
          </a:p>
          <a:p>
            <a:pPr marL="0" algn="r" rtl="0"/>
            <a:endParaRPr lang="en-GB" sz="2400" i="1" dirty="0">
              <a:solidFill>
                <a:srgbClr val="FFFFFF"/>
              </a:solidFill>
              <a:latin typeface="Calibri"/>
              <a:ea typeface="DengXian"/>
              <a:cs typeface="Calibri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algn="r" rtl="0"/>
            <a:r>
              <a:rPr lang="en-GB" sz="2000" i="1" dirty="0">
                <a:solidFill>
                  <a:schemeClr val="bg1"/>
                </a:solidFill>
                <a:latin typeface="Calibri"/>
                <a:ea typeface="DengXian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harkunti@gmail.com</a:t>
            </a:r>
            <a:r>
              <a:rPr lang="en-GB" sz="2000" i="1" dirty="0">
                <a:solidFill>
                  <a:schemeClr val="bg1"/>
                </a:solidFill>
                <a:latin typeface="Calibri"/>
                <a:ea typeface="DengXian"/>
                <a:cs typeface="Calibri"/>
              </a:rPr>
              <a:t> </a:t>
            </a:r>
            <a:r>
              <a:rPr lang="en-GB" sz="2000" i="1" dirty="0">
                <a:solidFill>
                  <a:srgbClr val="FFFFFF"/>
                </a:solidFill>
                <a:latin typeface="Calibri"/>
                <a:ea typeface="DengXian"/>
                <a:cs typeface="Calibri"/>
              </a:rPr>
              <a:t>and </a:t>
            </a:r>
            <a:r>
              <a:rPr lang="en-GB" sz="2000" i="1" dirty="0">
                <a:solidFill>
                  <a:schemeClr val="bg1"/>
                </a:solidFill>
                <a:latin typeface="Calibri"/>
                <a:ea typeface="DengXian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harkunti.rahayu@pwk.itera.ac.id</a:t>
            </a:r>
            <a:r>
              <a:rPr lang="en-GB" sz="2000" i="1" dirty="0">
                <a:solidFill>
                  <a:schemeClr val="bg1"/>
                </a:solidFill>
                <a:latin typeface="Calibri"/>
                <a:ea typeface="DengXian"/>
                <a:cs typeface="Calibri"/>
              </a:rPr>
              <a:t> 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81709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B7C5D7E-B80B-71BF-5302-52BAA80CFE1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" smtClean="0"/>
              <a:pPr algn="r"/>
              <a:t>10</a:t>
            </a:fld>
            <a:endParaRPr lang="en"/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752C5159-6ACD-433B-715E-26A64B613928}"/>
              </a:ext>
            </a:extLst>
          </p:cNvPr>
          <p:cNvSpPr txBox="1">
            <a:spLocks/>
          </p:cNvSpPr>
          <p:nvPr/>
        </p:nvSpPr>
        <p:spPr>
          <a:xfrm>
            <a:off x="451262" y="38067"/>
            <a:ext cx="10319657" cy="123670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200" b="1" dirty="0">
                <a:solidFill>
                  <a:srgbClr val="002060"/>
                </a:solidFill>
                <a:latin typeface="Roboto Slab"/>
                <a:ea typeface="Roboto Slab"/>
                <a:cs typeface="Roboto Slab"/>
                <a:sym typeface="Roboto Slab"/>
              </a:rPr>
              <a:t>Inclusive Early Warning Tools : Vibration-based Tested in West Sumatera and Lampung </a:t>
            </a:r>
            <a:endParaRPr lang="en-ID" sz="3200" b="1" dirty="0">
              <a:solidFill>
                <a:srgbClr val="002060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437A41-48BA-BBBF-0B9B-4064B3EC9E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2905" y="4148307"/>
            <a:ext cx="1530528" cy="19348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D19122-E0CE-7838-DBF4-AF57AAECC9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7633" y="1405407"/>
            <a:ext cx="7347241" cy="26673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722AC8E-1C95-BFEA-AAD2-D69E04EB1B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262" y="4148307"/>
            <a:ext cx="2949396" cy="19277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A70986-DBD7-CF01-23A7-296F65666D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6068" y="4187344"/>
            <a:ext cx="2949397" cy="19406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FAA25D-7574-9CAC-D6C8-AB0F382835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528605"/>
            <a:ext cx="4411256" cy="228693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F9D100B-DA1A-41CA-5B93-0138E03D515C}"/>
              </a:ext>
            </a:extLst>
          </p:cNvPr>
          <p:cNvSpPr txBox="1"/>
          <p:nvPr/>
        </p:nvSpPr>
        <p:spPr>
          <a:xfrm>
            <a:off x="4582274" y="3665933"/>
            <a:ext cx="460126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i="1" dirty="0"/>
              <a:t>Design of Inclusive Tsunami Early Warning System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06B6CF-8B14-C207-4614-D7FF0216A1FC}"/>
              </a:ext>
            </a:extLst>
          </p:cNvPr>
          <p:cNvSpPr txBox="1"/>
          <p:nvPr/>
        </p:nvSpPr>
        <p:spPr>
          <a:xfrm>
            <a:off x="8496560" y="4618184"/>
            <a:ext cx="3524012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/>
              <a:t>Prototype of vibration-based and Visual-based Early Warning Information for tsunami warning dissemination for people with disabilities</a:t>
            </a:r>
            <a:endParaRPr lang="en-ID" sz="1400" b="1" dirty="0"/>
          </a:p>
        </p:txBody>
      </p:sp>
    </p:spTree>
    <p:extLst>
      <p:ext uri="{BB962C8B-B14F-4D97-AF65-F5344CB8AC3E}">
        <p14:creationId xmlns:p14="http://schemas.microsoft.com/office/powerpoint/2010/main" val="30975748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object 36"/>
          <p:cNvSpPr txBox="1">
            <a:spLocks noGrp="1"/>
          </p:cNvSpPr>
          <p:nvPr>
            <p:ph type="title"/>
          </p:nvPr>
        </p:nvSpPr>
        <p:spPr>
          <a:xfrm>
            <a:off x="298073" y="92051"/>
            <a:ext cx="10844572" cy="1011174"/>
          </a:xfrm>
          <a:prstGeom prst="rect">
            <a:avLst/>
          </a:prstGeom>
        </p:spPr>
        <p:txBody>
          <a:bodyPr spcFirstLastPara="1" vert="horz" wrap="square" lIns="0" tIns="13335" rIns="0" bIns="0" rtlCol="0" anchor="b" anchorCtr="0">
            <a:spAutoFit/>
          </a:bodyPr>
          <a:lstStyle/>
          <a:p>
            <a:pPr indent="-4875409"/>
            <a:r>
              <a:rPr lang="en-US" sz="3200" b="1" kern="1200" dirty="0">
                <a:solidFill>
                  <a:srgbClr val="002060"/>
                </a:solidFill>
                <a:latin typeface="Roboto Slab"/>
                <a:ea typeface="Roboto Slab"/>
                <a:cs typeface="Roboto Slab"/>
              </a:rPr>
              <a:t>Inclusive Tsunami Warning Technology / Tools and Evacuation Plan </a:t>
            </a:r>
          </a:p>
        </p:txBody>
      </p:sp>
      <p:pic>
        <p:nvPicPr>
          <p:cNvPr id="37" name="object 3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8073" y="1372256"/>
            <a:ext cx="3031724" cy="1940289"/>
          </a:xfrm>
          <a:prstGeom prst="rect">
            <a:avLst/>
          </a:prstGeom>
        </p:spPr>
      </p:pic>
      <p:sp>
        <p:nvSpPr>
          <p:cNvPr id="38" name="object 38"/>
          <p:cNvSpPr txBox="1"/>
          <p:nvPr/>
        </p:nvSpPr>
        <p:spPr>
          <a:xfrm>
            <a:off x="822699" y="3333625"/>
            <a:ext cx="2182372" cy="446917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algn="ctr">
              <a:spcBef>
                <a:spcPts val="125"/>
              </a:spcBef>
            </a:pPr>
            <a:r>
              <a:rPr lang="en-US" sz="1400" b="1" dirty="0"/>
              <a:t>Evacuation route from </a:t>
            </a:r>
            <a:r>
              <a:rPr lang="en-US" sz="1400" b="1" spc="-11" dirty="0"/>
              <a:t>Network</a:t>
            </a:r>
            <a:r>
              <a:rPr lang="en-US" sz="1400" b="1" spc="-65" dirty="0"/>
              <a:t> </a:t>
            </a:r>
            <a:r>
              <a:rPr lang="en-US" sz="1400" b="1" spc="-11" dirty="0"/>
              <a:t>Analysis Model</a:t>
            </a:r>
            <a:endParaRPr lang="en-US" sz="1400" dirty="0"/>
          </a:p>
        </p:txBody>
      </p:sp>
      <p:sp>
        <p:nvSpPr>
          <p:cNvPr id="39" name="object 39"/>
          <p:cNvSpPr txBox="1"/>
          <p:nvPr/>
        </p:nvSpPr>
        <p:spPr>
          <a:xfrm>
            <a:off x="298073" y="5841527"/>
            <a:ext cx="2974215" cy="446917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algn="ctr">
              <a:spcBef>
                <a:spcPts val="125"/>
              </a:spcBef>
            </a:pPr>
            <a:r>
              <a:rPr lang="en-US" sz="1400" b="1" dirty="0"/>
              <a:t>Evacuation route after discussion with stakeholders</a:t>
            </a:r>
            <a:endParaRPr lang="en-US" sz="1400" dirty="0"/>
          </a:p>
        </p:txBody>
      </p:sp>
      <p:pic>
        <p:nvPicPr>
          <p:cNvPr id="40" name="object 4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98074" y="3962404"/>
            <a:ext cx="3031724" cy="1792371"/>
          </a:xfrm>
          <a:prstGeom prst="rect">
            <a:avLst/>
          </a:prstGeom>
        </p:spPr>
      </p:pic>
      <p:pic>
        <p:nvPicPr>
          <p:cNvPr id="2" name="object 31">
            <a:extLst>
              <a:ext uri="{FF2B5EF4-FFF2-40B4-BE49-F238E27FC236}">
                <a16:creationId xmlns:a16="http://schemas.microsoft.com/office/drawing/2014/main" id="{D0E7C956-DE99-8156-B7DD-A26AB4F4B6CA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761178" y="1330844"/>
            <a:ext cx="1575095" cy="2401280"/>
          </a:xfrm>
          <a:prstGeom prst="rect">
            <a:avLst/>
          </a:prstGeom>
        </p:spPr>
      </p:pic>
      <p:pic>
        <p:nvPicPr>
          <p:cNvPr id="3" name="object 39">
            <a:extLst>
              <a:ext uri="{FF2B5EF4-FFF2-40B4-BE49-F238E27FC236}">
                <a16:creationId xmlns:a16="http://schemas.microsoft.com/office/drawing/2014/main" id="{81764F85-E248-32D2-4CC9-EA247B60E1DD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473942" y="1299553"/>
            <a:ext cx="1938959" cy="2432571"/>
          </a:xfrm>
          <a:prstGeom prst="rect">
            <a:avLst/>
          </a:prstGeom>
        </p:spPr>
      </p:pic>
      <p:pic>
        <p:nvPicPr>
          <p:cNvPr id="4" name="object 14">
            <a:extLst>
              <a:ext uri="{FF2B5EF4-FFF2-40B4-BE49-F238E27FC236}">
                <a16:creationId xmlns:a16="http://schemas.microsoft.com/office/drawing/2014/main" id="{5C392833-72AA-6E3B-DF34-4E0E8C58FE9C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550569" y="1299556"/>
            <a:ext cx="4203596" cy="24325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31684D-D812-FE6B-545A-0BDC69A1C7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56598" y="4428772"/>
            <a:ext cx="6497567" cy="225934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CBE67DF-6490-4A67-24F6-0DDBE8925A81}"/>
              </a:ext>
            </a:extLst>
          </p:cNvPr>
          <p:cNvSpPr txBox="1"/>
          <p:nvPr/>
        </p:nvSpPr>
        <p:spPr>
          <a:xfrm>
            <a:off x="3709116" y="3813306"/>
            <a:ext cx="80450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/>
              <a:t>Simulation of Testing Inclusive SOP and Inclusive Tsunami Early Warning Device (Visual-based and Vibration-based) at the Special Needs School Level</a:t>
            </a:r>
            <a:endParaRPr lang="en-US" sz="1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B5A5419-FF2C-62B4-B93D-61D1C09F6C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20939" y="4457393"/>
            <a:ext cx="1458892" cy="1844332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tanding in front of a stage&#10;&#10;Description automatically generated">
            <a:extLst>
              <a:ext uri="{FF2B5EF4-FFF2-40B4-BE49-F238E27FC236}">
                <a16:creationId xmlns:a16="http://schemas.microsoft.com/office/drawing/2014/main" id="{F012A213-A6DC-A47D-08BF-627085A8FE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2" r="524" b="6"/>
          <a:stretch/>
        </p:blipFill>
        <p:spPr bwMode="auto">
          <a:xfrm>
            <a:off x="4" y="-6236"/>
            <a:ext cx="3255403" cy="2505456"/>
          </a:xfrm>
          <a:custGeom>
            <a:avLst/>
            <a:gdLst/>
            <a:ahLst/>
            <a:cxnLst/>
            <a:rect l="l" t="t" r="r" b="b"/>
            <a:pathLst>
              <a:path w="3255403" h="2505456">
                <a:moveTo>
                  <a:pt x="0" y="0"/>
                </a:moveTo>
                <a:lnTo>
                  <a:pt x="3255403" y="0"/>
                </a:lnTo>
                <a:lnTo>
                  <a:pt x="2094477" y="2505456"/>
                </a:lnTo>
                <a:lnTo>
                  <a:pt x="0" y="2505456"/>
                </a:lnTo>
                <a:close/>
              </a:path>
            </a:pathLst>
          </a:custGeom>
          <a:noFill/>
        </p:spPr>
      </p:pic>
      <p:pic>
        <p:nvPicPr>
          <p:cNvPr id="9" name="Picture 8" descr="A group of people sitting at a round table&#10;&#10;Description automatically generated">
            <a:extLst>
              <a:ext uri="{FF2B5EF4-FFF2-40B4-BE49-F238E27FC236}">
                <a16:creationId xmlns:a16="http://schemas.microsoft.com/office/drawing/2014/main" id="{9699626D-3A20-5AF2-6F20-7264C47DC3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6" r="10088" b="6"/>
          <a:stretch/>
        </p:blipFill>
        <p:spPr>
          <a:xfrm>
            <a:off x="4675540" y="-6234"/>
            <a:ext cx="3677817" cy="2505455"/>
          </a:xfrm>
          <a:custGeom>
            <a:avLst/>
            <a:gdLst/>
            <a:ahLst/>
            <a:cxnLst/>
            <a:rect l="l" t="t" r="r" b="b"/>
            <a:pathLst>
              <a:path w="3677817" h="2505456">
                <a:moveTo>
                  <a:pt x="1160926" y="0"/>
                </a:moveTo>
                <a:lnTo>
                  <a:pt x="3677817" y="0"/>
                </a:lnTo>
                <a:lnTo>
                  <a:pt x="2516891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6" name="Picture 5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0AB3C169-6669-9597-12D4-9AA2988392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08" b="627"/>
          <a:stretch/>
        </p:blipFill>
        <p:spPr>
          <a:xfrm>
            <a:off x="7381877" y="13"/>
            <a:ext cx="4810124" cy="2501824"/>
          </a:xfrm>
          <a:custGeom>
            <a:avLst/>
            <a:gdLst/>
            <a:ahLst/>
            <a:cxnLst/>
            <a:rect l="l" t="t" r="r" b="b"/>
            <a:pathLst>
              <a:path w="4810125" h="2501837">
                <a:moveTo>
                  <a:pt x="1159248" y="0"/>
                </a:moveTo>
                <a:lnTo>
                  <a:pt x="4810125" y="0"/>
                </a:lnTo>
                <a:lnTo>
                  <a:pt x="4810125" y="2501837"/>
                </a:lnTo>
                <a:lnTo>
                  <a:pt x="0" y="2501837"/>
                </a:lnTo>
                <a:close/>
              </a:path>
            </a:pathLst>
          </a:custGeom>
        </p:spPr>
      </p:pic>
      <p:pic>
        <p:nvPicPr>
          <p:cNvPr id="2" name="Picture 1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5DD4D814-BBC1-C7E6-B278-3A5454A349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4" r="7470" b="-4"/>
          <a:stretch/>
        </p:blipFill>
        <p:spPr>
          <a:xfrm>
            <a:off x="28" y="2658277"/>
            <a:ext cx="3770697" cy="4199724"/>
          </a:xfrm>
          <a:custGeom>
            <a:avLst/>
            <a:gdLst/>
            <a:ahLst/>
            <a:cxnLst/>
            <a:rect l="l" t="t" r="r" b="b"/>
            <a:pathLst>
              <a:path w="3770724" h="4199724">
                <a:moveTo>
                  <a:pt x="0" y="0"/>
                </a:moveTo>
                <a:lnTo>
                  <a:pt x="3770724" y="0"/>
                </a:lnTo>
                <a:lnTo>
                  <a:pt x="1824067" y="4199724"/>
                </a:lnTo>
                <a:lnTo>
                  <a:pt x="0" y="4199724"/>
                </a:lnTo>
                <a:close/>
              </a:path>
            </a:pathLst>
          </a:custGeom>
        </p:spPr>
      </p:pic>
      <p:pic>
        <p:nvPicPr>
          <p:cNvPr id="7" name="Picture 6" descr="A group of people standing around a white board&#10;&#10;Description automatically generated">
            <a:extLst>
              <a:ext uri="{FF2B5EF4-FFF2-40B4-BE49-F238E27FC236}">
                <a16:creationId xmlns:a16="http://schemas.microsoft.com/office/drawing/2014/main" id="{B8746848-FB18-3F3C-E9AB-3F005B32AF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7" r="2" b="2"/>
          <a:stretch/>
        </p:blipFill>
        <p:spPr>
          <a:xfrm>
            <a:off x="2013796" y="2661901"/>
            <a:ext cx="5108725" cy="4197911"/>
          </a:xfrm>
          <a:custGeom>
            <a:avLst/>
            <a:gdLst/>
            <a:ahLst/>
            <a:cxnLst/>
            <a:rect l="l" t="t" r="r" b="b"/>
            <a:pathLst>
              <a:path w="5108726" h="4197911">
                <a:moveTo>
                  <a:pt x="1945141" y="0"/>
                </a:moveTo>
                <a:lnTo>
                  <a:pt x="5108726" y="0"/>
                </a:lnTo>
                <a:lnTo>
                  <a:pt x="3163585" y="4197911"/>
                </a:lnTo>
                <a:lnTo>
                  <a:pt x="3157362" y="4197911"/>
                </a:lnTo>
                <a:lnTo>
                  <a:pt x="1967571" y="4197911"/>
                </a:lnTo>
                <a:lnTo>
                  <a:pt x="317526" y="4197911"/>
                </a:lnTo>
                <a:lnTo>
                  <a:pt x="0" y="4197911"/>
                </a:lnTo>
                <a:close/>
              </a:path>
            </a:pathLst>
          </a:cu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8759656C-72EE-0BDD-27DF-B169E1789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3432" y="3285039"/>
            <a:ext cx="4810124" cy="2946199"/>
          </a:xfrm>
        </p:spPr>
        <p:txBody>
          <a:bodyPr vert="horz" lIns="121920" tIns="60960" rIns="121920" bIns="60960" rtlCol="0" anchor="t">
            <a:noAutofit/>
          </a:bodyPr>
          <a:lstStyle/>
          <a:p>
            <a:pPr indent="-4875409" defTabSz="1219170"/>
            <a:r>
              <a:rPr lang="en-US" sz="2800" b="1" kern="1200" dirty="0">
                <a:solidFill>
                  <a:srgbClr val="002060"/>
                </a:solidFill>
                <a:latin typeface="Roboto Slab"/>
                <a:ea typeface="Roboto Slab"/>
                <a:cs typeface="Roboto Slab"/>
              </a:rPr>
              <a:t>FGD Inclusive SOP in Padang, 28 August 2024</a:t>
            </a:r>
            <a:br>
              <a:rPr lang="en-US" sz="2800" b="1" kern="1200" dirty="0">
                <a:solidFill>
                  <a:srgbClr val="002060"/>
                </a:solidFill>
                <a:latin typeface="Roboto Slab"/>
                <a:ea typeface="Roboto Slab"/>
                <a:cs typeface="Roboto Slab"/>
              </a:rPr>
            </a:br>
            <a:br>
              <a:rPr lang="en-US" sz="2800" b="1" kern="1200" dirty="0">
                <a:solidFill>
                  <a:srgbClr val="002060"/>
                </a:solidFill>
                <a:latin typeface="Roboto Slab"/>
                <a:ea typeface="Roboto Slab"/>
                <a:cs typeface="Roboto Slab"/>
              </a:rPr>
            </a:br>
            <a:r>
              <a:rPr lang="en-US" sz="2400" b="1" kern="1200" dirty="0">
                <a:solidFill>
                  <a:srgbClr val="002060"/>
                </a:solidFill>
                <a:latin typeface="Roboto Slab"/>
                <a:ea typeface="Roboto Slab"/>
                <a:cs typeface="Roboto Slab"/>
              </a:rPr>
              <a:t>(Multi-helix: Government, Schools, Forums for Disability Community, Business, University, NGOs and Media)</a:t>
            </a:r>
            <a:endParaRPr lang="en-US" sz="2800" b="1" kern="1200" dirty="0">
              <a:solidFill>
                <a:srgbClr val="002060"/>
              </a:solidFill>
              <a:latin typeface="Roboto Slab"/>
              <a:ea typeface="Roboto Slab"/>
              <a:cs typeface="Roboto Slab"/>
            </a:endParaRPr>
          </a:p>
        </p:txBody>
      </p:sp>
      <p:pic>
        <p:nvPicPr>
          <p:cNvPr id="16" name="Picture 15" descr="A group of people sitting at tables in a room&#10;&#10;Description automatically generated">
            <a:extLst>
              <a:ext uri="{FF2B5EF4-FFF2-40B4-BE49-F238E27FC236}">
                <a16:creationId xmlns:a16="http://schemas.microsoft.com/office/drawing/2014/main" id="{EC2E6075-7FA9-9272-4549-10BAC56B56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6" r="6" b="6"/>
          <a:stretch/>
        </p:blipFill>
        <p:spPr>
          <a:xfrm>
            <a:off x="2261969" y="14"/>
            <a:ext cx="3393943" cy="2502831"/>
          </a:xfrm>
          <a:custGeom>
            <a:avLst/>
            <a:gdLst/>
            <a:ahLst/>
            <a:cxnLst/>
            <a:rect l="l" t="t" r="r" b="b"/>
            <a:pathLst>
              <a:path w="3393943" h="2502843">
                <a:moveTo>
                  <a:pt x="1159715" y="0"/>
                </a:moveTo>
                <a:lnTo>
                  <a:pt x="3393943" y="0"/>
                </a:lnTo>
                <a:lnTo>
                  <a:pt x="2234228" y="2502843"/>
                </a:lnTo>
                <a:lnTo>
                  <a:pt x="0" y="250284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767968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4DE4C-C6BA-9187-2E76-FF550DDB7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569" y="0"/>
            <a:ext cx="10095600" cy="936800"/>
          </a:xfrm>
        </p:spPr>
        <p:txBody>
          <a:bodyPr/>
          <a:lstStyle/>
          <a:p>
            <a:pPr indent="-4875409"/>
            <a:r>
              <a:rPr lang="en-US" sz="3200" b="1" kern="1200" dirty="0">
                <a:solidFill>
                  <a:srgbClr val="002060"/>
                </a:solidFill>
                <a:latin typeface="Roboto Slab"/>
                <a:ea typeface="Roboto Slab"/>
                <a:cs typeface="Roboto Slab"/>
              </a:rPr>
              <a:t>Inclusive SOP (Audio-Video, Sign Language and Text)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3926F3-D7A2-C439-C6DF-024970E82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A0AF3-13E2-476E-8748-B35F313EF395}" type="slidenum">
              <a:rPr lang="en-ID" smtClean="0"/>
              <a:t>13</a:t>
            </a:fld>
            <a:endParaRPr lang="en-ID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7F7F46-B223-7221-4C1F-263820D75F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680" y="1347734"/>
            <a:ext cx="8479905" cy="47716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ED57BFD-5F6C-1FE1-E449-6FB94A75FB12}"/>
              </a:ext>
            </a:extLst>
          </p:cNvPr>
          <p:cNvSpPr txBox="1"/>
          <p:nvPr/>
        </p:nvSpPr>
        <p:spPr>
          <a:xfrm>
            <a:off x="185680" y="6134773"/>
            <a:ext cx="9916228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04784" indent="-304784" algn="just">
              <a:buFont typeface="Arial" panose="020B0604020202020204" pitchFamily="34" charset="0"/>
              <a:buChar char="•"/>
            </a:pPr>
            <a:r>
              <a:rPr lang="en-US" sz="1400" b="1" dirty="0"/>
              <a:t>Inclusive SOP material are available in audio-video and text format</a:t>
            </a:r>
            <a:endParaRPr lang="en-ID" sz="1400" b="1" dirty="0"/>
          </a:p>
          <a:p>
            <a:pPr marL="304784" indent="-304784" algn="just">
              <a:buFont typeface="Arial" panose="020B0604020202020204" pitchFamily="34" charset="0"/>
              <a:buChar char="•"/>
            </a:pPr>
            <a:r>
              <a:rPr lang="en-ID" sz="1400" b="1" dirty="0"/>
              <a:t>Audio-visual format  include sign language</a:t>
            </a:r>
          </a:p>
          <a:p>
            <a:pPr marL="304784" indent="-304784" algn="just">
              <a:buFont typeface="Arial" panose="020B0604020202020204" pitchFamily="34" charset="0"/>
              <a:buChar char="•"/>
            </a:pPr>
            <a:r>
              <a:rPr lang="en-ID" sz="1400" b="1" dirty="0"/>
              <a:t>Available in 2 languages (Indonesia &amp; English) </a:t>
            </a:r>
            <a:endParaRPr lang="en-US" sz="14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C23FF1-C9AA-FC23-5F23-63A3A95510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1908" y="3870221"/>
            <a:ext cx="2083784" cy="29877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D474CB-00A7-4351-1804-281C0DDBFD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2523" y="1407974"/>
            <a:ext cx="2786275" cy="3941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997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27615-04E5-8BEF-7A88-3D4EBDEDA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943" y="0"/>
            <a:ext cx="10095600" cy="936800"/>
          </a:xfrm>
        </p:spPr>
        <p:txBody>
          <a:bodyPr/>
          <a:lstStyle/>
          <a:p>
            <a:pPr indent="-4875409"/>
            <a:r>
              <a:rPr lang="en-US" sz="3200" b="1" kern="1200" dirty="0">
                <a:solidFill>
                  <a:srgbClr val="002060"/>
                </a:solidFill>
                <a:latin typeface="Roboto Slab"/>
                <a:ea typeface="Roboto Slab"/>
                <a:cs typeface="Roboto Slab"/>
              </a:rPr>
              <a:t>Inclusive SOP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783598-566F-51B5-A54F-46FE8FC7F3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549" y="1328912"/>
            <a:ext cx="3354682" cy="4745965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169EF0-3527-6905-F252-DBEF379A7B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7983" y="2075814"/>
            <a:ext cx="2464500" cy="325950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7EEB8E-F9D1-9235-42D7-1BEA8BF257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6612" y="2068474"/>
            <a:ext cx="2488798" cy="326684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A4E656-B14B-4CFF-3B01-A02FD2ABF8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05241" y="2068474"/>
            <a:ext cx="2473598" cy="32668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2AFAD18-0A30-EC0F-4C74-32979E56FD2F}"/>
              </a:ext>
            </a:extLst>
          </p:cNvPr>
          <p:cNvSpPr txBox="1"/>
          <p:nvPr/>
        </p:nvSpPr>
        <p:spPr>
          <a:xfrm>
            <a:off x="4643252" y="5593278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54 pages</a:t>
            </a:r>
          </a:p>
        </p:txBody>
      </p:sp>
    </p:spTree>
    <p:extLst>
      <p:ext uri="{BB962C8B-B14F-4D97-AF65-F5344CB8AC3E}">
        <p14:creationId xmlns:p14="http://schemas.microsoft.com/office/powerpoint/2010/main" val="28025837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925409-5AF6-F054-1F6C-C2ED80E03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8200" y="113944"/>
            <a:ext cx="10095600" cy="936800"/>
          </a:xfrm>
        </p:spPr>
        <p:txBody>
          <a:bodyPr/>
          <a:lstStyle/>
          <a:p>
            <a:pPr indent="-4875409"/>
            <a:r>
              <a:rPr lang="en-US" sz="3200" b="1" kern="1200" dirty="0">
                <a:solidFill>
                  <a:srgbClr val="002060"/>
                </a:solidFill>
                <a:latin typeface="Roboto Slab"/>
                <a:ea typeface="Roboto Slab"/>
                <a:cs typeface="Roboto Slab"/>
              </a:rPr>
              <a:t>Link for the Audio-Video Inclusive SOPs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D7CD04-BC80-D911-8A70-7CC163061F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48200" y="1682267"/>
            <a:ext cx="10095600" cy="1746733"/>
          </a:xfrm>
        </p:spPr>
        <p:txBody>
          <a:bodyPr/>
          <a:lstStyle/>
          <a:p>
            <a:r>
              <a:rPr lang="en-US" dirty="0">
                <a:hlinkClick r:id="rId2"/>
              </a:rPr>
              <a:t>https://youtu.be/oaLq0oFWOIw?si=Wn-8grnRnItDv3mr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050966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>
          <a:extLst>
            <a:ext uri="{FF2B5EF4-FFF2-40B4-BE49-F238E27FC236}">
              <a16:creationId xmlns:a16="http://schemas.microsoft.com/office/drawing/2014/main" id="{A12AC4E0-A898-50F3-011C-6A092CC4A4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60409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458DF6D-6CF5-E931-738A-83E26123782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086" t="6216" b="3612"/>
          <a:stretch>
            <a:fillRect/>
          </a:stretch>
        </p:blipFill>
        <p:spPr>
          <a:xfrm>
            <a:off x="0" y="0"/>
            <a:ext cx="1223756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46203AB-42D9-A0E5-90AC-600767A2F9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140" y="614510"/>
            <a:ext cx="3749467" cy="4188709"/>
          </a:xfrm>
        </p:spPr>
        <p:txBody>
          <a:bodyPr/>
          <a:lstStyle/>
          <a:p>
            <a:r>
              <a:rPr lang="en-ID" sz="3200" spc="140" dirty="0">
                <a:solidFill>
                  <a:schemeClr val="accent3">
                    <a:lumMod val="50000"/>
                  </a:schemeClr>
                </a:solidFill>
                <a:latin typeface="Tahoma"/>
                <a:cs typeface="Tahoma"/>
              </a:rPr>
              <a:t>People with Disability – the most vulnerable group in any disaster (Tsunami)</a:t>
            </a:r>
            <a:endParaRPr lang="en-ID" sz="32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1CE990-4800-C492-373A-CCFA5CBAFB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007" y="4643252"/>
            <a:ext cx="3378216" cy="189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2465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53CEC45-5779-EB9E-DD6C-7EF3FBDE940D}"/>
              </a:ext>
            </a:extLst>
          </p:cNvPr>
          <p:cNvSpPr/>
          <p:nvPr/>
        </p:nvSpPr>
        <p:spPr>
          <a:xfrm>
            <a:off x="544285" y="378753"/>
            <a:ext cx="7391400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spc="140" dirty="0">
                <a:solidFill>
                  <a:schemeClr val="accent3">
                    <a:lumMod val="50000"/>
                  </a:schemeClr>
                </a:solidFill>
                <a:latin typeface="Tahoma"/>
                <a:ea typeface="+mj-ea"/>
                <a:cs typeface="Tahoma"/>
              </a:rPr>
              <a:t>Facing Challenges in: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FB5FAE-4ED7-362A-477D-609116890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055" y="1143000"/>
            <a:ext cx="9982200" cy="533624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F1A1BE9-F243-4F7C-C462-A1B8A1FF0F99}"/>
              </a:ext>
            </a:extLst>
          </p:cNvPr>
          <p:cNvSpPr/>
          <p:nvPr/>
        </p:nvSpPr>
        <p:spPr>
          <a:xfrm>
            <a:off x="990600" y="2438400"/>
            <a:ext cx="3124200" cy="609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pc="140" dirty="0">
                <a:solidFill>
                  <a:schemeClr val="bg1">
                    <a:lumMod val="95000"/>
                  </a:schemeClr>
                </a:solidFill>
                <a:latin typeface="Tahoma"/>
                <a:ea typeface="+mj-ea"/>
                <a:cs typeface="Tahoma"/>
              </a:rPr>
              <a:t>Accessibility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37CCEF8-5607-4592-D133-1328D2E07700}"/>
              </a:ext>
            </a:extLst>
          </p:cNvPr>
          <p:cNvSpPr/>
          <p:nvPr/>
        </p:nvSpPr>
        <p:spPr>
          <a:xfrm>
            <a:off x="4114800" y="2430483"/>
            <a:ext cx="3124200" cy="609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pc="140" dirty="0">
                <a:solidFill>
                  <a:schemeClr val="bg1">
                    <a:lumMod val="95000"/>
                  </a:schemeClr>
                </a:solidFill>
                <a:latin typeface="Tahoma"/>
                <a:ea typeface="+mj-ea"/>
                <a:cs typeface="Tahoma"/>
              </a:rPr>
              <a:t>Mobility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27A7721-82BA-AFEA-91DA-0F003B767B25}"/>
              </a:ext>
            </a:extLst>
          </p:cNvPr>
          <p:cNvSpPr/>
          <p:nvPr/>
        </p:nvSpPr>
        <p:spPr>
          <a:xfrm>
            <a:off x="6883055" y="2403135"/>
            <a:ext cx="3886200" cy="609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pc="140" dirty="0">
                <a:solidFill>
                  <a:schemeClr val="bg1">
                    <a:lumMod val="95000"/>
                  </a:schemeClr>
                </a:solidFill>
                <a:latin typeface="Tahoma"/>
                <a:ea typeface="+mj-ea"/>
                <a:cs typeface="Tahoma"/>
              </a:rPr>
              <a:t>Communication</a:t>
            </a:r>
          </a:p>
        </p:txBody>
      </p:sp>
    </p:spTree>
    <p:extLst>
      <p:ext uri="{BB962C8B-B14F-4D97-AF65-F5344CB8AC3E}">
        <p14:creationId xmlns:p14="http://schemas.microsoft.com/office/powerpoint/2010/main" val="42420593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44FC04-FE7D-96AF-D4FA-DCA8156548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ACCC45D4-CE16-0427-F838-F840AF984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1BA45E-07AE-DC99-B62C-B5898A2FDB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40" y="0"/>
            <a:ext cx="12152519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12C017D-77D5-B57C-78A3-093BAC2EF0D0}"/>
              </a:ext>
            </a:extLst>
          </p:cNvPr>
          <p:cNvSpPr/>
          <p:nvPr/>
        </p:nvSpPr>
        <p:spPr>
          <a:xfrm>
            <a:off x="4845132" y="1805048"/>
            <a:ext cx="6961422" cy="6096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22.5 millions of Indonesian population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83A5FD-97AF-5D8C-CCAA-DE44DBA821FE}"/>
              </a:ext>
            </a:extLst>
          </p:cNvPr>
          <p:cNvSpPr/>
          <p:nvPr/>
        </p:nvSpPr>
        <p:spPr>
          <a:xfrm>
            <a:off x="7920842" y="2450745"/>
            <a:ext cx="3961911" cy="6096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People with Disability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31EF5E-DDA3-9D10-14AD-C5A7C02438A8}"/>
              </a:ext>
            </a:extLst>
          </p:cNvPr>
          <p:cNvSpPr/>
          <p:nvPr/>
        </p:nvSpPr>
        <p:spPr>
          <a:xfrm>
            <a:off x="8015844" y="3116022"/>
            <a:ext cx="3826802" cy="64970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Difable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– Different Functional Ability)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04F6C1-22DF-049E-31DE-0C7BEC84A46A}"/>
              </a:ext>
            </a:extLst>
          </p:cNvPr>
          <p:cNvSpPr/>
          <p:nvPr/>
        </p:nvSpPr>
        <p:spPr>
          <a:xfrm>
            <a:off x="10684634" y="1098182"/>
            <a:ext cx="1158013" cy="6096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</a:p>
        </p:txBody>
      </p:sp>
    </p:spTree>
    <p:extLst>
      <p:ext uri="{BB962C8B-B14F-4D97-AF65-F5344CB8AC3E}">
        <p14:creationId xmlns:p14="http://schemas.microsoft.com/office/powerpoint/2010/main" val="40187858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B4902A3-9770-79F4-6557-FDF3F0C36D7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5</a:t>
            </a:fld>
            <a:endParaRPr lang="en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6F563A3-86D1-982B-E502-C5CF506DB2FE}"/>
              </a:ext>
            </a:extLst>
          </p:cNvPr>
          <p:cNvSpPr txBox="1">
            <a:spLocks/>
          </p:cNvSpPr>
          <p:nvPr/>
        </p:nvSpPr>
        <p:spPr>
          <a:xfrm>
            <a:off x="3429087" y="261335"/>
            <a:ext cx="7408891" cy="766596"/>
          </a:xfrm>
          <a:prstGeom prst="rect">
            <a:avLst/>
          </a:prstGeom>
        </p:spPr>
        <p:txBody>
          <a:bodyPr spcFirstLastPara="1" vert="horz" wrap="square" lIns="91440" tIns="45720" rIns="91440" bIns="45720" rtlCol="0" anchor="b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accent1"/>
              </a:buClr>
              <a:buSzPts val="2000"/>
            </a:pPr>
            <a:r>
              <a:rPr lang="en-US" sz="3600" b="1" spc="140" dirty="0">
                <a:solidFill>
                  <a:schemeClr val="accent3">
                    <a:lumMod val="50000"/>
                  </a:schemeClr>
                </a:solidFill>
                <a:latin typeface="Tahoma"/>
                <a:ea typeface="+mj-ea"/>
                <a:cs typeface="Tahoma"/>
                <a:sym typeface="Roboto Slab"/>
              </a:rPr>
              <a:t>Early Warning for ALL EW4A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4E8A9385-BD2E-7BC3-E945-3DB290FF8425}"/>
              </a:ext>
            </a:extLst>
          </p:cNvPr>
          <p:cNvSpPr txBox="1">
            <a:spLocks/>
          </p:cNvSpPr>
          <p:nvPr/>
        </p:nvSpPr>
        <p:spPr>
          <a:xfrm>
            <a:off x="3996500" y="1393348"/>
            <a:ext cx="7408891" cy="4047896"/>
          </a:xfrm>
          <a:prstGeom prst="rect">
            <a:avLst/>
          </a:prstGeom>
          <a:solidFill>
            <a:schemeClr val="bg1"/>
          </a:solidFill>
        </p:spPr>
        <p:txBody>
          <a:bodyPr spcFirstLastPara="1" vert="horz" wrap="square" lIns="91440" tIns="45720" rIns="91440" bIns="45720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>
              <a:lnSpc>
                <a:spcPct val="90000"/>
              </a:lnSpc>
            </a:pPr>
            <a:r>
              <a:rPr lang="en-US" sz="2000" b="1" dirty="0">
                <a:latin typeface="+mj-lt"/>
              </a:rPr>
              <a:t>Rationale of Inclusive SOP development:</a:t>
            </a:r>
          </a:p>
          <a:p>
            <a:pPr algn="just">
              <a:lnSpc>
                <a:spcPct val="90000"/>
              </a:lnSpc>
            </a:pPr>
            <a:endParaRPr lang="en-US" sz="1800" b="1" dirty="0">
              <a:latin typeface="+mj-lt"/>
            </a:endParaRPr>
          </a:p>
          <a:p>
            <a:pPr marL="342900" indent="-342900" algn="just">
              <a:lnSpc>
                <a:spcPct val="90000"/>
              </a:lnSpc>
              <a:buFont typeface="+mj-lt"/>
              <a:buAutoNum type="arabicPeriod"/>
            </a:pPr>
            <a:r>
              <a:rPr lang="en-US" sz="1800" dirty="0">
                <a:latin typeface="+mj-lt"/>
              </a:rPr>
              <a:t>To respond ODTP HL Objective 2:</a:t>
            </a:r>
          </a:p>
          <a:p>
            <a:pPr marL="435904" lvl="1" indent="-265193" algn="just">
              <a:lnSpc>
                <a:spcPct val="9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+mj-lt"/>
              </a:rPr>
              <a:t>100% all people at risk are prepared and resilient to tsunami by 2030 (UNESCO IOC ODTP).</a:t>
            </a:r>
          </a:p>
          <a:p>
            <a:pPr marL="170711" lvl="1" algn="just">
              <a:lnSpc>
                <a:spcPct val="90000"/>
              </a:lnSpc>
              <a:buClr>
                <a:srgbClr val="C00000"/>
              </a:buClr>
            </a:pPr>
            <a:endParaRPr lang="en-US" sz="1800" dirty="0">
              <a:latin typeface="+mj-lt"/>
            </a:endParaRPr>
          </a:p>
          <a:p>
            <a:pPr marL="342900" indent="-342900" algn="just">
              <a:lnSpc>
                <a:spcPct val="90000"/>
              </a:lnSpc>
              <a:buFont typeface="+mj-lt"/>
              <a:buAutoNum type="arabicPeriod"/>
            </a:pPr>
            <a:r>
              <a:rPr lang="en-US" sz="1800" dirty="0">
                <a:latin typeface="+mj-lt"/>
              </a:rPr>
              <a:t>People with disability:</a:t>
            </a:r>
          </a:p>
          <a:p>
            <a:pPr marL="435904" lvl="1" indent="-265193" algn="just">
              <a:lnSpc>
                <a:spcPct val="9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ID" sz="1800" dirty="0">
                <a:solidFill>
                  <a:schemeClr val="tx1"/>
                </a:solidFill>
                <a:latin typeface="+mj-lt"/>
              </a:rPr>
              <a:t>1.3 billion disability people in the world (16% global population, WHO Mar 7, 2023)</a:t>
            </a:r>
          </a:p>
          <a:p>
            <a:pPr marL="435904" lvl="1" indent="-265193" algn="just">
              <a:lnSpc>
                <a:spcPct val="9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ID" sz="1800" dirty="0">
                <a:solidFill>
                  <a:schemeClr val="tx1"/>
                </a:solidFill>
                <a:latin typeface="+mj-lt"/>
              </a:rPr>
              <a:t>22.5 million disability people in Indonesia (8.5% of national population, BPS 2023)</a:t>
            </a:r>
            <a:endParaRPr lang="en-ID" sz="1800" dirty="0"/>
          </a:p>
          <a:p>
            <a:pPr>
              <a:lnSpc>
                <a:spcPct val="90000"/>
              </a:lnSpc>
            </a:pPr>
            <a:endParaRPr lang="en-ID" sz="1800" dirty="0"/>
          </a:p>
          <a:p>
            <a:pPr marL="342900" indent="-342900">
              <a:lnSpc>
                <a:spcPct val="90000"/>
              </a:lnSpc>
              <a:buFont typeface="+mj-lt"/>
              <a:buAutoNum type="arabicPeriod" startAt="3"/>
            </a:pPr>
            <a:r>
              <a:rPr lang="en-ID" sz="1800" dirty="0"/>
              <a:t>Limited access to Tsunami Warning Information </a:t>
            </a:r>
            <a:r>
              <a:rPr lang="en-US" sz="1800" dirty="0">
                <a:sym typeface="Wingdings" pitchFamily="2" charset="2"/>
              </a:rPr>
              <a:t></a:t>
            </a:r>
            <a:r>
              <a:rPr lang="en-US" sz="1800" dirty="0"/>
              <a:t> </a:t>
            </a:r>
            <a:r>
              <a:rPr lang="en-ID" sz="1800" dirty="0"/>
              <a:t>time is very critical for disability living at the tsunami prone area </a:t>
            </a:r>
            <a:r>
              <a:rPr lang="en-ID" sz="1800" dirty="0">
                <a:sym typeface="Wingdings" pitchFamily="2" charset="2"/>
              </a:rPr>
              <a:t></a:t>
            </a:r>
            <a:r>
              <a:rPr lang="en-ID" sz="1800" dirty="0"/>
              <a:t> very short golden time especially for those facing near field tsunami</a:t>
            </a:r>
            <a:endParaRPr lang="en-US" sz="1800" dirty="0">
              <a:latin typeface="+mj-lt"/>
            </a:endParaRPr>
          </a:p>
          <a:p>
            <a:pPr algn="just">
              <a:lnSpc>
                <a:spcPct val="90000"/>
              </a:lnSpc>
            </a:pPr>
            <a:endParaRPr lang="en-US" sz="1800" dirty="0">
              <a:latin typeface="+mj-lt"/>
            </a:endParaRPr>
          </a:p>
        </p:txBody>
      </p:sp>
      <p:pic>
        <p:nvPicPr>
          <p:cNvPr id="9" name="Content Placeholder 6" descr="A diagram of a tsunami warning&#10;&#10;Description automatically generated">
            <a:extLst>
              <a:ext uri="{FF2B5EF4-FFF2-40B4-BE49-F238E27FC236}">
                <a16:creationId xmlns:a16="http://schemas.microsoft.com/office/drawing/2014/main" id="{1BF83AEE-760E-CB75-11FA-49291948C3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405" r="27345" b="1"/>
          <a:stretch/>
        </p:blipFill>
        <p:spPr>
          <a:xfrm>
            <a:off x="1" y="123894"/>
            <a:ext cx="3464711" cy="3464711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</p:spPr>
      </p:pic>
      <p:sp>
        <p:nvSpPr>
          <p:cNvPr id="10" name="Right Arrow 9">
            <a:extLst>
              <a:ext uri="{FF2B5EF4-FFF2-40B4-BE49-F238E27FC236}">
                <a16:creationId xmlns:a16="http://schemas.microsoft.com/office/drawing/2014/main" id="{235EE0A6-0D25-360E-461B-942C46F185C0}"/>
              </a:ext>
            </a:extLst>
          </p:cNvPr>
          <p:cNvSpPr>
            <a:spLocks noChangeArrowheads="1"/>
          </p:cNvSpPr>
          <p:nvPr/>
        </p:nvSpPr>
        <p:spPr bwMode="auto">
          <a:xfrm rot="-1545734">
            <a:off x="54951" y="28686"/>
            <a:ext cx="2965011" cy="2097247"/>
          </a:xfrm>
          <a:prstGeom prst="rightArrow">
            <a:avLst>
              <a:gd name="adj1" fmla="val 50000"/>
              <a:gd name="adj2" fmla="val 49819"/>
            </a:avLst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x-none" b="1" dirty="0">
                <a:ea typeface="ＭＳ Ｐゴシック" charset="0"/>
              </a:rPr>
              <a:t>Challenges &amp; Opportunity</a:t>
            </a:r>
            <a:endParaRPr lang="en-US" altLang="x-none" b="1" dirty="0"/>
          </a:p>
        </p:txBody>
      </p:sp>
      <p:pic>
        <p:nvPicPr>
          <p:cNvPr id="11" name="object 3">
            <a:extLst>
              <a:ext uri="{FF2B5EF4-FFF2-40B4-BE49-F238E27FC236}">
                <a16:creationId xmlns:a16="http://schemas.microsoft.com/office/drawing/2014/main" id="{04F7894C-C721-66CA-A10B-A793DADCF8E5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1022" y="3552893"/>
            <a:ext cx="3464711" cy="330510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E6C437F-5D58-CBFE-07A3-DA0DAAA55021}"/>
              </a:ext>
            </a:extLst>
          </p:cNvPr>
          <p:cNvSpPr txBox="1"/>
          <p:nvPr/>
        </p:nvSpPr>
        <p:spPr>
          <a:xfrm>
            <a:off x="3996500" y="5441244"/>
            <a:ext cx="5650906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67" b="1" i="1" dirty="0">
                <a:solidFill>
                  <a:srgbClr val="C00000"/>
                </a:solidFill>
              </a:rPr>
              <a:t>SDGs: Leaving no one left behind</a:t>
            </a:r>
          </a:p>
        </p:txBody>
      </p:sp>
    </p:spTree>
    <p:extLst>
      <p:ext uri="{BB962C8B-B14F-4D97-AF65-F5344CB8AC3E}">
        <p14:creationId xmlns:p14="http://schemas.microsoft.com/office/powerpoint/2010/main" val="31384225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95637" y="244504"/>
            <a:ext cx="8115301" cy="75533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3026410">
              <a:lnSpc>
                <a:spcPct val="100000"/>
              </a:lnSpc>
              <a:spcBef>
                <a:spcPts val="130"/>
              </a:spcBef>
            </a:pPr>
            <a:r>
              <a:rPr sz="2400" b="1" kern="1200" spc="140" dirty="0">
                <a:solidFill>
                  <a:schemeClr val="accent3">
                    <a:lumMod val="50000"/>
                  </a:schemeClr>
                </a:solidFill>
                <a:latin typeface="Tahoma"/>
                <a:ea typeface="+mj-ea"/>
                <a:cs typeface="Tahoma"/>
              </a:rPr>
              <a:t>2004 Indian Ocean Tsunami:</a:t>
            </a: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2400" b="1" kern="1200" spc="140" dirty="0">
                <a:solidFill>
                  <a:schemeClr val="accent3">
                    <a:lumMod val="50000"/>
                  </a:schemeClr>
                </a:solidFill>
                <a:latin typeface="Tahoma"/>
                <a:ea typeface="+mj-ea"/>
                <a:cs typeface="Tahoma"/>
              </a:rPr>
              <a:t>a Wake-up Call for Ina TEWS and ICG IOTWMS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257175" y="1585048"/>
            <a:ext cx="8115300" cy="4945380"/>
            <a:chOff x="257175" y="1585048"/>
            <a:chExt cx="8115300" cy="494538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7175" y="1585048"/>
              <a:ext cx="8115300" cy="4945253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262062" y="4710175"/>
              <a:ext cx="1238885" cy="857250"/>
            </a:xfrm>
            <a:custGeom>
              <a:avLst/>
              <a:gdLst/>
              <a:ahLst/>
              <a:cxnLst/>
              <a:rect l="l" t="t" r="r" b="b"/>
              <a:pathLst>
                <a:path w="1238885" h="857250">
                  <a:moveTo>
                    <a:pt x="928687" y="0"/>
                  </a:moveTo>
                  <a:lnTo>
                    <a:pt x="309562" y="0"/>
                  </a:lnTo>
                  <a:lnTo>
                    <a:pt x="309562" y="428625"/>
                  </a:lnTo>
                  <a:lnTo>
                    <a:pt x="0" y="428625"/>
                  </a:lnTo>
                  <a:lnTo>
                    <a:pt x="619188" y="857250"/>
                  </a:lnTo>
                  <a:lnTo>
                    <a:pt x="1238313" y="428625"/>
                  </a:lnTo>
                  <a:lnTo>
                    <a:pt x="928687" y="428625"/>
                  </a:lnTo>
                  <a:lnTo>
                    <a:pt x="92868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262062" y="4710175"/>
              <a:ext cx="1238885" cy="857250"/>
            </a:xfrm>
            <a:custGeom>
              <a:avLst/>
              <a:gdLst/>
              <a:ahLst/>
              <a:cxnLst/>
              <a:rect l="l" t="t" r="r" b="b"/>
              <a:pathLst>
                <a:path w="1238885" h="857250">
                  <a:moveTo>
                    <a:pt x="0" y="428625"/>
                  </a:moveTo>
                  <a:lnTo>
                    <a:pt x="309562" y="428625"/>
                  </a:lnTo>
                  <a:lnTo>
                    <a:pt x="309562" y="0"/>
                  </a:lnTo>
                  <a:lnTo>
                    <a:pt x="928687" y="0"/>
                  </a:lnTo>
                  <a:lnTo>
                    <a:pt x="928687" y="428625"/>
                  </a:lnTo>
                  <a:lnTo>
                    <a:pt x="1238313" y="428625"/>
                  </a:lnTo>
                  <a:lnTo>
                    <a:pt x="619188" y="857250"/>
                  </a:lnTo>
                  <a:lnTo>
                    <a:pt x="0" y="428625"/>
                  </a:lnTo>
                  <a:close/>
                </a:path>
              </a:pathLst>
            </a:custGeom>
            <a:ln w="6350">
              <a:solidFill>
                <a:srgbClr val="0A0F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8491855" y="1955430"/>
            <a:ext cx="3442970" cy="78560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algn="ctr">
              <a:lnSpc>
                <a:spcPts val="3150"/>
              </a:lnSpc>
              <a:spcBef>
                <a:spcPts val="125"/>
              </a:spcBef>
            </a:pPr>
            <a:r>
              <a:rPr sz="2400" b="1" i="1" spc="-55" dirty="0">
                <a:solidFill>
                  <a:srgbClr val="C00000"/>
                </a:solidFill>
                <a:latin typeface="Trebuchet MS"/>
                <a:cs typeface="Trebuchet MS"/>
              </a:rPr>
              <a:t>“End</a:t>
            </a:r>
            <a:r>
              <a:rPr sz="2400" b="1" i="1" spc="-195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2400" b="1" i="1" spc="-135" dirty="0">
                <a:solidFill>
                  <a:srgbClr val="C00000"/>
                </a:solidFill>
                <a:latin typeface="Trebuchet MS"/>
                <a:cs typeface="Trebuchet MS"/>
              </a:rPr>
              <a:t>To</a:t>
            </a:r>
            <a:r>
              <a:rPr sz="2400" b="1" i="1" spc="-229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2400" b="1" i="1" dirty="0">
                <a:solidFill>
                  <a:srgbClr val="C00000"/>
                </a:solidFill>
                <a:latin typeface="Trebuchet MS"/>
                <a:cs typeface="Trebuchet MS"/>
              </a:rPr>
              <a:t>End</a:t>
            </a:r>
            <a:r>
              <a:rPr sz="2400" b="1" i="1" spc="-265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2400" b="1" i="1" spc="-10" dirty="0">
                <a:solidFill>
                  <a:srgbClr val="C00000"/>
                </a:solidFill>
                <a:latin typeface="Trebuchet MS"/>
                <a:cs typeface="Trebuchet MS"/>
              </a:rPr>
              <a:t>System”</a:t>
            </a:r>
            <a:endParaRPr sz="2400" i="1" dirty="0">
              <a:latin typeface="Trebuchet MS"/>
              <a:cs typeface="Trebuchet MS"/>
            </a:endParaRPr>
          </a:p>
          <a:p>
            <a:pPr marL="5080" algn="ctr">
              <a:lnSpc>
                <a:spcPts val="3005"/>
              </a:lnSpc>
            </a:pPr>
            <a:r>
              <a:rPr lang="en-ID" sz="2400" b="1" i="1" spc="-20" dirty="0">
                <a:solidFill>
                  <a:srgbClr val="C00000"/>
                </a:solidFill>
                <a:latin typeface="Trebuchet MS"/>
                <a:cs typeface="Trebuchet MS"/>
              </a:rPr>
              <a:t>F</a:t>
            </a:r>
            <a:r>
              <a:rPr sz="2400" b="1" i="1" spc="-20" dirty="0">
                <a:solidFill>
                  <a:srgbClr val="C00000"/>
                </a:solidFill>
                <a:latin typeface="Trebuchet MS"/>
                <a:cs typeface="Trebuchet MS"/>
              </a:rPr>
              <a:t>rom</a:t>
            </a:r>
            <a:r>
              <a:rPr lang="en-US" sz="2400" i="1" dirty="0">
                <a:latin typeface="Trebuchet MS"/>
                <a:cs typeface="Trebuchet MS"/>
              </a:rPr>
              <a:t> </a:t>
            </a:r>
            <a:r>
              <a:rPr sz="2400" b="1" i="1" spc="-155" dirty="0">
                <a:solidFill>
                  <a:srgbClr val="C00000"/>
                </a:solidFill>
                <a:latin typeface="Trebuchet MS"/>
                <a:cs typeface="Trebuchet MS"/>
              </a:rPr>
              <a:t>0.0</a:t>
            </a:r>
            <a:r>
              <a:rPr sz="2400" b="1" i="1" spc="-204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2400" b="1" i="1" spc="-25" dirty="0">
                <a:solidFill>
                  <a:srgbClr val="C00000"/>
                </a:solidFill>
                <a:latin typeface="Trebuchet MS"/>
                <a:cs typeface="Trebuchet MS"/>
              </a:rPr>
              <a:t>to</a:t>
            </a:r>
            <a:r>
              <a:rPr lang="en-US" sz="2400" i="1" dirty="0">
                <a:latin typeface="Trebuchet MS"/>
                <a:cs typeface="Trebuchet MS"/>
              </a:rPr>
              <a:t> </a:t>
            </a:r>
            <a:r>
              <a:rPr sz="2400" b="1" i="1" spc="-155" dirty="0">
                <a:solidFill>
                  <a:srgbClr val="C00000"/>
                </a:solidFill>
                <a:latin typeface="Trebuchet MS"/>
                <a:cs typeface="Trebuchet MS"/>
              </a:rPr>
              <a:t>4.0</a:t>
            </a:r>
            <a:endParaRPr sz="2400" i="1" dirty="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685035" y="4850447"/>
            <a:ext cx="386715" cy="346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spc="-25">
                <a:solidFill>
                  <a:srgbClr val="FFFFFF"/>
                </a:solidFill>
                <a:latin typeface="Arial"/>
                <a:cs typeface="Arial"/>
              </a:rPr>
              <a:t>4.0</a:t>
            </a:r>
            <a:endParaRPr sz="210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-2484" y="221932"/>
            <a:ext cx="4220845" cy="5349240"/>
            <a:chOff x="-2484" y="221932"/>
            <a:chExt cx="4220845" cy="5349240"/>
          </a:xfrm>
        </p:grpSpPr>
        <p:sp>
          <p:nvSpPr>
            <p:cNvPr id="10" name="object 10"/>
            <p:cNvSpPr/>
            <p:nvPr/>
          </p:nvSpPr>
          <p:spPr>
            <a:xfrm>
              <a:off x="2278" y="226695"/>
              <a:ext cx="2628900" cy="2121535"/>
            </a:xfrm>
            <a:custGeom>
              <a:avLst/>
              <a:gdLst/>
              <a:ahLst/>
              <a:cxnLst/>
              <a:rect l="l" t="t" r="r" b="b"/>
              <a:pathLst>
                <a:path w="2628900" h="2121535">
                  <a:moveTo>
                    <a:pt x="1231615" y="0"/>
                  </a:moveTo>
                  <a:lnTo>
                    <a:pt x="1459491" y="472185"/>
                  </a:lnTo>
                  <a:lnTo>
                    <a:pt x="0" y="1176654"/>
                  </a:lnTo>
                  <a:lnTo>
                    <a:pt x="455772" y="2121027"/>
                  </a:lnTo>
                  <a:lnTo>
                    <a:pt x="1915294" y="1416684"/>
                  </a:lnTo>
                  <a:lnTo>
                    <a:pt x="2143132" y="1888870"/>
                  </a:lnTo>
                  <a:lnTo>
                    <a:pt x="2628399" y="490346"/>
                  </a:lnTo>
                  <a:lnTo>
                    <a:pt x="1231615" y="0"/>
                  </a:lnTo>
                  <a:close/>
                </a:path>
              </a:pathLst>
            </a:custGeom>
            <a:solidFill>
              <a:srgbClr val="FFCC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278" y="226695"/>
              <a:ext cx="2628900" cy="2121535"/>
            </a:xfrm>
            <a:custGeom>
              <a:avLst/>
              <a:gdLst/>
              <a:ahLst/>
              <a:cxnLst/>
              <a:rect l="l" t="t" r="r" b="b"/>
              <a:pathLst>
                <a:path w="2628900" h="2121535">
                  <a:moveTo>
                    <a:pt x="0" y="1176654"/>
                  </a:moveTo>
                  <a:lnTo>
                    <a:pt x="1459491" y="472185"/>
                  </a:lnTo>
                  <a:lnTo>
                    <a:pt x="1231615" y="0"/>
                  </a:lnTo>
                  <a:lnTo>
                    <a:pt x="2628399" y="490346"/>
                  </a:lnTo>
                  <a:lnTo>
                    <a:pt x="2143132" y="1888870"/>
                  </a:lnTo>
                  <a:lnTo>
                    <a:pt x="1915294" y="1416684"/>
                  </a:lnTo>
                  <a:lnTo>
                    <a:pt x="455772" y="2121027"/>
                  </a:lnTo>
                  <a:lnTo>
                    <a:pt x="0" y="1176654"/>
                  </a:lnTo>
                  <a:close/>
                </a:path>
              </a:pathLst>
            </a:custGeom>
            <a:ln w="9525">
              <a:solidFill>
                <a:srgbClr val="0A0F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1261" y="755903"/>
              <a:ext cx="1875056" cy="1318926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2986151" y="4710175"/>
              <a:ext cx="1228725" cy="857250"/>
            </a:xfrm>
            <a:custGeom>
              <a:avLst/>
              <a:gdLst/>
              <a:ahLst/>
              <a:cxnLst/>
              <a:rect l="l" t="t" r="r" b="b"/>
              <a:pathLst>
                <a:path w="1228725" h="857250">
                  <a:moveTo>
                    <a:pt x="921512" y="0"/>
                  </a:moveTo>
                  <a:lnTo>
                    <a:pt x="307086" y="0"/>
                  </a:lnTo>
                  <a:lnTo>
                    <a:pt x="307086" y="428625"/>
                  </a:lnTo>
                  <a:lnTo>
                    <a:pt x="0" y="428625"/>
                  </a:lnTo>
                  <a:lnTo>
                    <a:pt x="614299" y="857250"/>
                  </a:lnTo>
                  <a:lnTo>
                    <a:pt x="1228725" y="428625"/>
                  </a:lnTo>
                  <a:lnTo>
                    <a:pt x="921512" y="428625"/>
                  </a:lnTo>
                  <a:lnTo>
                    <a:pt x="921512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986151" y="4710175"/>
              <a:ext cx="1228725" cy="857250"/>
            </a:xfrm>
            <a:custGeom>
              <a:avLst/>
              <a:gdLst/>
              <a:ahLst/>
              <a:cxnLst/>
              <a:rect l="l" t="t" r="r" b="b"/>
              <a:pathLst>
                <a:path w="1228725" h="857250">
                  <a:moveTo>
                    <a:pt x="0" y="428625"/>
                  </a:moveTo>
                  <a:lnTo>
                    <a:pt x="307086" y="428625"/>
                  </a:lnTo>
                  <a:lnTo>
                    <a:pt x="307086" y="0"/>
                  </a:lnTo>
                  <a:lnTo>
                    <a:pt x="921512" y="0"/>
                  </a:lnTo>
                  <a:lnTo>
                    <a:pt x="921512" y="428625"/>
                  </a:lnTo>
                  <a:lnTo>
                    <a:pt x="1228725" y="428625"/>
                  </a:lnTo>
                  <a:lnTo>
                    <a:pt x="614299" y="857250"/>
                  </a:lnTo>
                  <a:lnTo>
                    <a:pt x="0" y="428625"/>
                  </a:lnTo>
                  <a:close/>
                </a:path>
              </a:pathLst>
            </a:custGeom>
            <a:ln w="6350">
              <a:solidFill>
                <a:srgbClr val="0A0F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3405251" y="4850447"/>
            <a:ext cx="386080" cy="346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spc="-25">
                <a:solidFill>
                  <a:srgbClr val="FFFFFF"/>
                </a:solidFill>
                <a:latin typeface="Arial"/>
                <a:cs typeface="Arial"/>
              </a:rPr>
              <a:t>4.0</a:t>
            </a:r>
            <a:endParaRPr sz="2100">
              <a:latin typeface="Arial"/>
              <a:cs typeface="Arial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4459351" y="4707001"/>
            <a:ext cx="1235075" cy="863600"/>
            <a:chOff x="4459351" y="4707001"/>
            <a:chExt cx="1235075" cy="863600"/>
          </a:xfrm>
        </p:grpSpPr>
        <p:sp>
          <p:nvSpPr>
            <p:cNvPr id="17" name="object 17"/>
            <p:cNvSpPr/>
            <p:nvPr/>
          </p:nvSpPr>
          <p:spPr>
            <a:xfrm>
              <a:off x="4462526" y="4710176"/>
              <a:ext cx="1228725" cy="857250"/>
            </a:xfrm>
            <a:custGeom>
              <a:avLst/>
              <a:gdLst/>
              <a:ahLst/>
              <a:cxnLst/>
              <a:rect l="l" t="t" r="r" b="b"/>
              <a:pathLst>
                <a:path w="1228725" h="857250">
                  <a:moveTo>
                    <a:pt x="921512" y="0"/>
                  </a:moveTo>
                  <a:lnTo>
                    <a:pt x="307086" y="0"/>
                  </a:lnTo>
                  <a:lnTo>
                    <a:pt x="307086" y="428625"/>
                  </a:lnTo>
                  <a:lnTo>
                    <a:pt x="0" y="428625"/>
                  </a:lnTo>
                  <a:lnTo>
                    <a:pt x="614299" y="857250"/>
                  </a:lnTo>
                  <a:lnTo>
                    <a:pt x="1228725" y="428625"/>
                  </a:lnTo>
                  <a:lnTo>
                    <a:pt x="921512" y="428625"/>
                  </a:lnTo>
                  <a:lnTo>
                    <a:pt x="921512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462526" y="4710176"/>
              <a:ext cx="1228725" cy="857250"/>
            </a:xfrm>
            <a:custGeom>
              <a:avLst/>
              <a:gdLst/>
              <a:ahLst/>
              <a:cxnLst/>
              <a:rect l="l" t="t" r="r" b="b"/>
              <a:pathLst>
                <a:path w="1228725" h="857250">
                  <a:moveTo>
                    <a:pt x="0" y="428625"/>
                  </a:moveTo>
                  <a:lnTo>
                    <a:pt x="307086" y="428625"/>
                  </a:lnTo>
                  <a:lnTo>
                    <a:pt x="307086" y="0"/>
                  </a:lnTo>
                  <a:lnTo>
                    <a:pt x="921512" y="0"/>
                  </a:lnTo>
                  <a:lnTo>
                    <a:pt x="921512" y="428625"/>
                  </a:lnTo>
                  <a:lnTo>
                    <a:pt x="1228725" y="428625"/>
                  </a:lnTo>
                  <a:lnTo>
                    <a:pt x="614299" y="857250"/>
                  </a:lnTo>
                  <a:lnTo>
                    <a:pt x="0" y="428625"/>
                  </a:lnTo>
                  <a:close/>
                </a:path>
              </a:pathLst>
            </a:custGeom>
            <a:ln w="6350">
              <a:solidFill>
                <a:srgbClr val="0A0F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4919345" y="4618037"/>
            <a:ext cx="318135" cy="7581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800" b="1" spc="-700">
                <a:solidFill>
                  <a:srgbClr val="FFFFFF"/>
                </a:solidFill>
                <a:latin typeface="Arial"/>
                <a:cs typeface="Arial"/>
              </a:rPr>
              <a:t>?</a:t>
            </a:r>
            <a:endParaRPr sz="4800">
              <a:latin typeface="Arial"/>
              <a:cs typeface="Arial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6135751" y="4707001"/>
            <a:ext cx="1235075" cy="863600"/>
            <a:chOff x="6135751" y="4707001"/>
            <a:chExt cx="1235075" cy="863600"/>
          </a:xfrm>
        </p:grpSpPr>
        <p:sp>
          <p:nvSpPr>
            <p:cNvPr id="21" name="object 21"/>
            <p:cNvSpPr/>
            <p:nvPr/>
          </p:nvSpPr>
          <p:spPr>
            <a:xfrm>
              <a:off x="6138926" y="4710176"/>
              <a:ext cx="1228725" cy="857250"/>
            </a:xfrm>
            <a:custGeom>
              <a:avLst/>
              <a:gdLst/>
              <a:ahLst/>
              <a:cxnLst/>
              <a:rect l="l" t="t" r="r" b="b"/>
              <a:pathLst>
                <a:path w="1228725" h="857250">
                  <a:moveTo>
                    <a:pt x="921512" y="0"/>
                  </a:moveTo>
                  <a:lnTo>
                    <a:pt x="307086" y="0"/>
                  </a:lnTo>
                  <a:lnTo>
                    <a:pt x="307086" y="428625"/>
                  </a:lnTo>
                  <a:lnTo>
                    <a:pt x="0" y="428625"/>
                  </a:lnTo>
                  <a:lnTo>
                    <a:pt x="614299" y="857250"/>
                  </a:lnTo>
                  <a:lnTo>
                    <a:pt x="1228725" y="428625"/>
                  </a:lnTo>
                  <a:lnTo>
                    <a:pt x="921512" y="428625"/>
                  </a:lnTo>
                  <a:lnTo>
                    <a:pt x="921512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6138926" y="4710176"/>
              <a:ext cx="1228725" cy="857250"/>
            </a:xfrm>
            <a:custGeom>
              <a:avLst/>
              <a:gdLst/>
              <a:ahLst/>
              <a:cxnLst/>
              <a:rect l="l" t="t" r="r" b="b"/>
              <a:pathLst>
                <a:path w="1228725" h="857250">
                  <a:moveTo>
                    <a:pt x="0" y="428625"/>
                  </a:moveTo>
                  <a:lnTo>
                    <a:pt x="307086" y="428625"/>
                  </a:lnTo>
                  <a:lnTo>
                    <a:pt x="307086" y="0"/>
                  </a:lnTo>
                  <a:lnTo>
                    <a:pt x="921512" y="0"/>
                  </a:lnTo>
                  <a:lnTo>
                    <a:pt x="921512" y="428625"/>
                  </a:lnTo>
                  <a:lnTo>
                    <a:pt x="1228725" y="428625"/>
                  </a:lnTo>
                  <a:lnTo>
                    <a:pt x="614299" y="857250"/>
                  </a:lnTo>
                  <a:lnTo>
                    <a:pt x="0" y="428625"/>
                  </a:lnTo>
                  <a:close/>
                </a:path>
              </a:pathLst>
            </a:custGeom>
            <a:ln w="6350">
              <a:solidFill>
                <a:srgbClr val="0A0F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6598666" y="4618037"/>
            <a:ext cx="318135" cy="7581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800" b="1" spc="-700">
                <a:solidFill>
                  <a:srgbClr val="FFFFFF"/>
                </a:solidFill>
                <a:latin typeface="Arial"/>
                <a:cs typeface="Arial"/>
              </a:rPr>
              <a:t>?</a:t>
            </a:r>
            <a:endParaRPr sz="4800">
              <a:latin typeface="Arial"/>
              <a:cs typeface="Arial"/>
            </a:endParaRPr>
          </a:p>
        </p:txBody>
      </p:sp>
      <p:sp>
        <p:nvSpPr>
          <p:cNvPr id="25" name="object 7">
            <a:extLst>
              <a:ext uri="{FF2B5EF4-FFF2-40B4-BE49-F238E27FC236}">
                <a16:creationId xmlns:a16="http://schemas.microsoft.com/office/drawing/2014/main" id="{1C887497-FBE0-D6AC-12C3-DA7166A3C9A0}"/>
              </a:ext>
            </a:extLst>
          </p:cNvPr>
          <p:cNvSpPr txBox="1"/>
          <p:nvPr/>
        </p:nvSpPr>
        <p:spPr>
          <a:xfrm>
            <a:off x="8627372" y="3029935"/>
            <a:ext cx="3442970" cy="121520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wrap="square" lIns="0" tIns="15875" rIns="0" bIns="0" rtlCol="0">
            <a:spAutoFit/>
          </a:bodyPr>
          <a:lstStyle/>
          <a:p>
            <a:pPr algn="ctr">
              <a:lnSpc>
                <a:spcPts val="3150"/>
              </a:lnSpc>
              <a:spcBef>
                <a:spcPts val="125"/>
              </a:spcBef>
            </a:pPr>
            <a:r>
              <a:rPr lang="en-US" sz="2400" b="1" spc="-55" dirty="0">
                <a:solidFill>
                  <a:schemeClr val="tx1"/>
                </a:solidFill>
                <a:latin typeface="Trebuchet MS"/>
                <a:cs typeface="Trebuchet MS"/>
              </a:rPr>
              <a:t>Has it considered </a:t>
            </a:r>
            <a:r>
              <a:rPr lang="en-US" sz="2400" b="1" u="sng" spc="-55" dirty="0">
                <a:solidFill>
                  <a:schemeClr val="tx1"/>
                </a:solidFill>
                <a:latin typeface="Trebuchet MS"/>
                <a:cs typeface="Trebuchet MS"/>
              </a:rPr>
              <a:t>reaching</a:t>
            </a:r>
            <a:r>
              <a:rPr lang="en-US" sz="2400" b="1" spc="-55" dirty="0">
                <a:solidFill>
                  <a:schemeClr val="tx1"/>
                </a:solidFill>
                <a:latin typeface="Trebuchet MS"/>
                <a:cs typeface="Trebuchet MS"/>
              </a:rPr>
              <a:t> all the disability??</a:t>
            </a:r>
            <a:endParaRPr sz="2400" dirty="0">
              <a:solidFill>
                <a:schemeClr val="tx1"/>
              </a:solidFill>
              <a:latin typeface="Trebuchet MS"/>
              <a:cs typeface="Trebuchet MS"/>
            </a:endParaRPr>
          </a:p>
        </p:txBody>
      </p:sp>
      <p:sp>
        <p:nvSpPr>
          <p:cNvPr id="26" name="object 7">
            <a:extLst>
              <a:ext uri="{FF2B5EF4-FFF2-40B4-BE49-F238E27FC236}">
                <a16:creationId xmlns:a16="http://schemas.microsoft.com/office/drawing/2014/main" id="{7A3C8D7E-677E-9B08-720C-D3243551859E}"/>
              </a:ext>
            </a:extLst>
          </p:cNvPr>
          <p:cNvSpPr txBox="1"/>
          <p:nvPr/>
        </p:nvSpPr>
        <p:spPr>
          <a:xfrm>
            <a:off x="8672830" y="4531198"/>
            <a:ext cx="3442970" cy="162557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wrap="square" lIns="0" tIns="15875" rIns="0" bIns="0" rtlCol="0">
            <a:spAutoFit/>
          </a:bodyPr>
          <a:lstStyle/>
          <a:p>
            <a:pPr algn="ctr">
              <a:lnSpc>
                <a:spcPts val="3150"/>
              </a:lnSpc>
              <a:spcBef>
                <a:spcPts val="125"/>
              </a:spcBef>
            </a:pPr>
            <a:r>
              <a:rPr lang="en-US" sz="2400" b="1" spc="-55" dirty="0">
                <a:solidFill>
                  <a:schemeClr val="tx1"/>
                </a:solidFill>
                <a:latin typeface="Trebuchet MS"/>
                <a:cs typeface="Trebuchet MS"/>
              </a:rPr>
              <a:t>Has it considered the capacity </a:t>
            </a:r>
            <a:r>
              <a:rPr lang="en-US" sz="2400" b="1" u="sng" spc="-55" dirty="0">
                <a:solidFill>
                  <a:schemeClr val="tx1"/>
                </a:solidFill>
                <a:latin typeface="Trebuchet MS"/>
                <a:cs typeface="Trebuchet MS"/>
              </a:rPr>
              <a:t>response</a:t>
            </a:r>
            <a:r>
              <a:rPr lang="en-US" sz="2400" b="1" spc="-55" dirty="0">
                <a:solidFill>
                  <a:schemeClr val="tx1"/>
                </a:solidFill>
                <a:latin typeface="Trebuchet MS"/>
                <a:cs typeface="Trebuchet MS"/>
              </a:rPr>
              <a:t> of disability to the warning message??</a:t>
            </a:r>
            <a:endParaRPr sz="2400" dirty="0">
              <a:solidFill>
                <a:schemeClr val="tx1"/>
              </a:solidFill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CE895-FD80-BB84-A6CB-3A79278E9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21" y="107905"/>
            <a:ext cx="10095600" cy="936800"/>
          </a:xfrm>
        </p:spPr>
        <p:txBody>
          <a:bodyPr/>
          <a:lstStyle/>
          <a:p>
            <a:r>
              <a:rPr lang="en-US" sz="3500" b="1" kern="1200" spc="140" dirty="0">
                <a:solidFill>
                  <a:schemeClr val="accent3">
                    <a:lumMod val="50000"/>
                  </a:schemeClr>
                </a:solidFill>
                <a:latin typeface="Tahoma"/>
                <a:ea typeface="+mj-ea"/>
                <a:cs typeface="Tahoma"/>
              </a:rPr>
              <a:t>Rationale for Inclusive SOP Development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BF36FD-D170-3F84-3419-1B939B64E3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7951" y="1322194"/>
            <a:ext cx="7606912" cy="4764800"/>
          </a:xfrm>
        </p:spPr>
        <p:txBody>
          <a:bodyPr/>
          <a:lstStyle/>
          <a:p>
            <a:pPr marL="334792" indent="-334792">
              <a:buClr>
                <a:schemeClr val="tx1"/>
              </a:buClr>
              <a:buSzPct val="100000"/>
              <a:buFont typeface="+mj-lt"/>
              <a:buAutoNum type="arabicPeriod"/>
              <a:defRPr/>
            </a:pPr>
            <a:r>
              <a:rPr lang="en-US" sz="2133" b="1" dirty="0">
                <a:solidFill>
                  <a:schemeClr val="tx1"/>
                </a:solidFill>
                <a:latin typeface="Calibri"/>
                <a:cs typeface="Calibri"/>
              </a:rPr>
              <a:t>How is </a:t>
            </a:r>
            <a:r>
              <a:rPr lang="en-US" sz="2133" b="1" i="1" dirty="0">
                <a:solidFill>
                  <a:srgbClr val="C00000"/>
                </a:solidFill>
                <a:latin typeface="Calibri"/>
                <a:cs typeface="Calibri"/>
              </a:rPr>
              <a:t>social cognitive behavior</a:t>
            </a:r>
            <a:r>
              <a:rPr lang="en-US" sz="2133" b="1" dirty="0">
                <a:solidFill>
                  <a:srgbClr val="C00000"/>
                </a:solidFill>
                <a:latin typeface="Calibri"/>
                <a:cs typeface="Calibri"/>
              </a:rPr>
              <a:t> of </a:t>
            </a:r>
            <a:r>
              <a:rPr lang="en-US" sz="2133" b="1" i="1" u="sng" dirty="0">
                <a:solidFill>
                  <a:srgbClr val="C00000"/>
                </a:solidFill>
                <a:latin typeface="Calibri"/>
                <a:cs typeface="Calibri"/>
              </a:rPr>
              <a:t>the disability </a:t>
            </a:r>
            <a:r>
              <a:rPr lang="en-US" sz="2133" b="1" dirty="0">
                <a:solidFill>
                  <a:schemeClr val="tx1"/>
                </a:solidFill>
                <a:latin typeface="Calibri"/>
                <a:cs typeface="Calibri"/>
              </a:rPr>
              <a:t>in</a:t>
            </a:r>
            <a:r>
              <a:rPr lang="en-US" sz="2133" b="1" dirty="0">
                <a:solidFill>
                  <a:schemeClr val="accent6"/>
                </a:solidFill>
                <a:latin typeface="Calibri"/>
                <a:cs typeface="Calibri"/>
              </a:rPr>
              <a:t> </a:t>
            </a:r>
            <a:r>
              <a:rPr lang="en-US" sz="2133" b="1" dirty="0">
                <a:solidFill>
                  <a:schemeClr val="tx1"/>
                </a:solidFill>
                <a:latin typeface="Calibri"/>
                <a:cs typeface="Calibri"/>
              </a:rPr>
              <a:t>responding tsunami early warning system for evacuation? </a:t>
            </a:r>
          </a:p>
          <a:p>
            <a:pPr marL="334792" indent="-334792">
              <a:buClr>
                <a:schemeClr val="tx1"/>
              </a:buClr>
              <a:buSzPct val="100000"/>
              <a:buFont typeface="+mj-lt"/>
              <a:buAutoNum type="arabicPeriod"/>
              <a:defRPr/>
            </a:pPr>
            <a:r>
              <a:rPr lang="en-US" sz="2133" b="1" dirty="0">
                <a:solidFill>
                  <a:schemeClr val="tx1"/>
                </a:solidFill>
                <a:latin typeface="Calibri"/>
                <a:cs typeface="Calibri"/>
              </a:rPr>
              <a:t>In what ways </a:t>
            </a:r>
            <a:r>
              <a:rPr lang="en-US" sz="2133" b="1" i="1" dirty="0">
                <a:solidFill>
                  <a:srgbClr val="C00000"/>
                </a:solidFill>
                <a:latin typeface="Calibri"/>
                <a:cs typeface="Calibri"/>
              </a:rPr>
              <a:t>physical/non-physical factors of urban and rural setting and </a:t>
            </a:r>
            <a:r>
              <a:rPr lang="en-US" sz="2133" b="1" i="1" u="sng" dirty="0">
                <a:solidFill>
                  <a:srgbClr val="C00000"/>
                </a:solidFill>
                <a:latin typeface="Calibri"/>
                <a:cs typeface="Calibri"/>
              </a:rPr>
              <a:t>mobility</a:t>
            </a:r>
            <a:r>
              <a:rPr lang="en-US" sz="2133" b="1" i="1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lang="en-US" sz="2133" b="1" dirty="0">
                <a:solidFill>
                  <a:schemeClr val="tx1"/>
                </a:solidFill>
                <a:latin typeface="Calibri"/>
                <a:cs typeface="Calibri"/>
              </a:rPr>
              <a:t>will affect </a:t>
            </a:r>
            <a:r>
              <a:rPr lang="en-US" sz="2133" b="1" i="1" u="sng" dirty="0">
                <a:solidFill>
                  <a:srgbClr val="C00000"/>
                </a:solidFill>
                <a:latin typeface="Calibri"/>
                <a:cs typeface="Calibri"/>
              </a:rPr>
              <a:t>the disability</a:t>
            </a:r>
            <a:r>
              <a:rPr lang="en-US" sz="2133" b="1" i="1" u="sng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n-US" sz="2133" b="1" dirty="0">
                <a:solidFill>
                  <a:schemeClr val="tx1"/>
                </a:solidFill>
                <a:latin typeface="Calibri"/>
                <a:cs typeface="Calibri"/>
              </a:rPr>
              <a:t>in evacuation?</a:t>
            </a:r>
          </a:p>
          <a:p>
            <a:pPr marL="334792" indent="-334792">
              <a:buClr>
                <a:schemeClr val="tx1"/>
              </a:buClr>
              <a:buSzPct val="100000"/>
              <a:buFont typeface="+mj-lt"/>
              <a:buAutoNum type="arabicPeriod"/>
              <a:defRPr/>
            </a:pPr>
            <a:r>
              <a:rPr lang="en-US" sz="2133" b="1" dirty="0">
                <a:solidFill>
                  <a:schemeClr val="tx1"/>
                </a:solidFill>
                <a:latin typeface="Calibri"/>
                <a:cs typeface="Calibri"/>
              </a:rPr>
              <a:t>In what ways did </a:t>
            </a:r>
            <a:r>
              <a:rPr lang="en-US" sz="2133" b="1" i="1" dirty="0">
                <a:solidFill>
                  <a:srgbClr val="C00000"/>
                </a:solidFill>
                <a:latin typeface="Calibri"/>
                <a:cs typeface="Calibri"/>
              </a:rPr>
              <a:t>multiple disaster-related actors including </a:t>
            </a:r>
            <a:r>
              <a:rPr lang="en-US" sz="2133" b="1" i="1" u="sng" dirty="0">
                <a:solidFill>
                  <a:srgbClr val="C00000"/>
                </a:solidFill>
                <a:latin typeface="Calibri"/>
                <a:cs typeface="Calibri"/>
              </a:rPr>
              <a:t>the disability</a:t>
            </a:r>
            <a:r>
              <a:rPr lang="en-US" sz="2133" b="1" i="1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lang="en-US" sz="2133" b="1" dirty="0">
                <a:solidFill>
                  <a:schemeClr val="tx1"/>
                </a:solidFill>
                <a:latin typeface="Calibri"/>
                <a:cs typeface="Calibri"/>
              </a:rPr>
              <a:t>obtain, utilize, and exchange information regarding tsunami warning? </a:t>
            </a:r>
          </a:p>
          <a:p>
            <a:pPr marL="334792" indent="-334792">
              <a:buClr>
                <a:schemeClr val="tx1"/>
              </a:buClr>
              <a:buSzPct val="100000"/>
              <a:buFont typeface="+mj-lt"/>
              <a:buAutoNum type="arabicPeriod"/>
              <a:defRPr/>
            </a:pPr>
            <a:r>
              <a:rPr lang="en-US" sz="2133" b="1" dirty="0">
                <a:solidFill>
                  <a:schemeClr val="tx1"/>
                </a:solidFill>
                <a:latin typeface="Calibri"/>
                <a:cs typeface="Calibri"/>
              </a:rPr>
              <a:t>How the </a:t>
            </a:r>
            <a:r>
              <a:rPr lang="en-US" sz="2133" b="1" i="1" dirty="0">
                <a:solidFill>
                  <a:srgbClr val="C00000"/>
                </a:solidFill>
                <a:latin typeface="Calibri"/>
                <a:cs typeface="Calibri"/>
              </a:rPr>
              <a:t>characteristics of inclusive network of information flow </a:t>
            </a:r>
            <a:r>
              <a:rPr lang="en-US" sz="2133" b="1" dirty="0">
                <a:solidFill>
                  <a:schemeClr val="tx1"/>
                </a:solidFill>
                <a:latin typeface="Calibri"/>
                <a:cs typeface="Calibri"/>
              </a:rPr>
              <a:t>and multiple actor coordination including </a:t>
            </a:r>
            <a:r>
              <a:rPr lang="en-US" sz="2133" b="1" i="1" u="sng" dirty="0">
                <a:solidFill>
                  <a:srgbClr val="C00000"/>
                </a:solidFill>
                <a:latin typeface="Calibri"/>
                <a:cs typeface="Calibri"/>
              </a:rPr>
              <a:t>the disability</a:t>
            </a:r>
            <a:r>
              <a:rPr lang="en-US" sz="2133" b="1" i="1" u="sng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n-US" sz="2133" b="1" dirty="0">
                <a:solidFill>
                  <a:schemeClr val="tx1"/>
                </a:solidFill>
                <a:latin typeface="Calibri"/>
                <a:cs typeface="Calibri"/>
              </a:rPr>
              <a:t>responding tsunami early warning message? </a:t>
            </a:r>
          </a:p>
          <a:p>
            <a:pPr marL="334792" indent="-334792">
              <a:buClr>
                <a:schemeClr val="tx1"/>
              </a:buClr>
              <a:buSzPct val="100000"/>
              <a:buFont typeface="+mj-lt"/>
              <a:buAutoNum type="arabicPeriod"/>
              <a:defRPr/>
            </a:pPr>
            <a:r>
              <a:rPr lang="en-US" sz="2133" b="1" dirty="0">
                <a:solidFill>
                  <a:schemeClr val="tx1"/>
                </a:solidFill>
                <a:latin typeface="Calibri"/>
                <a:cs typeface="Calibri"/>
              </a:rPr>
              <a:t>How to </a:t>
            </a:r>
            <a:r>
              <a:rPr lang="en-US" sz="2133" b="1" i="1" dirty="0">
                <a:solidFill>
                  <a:srgbClr val="C00000"/>
                </a:solidFill>
                <a:latin typeface="Calibri"/>
                <a:cs typeface="Calibri"/>
              </a:rPr>
              <a:t>develop </a:t>
            </a:r>
            <a:r>
              <a:rPr lang="en-US" sz="2133" b="1" i="1" u="sng" dirty="0">
                <a:solidFill>
                  <a:srgbClr val="C00000"/>
                </a:solidFill>
                <a:latin typeface="Calibri"/>
                <a:cs typeface="Calibri"/>
              </a:rPr>
              <a:t>inclusive SOP</a:t>
            </a:r>
            <a:r>
              <a:rPr lang="en-US" sz="2133" b="1" u="sng" dirty="0">
                <a:solidFill>
                  <a:schemeClr val="accent6"/>
                </a:solidFill>
                <a:latin typeface="Calibri"/>
                <a:cs typeface="Calibri"/>
              </a:rPr>
              <a:t> </a:t>
            </a:r>
            <a:r>
              <a:rPr lang="en-US" sz="2133" b="1" dirty="0">
                <a:solidFill>
                  <a:schemeClr val="tx1"/>
                </a:solidFill>
                <a:latin typeface="Calibri"/>
                <a:cs typeface="Calibri"/>
              </a:rPr>
              <a:t>that will be appreciated by the </a:t>
            </a:r>
            <a:r>
              <a:rPr lang="en-US" sz="2133" b="1" dirty="0">
                <a:solidFill>
                  <a:srgbClr val="C00000"/>
                </a:solidFill>
                <a:latin typeface="Calibri"/>
                <a:cs typeface="Calibri"/>
              </a:rPr>
              <a:t>community with </a:t>
            </a:r>
            <a:r>
              <a:rPr lang="en-US" sz="2133" b="1" i="1" u="sng" dirty="0">
                <a:solidFill>
                  <a:srgbClr val="C00000"/>
                </a:solidFill>
                <a:latin typeface="Calibri"/>
                <a:cs typeface="Calibri"/>
              </a:rPr>
              <a:t>disability</a:t>
            </a:r>
            <a:r>
              <a:rPr lang="en-US" sz="2133" b="1" dirty="0">
                <a:solidFill>
                  <a:schemeClr val="tx1"/>
                </a:solidFill>
                <a:latin typeface="Calibri"/>
                <a:cs typeface="Calibri"/>
              </a:rPr>
              <a:t>?</a:t>
            </a:r>
          </a:p>
          <a:p>
            <a:pPr marL="711182" indent="-609585">
              <a:buClr>
                <a:schemeClr val="tx1"/>
              </a:buClr>
              <a:buSzPct val="100000"/>
              <a:buFont typeface="+mj-lt"/>
              <a:buAutoNum type="arabicPeriod"/>
            </a:pPr>
            <a:endParaRPr lang="en-US" sz="2133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3D1724-F2FD-32F9-C5CB-E9AA1B20876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" smtClean="0"/>
              <a:pPr algn="r"/>
              <a:t>7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01EBDC-4E0D-189A-BEB3-7FD3E287F0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4859" y="1729213"/>
            <a:ext cx="2980799" cy="1541033"/>
          </a:xfrm>
          <a:prstGeom prst="roundRect">
            <a:avLst/>
          </a:prstGeom>
        </p:spPr>
      </p:pic>
      <p:pic>
        <p:nvPicPr>
          <p:cNvPr id="6" name="Picture 5" descr="A group of people sitting in a room&#10;&#10;Description automatically generated">
            <a:extLst>
              <a:ext uri="{FF2B5EF4-FFF2-40B4-BE49-F238E27FC236}">
                <a16:creationId xmlns:a16="http://schemas.microsoft.com/office/drawing/2014/main" id="{46504D09-FB8D-89FC-C35A-140C3A735F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4121" y="3461730"/>
            <a:ext cx="2861536" cy="1609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7039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4C173-E254-19DE-F642-8052475AD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187" y="173321"/>
            <a:ext cx="10095600" cy="936800"/>
          </a:xfrm>
        </p:spPr>
        <p:txBody>
          <a:bodyPr/>
          <a:lstStyle/>
          <a:p>
            <a:pPr indent="-4875409"/>
            <a:r>
              <a:rPr lang="en-US" sz="3200" b="1" kern="1200" dirty="0">
                <a:solidFill>
                  <a:srgbClr val="002060"/>
                </a:solidFill>
                <a:latin typeface="Roboto Slab"/>
                <a:ea typeface="Roboto Slab"/>
                <a:cs typeface="Roboto Slab"/>
              </a:rPr>
              <a:t>Rationale Local Issues: Special Schools for Disabilities at Tsunami Prone Area in Padang City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5CA258-5E91-570C-201B-B8316EA51E2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" smtClean="0"/>
              <a:pPr algn="r"/>
              <a:t>8</a:t>
            </a:fld>
            <a:endParaRPr lang="en"/>
          </a:p>
        </p:txBody>
      </p:sp>
      <p:pic>
        <p:nvPicPr>
          <p:cNvPr id="7" name="Gambar 5" descr="Sebuah gambar berisi peta, teks, atlas&#10;&#10;Deskripsi dibuat secara otomatis">
            <a:extLst>
              <a:ext uri="{FF2B5EF4-FFF2-40B4-BE49-F238E27FC236}">
                <a16:creationId xmlns:a16="http://schemas.microsoft.com/office/drawing/2014/main" id="{709D37FC-DE46-280C-D6BF-F0D01CBEB0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4566" y="1479644"/>
            <a:ext cx="4983473" cy="50690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DDEFAEF-851F-E633-AC44-BA5BDB002557}"/>
              </a:ext>
            </a:extLst>
          </p:cNvPr>
          <p:cNvSpPr txBox="1"/>
          <p:nvPr/>
        </p:nvSpPr>
        <p:spPr>
          <a:xfrm>
            <a:off x="204565" y="3429001"/>
            <a:ext cx="1794923" cy="2439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594" indent="-228594">
              <a:lnSpc>
                <a:spcPct val="150000"/>
              </a:lnSpc>
              <a:buClr>
                <a:schemeClr val="dk2"/>
              </a:buClr>
              <a:buSzPct val="150000"/>
              <a:buFont typeface="+mj-lt"/>
              <a:buAutoNum type="arabicPeriod"/>
            </a:pPr>
            <a:r>
              <a:rPr lang="en-US" sz="933" b="1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Poppins"/>
              </a:rPr>
              <a:t>SLB 2 Padang</a:t>
            </a:r>
          </a:p>
          <a:p>
            <a:pPr marL="228594" indent="-228594">
              <a:lnSpc>
                <a:spcPct val="150000"/>
              </a:lnSpc>
              <a:buClr>
                <a:schemeClr val="dk2"/>
              </a:buClr>
              <a:buSzPct val="150000"/>
              <a:buFont typeface="+mj-lt"/>
              <a:buAutoNum type="arabicPeriod"/>
            </a:pPr>
            <a:r>
              <a:rPr lang="en-US" sz="933" b="1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Poppins"/>
              </a:rPr>
              <a:t>SLB </a:t>
            </a:r>
            <a:r>
              <a:rPr lang="en-US" sz="933" b="1" dirty="0" err="1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Poppins"/>
              </a:rPr>
              <a:t>Bakti</a:t>
            </a:r>
            <a:r>
              <a:rPr lang="en-US" sz="933" b="1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Poppins"/>
              </a:rPr>
              <a:t> Padang</a:t>
            </a:r>
            <a:endParaRPr lang="en-US" sz="933" b="1" dirty="0">
              <a:solidFill>
                <a:schemeClr val="dk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28594" indent="-228594">
              <a:lnSpc>
                <a:spcPct val="150000"/>
              </a:lnSpc>
              <a:buClr>
                <a:schemeClr val="dk2"/>
              </a:buClr>
              <a:buSzPct val="150000"/>
              <a:buFont typeface="+mj-lt"/>
              <a:buAutoNum type="arabicPeriod"/>
            </a:pPr>
            <a:r>
              <a:rPr lang="en-US" sz="933" b="1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Poppins"/>
              </a:rPr>
              <a:t>SLB MGF </a:t>
            </a:r>
            <a:r>
              <a:rPr lang="en-US" sz="933" b="1" dirty="0" err="1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Poppins"/>
              </a:rPr>
              <a:t>Lubuk</a:t>
            </a:r>
            <a:r>
              <a:rPr lang="en-US" sz="933" b="1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Poppins"/>
              </a:rPr>
              <a:t> </a:t>
            </a:r>
            <a:r>
              <a:rPr lang="en-US" sz="933" b="1" dirty="0" err="1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Poppins"/>
              </a:rPr>
              <a:t>Buaya</a:t>
            </a:r>
            <a:r>
              <a:rPr lang="en-US" sz="933" b="1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Poppins"/>
              </a:rPr>
              <a:t> Padang</a:t>
            </a:r>
            <a:endParaRPr lang="en-US" sz="933" b="1" dirty="0">
              <a:solidFill>
                <a:schemeClr val="dk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28594" indent="-228594">
              <a:lnSpc>
                <a:spcPct val="150000"/>
              </a:lnSpc>
              <a:buClr>
                <a:schemeClr val="dk2"/>
              </a:buClr>
              <a:buSzPct val="150000"/>
              <a:buFont typeface="+mj-lt"/>
              <a:buAutoNum type="arabicPeriod"/>
            </a:pPr>
            <a:r>
              <a:rPr lang="en-US" sz="933" b="1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Poppins"/>
              </a:rPr>
              <a:t>SLB </a:t>
            </a:r>
            <a:r>
              <a:rPr lang="en-US" sz="933" b="1" dirty="0" err="1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Poppins"/>
              </a:rPr>
              <a:t>Karya</a:t>
            </a:r>
            <a:r>
              <a:rPr lang="en-US" sz="933" b="1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Poppins"/>
              </a:rPr>
              <a:t> Padang</a:t>
            </a:r>
          </a:p>
          <a:p>
            <a:pPr marL="228594" indent="-228594">
              <a:lnSpc>
                <a:spcPct val="150000"/>
              </a:lnSpc>
              <a:buClr>
                <a:schemeClr val="dk2"/>
              </a:buClr>
              <a:buSzPct val="150000"/>
              <a:buFont typeface="+mj-lt"/>
              <a:buAutoNum type="arabicPeriod"/>
            </a:pPr>
            <a:r>
              <a:rPr lang="en-US" sz="933" b="1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Poppins"/>
              </a:rPr>
              <a:t>SLB PERWARI Padang</a:t>
            </a:r>
            <a:endParaRPr lang="en-US" sz="933" b="1" dirty="0">
              <a:solidFill>
                <a:schemeClr val="dk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28594" indent="-228594">
              <a:lnSpc>
                <a:spcPct val="150000"/>
              </a:lnSpc>
              <a:buClr>
                <a:schemeClr val="dk2"/>
              </a:buClr>
              <a:buSzPct val="150000"/>
              <a:buFont typeface="+mj-lt"/>
              <a:buAutoNum type="arabicPeriod"/>
            </a:pPr>
            <a:r>
              <a:rPr lang="en-US" sz="933" b="1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Poppins"/>
              </a:rPr>
              <a:t>SLB YPAC Sumatera Barat</a:t>
            </a:r>
            <a:endParaRPr lang="en-US" sz="933" b="1" dirty="0">
              <a:solidFill>
                <a:schemeClr val="dk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28594" indent="-228594">
              <a:lnSpc>
                <a:spcPct val="150000"/>
              </a:lnSpc>
              <a:buClr>
                <a:schemeClr val="dk2"/>
              </a:buClr>
              <a:buSzPct val="150000"/>
              <a:buFont typeface="+mj-lt"/>
              <a:buAutoNum type="arabicPeriod"/>
            </a:pPr>
            <a:r>
              <a:rPr lang="en-US" sz="933" b="1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Poppins"/>
              </a:rPr>
              <a:t>SLB </a:t>
            </a:r>
            <a:r>
              <a:rPr lang="en-US" sz="933" b="1" dirty="0" err="1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Poppins"/>
              </a:rPr>
              <a:t>Wacana</a:t>
            </a:r>
            <a:r>
              <a:rPr lang="en-US" sz="933" b="1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Poppins"/>
              </a:rPr>
              <a:t> </a:t>
            </a:r>
            <a:r>
              <a:rPr lang="en-US" sz="933" b="1" dirty="0" err="1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Poppins"/>
              </a:rPr>
              <a:t>Asih</a:t>
            </a:r>
            <a:r>
              <a:rPr lang="en-US" sz="933" b="1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Poppins"/>
              </a:rPr>
              <a:t> Padang</a:t>
            </a:r>
            <a:endParaRPr lang="en-US" sz="933" b="1" dirty="0">
              <a:solidFill>
                <a:schemeClr val="dk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28594" indent="-228594">
              <a:lnSpc>
                <a:spcPct val="150000"/>
              </a:lnSpc>
              <a:buClr>
                <a:schemeClr val="dk2"/>
              </a:buClr>
              <a:buSzPct val="150000"/>
              <a:buFont typeface="+mj-lt"/>
              <a:buAutoNum type="arabicPeriod"/>
            </a:pPr>
            <a:r>
              <a:rPr lang="en-US" sz="933" b="1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Poppins"/>
              </a:rPr>
              <a:t>SLB Al-</a:t>
            </a:r>
            <a:r>
              <a:rPr lang="en-US" sz="933" b="1" dirty="0" err="1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Poppins"/>
              </a:rPr>
              <a:t>Ishlaah</a:t>
            </a:r>
            <a:r>
              <a:rPr lang="en-US" sz="933" b="1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Poppins"/>
              </a:rPr>
              <a:t> Padang</a:t>
            </a:r>
            <a:endParaRPr lang="en-US" sz="933" b="1" dirty="0">
              <a:solidFill>
                <a:schemeClr val="dk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28594" indent="-228594">
              <a:lnSpc>
                <a:spcPct val="150000"/>
              </a:lnSpc>
              <a:buClr>
                <a:schemeClr val="dk2"/>
              </a:buClr>
              <a:buSzPct val="150000"/>
              <a:buFont typeface="+mj-lt"/>
              <a:buAutoNum type="arabicPeriod"/>
            </a:pPr>
            <a:r>
              <a:rPr lang="en-US" sz="933" b="1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Poppins"/>
              </a:rPr>
              <a:t>SLB </a:t>
            </a:r>
            <a:r>
              <a:rPr lang="en-US" sz="933" b="1" dirty="0" err="1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Poppins"/>
              </a:rPr>
              <a:t>Etnik</a:t>
            </a:r>
            <a:r>
              <a:rPr lang="en-US" sz="933" b="1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Poppins"/>
              </a:rPr>
              <a:t> </a:t>
            </a:r>
            <a:r>
              <a:rPr lang="en-US" sz="933" b="1" dirty="0" err="1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Poppins"/>
              </a:rPr>
              <a:t>Kreatif</a:t>
            </a:r>
            <a:r>
              <a:rPr lang="en-US" sz="933" b="1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Poppins"/>
              </a:rPr>
              <a:t> Padang</a:t>
            </a:r>
            <a:endParaRPr lang="en-US" sz="933" b="1" dirty="0">
              <a:solidFill>
                <a:schemeClr val="dk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28594" indent="-228594">
              <a:lnSpc>
                <a:spcPct val="150000"/>
              </a:lnSpc>
              <a:buClr>
                <a:schemeClr val="dk2"/>
              </a:buClr>
              <a:buSzPct val="150000"/>
              <a:buFont typeface="+mj-lt"/>
              <a:buAutoNum type="arabicPeriod"/>
            </a:pPr>
            <a:r>
              <a:rPr lang="en-US" sz="933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Poppins"/>
              </a:rPr>
              <a:t>SLB</a:t>
            </a:r>
            <a:r>
              <a:rPr lang="en-US" sz="933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933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Samudera</a:t>
            </a:r>
            <a:r>
              <a:rPr lang="en-US" sz="933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Biru</a:t>
            </a:r>
            <a:endParaRPr lang="en-US" sz="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DD5E261E-123B-10EF-5B35-48B4F248C2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5078094"/>
              </p:ext>
            </p:extLst>
          </p:nvPr>
        </p:nvGraphicFramePr>
        <p:xfrm>
          <a:off x="5412509" y="1496249"/>
          <a:ext cx="6574927" cy="4608188"/>
        </p:xfrm>
        <a:graphic>
          <a:graphicData uri="http://schemas.openxmlformats.org/drawingml/2006/table">
            <a:tbl>
              <a:tblPr firstRow="1" firstCol="1" bandRow="1"/>
              <a:tblGrid>
                <a:gridCol w="449224">
                  <a:extLst>
                    <a:ext uri="{9D8B030D-6E8A-4147-A177-3AD203B41FA5}">
                      <a16:colId xmlns:a16="http://schemas.microsoft.com/office/drawing/2014/main" val="2303524132"/>
                    </a:ext>
                  </a:extLst>
                </a:gridCol>
                <a:gridCol w="2478703">
                  <a:extLst>
                    <a:ext uri="{9D8B030D-6E8A-4147-A177-3AD203B41FA5}">
                      <a16:colId xmlns:a16="http://schemas.microsoft.com/office/drawing/2014/main" val="2304464113"/>
                    </a:ext>
                  </a:extLst>
                </a:gridCol>
                <a:gridCol w="1745673">
                  <a:extLst>
                    <a:ext uri="{9D8B030D-6E8A-4147-A177-3AD203B41FA5}">
                      <a16:colId xmlns:a16="http://schemas.microsoft.com/office/drawing/2014/main" val="1776770175"/>
                    </a:ext>
                  </a:extLst>
                </a:gridCol>
                <a:gridCol w="1901327">
                  <a:extLst>
                    <a:ext uri="{9D8B030D-6E8A-4147-A177-3AD203B41FA5}">
                      <a16:colId xmlns:a16="http://schemas.microsoft.com/office/drawing/2014/main" val="2560294572"/>
                    </a:ext>
                  </a:extLst>
                </a:gridCol>
              </a:tblGrid>
              <a:tr h="6777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600" b="1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No</a:t>
                      </a:r>
                      <a:endParaRPr lang="en-ID" sz="16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600" b="1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Special Schools</a:t>
                      </a:r>
                      <a:endParaRPr lang="en-ID" sz="16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600" b="1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Number of Teachers</a:t>
                      </a:r>
                      <a:endParaRPr lang="en-ID" sz="16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600" b="1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Number of Students</a:t>
                      </a:r>
                      <a:endParaRPr lang="en-ID" sz="16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5898589"/>
                  </a:ext>
                </a:extLst>
              </a:tr>
              <a:tr h="23374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500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</a:t>
                      </a:r>
                      <a:endParaRPr lang="en-ID" sz="15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500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SLBN 2 Padang​</a:t>
                      </a:r>
                      <a:endParaRPr lang="en-ID" sz="15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500" b="1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44</a:t>
                      </a:r>
                      <a:endParaRPr lang="en-ID" sz="15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500" b="1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134</a:t>
                      </a:r>
                      <a:endParaRPr lang="en-ID" sz="15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4788264"/>
                  </a:ext>
                </a:extLst>
              </a:tr>
              <a:tr h="23374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500" kern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</a:t>
                      </a:r>
                      <a:endParaRPr lang="en-ID" sz="15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500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SLB </a:t>
                      </a:r>
                      <a:r>
                        <a:rPr lang="en-ID" sz="1500" kern="0" dirty="0" err="1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Bakti</a:t>
                      </a:r>
                      <a:r>
                        <a:rPr lang="en-ID" sz="1500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​</a:t>
                      </a:r>
                      <a:endParaRPr lang="en-ID" sz="15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500" b="1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</a:t>
                      </a:r>
                      <a:endParaRPr lang="en-ID" sz="15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500" b="1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22</a:t>
                      </a:r>
                      <a:endParaRPr lang="en-ID" sz="15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5995918"/>
                  </a:ext>
                </a:extLst>
              </a:tr>
              <a:tr h="47015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500" kern="100" dirty="0">
                          <a:solidFill>
                            <a:srgbClr val="002060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ID" sz="1500" b="0" i="0" u="none" strike="noStrike" kern="100" cap="non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SLB MGF </a:t>
                      </a:r>
                      <a:r>
                        <a:rPr lang="en-ID" sz="1500" b="0" i="0" u="none" strike="noStrike" kern="100" cap="none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Lubuk</a:t>
                      </a:r>
                      <a:r>
                        <a:rPr lang="en-ID" sz="1500" b="0" i="0" u="none" strike="noStrike" kern="100" cap="non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ID" sz="1500" b="0" i="0" u="none" strike="noStrike" kern="100" cap="none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Buaya</a:t>
                      </a:r>
                      <a:r>
                        <a:rPr lang="en-ID" sz="1500" b="0" i="0" u="none" strike="noStrike" kern="100" cap="non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 Padang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500" b="1" kern="1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500" b="1" kern="1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3386862"/>
                  </a:ext>
                </a:extLst>
              </a:tr>
              <a:tr h="23374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500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</a:t>
                      </a:r>
                      <a:endParaRPr lang="en-ID" sz="15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ID" sz="1500" b="0" i="0" u="none" strike="noStrike" kern="100" cap="non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SLB </a:t>
                      </a:r>
                      <a:r>
                        <a:rPr lang="en-ID" sz="1500" b="0" i="0" u="none" strike="noStrike" kern="100" cap="none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Karya</a:t>
                      </a:r>
                      <a:r>
                        <a:rPr lang="en-ID" sz="1500" b="0" i="0" u="none" strike="noStrike" kern="100" cap="non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 Padang​</a:t>
                      </a:r>
                      <a:endParaRPr lang="en-ID" sz="1500" b="0" i="0" u="none" strike="noStrike" kern="100" cap="non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500" b="1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  <a:endParaRPr lang="en-ID" sz="15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500" b="1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25</a:t>
                      </a:r>
                      <a:endParaRPr lang="en-ID" sz="15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6581846"/>
                  </a:ext>
                </a:extLst>
              </a:tr>
              <a:tr h="23374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500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lang="en-ID" sz="15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ID" sz="1500" b="0" i="0" u="none" strike="noStrike" kern="100" cap="non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SLB </a:t>
                      </a:r>
                      <a:r>
                        <a:rPr lang="en-ID" sz="1500" b="0" i="0" u="none" strike="noStrike" kern="100" cap="none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Perwari</a:t>
                      </a:r>
                      <a:r>
                        <a:rPr lang="en-ID" sz="1500" b="0" i="0" u="none" strike="noStrike" kern="100" cap="non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 (Padang Utara)​</a:t>
                      </a:r>
                      <a:endParaRPr lang="en-ID" sz="1500" b="0" i="0" u="none" strike="noStrike" kern="100" cap="non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500" b="1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  <a:endParaRPr lang="en-ID" sz="15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500" b="1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32</a:t>
                      </a:r>
                      <a:endParaRPr lang="en-ID" sz="15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2338023"/>
                  </a:ext>
                </a:extLst>
              </a:tr>
              <a:tr h="46812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500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en-ID" sz="15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ID" sz="1500" b="0" i="0" u="none" strike="noStrike" kern="100" cap="non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SLB YPAC SUMBAR (Padang Utara)​</a:t>
                      </a:r>
                      <a:endParaRPr lang="en-ID" sz="1500" b="0" i="0" u="none" strike="noStrike" kern="100" cap="non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500" b="1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  <a:endParaRPr lang="en-ID" sz="15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500" b="1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35</a:t>
                      </a:r>
                      <a:endParaRPr lang="en-ID" sz="15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107132"/>
                  </a:ext>
                </a:extLst>
              </a:tr>
              <a:tr h="46812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500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  <a:endParaRPr lang="en-ID" sz="15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ID" sz="1500" b="0" i="0" u="none" strike="noStrike" kern="100" cap="non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SLB </a:t>
                      </a:r>
                      <a:r>
                        <a:rPr lang="en-ID" sz="1500" b="0" i="0" u="none" strike="noStrike" kern="100" cap="none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Wacana</a:t>
                      </a:r>
                      <a:r>
                        <a:rPr lang="en-ID" sz="1500" b="0" i="0" u="none" strike="noStrike" kern="100" cap="non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 Asih (Padang Selatan)​</a:t>
                      </a:r>
                      <a:endParaRPr lang="en-ID" sz="1500" b="0" i="0" u="none" strike="noStrike" kern="100" cap="non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500" b="1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18</a:t>
                      </a:r>
                      <a:endParaRPr lang="en-ID" sz="15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500" b="1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78</a:t>
                      </a:r>
                      <a:endParaRPr lang="en-ID" sz="15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5326087"/>
                  </a:ext>
                </a:extLst>
              </a:tr>
              <a:tr h="4470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500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  <a:endParaRPr lang="en-ID" sz="15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ID" sz="1500" b="0" i="0" u="none" strike="noStrike" kern="100" cap="non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SLB Al-</a:t>
                      </a:r>
                      <a:r>
                        <a:rPr lang="en-ID" sz="1500" b="0" i="0" u="none" strike="noStrike" kern="100" cap="none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Ishlaah</a:t>
                      </a:r>
                      <a:r>
                        <a:rPr lang="en-ID" sz="1500" b="0" i="0" u="none" strike="noStrike" kern="100" cap="non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 Padang </a:t>
                      </a:r>
                    </a:p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ID" sz="1500" b="0" i="0" u="none" strike="noStrike" kern="100" cap="non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(Padang Selatan)​</a:t>
                      </a:r>
                      <a:endParaRPr lang="en-ID" sz="1500" b="0" i="0" u="none" strike="noStrike" kern="100" cap="non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500" b="1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12</a:t>
                      </a:r>
                      <a:endParaRPr lang="en-ID" sz="15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500" b="1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26</a:t>
                      </a:r>
                      <a:endParaRPr lang="en-ID" sz="15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3793065"/>
                  </a:ext>
                </a:extLst>
              </a:tr>
              <a:tr h="46812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500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  <a:endParaRPr lang="en-ID" sz="15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ID" sz="1500" b="0" i="0" u="none" strike="noStrike" kern="100" cap="non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SLB </a:t>
                      </a:r>
                      <a:r>
                        <a:rPr lang="en-ID" sz="1500" b="0" i="0" u="none" strike="noStrike" kern="100" cap="none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Etnik</a:t>
                      </a:r>
                      <a:r>
                        <a:rPr lang="en-ID" sz="1500" b="0" i="0" u="none" strike="noStrike" kern="100" cap="non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ID" sz="1500" b="0" i="0" u="none" strike="noStrike" kern="100" cap="none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Kreatif</a:t>
                      </a:r>
                      <a:r>
                        <a:rPr lang="en-ID" sz="1500" b="0" i="0" u="none" strike="noStrike" kern="100" cap="non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 (Padang Selatan)​</a:t>
                      </a:r>
                      <a:endParaRPr lang="en-ID" sz="1500" b="0" i="0" u="none" strike="noStrike" kern="100" cap="non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500" b="1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</a:t>
                      </a:r>
                      <a:endParaRPr lang="en-ID" sz="15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500" b="1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19</a:t>
                      </a:r>
                      <a:endParaRPr lang="en-ID" sz="15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2182863"/>
                  </a:ext>
                </a:extLst>
              </a:tr>
              <a:tr h="23374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500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  <a:endParaRPr lang="en-ID" sz="15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ID" sz="1500" b="0" i="0" u="none" strike="noStrike" kern="100" cap="non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SLB </a:t>
                      </a:r>
                      <a:r>
                        <a:rPr lang="en-ID" sz="1500" b="0" i="0" u="none" strike="noStrike" kern="100" cap="none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Samudera</a:t>
                      </a:r>
                      <a:r>
                        <a:rPr lang="en-ID" sz="1500" b="0" i="0" u="none" strike="noStrike" kern="100" cap="non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 Biru​</a:t>
                      </a:r>
                      <a:endParaRPr lang="en-ID" sz="1500" b="0" i="0" u="none" strike="noStrike" kern="100" cap="non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500" b="1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</a:t>
                      </a:r>
                      <a:endParaRPr lang="en-ID" sz="15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500" b="1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39</a:t>
                      </a:r>
                      <a:endParaRPr lang="en-ID" sz="15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8828113"/>
                  </a:ext>
                </a:extLst>
              </a:tr>
              <a:tr h="25205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600" b="1" kern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ID" sz="16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600" b="1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TOTAL</a:t>
                      </a:r>
                      <a:endParaRPr lang="en-ID" sz="16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600" b="1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119</a:t>
                      </a:r>
                      <a:endParaRPr lang="en-ID" sz="16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600" b="1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432</a:t>
                      </a:r>
                      <a:endParaRPr lang="en-ID" sz="16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82406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579374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5801CA-17F2-6560-2994-6911BFCB748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" smtClean="0"/>
              <a:pPr algn="r"/>
              <a:t>9</a:t>
            </a:fld>
            <a:endParaRPr lang="en"/>
          </a:p>
        </p:txBody>
      </p:sp>
      <p:sp>
        <p:nvSpPr>
          <p:cNvPr id="5" name="Title 11">
            <a:extLst>
              <a:ext uri="{FF2B5EF4-FFF2-40B4-BE49-F238E27FC236}">
                <a16:creationId xmlns:a16="http://schemas.microsoft.com/office/drawing/2014/main" id="{2EF32871-F958-F2ED-50F0-D8D51A039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047" y="242130"/>
            <a:ext cx="10095600" cy="936800"/>
          </a:xfrm>
        </p:spPr>
        <p:txBody>
          <a:bodyPr/>
          <a:lstStyle/>
          <a:p>
            <a:pPr indent="-4875409"/>
            <a:r>
              <a:rPr lang="en-US" sz="3200" b="1" kern="1200" dirty="0">
                <a:solidFill>
                  <a:srgbClr val="002060"/>
                </a:solidFill>
                <a:latin typeface="Roboto Slab"/>
                <a:ea typeface="Roboto Slab"/>
                <a:cs typeface="Roboto Slab"/>
              </a:rPr>
              <a:t>Rationale Local Issues: Challenges in tsunami warning dissemination and response for disability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DCC262-718A-FE57-22CF-53692A8B28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63" y="1986546"/>
            <a:ext cx="1578847" cy="15244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64AFA7-5A37-CDD0-6BC9-B53C0772F2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9639" y="2183153"/>
            <a:ext cx="1587780" cy="1037667"/>
          </a:xfrm>
          <a:prstGeom prst="rect">
            <a:avLst/>
          </a:prstGeom>
        </p:spPr>
      </p:pic>
      <p:sp>
        <p:nvSpPr>
          <p:cNvPr id="8" name="Kotak Teks 10">
            <a:extLst>
              <a:ext uri="{FF2B5EF4-FFF2-40B4-BE49-F238E27FC236}">
                <a16:creationId xmlns:a16="http://schemas.microsoft.com/office/drawing/2014/main" id="{3A8DCA35-CB6D-2BA9-7487-15B4A420871C}"/>
              </a:ext>
            </a:extLst>
          </p:cNvPr>
          <p:cNvSpPr txBox="1"/>
          <p:nvPr/>
        </p:nvSpPr>
        <p:spPr>
          <a:xfrm flipH="1">
            <a:off x="5533379" y="1450700"/>
            <a:ext cx="2377989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1200" b="1" dirty="0">
                <a:latin typeface="Poppins"/>
                <a:cs typeface="Poppins"/>
              </a:rPr>
              <a:t>Early Warning Information Dissemination Cooperation</a:t>
            </a:r>
            <a:endParaRPr lang="en-US" sz="1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5723A4C-4E28-7EA0-8970-2D85FD4B40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047" y="1929870"/>
            <a:ext cx="1596692" cy="1590175"/>
          </a:xfrm>
          <a:prstGeom prst="rect">
            <a:avLst/>
          </a:prstGeom>
        </p:spPr>
      </p:pic>
      <p:sp>
        <p:nvSpPr>
          <p:cNvPr id="10" name="Google Shape;395;p43">
            <a:extLst>
              <a:ext uri="{FF2B5EF4-FFF2-40B4-BE49-F238E27FC236}">
                <a16:creationId xmlns:a16="http://schemas.microsoft.com/office/drawing/2014/main" id="{3CD93281-6FFA-C95B-E0BA-CCB781111C6D}"/>
              </a:ext>
            </a:extLst>
          </p:cNvPr>
          <p:cNvSpPr txBox="1"/>
          <p:nvPr/>
        </p:nvSpPr>
        <p:spPr>
          <a:xfrm>
            <a:off x="1456604" y="3542778"/>
            <a:ext cx="760017" cy="411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No</a:t>
            </a:r>
            <a:endParaRPr sz="1100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" name="Google Shape;397;p43">
            <a:extLst>
              <a:ext uri="{FF2B5EF4-FFF2-40B4-BE49-F238E27FC236}">
                <a16:creationId xmlns:a16="http://schemas.microsoft.com/office/drawing/2014/main" id="{5E260491-86B0-C6D1-D95A-2A0C1AC04E5C}"/>
              </a:ext>
            </a:extLst>
          </p:cNvPr>
          <p:cNvSpPr txBox="1"/>
          <p:nvPr/>
        </p:nvSpPr>
        <p:spPr>
          <a:xfrm>
            <a:off x="987525" y="3560700"/>
            <a:ext cx="810379" cy="391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Yes</a:t>
            </a:r>
            <a:endParaRPr sz="1100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" name="Google Shape;399;p43">
            <a:extLst>
              <a:ext uri="{FF2B5EF4-FFF2-40B4-BE49-F238E27FC236}">
                <a16:creationId xmlns:a16="http://schemas.microsoft.com/office/drawing/2014/main" id="{A44B4283-42A6-DA93-5E05-382EFBCD0419}"/>
              </a:ext>
            </a:extLst>
          </p:cNvPr>
          <p:cNvSpPr/>
          <p:nvPr/>
        </p:nvSpPr>
        <p:spPr>
          <a:xfrm>
            <a:off x="884041" y="3703439"/>
            <a:ext cx="115631" cy="124300"/>
          </a:xfrm>
          <a:prstGeom prst="rect">
            <a:avLst/>
          </a:prstGeom>
          <a:solidFill>
            <a:srgbClr val="3366CC"/>
          </a:solidFill>
          <a:ln>
            <a:solidFill>
              <a:srgbClr val="3366CC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3" name="Google Shape;400;p43">
            <a:extLst>
              <a:ext uri="{FF2B5EF4-FFF2-40B4-BE49-F238E27FC236}">
                <a16:creationId xmlns:a16="http://schemas.microsoft.com/office/drawing/2014/main" id="{F83841B4-D88A-3451-C072-53833ECC0D37}"/>
              </a:ext>
            </a:extLst>
          </p:cNvPr>
          <p:cNvSpPr/>
          <p:nvPr/>
        </p:nvSpPr>
        <p:spPr>
          <a:xfrm>
            <a:off x="1340973" y="3708466"/>
            <a:ext cx="115631" cy="124300"/>
          </a:xfrm>
          <a:prstGeom prst="rect">
            <a:avLst/>
          </a:prstGeom>
          <a:solidFill>
            <a:srgbClr val="DC3912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4" name="Kotak Teks 10">
            <a:extLst>
              <a:ext uri="{FF2B5EF4-FFF2-40B4-BE49-F238E27FC236}">
                <a16:creationId xmlns:a16="http://schemas.microsoft.com/office/drawing/2014/main" id="{62D3E986-A3A0-464F-E767-005363FB4BEF}"/>
              </a:ext>
            </a:extLst>
          </p:cNvPr>
          <p:cNvSpPr txBox="1"/>
          <p:nvPr/>
        </p:nvSpPr>
        <p:spPr>
          <a:xfrm>
            <a:off x="95271" y="1438095"/>
            <a:ext cx="2506235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1200" b="1" dirty="0">
                <a:latin typeface="Poppins"/>
                <a:cs typeface="Poppins"/>
              </a:rPr>
              <a:t>Availability of Early Warning  Dissemination Tools</a:t>
            </a:r>
            <a:endParaRPr lang="en-US" dirty="0"/>
          </a:p>
        </p:txBody>
      </p:sp>
      <p:sp>
        <p:nvSpPr>
          <p:cNvPr id="15" name="Google Shape;395;p43">
            <a:extLst>
              <a:ext uri="{FF2B5EF4-FFF2-40B4-BE49-F238E27FC236}">
                <a16:creationId xmlns:a16="http://schemas.microsoft.com/office/drawing/2014/main" id="{3D1B5C9C-2532-9221-8314-1BC6FFD0C4FE}"/>
              </a:ext>
            </a:extLst>
          </p:cNvPr>
          <p:cNvSpPr txBox="1"/>
          <p:nvPr/>
        </p:nvSpPr>
        <p:spPr>
          <a:xfrm>
            <a:off x="2115469" y="5143423"/>
            <a:ext cx="1030727" cy="391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Tidak Pernah</a:t>
            </a:r>
            <a:endParaRPr sz="1100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6" name="Google Shape;397;p43">
            <a:extLst>
              <a:ext uri="{FF2B5EF4-FFF2-40B4-BE49-F238E27FC236}">
                <a16:creationId xmlns:a16="http://schemas.microsoft.com/office/drawing/2014/main" id="{2A83C40E-4029-BD23-9DA4-EED4B1D5D8B4}"/>
              </a:ext>
            </a:extLst>
          </p:cNvPr>
          <p:cNvSpPr txBox="1"/>
          <p:nvPr/>
        </p:nvSpPr>
        <p:spPr>
          <a:xfrm>
            <a:off x="2103321" y="4785000"/>
            <a:ext cx="810379" cy="391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"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Pernah</a:t>
            </a:r>
            <a:endParaRPr sz="11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" name="Google Shape;399;p43">
            <a:extLst>
              <a:ext uri="{FF2B5EF4-FFF2-40B4-BE49-F238E27FC236}">
                <a16:creationId xmlns:a16="http://schemas.microsoft.com/office/drawing/2014/main" id="{688DC68F-9AB9-CD66-30CB-1ECD0F94A6F2}"/>
              </a:ext>
            </a:extLst>
          </p:cNvPr>
          <p:cNvSpPr/>
          <p:nvPr/>
        </p:nvSpPr>
        <p:spPr>
          <a:xfrm>
            <a:off x="1999838" y="4927739"/>
            <a:ext cx="115631" cy="124300"/>
          </a:xfrm>
          <a:prstGeom prst="rect">
            <a:avLst/>
          </a:prstGeom>
          <a:solidFill>
            <a:srgbClr val="3366CC"/>
          </a:solidFill>
          <a:ln>
            <a:solidFill>
              <a:srgbClr val="3366CC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" name="Google Shape;400;p43">
            <a:extLst>
              <a:ext uri="{FF2B5EF4-FFF2-40B4-BE49-F238E27FC236}">
                <a16:creationId xmlns:a16="http://schemas.microsoft.com/office/drawing/2014/main" id="{25D317C8-0DB7-B0AD-3843-D562E3DE9AD8}"/>
              </a:ext>
            </a:extLst>
          </p:cNvPr>
          <p:cNvSpPr/>
          <p:nvPr/>
        </p:nvSpPr>
        <p:spPr>
          <a:xfrm>
            <a:off x="1999838" y="5143423"/>
            <a:ext cx="115631" cy="124300"/>
          </a:xfrm>
          <a:prstGeom prst="rect">
            <a:avLst/>
          </a:prstGeom>
          <a:solidFill>
            <a:srgbClr val="DC3912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19" name="Gambar 12" descr="A blue and red pie chart&#10;&#10;Description automatically generated">
            <a:extLst>
              <a:ext uri="{FF2B5EF4-FFF2-40B4-BE49-F238E27FC236}">
                <a16:creationId xmlns:a16="http://schemas.microsoft.com/office/drawing/2014/main" id="{D306C0D9-1FBC-AA65-4EE0-F8C80E6E4F4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072" r="7645"/>
          <a:stretch/>
        </p:blipFill>
        <p:spPr>
          <a:xfrm>
            <a:off x="306343" y="4684924"/>
            <a:ext cx="1625080" cy="1676451"/>
          </a:xfrm>
          <a:prstGeom prst="rect">
            <a:avLst/>
          </a:prstGeom>
        </p:spPr>
      </p:pic>
      <p:sp>
        <p:nvSpPr>
          <p:cNvPr id="20" name="Kotak Teks 33">
            <a:extLst>
              <a:ext uri="{FF2B5EF4-FFF2-40B4-BE49-F238E27FC236}">
                <a16:creationId xmlns:a16="http://schemas.microsoft.com/office/drawing/2014/main" id="{1CB40C24-6DDE-9289-AC4F-D2712B349A58}"/>
              </a:ext>
            </a:extLst>
          </p:cNvPr>
          <p:cNvSpPr txBox="1"/>
          <p:nvPr/>
        </p:nvSpPr>
        <p:spPr>
          <a:xfrm>
            <a:off x="282346" y="4384597"/>
            <a:ext cx="190747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1200" b="1" dirty="0">
                <a:latin typeface="Poppins" panose="00000500000000000000" pitchFamily="2" charset="0"/>
                <a:cs typeface="Poppins" panose="00000500000000000000" pitchFamily="2" charset="0"/>
              </a:rPr>
              <a:t>Tsunami drill</a:t>
            </a:r>
            <a:endParaRPr lang="id-ID" sz="1200" b="1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590B601-E844-07F0-DD04-DC3856E006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19965" y="1919514"/>
            <a:ext cx="1604713" cy="1608223"/>
          </a:xfrm>
          <a:prstGeom prst="rect">
            <a:avLst/>
          </a:prstGeom>
        </p:spPr>
      </p:pic>
      <p:sp>
        <p:nvSpPr>
          <p:cNvPr id="22" name="Google Shape;395;p43">
            <a:extLst>
              <a:ext uri="{FF2B5EF4-FFF2-40B4-BE49-F238E27FC236}">
                <a16:creationId xmlns:a16="http://schemas.microsoft.com/office/drawing/2014/main" id="{B6376533-05AB-BA65-4B8C-082813604C55}"/>
              </a:ext>
            </a:extLst>
          </p:cNvPr>
          <p:cNvSpPr txBox="1"/>
          <p:nvPr/>
        </p:nvSpPr>
        <p:spPr>
          <a:xfrm>
            <a:off x="3844463" y="3759604"/>
            <a:ext cx="1924848" cy="207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Tidak berfungsi</a:t>
            </a:r>
            <a:endParaRPr sz="1100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3" name="Google Shape;397;p43">
            <a:extLst>
              <a:ext uri="{FF2B5EF4-FFF2-40B4-BE49-F238E27FC236}">
                <a16:creationId xmlns:a16="http://schemas.microsoft.com/office/drawing/2014/main" id="{77A7578B-6FE8-3134-C9F0-AF0F00ED44EB}"/>
              </a:ext>
            </a:extLst>
          </p:cNvPr>
          <p:cNvSpPr txBox="1"/>
          <p:nvPr/>
        </p:nvSpPr>
        <p:spPr>
          <a:xfrm>
            <a:off x="2871486" y="3488445"/>
            <a:ext cx="1236983" cy="4373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" sz="1100" dirty="0">
                <a:solidFill>
                  <a:schemeClr val="dk1"/>
                </a:solidFill>
                <a:latin typeface="Poppins"/>
                <a:cs typeface="Poppins"/>
                <a:sym typeface="Poppins"/>
              </a:rPr>
              <a:t>Berfungsi</a:t>
            </a:r>
            <a:endParaRPr lang="en-US" dirty="0"/>
          </a:p>
        </p:txBody>
      </p:sp>
      <p:sp>
        <p:nvSpPr>
          <p:cNvPr id="24" name="Google Shape;399;p43">
            <a:extLst>
              <a:ext uri="{FF2B5EF4-FFF2-40B4-BE49-F238E27FC236}">
                <a16:creationId xmlns:a16="http://schemas.microsoft.com/office/drawing/2014/main" id="{C60FA53C-3E34-7E09-4BD0-041F35BE0DF0}"/>
              </a:ext>
            </a:extLst>
          </p:cNvPr>
          <p:cNvSpPr/>
          <p:nvPr/>
        </p:nvSpPr>
        <p:spPr>
          <a:xfrm>
            <a:off x="2790485" y="3687055"/>
            <a:ext cx="115631" cy="124300"/>
          </a:xfrm>
          <a:prstGeom prst="rect">
            <a:avLst/>
          </a:prstGeom>
          <a:solidFill>
            <a:srgbClr val="3366CC"/>
          </a:solidFill>
          <a:ln>
            <a:solidFill>
              <a:srgbClr val="3366CC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" name="Google Shape;400;p43">
            <a:extLst>
              <a:ext uri="{FF2B5EF4-FFF2-40B4-BE49-F238E27FC236}">
                <a16:creationId xmlns:a16="http://schemas.microsoft.com/office/drawing/2014/main" id="{3FBCC4E9-6212-6E05-99E5-A2F9D438708C}"/>
              </a:ext>
            </a:extLst>
          </p:cNvPr>
          <p:cNvSpPr/>
          <p:nvPr/>
        </p:nvSpPr>
        <p:spPr>
          <a:xfrm>
            <a:off x="3722282" y="3720498"/>
            <a:ext cx="115631" cy="124300"/>
          </a:xfrm>
          <a:prstGeom prst="rect">
            <a:avLst/>
          </a:prstGeom>
          <a:solidFill>
            <a:srgbClr val="DC3912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" name="Kotak Teks 10">
            <a:extLst>
              <a:ext uri="{FF2B5EF4-FFF2-40B4-BE49-F238E27FC236}">
                <a16:creationId xmlns:a16="http://schemas.microsoft.com/office/drawing/2014/main" id="{AB71E07C-7245-8026-640D-23EB13C4D390}"/>
              </a:ext>
            </a:extLst>
          </p:cNvPr>
          <p:cNvSpPr txBox="1"/>
          <p:nvPr/>
        </p:nvSpPr>
        <p:spPr>
          <a:xfrm>
            <a:off x="2648691" y="1426247"/>
            <a:ext cx="2506235" cy="27699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" sz="1200" b="1" dirty="0">
                <a:latin typeface="Poppins"/>
                <a:cs typeface="Poppins"/>
              </a:rPr>
              <a:t>EWS Condition</a:t>
            </a:r>
            <a:endParaRPr lang="en-US" dirty="0"/>
          </a:p>
        </p:txBody>
      </p:sp>
      <p:pic>
        <p:nvPicPr>
          <p:cNvPr id="27" name="Gambar 3">
            <a:extLst>
              <a:ext uri="{FF2B5EF4-FFF2-40B4-BE49-F238E27FC236}">
                <a16:creationId xmlns:a16="http://schemas.microsoft.com/office/drawing/2014/main" id="{5D2E2551-D01E-16B5-A9D6-90C50767261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734" t="11135" r="14693" b="1153"/>
          <a:stretch/>
        </p:blipFill>
        <p:spPr>
          <a:xfrm>
            <a:off x="3003024" y="4719023"/>
            <a:ext cx="1704131" cy="1665940"/>
          </a:xfrm>
          <a:prstGeom prst="rect">
            <a:avLst/>
          </a:prstGeom>
        </p:spPr>
      </p:pic>
      <p:sp>
        <p:nvSpPr>
          <p:cNvPr id="28" name="Google Shape;395;p43">
            <a:extLst>
              <a:ext uri="{FF2B5EF4-FFF2-40B4-BE49-F238E27FC236}">
                <a16:creationId xmlns:a16="http://schemas.microsoft.com/office/drawing/2014/main" id="{A682DB4E-0C4C-B629-E57D-F00747B9D617}"/>
              </a:ext>
            </a:extLst>
          </p:cNvPr>
          <p:cNvSpPr txBox="1"/>
          <p:nvPr/>
        </p:nvSpPr>
        <p:spPr>
          <a:xfrm>
            <a:off x="3856014" y="6237769"/>
            <a:ext cx="1030727" cy="391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"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Tidak</a:t>
            </a:r>
            <a:endParaRPr sz="11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9" name="Google Shape;397;p43">
            <a:extLst>
              <a:ext uri="{FF2B5EF4-FFF2-40B4-BE49-F238E27FC236}">
                <a16:creationId xmlns:a16="http://schemas.microsoft.com/office/drawing/2014/main" id="{38350EF1-69D8-1839-86E2-48FDF00D7170}"/>
              </a:ext>
            </a:extLst>
          </p:cNvPr>
          <p:cNvSpPr txBox="1"/>
          <p:nvPr/>
        </p:nvSpPr>
        <p:spPr>
          <a:xfrm>
            <a:off x="3386936" y="6235641"/>
            <a:ext cx="810379" cy="391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"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Ya</a:t>
            </a:r>
            <a:endParaRPr sz="11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0" name="Google Shape;399;p43">
            <a:extLst>
              <a:ext uri="{FF2B5EF4-FFF2-40B4-BE49-F238E27FC236}">
                <a16:creationId xmlns:a16="http://schemas.microsoft.com/office/drawing/2014/main" id="{1FECD239-95E5-832C-DC9C-C6F8A23080D1}"/>
              </a:ext>
            </a:extLst>
          </p:cNvPr>
          <p:cNvSpPr/>
          <p:nvPr/>
        </p:nvSpPr>
        <p:spPr>
          <a:xfrm>
            <a:off x="3283451" y="6378381"/>
            <a:ext cx="115631" cy="124300"/>
          </a:xfrm>
          <a:prstGeom prst="rect">
            <a:avLst/>
          </a:prstGeom>
          <a:solidFill>
            <a:srgbClr val="3366CC"/>
          </a:solidFill>
          <a:ln>
            <a:solidFill>
              <a:srgbClr val="3366CC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1" name="Google Shape;400;p43">
            <a:extLst>
              <a:ext uri="{FF2B5EF4-FFF2-40B4-BE49-F238E27FC236}">
                <a16:creationId xmlns:a16="http://schemas.microsoft.com/office/drawing/2014/main" id="{F98DC7A9-91E9-B620-6F70-F0B50746A42E}"/>
              </a:ext>
            </a:extLst>
          </p:cNvPr>
          <p:cNvSpPr/>
          <p:nvPr/>
        </p:nvSpPr>
        <p:spPr>
          <a:xfrm>
            <a:off x="3740383" y="6383407"/>
            <a:ext cx="115631" cy="124300"/>
          </a:xfrm>
          <a:prstGeom prst="rect">
            <a:avLst/>
          </a:prstGeom>
          <a:solidFill>
            <a:srgbClr val="DC3912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2" name="Kotak Teks 10">
            <a:extLst>
              <a:ext uri="{FF2B5EF4-FFF2-40B4-BE49-F238E27FC236}">
                <a16:creationId xmlns:a16="http://schemas.microsoft.com/office/drawing/2014/main" id="{B8571823-1CE9-6236-3E8E-5BF66321B7EC}"/>
              </a:ext>
            </a:extLst>
          </p:cNvPr>
          <p:cNvSpPr txBox="1"/>
          <p:nvPr/>
        </p:nvSpPr>
        <p:spPr>
          <a:xfrm>
            <a:off x="2901224" y="4290235"/>
            <a:ext cx="1704131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" sz="1200" b="1" dirty="0">
                <a:latin typeface="Poppins"/>
                <a:cs typeface="Poppins"/>
              </a:rPr>
              <a:t>Tsunami Shelter near School</a:t>
            </a:r>
            <a:endParaRPr lang="en-US" sz="1200" dirty="0"/>
          </a:p>
        </p:txBody>
      </p:sp>
      <p:pic>
        <p:nvPicPr>
          <p:cNvPr id="33" name="Gambar 24">
            <a:extLst>
              <a:ext uri="{FF2B5EF4-FFF2-40B4-BE49-F238E27FC236}">
                <a16:creationId xmlns:a16="http://schemas.microsoft.com/office/drawing/2014/main" id="{B1C4D190-981A-87B2-08FA-7A5CFFD5FB0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854" r="6597"/>
          <a:stretch/>
        </p:blipFill>
        <p:spPr>
          <a:xfrm>
            <a:off x="5646607" y="4523011"/>
            <a:ext cx="1776432" cy="1723367"/>
          </a:xfrm>
          <a:prstGeom prst="rect">
            <a:avLst/>
          </a:prstGeom>
        </p:spPr>
      </p:pic>
      <p:sp>
        <p:nvSpPr>
          <p:cNvPr id="34" name="Kotak Teks 10">
            <a:extLst>
              <a:ext uri="{FF2B5EF4-FFF2-40B4-BE49-F238E27FC236}">
                <a16:creationId xmlns:a16="http://schemas.microsoft.com/office/drawing/2014/main" id="{D8728075-0577-8834-7B88-8D11B59E415B}"/>
              </a:ext>
            </a:extLst>
          </p:cNvPr>
          <p:cNvSpPr txBox="1"/>
          <p:nvPr/>
        </p:nvSpPr>
        <p:spPr>
          <a:xfrm>
            <a:off x="5533377" y="4148790"/>
            <a:ext cx="1919163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" sz="1200" b="1" dirty="0">
                <a:latin typeface="Poppins"/>
                <a:cs typeface="Poppins"/>
              </a:rPr>
              <a:t>Existing </a:t>
            </a:r>
          </a:p>
          <a:p>
            <a:pPr algn="ctr"/>
            <a:r>
              <a:rPr lang="en" sz="1200" b="1" dirty="0">
                <a:latin typeface="Poppins"/>
                <a:cs typeface="Poppins"/>
              </a:rPr>
              <a:t>Evacuation Route</a:t>
            </a:r>
            <a:endParaRPr lang="en-US" sz="12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9A2C438-0715-0744-5A80-83A21DDDDAA9}"/>
              </a:ext>
            </a:extLst>
          </p:cNvPr>
          <p:cNvSpPr txBox="1"/>
          <p:nvPr/>
        </p:nvSpPr>
        <p:spPr>
          <a:xfrm>
            <a:off x="8703620" y="1312722"/>
            <a:ext cx="3361585" cy="4997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>
              <a:spcBef>
                <a:spcPts val="600"/>
              </a:spcBef>
              <a:buAutoNum type="arabicPeriod"/>
            </a:pPr>
            <a:r>
              <a:rPr lang="en-US" sz="1867" b="1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rPr>
              <a:t>Difficulties in accessing warning information</a:t>
            </a:r>
          </a:p>
          <a:p>
            <a:pPr marL="342891" indent="-342891">
              <a:spcBef>
                <a:spcPts val="600"/>
              </a:spcBef>
              <a:buAutoNum type="arabicPeriod"/>
            </a:pPr>
            <a:r>
              <a:rPr lang="en-US" sz="1867" b="1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rPr>
              <a:t>Lack of reachable Tsunami Vertical Evacuation Shelter</a:t>
            </a:r>
          </a:p>
          <a:p>
            <a:pPr marL="342891" indent="-342891">
              <a:spcBef>
                <a:spcPts val="600"/>
              </a:spcBef>
              <a:buAutoNum type="arabicPeriod"/>
            </a:pPr>
            <a:r>
              <a:rPr lang="en-US" sz="1867" b="1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rPr>
              <a:t>Evacuation route road condition (small, steep road, poor pavement, no sidewalk, side by side with open drainage channel )</a:t>
            </a:r>
          </a:p>
          <a:p>
            <a:pPr marL="342891" indent="-342891">
              <a:spcBef>
                <a:spcPts val="600"/>
              </a:spcBef>
              <a:buAutoNum type="arabicPeriod"/>
            </a:pPr>
            <a:r>
              <a:rPr lang="en-US" sz="1867" b="1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rPr>
              <a:t>Need for Evacuation</a:t>
            </a:r>
          </a:p>
          <a:p>
            <a:pPr marL="342891" indent="-342891">
              <a:spcBef>
                <a:spcPts val="600"/>
              </a:spcBef>
              <a:buAutoNum type="arabicPeriod"/>
            </a:pPr>
            <a:r>
              <a:rPr lang="en-US" sz="1867" b="1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rPr>
              <a:t>Need supporting help in evacuation: deaf (no need), blind (1 helper) and physical disability (min 1)</a:t>
            </a:r>
            <a:endParaRPr lang="en-ID" sz="1867" dirty="0">
              <a:solidFill>
                <a:schemeClr val="bg2">
                  <a:lumMod val="10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36" name="Google Shape;395;p43">
            <a:extLst>
              <a:ext uri="{FF2B5EF4-FFF2-40B4-BE49-F238E27FC236}">
                <a16:creationId xmlns:a16="http://schemas.microsoft.com/office/drawing/2014/main" id="{3B092B6F-9980-A0F0-8EDE-5D68572C196D}"/>
              </a:ext>
            </a:extLst>
          </p:cNvPr>
          <p:cNvSpPr txBox="1"/>
          <p:nvPr/>
        </p:nvSpPr>
        <p:spPr>
          <a:xfrm>
            <a:off x="7224054" y="6189353"/>
            <a:ext cx="1030727" cy="391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Tidak Ada</a:t>
            </a:r>
            <a:endParaRPr sz="1100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7" name="Google Shape;397;p43">
            <a:extLst>
              <a:ext uri="{FF2B5EF4-FFF2-40B4-BE49-F238E27FC236}">
                <a16:creationId xmlns:a16="http://schemas.microsoft.com/office/drawing/2014/main" id="{3AC51BBC-8262-CC52-C752-C97EAD1DE44B}"/>
              </a:ext>
            </a:extLst>
          </p:cNvPr>
          <p:cNvSpPr txBox="1"/>
          <p:nvPr/>
        </p:nvSpPr>
        <p:spPr>
          <a:xfrm>
            <a:off x="7196269" y="5948883"/>
            <a:ext cx="810379" cy="391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"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Ada</a:t>
            </a:r>
            <a:endParaRPr sz="11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8" name="Google Shape;399;p43">
            <a:extLst>
              <a:ext uri="{FF2B5EF4-FFF2-40B4-BE49-F238E27FC236}">
                <a16:creationId xmlns:a16="http://schemas.microsoft.com/office/drawing/2014/main" id="{1AC1B39D-DC97-441A-F694-F798DE20E49F}"/>
              </a:ext>
            </a:extLst>
          </p:cNvPr>
          <p:cNvSpPr/>
          <p:nvPr/>
        </p:nvSpPr>
        <p:spPr>
          <a:xfrm>
            <a:off x="7092786" y="6091623"/>
            <a:ext cx="115631" cy="124300"/>
          </a:xfrm>
          <a:prstGeom prst="rect">
            <a:avLst/>
          </a:prstGeom>
          <a:solidFill>
            <a:srgbClr val="3366CC"/>
          </a:solidFill>
          <a:ln>
            <a:solidFill>
              <a:srgbClr val="3366CC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9" name="Google Shape;400;p43">
            <a:extLst>
              <a:ext uri="{FF2B5EF4-FFF2-40B4-BE49-F238E27FC236}">
                <a16:creationId xmlns:a16="http://schemas.microsoft.com/office/drawing/2014/main" id="{0F12082A-B4D1-3185-4783-DB468B344A6C}"/>
              </a:ext>
            </a:extLst>
          </p:cNvPr>
          <p:cNvSpPr/>
          <p:nvPr/>
        </p:nvSpPr>
        <p:spPr>
          <a:xfrm>
            <a:off x="7092786" y="6307306"/>
            <a:ext cx="115631" cy="124300"/>
          </a:xfrm>
          <a:prstGeom prst="rect">
            <a:avLst/>
          </a:prstGeom>
          <a:solidFill>
            <a:srgbClr val="DC3912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2930006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6BEEC"/>
      </a:accent1>
      <a:accent2>
        <a:srgbClr val="31A8DF"/>
      </a:accent2>
      <a:accent3>
        <a:srgbClr val="238ACB"/>
      </a:accent3>
      <a:accent4>
        <a:srgbClr val="1A6798"/>
      </a:accent4>
      <a:accent5>
        <a:srgbClr val="189ED9"/>
      </a:accent5>
      <a:accent6>
        <a:srgbClr val="0D587A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0_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8_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a9ced96-65f9-4fca-92df-e35060822118" xsi:nil="true"/>
    <lcf76f155ced4ddcb4097134ff3c332f xmlns="688483ae-be38-48df-888a-8b09cc95d53f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32EDF4C12582849983ACC40EA7AD503" ma:contentTypeVersion="19" ma:contentTypeDescription="Create a new document." ma:contentTypeScope="" ma:versionID="1f2f9e7b8b36a147edf7a7819a552a35">
  <xsd:schema xmlns:xsd="http://www.w3.org/2001/XMLSchema" xmlns:xs="http://www.w3.org/2001/XMLSchema" xmlns:p="http://schemas.microsoft.com/office/2006/metadata/properties" xmlns:ns2="688483ae-be38-48df-888a-8b09cc95d53f" xmlns:ns3="ca9ced96-65f9-4fca-92df-e35060822118" targetNamespace="http://schemas.microsoft.com/office/2006/metadata/properties" ma:root="true" ma:fieldsID="ae82932d17d6454af40e488ae8c046d6" ns2:_="" ns3:_="">
    <xsd:import namespace="688483ae-be38-48df-888a-8b09cc95d53f"/>
    <xsd:import namespace="ca9ced96-65f9-4fca-92df-e3506082211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8483ae-be38-48df-888a-8b09cc95d53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20cec18f-64e3-475c-b7ef-ac8bd502240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9ced96-65f9-4fca-92df-e35060822118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9cc40a16-bbaf-4194-92d1-0718d3ea15fd}" ma:internalName="TaxCatchAll" ma:showField="CatchAllData" ma:web="ca9ced96-65f9-4fca-92df-e3506082211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B801EF6-648C-4E56-95B8-2C85E42D468D}">
  <ds:schemaRefs>
    <ds:schemaRef ds:uri="00dd3632-d040-4b51-91d1-94a4551c204a"/>
    <ds:schemaRef ds:uri="355e8bb8-8835-4530-81fa-3fdf4ed09438"/>
    <ds:schemaRef ds:uri="688483ae-be38-48df-888a-8b09cc95d53f"/>
    <ds:schemaRef ds:uri="ca9ced96-65f9-4fca-92df-e35060822118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13EB1B67-1183-430E-B795-15074F8BFACA}">
  <ds:schemaRefs>
    <ds:schemaRef ds:uri="688483ae-be38-48df-888a-8b09cc95d53f"/>
    <ds:schemaRef ds:uri="ca9ced96-65f9-4fca-92df-e3506082211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69C75670-6038-480A-8D02-0D484542C09D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f8e024d6-51f2-471b-ac2c-b1117d65062e}" enabled="1" method="Standard" siteId="{1d4fae52-39b3-4bfa-b0b3-022956b11194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772</Words>
  <Application>Microsoft Macintosh PowerPoint</Application>
  <PresentationFormat>Widescreen</PresentationFormat>
  <Paragraphs>149</Paragraphs>
  <Slides>16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9" baseType="lpstr">
      <vt:lpstr>ＭＳ Ｐゴシック</vt:lpstr>
      <vt:lpstr>Aptos</vt:lpstr>
      <vt:lpstr>Arial</vt:lpstr>
      <vt:lpstr>Calibri</vt:lpstr>
      <vt:lpstr>Poppins</vt:lpstr>
      <vt:lpstr>Roboto</vt:lpstr>
      <vt:lpstr>Roboto Slab</vt:lpstr>
      <vt:lpstr>Tahoma</vt:lpstr>
      <vt:lpstr>Trebuchet MS</vt:lpstr>
      <vt:lpstr>Wingdings</vt:lpstr>
      <vt:lpstr>1_Office Theme</vt:lpstr>
      <vt:lpstr>10_Custom Design</vt:lpstr>
      <vt:lpstr>8_Custom Design</vt:lpstr>
      <vt:lpstr>PowerPoint Presentation</vt:lpstr>
      <vt:lpstr>People with Disability – the most vulnerable group in any disaster (Tsunami)</vt:lpstr>
      <vt:lpstr>PowerPoint Presentation</vt:lpstr>
      <vt:lpstr>PowerPoint Presentation</vt:lpstr>
      <vt:lpstr>PowerPoint Presentation</vt:lpstr>
      <vt:lpstr>2004 Indian Ocean Tsunami: a Wake-up Call for Ina TEWS and ICG IOTWMS</vt:lpstr>
      <vt:lpstr>Rationale for Inclusive SOP Development</vt:lpstr>
      <vt:lpstr>Rationale Local Issues: Special Schools for Disabilities at Tsunami Prone Area in Padang City </vt:lpstr>
      <vt:lpstr>Rationale Local Issues: Challenges in tsunami warning dissemination and response for disability</vt:lpstr>
      <vt:lpstr>PowerPoint Presentation</vt:lpstr>
      <vt:lpstr>Inclusive Tsunami Warning Technology / Tools and Evacuation Plan </vt:lpstr>
      <vt:lpstr>FGD Inclusive SOP in Padang, 28 August 2024  (Multi-helix: Government, Schools, Forums for Disability Community, Business, University, NGOs and Media)</vt:lpstr>
      <vt:lpstr>Inclusive SOP (Audio-Video, Sign Language and Text)</vt:lpstr>
      <vt:lpstr>Inclusive SOP</vt:lpstr>
      <vt:lpstr>Link for the Audio-Video Inclusive SOPs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Bailey, Rick</dc:creator>
  <cp:lastModifiedBy>Ir. Harkunti Pertiwi Rahayu, Ph.D.</cp:lastModifiedBy>
  <cp:revision>35</cp:revision>
  <dcterms:created xsi:type="dcterms:W3CDTF">2023-06-12T22:38:49Z</dcterms:created>
  <dcterms:modified xsi:type="dcterms:W3CDTF">2026-03-03T18:11:58Z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0x010100132EDF4C12582849983ACC40EA7AD503</vt:lpwstr>
  </property>
  <property fmtid="{D5CDD505-2E9C-101B-9397-08002B2CF9AE}" pid="3" name="MediaServiceImageTags">
    <vt:lpwstr/>
  </property>
  <property fmtid="{D5CDD505-2E9C-101B-9397-08002B2CF9AE}" pid="4" name="MSIP_Label_38b525e5-f3da-4501-8f1e-526b6769fc56_Enabled">
    <vt:lpwstr>true</vt:lpwstr>
  </property>
  <property fmtid="{D5CDD505-2E9C-101B-9397-08002B2CF9AE}" pid="5" name="MSIP_Label_38b525e5-f3da-4501-8f1e-526b6769fc56_SetDate">
    <vt:lpwstr>2026-03-03T16:26:15Z</vt:lpwstr>
  </property>
  <property fmtid="{D5CDD505-2E9C-101B-9397-08002B2CF9AE}" pid="6" name="MSIP_Label_38b525e5-f3da-4501-8f1e-526b6769fc56_Method">
    <vt:lpwstr>Standard</vt:lpwstr>
  </property>
  <property fmtid="{D5CDD505-2E9C-101B-9397-08002B2CF9AE}" pid="7" name="MSIP_Label_38b525e5-f3da-4501-8f1e-526b6769fc56_Name">
    <vt:lpwstr>defa4170-0d19-0005-0004-bc88714345d2</vt:lpwstr>
  </property>
  <property fmtid="{D5CDD505-2E9C-101B-9397-08002B2CF9AE}" pid="8" name="MSIP_Label_38b525e5-f3da-4501-8f1e-526b6769fc56_SiteId">
    <vt:lpwstr>db6e1183-4c65-405c-82ce-7cd53fa6e9dc</vt:lpwstr>
  </property>
  <property fmtid="{D5CDD505-2E9C-101B-9397-08002B2CF9AE}" pid="9" name="MSIP_Label_38b525e5-f3da-4501-8f1e-526b6769fc56_ActionId">
    <vt:lpwstr>8a905460-240f-4198-8db6-83d80ec7c260</vt:lpwstr>
  </property>
  <property fmtid="{D5CDD505-2E9C-101B-9397-08002B2CF9AE}" pid="10" name="MSIP_Label_38b525e5-f3da-4501-8f1e-526b6769fc56_ContentBits">
    <vt:lpwstr>0</vt:lpwstr>
  </property>
  <property fmtid="{D5CDD505-2E9C-101B-9397-08002B2CF9AE}" pid="11" name="MSIP_Label_38b525e5-f3da-4501-8f1e-526b6769fc56_Tag">
    <vt:lpwstr>50, 3, 0, 1</vt:lpwstr>
  </property>
</Properties>
</file>