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1881838727" r:id="rId6"/>
    <p:sldId id="1881838726" r:id="rId7"/>
    <p:sldId id="4451" r:id="rId8"/>
    <p:sldId id="4450" r:id="rId9"/>
    <p:sldId id="4452" r:id="rId10"/>
    <p:sldId id="1881838728" r:id="rId11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48EB78-0EB6-1399-534E-F1043384ACFE}" name="Caio Goncalves Carvalho F Perim" initials="CGCFP" userId="S::caio.goncalvescarvalhofperim@un.org::e839a94b-51a1-4fe2-a918-a6719a74bd5f" providerId="AD"/>
  <p188:author id="{6EFDE6F7-7EAE-04FE-6337-06591C322EE9}" name="Temily Isabella Baker" initials="TB" userId="S::temily.baker@un.org::ab0f6952-36e1-4d40-9971-4ed28ae6bc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86A"/>
    <a:srgbClr val="FFFFFF"/>
    <a:srgbClr val="0068B8"/>
    <a:srgbClr val="A05FB4"/>
    <a:srgbClr val="72BF44"/>
    <a:srgbClr val="F58220"/>
    <a:srgbClr val="ED1847"/>
    <a:srgbClr val="F7DFDF"/>
    <a:srgbClr val="F4BE18"/>
    <a:srgbClr val="016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0"/>
    <p:restoredTop sz="94643"/>
  </p:normalViewPr>
  <p:slideViewPr>
    <p:cSldViewPr snapToGrid="0">
      <p:cViewPr varScale="1">
        <p:scale>
          <a:sx n="130" d="100"/>
          <a:sy n="130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F40C1-7883-486A-B89F-5CBB1F8B5ECB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D48CA-8958-4A74-9151-4543B054D3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669D3-203C-424A-90EA-096169D276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3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CE413-733B-0029-9382-C5CF2033A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5B6EFB-9EF3-8620-D2E8-61A189EB7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223D46-5541-BC69-B2DD-9BAEF3863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138A5-081B-B88C-4FD2-B2B5EF8D2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48CA-8958-4A74-9151-4543B054D3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22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48CA-8958-4A74-9151-4543B054D3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5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EA474-A811-E288-26BE-BDF6DEF9B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AD0580-1804-CCFC-65A4-D9201B2BD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C5126-78AA-D678-C005-D1DA3524F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F8AC0-480B-C533-1B8C-65276CED5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669D3-203C-424A-90EA-096169D276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6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78256"/>
            <a:ext cx="5181600" cy="8820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331720"/>
            <a:ext cx="4267200" cy="1051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4742-6C74-455B-7AE5-EB5D75D5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C800D-9C5F-F7C3-2972-78146191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37A-AACA-494F-B505-D79164D99FAC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3BD72-C166-9F22-349A-85385453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85C9B-3EBB-3782-5DAD-EED7A2B1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8CA0-89D9-DB4B-A41F-F19F32AD6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1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64783"/>
            <a:ext cx="548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60121"/>
            <a:ext cx="5486400" cy="2715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3813811"/>
            <a:ext cx="14224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1" y="3813811"/>
            <a:ext cx="19304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3813811"/>
            <a:ext cx="14224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sooin.bang@undp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children in a line&#10;&#10;AI-generated content may be incorrect.">
            <a:extLst>
              <a:ext uri="{FF2B5EF4-FFF2-40B4-BE49-F238E27FC236}">
                <a16:creationId xmlns:a16="http://schemas.microsoft.com/office/drawing/2014/main" id="{C67142C3-B624-7767-266D-34BFCBBEA5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1282655"/>
            <a:ext cx="12202695" cy="8140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86068-CA81-08B9-4A4A-EABFA36F5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42066"/>
            <a:ext cx="12202695" cy="2217760"/>
          </a:xfrm>
          <a:solidFill>
            <a:srgbClr val="18486A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i="1" dirty="0">
                <a:solidFill>
                  <a:schemeClr val="bg1"/>
                </a:solidFill>
                <a:highlight>
                  <a:srgbClr val="18486A"/>
                </a:highlight>
              </a:rPr>
              <a:t>UNDP–ESCAP–UNESCO/IOC–UNESCO collaboration</a:t>
            </a:r>
            <a:r>
              <a:rPr lang="en-US" b="1" dirty="0">
                <a:solidFill>
                  <a:schemeClr val="bg1"/>
                </a:solidFill>
                <a:highlight>
                  <a:srgbClr val="18486A"/>
                </a:highlight>
              </a:rPr>
              <a:t> </a:t>
            </a:r>
            <a:br>
              <a:rPr lang="en-US" b="1" dirty="0">
                <a:solidFill>
                  <a:schemeClr val="bg1"/>
                </a:solidFill>
                <a:highlight>
                  <a:srgbClr val="18486A"/>
                </a:highlight>
              </a:rPr>
            </a:br>
            <a:br>
              <a:rPr lang="en-US" sz="1700" b="1" dirty="0">
                <a:solidFill>
                  <a:schemeClr val="bg1"/>
                </a:solidFill>
                <a:highlight>
                  <a:srgbClr val="18486A"/>
                </a:highlight>
              </a:rPr>
            </a:br>
            <a:r>
              <a:rPr lang="en-US" b="1" dirty="0">
                <a:solidFill>
                  <a:schemeClr val="bg1"/>
                </a:solidFill>
                <a:highlight>
                  <a:srgbClr val="18486A"/>
                </a:highlight>
              </a:rPr>
              <a:t>Regional Roadmap on </a:t>
            </a:r>
            <a:br>
              <a:rPr lang="en-US" b="1" dirty="0">
                <a:solidFill>
                  <a:schemeClr val="bg1"/>
                </a:solidFill>
                <a:highlight>
                  <a:srgbClr val="18486A"/>
                </a:highlight>
              </a:rPr>
            </a:br>
            <a:r>
              <a:rPr lang="en-US" b="1" dirty="0">
                <a:solidFill>
                  <a:schemeClr val="bg1"/>
                </a:solidFill>
                <a:highlight>
                  <a:srgbClr val="18486A"/>
                </a:highlight>
              </a:rPr>
              <a:t>Tsunami Early Warnings and Education</a:t>
            </a:r>
            <a:endParaRPr lang="en-US" sz="2200" b="1" dirty="0">
              <a:solidFill>
                <a:schemeClr val="bg1"/>
              </a:solidFill>
              <a:highlight>
                <a:srgbClr val="18486A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8D691-A3DF-AE6B-5C85-1BB605BD30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5723" y="0"/>
            <a:ext cx="1036972" cy="157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flag with a red circle&#10;&#10;AI-generated content may be incorrect.">
            <a:extLst>
              <a:ext uri="{FF2B5EF4-FFF2-40B4-BE49-F238E27FC236}">
                <a16:creationId xmlns:a16="http://schemas.microsoft.com/office/drawing/2014/main" id="{153F3F0C-B16F-3FF3-AA9C-99C0083DD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372" y="260091"/>
            <a:ext cx="953351" cy="711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12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FB8ED-00C9-DCC7-E073-A6D2896F3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18F790B-96BF-FA41-450F-A79610373324}"/>
              </a:ext>
            </a:extLst>
          </p:cNvPr>
          <p:cNvSpPr/>
          <p:nvPr/>
        </p:nvSpPr>
        <p:spPr>
          <a:xfrm>
            <a:off x="6711697" y="1651652"/>
            <a:ext cx="4711426" cy="4605878"/>
          </a:xfrm>
          <a:prstGeom prst="roundRect">
            <a:avLst>
              <a:gd name="adj" fmla="val 3336"/>
            </a:avLst>
          </a:prstGeom>
          <a:solidFill>
            <a:srgbClr val="0468B1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F14BB1-D5D2-1B36-D202-3F87057A5A1C}"/>
              </a:ext>
            </a:extLst>
          </p:cNvPr>
          <p:cNvSpPr txBox="1">
            <a:spLocks/>
          </p:cNvSpPr>
          <p:nvPr/>
        </p:nvSpPr>
        <p:spPr>
          <a:xfrm>
            <a:off x="384048" y="270979"/>
            <a:ext cx="9444401" cy="10433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Proxima Nova Rg" panose="02000506030000020004" pitchFamily="2" charset="0"/>
                <a:ea typeface="+mj-ea"/>
                <a:cs typeface="+mj-cs"/>
              </a:rPr>
              <a:t>Regional Tsunami Project using school as an entry point to build wider community resilience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687F7-81E4-63EA-DEC8-3AE5FC05ED79}"/>
              </a:ext>
            </a:extLst>
          </p:cNvPr>
          <p:cNvSpPr txBox="1"/>
          <p:nvPr/>
        </p:nvSpPr>
        <p:spPr>
          <a:xfrm>
            <a:off x="7169251" y="2260092"/>
            <a:ext cx="37963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3AB"/>
                </a:solidFill>
                <a:effectLst/>
                <a:uLnTx/>
                <a:uFillTx/>
                <a:latin typeface="Proxima Nova Rg" panose="02000506030000020004" pitchFamily="2" charset="0"/>
              </a:rPr>
              <a:t>800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63AB"/>
                </a:solidFill>
                <a:effectLst/>
                <a:uLnTx/>
                <a:uFillTx/>
                <a:latin typeface="Proxima Nova Rg" panose="02000506030000020004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3AB"/>
                </a:solidFill>
                <a:effectLst/>
                <a:uLnTx/>
                <a:uFillTx/>
                <a:latin typeface="Proxima Nova Rg" panose="02000506030000020004" pitchFamily="2" charset="0"/>
              </a:rPr>
              <a:t>schools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63AB"/>
                </a:solidFill>
                <a:effectLst/>
                <a:uLnTx/>
                <a:uFillTx/>
                <a:latin typeface="Proxima Nova Rg" panose="02000506030000020004" pitchFamily="2" charset="0"/>
              </a:rPr>
              <a:t> conducted tsunami drills, engaging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3AB"/>
                </a:solidFill>
                <a:effectLst/>
                <a:uLnTx/>
                <a:uFillTx/>
                <a:latin typeface="Proxima Nova Rg" panose="02000506030000020004" pitchFamily="2" charset="0"/>
              </a:rPr>
              <a:t>about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63AB"/>
                </a:solidFill>
                <a:effectLst/>
                <a:uLnTx/>
                <a:uFillTx/>
                <a:latin typeface="Proxima Nova Rg" panose="02000506030000020004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3AB"/>
                </a:solidFill>
                <a:effectLst/>
                <a:uLnTx/>
                <a:uFillTx/>
                <a:latin typeface="Proxima Nova Rg" panose="02000506030000020004" pitchFamily="2" charset="0"/>
              </a:rPr>
              <a:t>221,000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63AB"/>
                </a:solidFill>
                <a:effectLst/>
                <a:uLnTx/>
                <a:uFillTx/>
                <a:latin typeface="Proxima Nova Rg" panose="02000506030000020004" pitchFamily="2" charset="0"/>
              </a:rPr>
              <a:t> students, teachers, local officials, and community members across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3AB"/>
                </a:solidFill>
                <a:effectLst/>
                <a:uLnTx/>
                <a:uFillTx/>
                <a:latin typeface="Proxima Nova Rg" panose="02000506030000020004" pitchFamily="2" charset="0"/>
              </a:rPr>
              <a:t>24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63AB"/>
                </a:solidFill>
                <a:effectLst/>
                <a:uLnTx/>
                <a:uFillTx/>
                <a:latin typeface="Proxima Nova Rg" panose="02000506030000020004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63AB"/>
                </a:solidFill>
                <a:effectLst/>
                <a:uLnTx/>
                <a:uFillTx/>
                <a:latin typeface="Proxima Nova Rg" panose="02000506030000020004" pitchFamily="2" charset="0"/>
              </a:rPr>
              <a:t>countries</a:t>
            </a:r>
          </a:p>
        </p:txBody>
      </p:sp>
      <p:pic>
        <p:nvPicPr>
          <p:cNvPr id="7" name="Picture 6" descr="A group of children running&#10;&#10;AI-generated content may be incorrect.">
            <a:extLst>
              <a:ext uri="{FF2B5EF4-FFF2-40B4-BE49-F238E27FC236}">
                <a16:creationId xmlns:a16="http://schemas.microsoft.com/office/drawing/2014/main" id="{FA3CEB5A-252C-789E-A05C-2518544F33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69" r="199" b="3202"/>
          <a:stretch/>
        </p:blipFill>
        <p:spPr>
          <a:xfrm>
            <a:off x="652937" y="1651652"/>
            <a:ext cx="5443063" cy="4533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CDCDD3-C2B5-AF49-3627-A7D5AF12A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5723" y="0"/>
            <a:ext cx="1036972" cy="157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flag with a red circle&#10;&#10;AI-generated content may be incorrect.">
            <a:extLst>
              <a:ext uri="{FF2B5EF4-FFF2-40B4-BE49-F238E27FC236}">
                <a16:creationId xmlns:a16="http://schemas.microsoft.com/office/drawing/2014/main" id="{4E320A25-71B9-2E36-E9D7-04A1AF6FD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372" y="260091"/>
            <a:ext cx="953351" cy="711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04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B17CC-0AE7-B424-C4BA-A0C7889A9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DDA80B-26D2-21A9-0123-62E628C5D637}"/>
              </a:ext>
            </a:extLst>
          </p:cNvPr>
          <p:cNvSpPr txBox="1"/>
          <p:nvPr/>
        </p:nvSpPr>
        <p:spPr>
          <a:xfrm>
            <a:off x="778963" y="1868556"/>
            <a:ext cx="447748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000">
                <a:latin typeface="Proxima Nova Rg" panose="02000506030000020004" pitchFamily="2" charset="0"/>
              </a:rPr>
              <a:t>Students become messengers for preparedness, carrying knowledge and skills home with them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000">
                <a:latin typeface="Proxima Nova Rg" panose="02000506030000020004" pitchFamily="2" charset="0"/>
              </a:rPr>
              <a:t>Schools are trusted and visible institutions that bring people together in their communities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000">
                <a:latin typeface="Proxima Nova Rg" panose="02000506030000020004" pitchFamily="2" charset="0"/>
              </a:rPr>
              <a:t>Schools act as hubs for multi-stakeholder coordination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16D2E-A249-62E6-7B5B-A37F65C5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455" y="1868556"/>
            <a:ext cx="5088573" cy="3816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B038C5-2E98-5E3A-0DE7-92AA6C857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5723" y="0"/>
            <a:ext cx="1036972" cy="15797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181B7F-88BE-009E-E2BF-42E0808D1B82}"/>
              </a:ext>
            </a:extLst>
          </p:cNvPr>
          <p:cNvSpPr txBox="1">
            <a:spLocks/>
          </p:cNvSpPr>
          <p:nvPr/>
        </p:nvSpPr>
        <p:spPr>
          <a:xfrm>
            <a:off x="684449" y="270978"/>
            <a:ext cx="9144000" cy="1100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Proxima Nova Rg" panose="02000506030000020004" pitchFamily="2" charset="0"/>
                <a:ea typeface="+mj-ea"/>
                <a:cs typeface="+mj-cs"/>
              </a:rPr>
              <a:t>Schools are an entry point for wider community resilience</a:t>
            </a:r>
          </a:p>
        </p:txBody>
      </p:sp>
      <p:pic>
        <p:nvPicPr>
          <p:cNvPr id="2" name="Picture 1" descr="A flag with a red circle&#10;&#10;AI-generated content may be incorrect.">
            <a:extLst>
              <a:ext uri="{FF2B5EF4-FFF2-40B4-BE49-F238E27FC236}">
                <a16:creationId xmlns:a16="http://schemas.microsoft.com/office/drawing/2014/main" id="{E7E9215C-29C0-C6FC-B144-CD7FD4462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372" y="260091"/>
            <a:ext cx="953351" cy="711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79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AE1C5-EAF4-37B6-1A07-4E928DC84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E4DF6F-27EC-22B3-2E78-F99882256E57}"/>
              </a:ext>
            </a:extLst>
          </p:cNvPr>
          <p:cNvSpPr txBox="1">
            <a:spLocks/>
          </p:cNvSpPr>
          <p:nvPr/>
        </p:nvSpPr>
        <p:spPr>
          <a:xfrm>
            <a:off x="684449" y="99527"/>
            <a:ext cx="9144000" cy="11006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468B1"/>
                </a:solidFill>
                <a:effectLst/>
                <a:uLnTx/>
                <a:uFillTx/>
                <a:latin typeface="Proxima Nova Rg" panose="02000506030000020004" pitchFamily="2" charset="0"/>
                <a:ea typeface="+mj-ea"/>
                <a:cs typeface="+mj-cs"/>
              </a:rPr>
              <a:t>Regional Roadmap on Tsunami Early Warnings and Education</a:t>
            </a:r>
          </a:p>
        </p:txBody>
      </p:sp>
      <p:pic>
        <p:nvPicPr>
          <p:cNvPr id="5" name="Picture 4" descr="A group of children running&#10;&#10;AI-generated content may be incorrect.">
            <a:extLst>
              <a:ext uri="{FF2B5EF4-FFF2-40B4-BE49-F238E27FC236}">
                <a16:creationId xmlns:a16="http://schemas.microsoft.com/office/drawing/2014/main" id="{984FE2DA-B235-74CA-6B32-C77926C47C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18" t="15037" r="-117" b="14209"/>
          <a:stretch/>
        </p:blipFill>
        <p:spPr>
          <a:xfrm>
            <a:off x="-104561" y="1471126"/>
            <a:ext cx="12296561" cy="52154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8EB839-3047-604F-4B64-7F5B056A9218}"/>
              </a:ext>
            </a:extLst>
          </p:cNvPr>
          <p:cNvSpPr/>
          <p:nvPr/>
        </p:nvSpPr>
        <p:spPr>
          <a:xfrm>
            <a:off x="-32052" y="1471126"/>
            <a:ext cx="12227528" cy="5271272"/>
          </a:xfrm>
          <a:prstGeom prst="rect">
            <a:avLst/>
          </a:prstGeom>
          <a:solidFill>
            <a:srgbClr val="18486A">
              <a:alpha val="7254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91E9360-D8D2-992B-931B-29D4CE0F11B8}"/>
              </a:ext>
            </a:extLst>
          </p:cNvPr>
          <p:cNvSpPr/>
          <p:nvPr/>
        </p:nvSpPr>
        <p:spPr>
          <a:xfrm>
            <a:off x="684449" y="1979022"/>
            <a:ext cx="8024009" cy="3488431"/>
          </a:xfrm>
          <a:prstGeom prst="roundRect">
            <a:avLst>
              <a:gd name="adj" fmla="val 2729"/>
            </a:avLst>
          </a:prstGeom>
          <a:noFill/>
          <a:ln w="76200">
            <a:solidFill>
              <a:srgbClr val="27BD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5ED78-B576-A1BC-2F72-10B190813B67}"/>
              </a:ext>
            </a:extLst>
          </p:cNvPr>
          <p:cNvSpPr txBox="1"/>
          <p:nvPr/>
        </p:nvSpPr>
        <p:spPr>
          <a:xfrm>
            <a:off x="830454" y="2835935"/>
            <a:ext cx="7443705" cy="207199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2800">
                <a:solidFill>
                  <a:schemeClr val="bg1"/>
                </a:solidFill>
                <a:latin typeface="Proxima Nova Rg" panose="02000506030000020004" pitchFamily="2" charset="0"/>
              </a:rPr>
              <a:t>To strengthen EWS in AP by placing education at the center of resilience-building, creating a coherent, multi-hazard, regionally-coordinated approach that links schools, communities, scientific institutions, and warning authorities</a:t>
            </a:r>
          </a:p>
          <a:p>
            <a:endParaRPr lang="en-US" sz="280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61B86F70-D700-1E1E-7ACC-97F48A721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449" y="2043092"/>
            <a:ext cx="914400" cy="9144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65E73A7-D686-8C5A-AC32-FAC31C9F4A26}"/>
              </a:ext>
            </a:extLst>
          </p:cNvPr>
          <p:cNvGrpSpPr/>
          <p:nvPr/>
        </p:nvGrpSpPr>
        <p:grpSpPr>
          <a:xfrm>
            <a:off x="-42864" y="5684696"/>
            <a:ext cx="12420386" cy="1376784"/>
            <a:chOff x="-42864" y="5684696"/>
            <a:chExt cx="12420386" cy="137678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E593098-F763-2A57-ACAC-A2A7958F9F84}"/>
                </a:ext>
              </a:extLst>
            </p:cNvPr>
            <p:cNvSpPr/>
            <p:nvPr/>
          </p:nvSpPr>
          <p:spPr>
            <a:xfrm>
              <a:off x="-42864" y="5830163"/>
              <a:ext cx="12420386" cy="10858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68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5FBAF64-E2E5-01BC-EDA2-D3ED0DC6E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8247" y="5684696"/>
              <a:ext cx="903753" cy="1376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Intergovernmental Oceanographic Commission | Intergovernmental  Oceanographic Commission">
              <a:extLst>
                <a:ext uri="{FF2B5EF4-FFF2-40B4-BE49-F238E27FC236}">
                  <a16:creationId xmlns:a16="http://schemas.microsoft.com/office/drawing/2014/main" id="{015D58E7-EF00-FA03-2C8C-C3D19382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255" y="5886676"/>
              <a:ext cx="971661" cy="913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A black and blue sign with blue letters&#10;&#10;AI-generated content may be incorrect.">
              <a:extLst>
                <a:ext uri="{FF2B5EF4-FFF2-40B4-BE49-F238E27FC236}">
                  <a16:creationId xmlns:a16="http://schemas.microsoft.com/office/drawing/2014/main" id="{9B0A8735-A81E-0229-7FCD-0D7F7930C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49435" y="6071979"/>
              <a:ext cx="2032272" cy="426444"/>
            </a:xfrm>
            <a:prstGeom prst="rect">
              <a:avLst/>
            </a:prstGeom>
          </p:spPr>
        </p:pic>
        <p:pic>
          <p:nvPicPr>
            <p:cNvPr id="21" name="Picture 20" descr="About APCICT | APCICT/ESCAP">
              <a:extLst>
                <a:ext uri="{FF2B5EF4-FFF2-40B4-BE49-F238E27FC236}">
                  <a16:creationId xmlns:a16="http://schemas.microsoft.com/office/drawing/2014/main" id="{F9E493EB-715B-6FF0-000D-9A59F880AE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06" y="5869815"/>
              <a:ext cx="971662" cy="9210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A logo for a disaster&#10;&#10;AI-generated content may be incorrect.">
              <a:extLst>
                <a:ext uri="{FF2B5EF4-FFF2-40B4-BE49-F238E27FC236}">
                  <a16:creationId xmlns:a16="http://schemas.microsoft.com/office/drawing/2014/main" id="{1B2EFD29-E3AA-6708-744B-52F662CA5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25682" b="20859"/>
            <a:stretch>
              <a:fillRect/>
            </a:stretch>
          </p:blipFill>
          <p:spPr>
            <a:xfrm>
              <a:off x="1246977" y="5886676"/>
              <a:ext cx="1859760" cy="994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15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B95AC4AE-F2DA-28B0-DFCD-BC3C59950A93}"/>
              </a:ext>
            </a:extLst>
          </p:cNvPr>
          <p:cNvSpPr txBox="1"/>
          <p:nvPr/>
        </p:nvSpPr>
        <p:spPr>
          <a:xfrm>
            <a:off x="540297" y="3822315"/>
            <a:ext cx="27695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>
                <a:solidFill>
                  <a:srgbClr val="000000"/>
                </a:solidFill>
              </a:rPr>
              <a:t>Regional convening power and work through the Trust Fund for Tsunami, Disaster and Climate Preparedness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809F0B-D7EB-F986-C26C-50E8B8A121D8}"/>
              </a:ext>
            </a:extLst>
          </p:cNvPr>
          <p:cNvSpPr txBox="1"/>
          <p:nvPr/>
        </p:nvSpPr>
        <p:spPr>
          <a:xfrm>
            <a:off x="6500943" y="3795997"/>
            <a:ext cx="25755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>
                <a:solidFill>
                  <a:srgbClr val="000000"/>
                </a:solidFill>
              </a:rPr>
              <a:t>Scientific and technical expertise on tsunami EW and coordinating ICG/IOTWMS and ICG/PTWS</a:t>
            </a:r>
          </a:p>
        </p:txBody>
      </p:sp>
      <p:pic>
        <p:nvPicPr>
          <p:cNvPr id="30" name="Picture 29" descr="Intergovernmental Oceanographic Commission | Intergovernmental  Oceanographic Commission">
            <a:extLst>
              <a:ext uri="{FF2B5EF4-FFF2-40B4-BE49-F238E27FC236}">
                <a16:creationId xmlns:a16="http://schemas.microsoft.com/office/drawing/2014/main" id="{51CEEF7F-2AEC-547C-F509-346D18093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647" y="2256475"/>
            <a:ext cx="1343256" cy="126242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6BEEF55-7561-2BD4-FD4D-5C4EFF0780D0}"/>
              </a:ext>
            </a:extLst>
          </p:cNvPr>
          <p:cNvSpPr txBox="1"/>
          <p:nvPr/>
        </p:nvSpPr>
        <p:spPr>
          <a:xfrm>
            <a:off x="3617593" y="3822315"/>
            <a:ext cx="25755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>
                <a:solidFill>
                  <a:srgbClr val="000000"/>
                </a:solidFill>
              </a:rPr>
              <a:t>Integrator role, country presence, building on the </a:t>
            </a:r>
          </a:p>
          <a:p>
            <a:pPr algn="ctr">
              <a:buNone/>
            </a:pPr>
            <a:r>
              <a:rPr lang="en-US" sz="2000">
                <a:solidFill>
                  <a:srgbClr val="000000"/>
                </a:solidFill>
              </a:rPr>
              <a:t>UNDP-</a:t>
            </a:r>
            <a:r>
              <a:rPr lang="en-US" sz="2000" err="1">
                <a:solidFill>
                  <a:srgbClr val="000000"/>
                </a:solidFill>
              </a:rPr>
              <a:t>GoJ</a:t>
            </a:r>
            <a:r>
              <a:rPr lang="en-US" sz="2000">
                <a:solidFill>
                  <a:srgbClr val="000000"/>
                </a:solidFill>
              </a:rPr>
              <a:t> regional Tsunami Project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1BFBAA6-19EC-6094-FEC7-987CFFD7E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716" y="1845481"/>
            <a:ext cx="1300418" cy="198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and blue sign with blue letters&#10;&#10;AI-generated content may be incorrect.">
            <a:extLst>
              <a:ext uri="{FF2B5EF4-FFF2-40B4-BE49-F238E27FC236}">
                <a16:creationId xmlns:a16="http://schemas.microsoft.com/office/drawing/2014/main" id="{65606885-8664-D55F-1D7D-9EDA3A2F0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483" y="2566673"/>
            <a:ext cx="2032272" cy="42644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24D8D-C704-6F49-927A-8FBC2E24CD94}"/>
              </a:ext>
            </a:extLst>
          </p:cNvPr>
          <p:cNvGrpSpPr>
            <a:grpSpLocks noChangeAspect="1"/>
          </p:cNvGrpSpPr>
          <p:nvPr/>
        </p:nvGrpSpPr>
        <p:grpSpPr>
          <a:xfrm>
            <a:off x="470411" y="2057400"/>
            <a:ext cx="3306734" cy="1371600"/>
            <a:chOff x="305961" y="1919160"/>
            <a:chExt cx="3718788" cy="1542516"/>
          </a:xfrm>
        </p:grpSpPr>
        <p:pic>
          <p:nvPicPr>
            <p:cNvPr id="28" name="Picture 27" descr="About APCICT | APCICT/ESCAP">
              <a:extLst>
                <a:ext uri="{FF2B5EF4-FFF2-40B4-BE49-F238E27FC236}">
                  <a16:creationId xmlns:a16="http://schemas.microsoft.com/office/drawing/2014/main" id="{8DE508F8-7EB3-D6B7-D711-F77BDCC86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1" y="1919160"/>
              <a:ext cx="1627282" cy="15425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A logo for a disaster&#10;&#10;AI-generated content may be incorrect.">
              <a:extLst>
                <a:ext uri="{FF2B5EF4-FFF2-40B4-BE49-F238E27FC236}">
                  <a16:creationId xmlns:a16="http://schemas.microsoft.com/office/drawing/2014/main" id="{E7D864BD-2CF9-13C9-27F6-484C1B59D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682" b="20859"/>
            <a:stretch>
              <a:fillRect/>
            </a:stretch>
          </p:blipFill>
          <p:spPr>
            <a:xfrm>
              <a:off x="1933243" y="2172635"/>
              <a:ext cx="2091506" cy="111810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2B7A26B-F074-8388-A269-647D1BCA050C}"/>
              </a:ext>
            </a:extLst>
          </p:cNvPr>
          <p:cNvSpPr txBox="1"/>
          <p:nvPr/>
        </p:nvSpPr>
        <p:spPr>
          <a:xfrm>
            <a:off x="9245714" y="5453531"/>
            <a:ext cx="2835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>
                <a:solidFill>
                  <a:srgbClr val="000000"/>
                </a:solidFill>
              </a:rPr>
              <a:t>Global lead on education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403E4E-CCAE-39E7-3C1E-54DFB48E2DFC}"/>
              </a:ext>
            </a:extLst>
          </p:cNvPr>
          <p:cNvSpPr txBox="1"/>
          <p:nvPr/>
        </p:nvSpPr>
        <p:spPr>
          <a:xfrm>
            <a:off x="9367135" y="3826576"/>
            <a:ext cx="2592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fr-FR" altLang="zh-CN" sz="2000"/>
              <a:t>Global Alliance for </a:t>
            </a:r>
            <a:r>
              <a:rPr kumimoji="1" lang="fr-FR" altLang="zh-CN" sz="2000" err="1"/>
              <a:t>Disaster</a:t>
            </a:r>
            <a:r>
              <a:rPr kumimoji="1" lang="fr-FR" altLang="zh-CN" sz="2000"/>
              <a:t> Risk Reduction &amp; </a:t>
            </a:r>
            <a:r>
              <a:rPr kumimoji="1" lang="fr-FR" altLang="zh-CN" sz="2000" err="1"/>
              <a:t>Resilience</a:t>
            </a:r>
            <a:r>
              <a:rPr kumimoji="1" lang="fr-FR" altLang="zh-CN" sz="2000"/>
              <a:t> in the Education </a:t>
            </a:r>
            <a:r>
              <a:rPr kumimoji="1" lang="fr-FR" altLang="zh-CN" sz="2000" err="1"/>
              <a:t>Sector</a:t>
            </a:r>
            <a:r>
              <a:rPr kumimoji="1" lang="fr-FR" altLang="zh-CN" sz="2000"/>
              <a:t> (GADRRRES)</a:t>
            </a:r>
            <a:endParaRPr kumimoji="1" lang="zh-CN" altLang="en-US" sz="20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D1D778-4108-5C34-9B4E-D54A463AF36A}"/>
              </a:ext>
            </a:extLst>
          </p:cNvPr>
          <p:cNvSpPr txBox="1">
            <a:spLocks/>
          </p:cNvSpPr>
          <p:nvPr/>
        </p:nvSpPr>
        <p:spPr>
          <a:xfrm>
            <a:off x="652600" y="-209225"/>
            <a:ext cx="9113883" cy="16159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468B1"/>
                </a:solidFill>
                <a:latin typeface="Proxima Nova Rg" panose="02000506030000020004" pitchFamily="2" charset="0"/>
              </a:rPr>
              <a:t>UNDP–ESCAP–UNESCO/IOC–UNESCO collaboration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FC30E5-8D46-0750-945E-72AFD29E278F}"/>
              </a:ext>
            </a:extLst>
          </p:cNvPr>
          <p:cNvSpPr txBox="1">
            <a:spLocks/>
          </p:cNvSpPr>
          <p:nvPr/>
        </p:nvSpPr>
        <p:spPr>
          <a:xfrm>
            <a:off x="699849" y="1313580"/>
            <a:ext cx="10429068" cy="469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>
                <a:solidFill>
                  <a:srgbClr val="0468B1"/>
                </a:solidFill>
                <a:latin typeface="Proxima Nova Rg" panose="02000506030000020004" pitchFamily="2" charset="0"/>
              </a:rPr>
              <a:t>to develop the Regional Roadmap on Tsunami Early Warnings and Education </a:t>
            </a:r>
          </a:p>
        </p:txBody>
      </p:sp>
    </p:spTree>
    <p:extLst>
      <p:ext uri="{BB962C8B-B14F-4D97-AF65-F5344CB8AC3E}">
        <p14:creationId xmlns:p14="http://schemas.microsoft.com/office/powerpoint/2010/main" val="133285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1C28F-F732-1933-4F0E-E44072D1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8E3DD7-270D-C4E2-B096-4D17BAECB9B4}"/>
              </a:ext>
            </a:extLst>
          </p:cNvPr>
          <p:cNvGrpSpPr/>
          <p:nvPr/>
        </p:nvGrpSpPr>
        <p:grpSpPr>
          <a:xfrm>
            <a:off x="429689" y="1485793"/>
            <a:ext cx="2720844" cy="3430628"/>
            <a:chOff x="128941" y="1552917"/>
            <a:chExt cx="3357837" cy="3430628"/>
          </a:xfrm>
        </p:grpSpPr>
        <p:sp>
          <p:nvSpPr>
            <p:cNvPr id="5" name="object 50">
              <a:extLst>
                <a:ext uri="{FF2B5EF4-FFF2-40B4-BE49-F238E27FC236}">
                  <a16:creationId xmlns:a16="http://schemas.microsoft.com/office/drawing/2014/main" id="{0A55C67F-DE34-96C5-EC38-3F5890C15B87}"/>
                </a:ext>
              </a:extLst>
            </p:cNvPr>
            <p:cNvSpPr/>
            <p:nvPr/>
          </p:nvSpPr>
          <p:spPr>
            <a:xfrm>
              <a:off x="564784" y="1552917"/>
              <a:ext cx="2921994" cy="3270291"/>
            </a:xfrm>
            <a:prstGeom prst="roundRect">
              <a:avLst>
                <a:gd name="adj" fmla="val 9495"/>
              </a:avLst>
            </a:prstGeom>
            <a:solidFill>
              <a:schemeClr val="bg1"/>
            </a:solidFill>
            <a:ln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200" noProof="0">
                  <a:solidFill>
                    <a:schemeClr val="bg1"/>
                  </a:solidFill>
                  <a:latin typeface="Proxima Nova Rg" panose="02000506030000020004" pitchFamily="2" charset="0"/>
                  <a:cs typeface="Segoe UI" panose="020B0502040204020203" pitchFamily="34" charset="0"/>
                </a:rPr>
                <a:t>Phase 2 (1-2 months)</a:t>
              </a: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9CDE9110-4B9E-07DA-A831-7CC761307D77}"/>
                </a:ext>
              </a:extLst>
            </p:cNvPr>
            <p:cNvSpPr/>
            <p:nvPr/>
          </p:nvSpPr>
          <p:spPr>
            <a:xfrm flipH="1">
              <a:off x="128941" y="4047803"/>
              <a:ext cx="1096609" cy="667071"/>
            </a:xfrm>
            <a:prstGeom prst="roundRect">
              <a:avLst>
                <a:gd name="adj" fmla="val 8992"/>
              </a:avLst>
            </a:prstGeom>
            <a:solidFill>
              <a:srgbClr val="FFFFFF"/>
            </a:solidFill>
            <a:ln w="12700" cap="sq" cmpd="sng" algn="ctr">
              <a:noFill/>
              <a:prstDash val="solid"/>
              <a:miter lim="800000"/>
              <a:tailEnd type="non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FF7900"/>
                </a:solidFill>
                <a:latin typeface="Proxima Nova Rg" panose="0200050603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 Placeholder 1">
              <a:extLst>
                <a:ext uri="{FF2B5EF4-FFF2-40B4-BE49-F238E27FC236}">
                  <a16:creationId xmlns:a16="http://schemas.microsoft.com/office/drawing/2014/main" id="{29DF5719-A0ED-734A-B3D9-C159E9D95DD4}"/>
                </a:ext>
              </a:extLst>
            </p:cNvPr>
            <p:cNvSpPr txBox="1">
              <a:spLocks/>
            </p:cNvSpPr>
            <p:nvPr/>
          </p:nvSpPr>
          <p:spPr>
            <a:xfrm>
              <a:off x="285183" y="3852479"/>
              <a:ext cx="900523" cy="113106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55000" b="1" kern="1200">
                  <a:solidFill>
                    <a:schemeClr val="bg2">
                      <a:lumMod val="20000"/>
                      <a:lumOff val="80000"/>
                      <a:alpha val="2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216000" marR="0" indent="-216000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457200" marR="0" indent="-231775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31775" algn="l"/>
                </a:tabLst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690563" marR="0" indent="-230188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22338" marR="0" indent="-228600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691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634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578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522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7200">
                  <a:solidFill>
                    <a:srgbClr val="0468B1">
                      <a:alpha val="43128"/>
                    </a:srgbClr>
                  </a:solidFill>
                  <a:latin typeface="Proxima Nova Rg" panose="02000506030000020004" pitchFamily="2" charset="0"/>
                  <a:cs typeface="Segoe UI" panose="020B0502040204020203" pitchFamily="34" charset="0"/>
                </a:rPr>
                <a:t>1.</a:t>
              </a:r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54A790A2-3F96-0182-6222-5D86D8CDA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812" y="1910788"/>
              <a:ext cx="2403938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i="0" u="none" strike="noStrike" dirty="0">
                  <a:solidFill>
                    <a:srgbClr val="000000"/>
                  </a:solidFill>
                  <a:effectLst/>
                  <a:latin typeface="Proxima Nova Rg" panose="02000506030000020004" pitchFamily="2" charset="0"/>
                </a:rPr>
                <a:t>Strengthened intersectoral coordination across education, disaster management, meteorological, and planning ministries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600" b="0" i="0" u="none" strike="noStrike" dirty="0">
                <a:solidFill>
                  <a:srgbClr val="000000"/>
                </a:solidFill>
                <a:effectLst/>
                <a:latin typeface="Proxima Nova Rg" panose="02000506030000020004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1F91D2-BFC2-8202-DDB8-C65DEEC78B4B}"/>
              </a:ext>
            </a:extLst>
          </p:cNvPr>
          <p:cNvGrpSpPr/>
          <p:nvPr/>
        </p:nvGrpSpPr>
        <p:grpSpPr>
          <a:xfrm>
            <a:off x="3199301" y="1485793"/>
            <a:ext cx="2720844" cy="3430628"/>
            <a:chOff x="128941" y="1552917"/>
            <a:chExt cx="3357837" cy="3430628"/>
          </a:xfrm>
        </p:grpSpPr>
        <p:sp>
          <p:nvSpPr>
            <p:cNvPr id="10" name="object 50">
              <a:extLst>
                <a:ext uri="{FF2B5EF4-FFF2-40B4-BE49-F238E27FC236}">
                  <a16:creationId xmlns:a16="http://schemas.microsoft.com/office/drawing/2014/main" id="{0A1B3366-741D-F8AC-2E65-3D3DB1D53947}"/>
                </a:ext>
              </a:extLst>
            </p:cNvPr>
            <p:cNvSpPr/>
            <p:nvPr/>
          </p:nvSpPr>
          <p:spPr>
            <a:xfrm>
              <a:off x="564784" y="1552917"/>
              <a:ext cx="2921994" cy="3270291"/>
            </a:xfrm>
            <a:prstGeom prst="roundRect">
              <a:avLst>
                <a:gd name="adj" fmla="val 9651"/>
              </a:avLst>
            </a:prstGeom>
            <a:solidFill>
              <a:schemeClr val="bg1"/>
            </a:solidFill>
            <a:ln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200" noProof="0">
                  <a:solidFill>
                    <a:schemeClr val="bg1"/>
                  </a:solidFill>
                  <a:latin typeface="Proxima Nova Rg" panose="02000506030000020004" pitchFamily="2" charset="0"/>
                  <a:cs typeface="Segoe UI" panose="020B0502040204020203" pitchFamily="34" charset="0"/>
                </a:rPr>
                <a:t>Phase 2 (1-2 months)</a:t>
              </a: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A6C2FE1B-975A-223A-76FC-548CCE557484}"/>
                </a:ext>
              </a:extLst>
            </p:cNvPr>
            <p:cNvSpPr/>
            <p:nvPr/>
          </p:nvSpPr>
          <p:spPr>
            <a:xfrm flipH="1">
              <a:off x="128941" y="4047803"/>
              <a:ext cx="1096609" cy="667071"/>
            </a:xfrm>
            <a:prstGeom prst="roundRect">
              <a:avLst>
                <a:gd name="adj" fmla="val 8992"/>
              </a:avLst>
            </a:prstGeom>
            <a:solidFill>
              <a:srgbClr val="FFFFFF"/>
            </a:solidFill>
            <a:ln w="12700" cap="sq" cmpd="sng" algn="ctr">
              <a:noFill/>
              <a:prstDash val="solid"/>
              <a:miter lim="800000"/>
              <a:tailEnd type="non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FF7900"/>
                </a:solidFill>
                <a:latin typeface="Proxima Nova Rg" panose="0200050603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 Placeholder 1">
              <a:extLst>
                <a:ext uri="{FF2B5EF4-FFF2-40B4-BE49-F238E27FC236}">
                  <a16:creationId xmlns:a16="http://schemas.microsoft.com/office/drawing/2014/main" id="{BE4B65C9-F047-47CF-01B5-A4591948A499}"/>
                </a:ext>
              </a:extLst>
            </p:cNvPr>
            <p:cNvSpPr txBox="1">
              <a:spLocks/>
            </p:cNvSpPr>
            <p:nvPr/>
          </p:nvSpPr>
          <p:spPr>
            <a:xfrm>
              <a:off x="285183" y="3852479"/>
              <a:ext cx="1096610" cy="113106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55000" b="1" kern="1200">
                  <a:solidFill>
                    <a:schemeClr val="bg2">
                      <a:lumMod val="20000"/>
                      <a:lumOff val="80000"/>
                      <a:alpha val="2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216000" marR="0" indent="-216000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457200" marR="0" indent="-231775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31775" algn="l"/>
                </a:tabLst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690563" marR="0" indent="-230188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22338" marR="0" indent="-228600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691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634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578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522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7200">
                  <a:solidFill>
                    <a:srgbClr val="0468B1">
                      <a:alpha val="43128"/>
                    </a:srgbClr>
                  </a:solidFill>
                  <a:latin typeface="Proxima Nova Rg" panose="02000506030000020004" pitchFamily="2" charset="0"/>
                  <a:cs typeface="Segoe UI" panose="020B0502040204020203" pitchFamily="34" charset="0"/>
                </a:rPr>
                <a:t>2.</a:t>
              </a:r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19F91BC5-AD31-7303-94EC-C8F417613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832" y="1910789"/>
              <a:ext cx="2411896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i="0" u="none" strike="noStrike">
                  <a:solidFill>
                    <a:srgbClr val="000000"/>
                  </a:solidFill>
                  <a:effectLst/>
                  <a:latin typeface="Proxima Nova Rg" panose="02000506030000020004" pitchFamily="2" charset="0"/>
                </a:rPr>
                <a:t>Supported schools as an integral part of the community-based early warning system and wider community resilience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600" b="0" i="0" u="none" strike="noStrike">
                <a:solidFill>
                  <a:srgbClr val="000000"/>
                </a:solidFill>
                <a:effectLst/>
                <a:latin typeface="Proxima Nova Rg" panose="02000506030000020004" pitchFamily="2" charset="0"/>
              </a:endParaRPr>
            </a:p>
          </p:txBody>
        </p:sp>
      </p:grpSp>
      <p:sp>
        <p:nvSpPr>
          <p:cNvPr id="27" name="object 50">
            <a:extLst>
              <a:ext uri="{FF2B5EF4-FFF2-40B4-BE49-F238E27FC236}">
                <a16:creationId xmlns:a16="http://schemas.microsoft.com/office/drawing/2014/main" id="{9EF0A9B6-D367-000C-F0FD-98DAB5221F49}"/>
              </a:ext>
            </a:extLst>
          </p:cNvPr>
          <p:cNvSpPr/>
          <p:nvPr/>
        </p:nvSpPr>
        <p:spPr>
          <a:xfrm>
            <a:off x="6322791" y="1485793"/>
            <a:ext cx="2367682" cy="3270291"/>
          </a:xfrm>
          <a:prstGeom prst="roundRect">
            <a:avLst>
              <a:gd name="adj" fmla="val 9495"/>
            </a:avLst>
          </a:prstGeom>
          <a:solidFill>
            <a:schemeClr val="bg1"/>
          </a:solidFill>
          <a:ln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200" noProof="0">
                <a:solidFill>
                  <a:schemeClr val="bg1"/>
                </a:solidFill>
                <a:latin typeface="Proxima Nova Rg" panose="02000506030000020004" pitchFamily="2" charset="0"/>
                <a:cs typeface="Segoe UI" panose="020B0502040204020203" pitchFamily="34" charset="0"/>
              </a:rPr>
              <a:t>Phase 2 (1-2 months)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285A3517-2793-7ACE-CF59-D64CFF994E7B}"/>
              </a:ext>
            </a:extLst>
          </p:cNvPr>
          <p:cNvSpPr/>
          <p:nvPr/>
        </p:nvSpPr>
        <p:spPr>
          <a:xfrm flipH="1">
            <a:off x="5969629" y="3980679"/>
            <a:ext cx="888579" cy="667071"/>
          </a:xfrm>
          <a:prstGeom prst="roundRect">
            <a:avLst>
              <a:gd name="adj" fmla="val 8992"/>
            </a:avLst>
          </a:prstGeom>
          <a:solidFill>
            <a:srgbClr val="FFFFFF"/>
          </a:soli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rgbClr val="FF7900"/>
              </a:solidFill>
              <a:latin typeface="Proxima Nova Rg" panose="02000506030000020004" pitchFamily="2" charset="0"/>
              <a:cs typeface="Segoe UI" panose="020B0502040204020203" pitchFamily="34" charset="0"/>
            </a:endParaRP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FE4DD8DD-D9A5-D371-EC4D-A56909542E08}"/>
              </a:ext>
            </a:extLst>
          </p:cNvPr>
          <p:cNvSpPr txBox="1">
            <a:spLocks/>
          </p:cNvSpPr>
          <p:nvPr/>
        </p:nvSpPr>
        <p:spPr>
          <a:xfrm>
            <a:off x="6096231" y="3785355"/>
            <a:ext cx="886853" cy="11310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200">
                <a:solidFill>
                  <a:srgbClr val="0468B1">
                    <a:alpha val="43128"/>
                  </a:srgbClr>
                </a:solidFill>
                <a:latin typeface="Proxima Nova Rg"/>
                <a:cs typeface="Segoe UI"/>
              </a:rPr>
              <a:t>3.</a:t>
            </a: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03872717-DA67-5FF3-A8B4-F91678238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680" y="1493488"/>
            <a:ext cx="194790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Proxima Nova Rg" panose="02000506030000020004" pitchFamily="2" charset="0"/>
              </a:rPr>
              <a:t>Improved comprehensive school safety and preparedness by aligning education infrastructure, management, and pedagogy/teaching with all-hazards disaster risk reduction and resilience principles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0" i="0" u="none" strike="noStrike">
              <a:solidFill>
                <a:srgbClr val="000000"/>
              </a:solidFill>
              <a:effectLst/>
              <a:latin typeface="Proxima Nova Rg" panose="02000506030000020004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481B7A-F62E-9CE2-775C-094A72B7297F}"/>
              </a:ext>
            </a:extLst>
          </p:cNvPr>
          <p:cNvGrpSpPr/>
          <p:nvPr/>
        </p:nvGrpSpPr>
        <p:grpSpPr>
          <a:xfrm>
            <a:off x="8740117" y="1480358"/>
            <a:ext cx="2720844" cy="3430628"/>
            <a:chOff x="128941" y="1552917"/>
            <a:chExt cx="3357837" cy="3430628"/>
          </a:xfrm>
        </p:grpSpPr>
        <p:sp>
          <p:nvSpPr>
            <p:cNvPr id="32" name="object 50">
              <a:extLst>
                <a:ext uri="{FF2B5EF4-FFF2-40B4-BE49-F238E27FC236}">
                  <a16:creationId xmlns:a16="http://schemas.microsoft.com/office/drawing/2014/main" id="{24990536-88E6-5922-EA3A-2F0D9334CFE2}"/>
                </a:ext>
              </a:extLst>
            </p:cNvPr>
            <p:cNvSpPr/>
            <p:nvPr/>
          </p:nvSpPr>
          <p:spPr>
            <a:xfrm>
              <a:off x="564784" y="1552917"/>
              <a:ext cx="2921994" cy="3270291"/>
            </a:xfrm>
            <a:prstGeom prst="roundRect">
              <a:avLst>
                <a:gd name="adj" fmla="val 9651"/>
              </a:avLst>
            </a:prstGeom>
            <a:solidFill>
              <a:schemeClr val="bg1"/>
            </a:solidFill>
            <a:ln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200" noProof="0">
                  <a:solidFill>
                    <a:schemeClr val="bg1"/>
                  </a:solidFill>
                  <a:latin typeface="Proxima Nova Rg" panose="02000506030000020004" pitchFamily="2" charset="0"/>
                  <a:cs typeface="Segoe UI" panose="020B0502040204020203" pitchFamily="34" charset="0"/>
                </a:rPr>
                <a:t>Phase 2 (1-2 months)</a:t>
              </a: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BEDE2670-CD85-3A39-D4E4-6E8E4A5A0371}"/>
                </a:ext>
              </a:extLst>
            </p:cNvPr>
            <p:cNvSpPr/>
            <p:nvPr/>
          </p:nvSpPr>
          <p:spPr>
            <a:xfrm flipH="1">
              <a:off x="128941" y="4047803"/>
              <a:ext cx="1096609" cy="667071"/>
            </a:xfrm>
            <a:prstGeom prst="roundRect">
              <a:avLst>
                <a:gd name="adj" fmla="val 8992"/>
              </a:avLst>
            </a:prstGeom>
            <a:solidFill>
              <a:srgbClr val="FFFFFF"/>
            </a:solidFill>
            <a:ln w="12700" cap="sq" cmpd="sng" algn="ctr">
              <a:noFill/>
              <a:prstDash val="solid"/>
              <a:miter lim="800000"/>
              <a:tailEnd type="none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rgbClr val="FF7900"/>
                </a:solidFill>
                <a:latin typeface="Proxima Nova Rg" panose="02000506030000020004" pitchFamily="2" charset="0"/>
                <a:cs typeface="Segoe UI" panose="020B0502040204020203" pitchFamily="34" charset="0"/>
              </a:endParaRPr>
            </a:p>
          </p:txBody>
        </p:sp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A3C54184-F06D-179A-CF3A-8DA95A347EB5}"/>
                </a:ext>
              </a:extLst>
            </p:cNvPr>
            <p:cNvSpPr txBox="1">
              <a:spLocks/>
            </p:cNvSpPr>
            <p:nvPr/>
          </p:nvSpPr>
          <p:spPr>
            <a:xfrm>
              <a:off x="285183" y="3852479"/>
              <a:ext cx="1195417" cy="1131066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55000" b="1" kern="1200">
                  <a:solidFill>
                    <a:schemeClr val="bg2">
                      <a:lumMod val="20000"/>
                      <a:lumOff val="80000"/>
                      <a:alpha val="2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216000" marR="0" indent="-216000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charset="0"/>
                <a:buChar char="•"/>
                <a:tabLst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457200" marR="0" indent="-231775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31775" algn="l"/>
                </a:tabLst>
                <a:defRPr sz="1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690563" marR="0" indent="-230188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922338" marR="0" indent="-228600" algn="l" defTabSz="1007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691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634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578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522" indent="-251972" algn="l" defTabSz="1007887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7200">
                  <a:solidFill>
                    <a:srgbClr val="0468B1">
                      <a:alpha val="43128"/>
                    </a:srgbClr>
                  </a:solidFill>
                  <a:latin typeface="Proxima Nova Rg"/>
                  <a:cs typeface="Segoe UI"/>
                </a:rPr>
                <a:t>4.</a:t>
              </a:r>
            </a:p>
          </p:txBody>
        </p:sp>
        <p:sp>
          <p:nvSpPr>
            <p:cNvPr id="35" name="Rectangle 1">
              <a:extLst>
                <a:ext uri="{FF2B5EF4-FFF2-40B4-BE49-F238E27FC236}">
                  <a16:creationId xmlns:a16="http://schemas.microsoft.com/office/drawing/2014/main" id="{BF9A632A-6CE1-9840-7DEC-A6DE6183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832" y="1910789"/>
              <a:ext cx="2411896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0" i="0" u="none" strike="noStrike">
                  <a:solidFill>
                    <a:srgbClr val="000000"/>
                  </a:solidFill>
                  <a:effectLst/>
                  <a:latin typeface="Proxima Nova Rg" panose="02000506030000020004" pitchFamily="2" charset="0"/>
                </a:rPr>
                <a:t>Advanced disaster-resilient education systems, particularly for SIDS and LDCs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600" b="0" i="0" u="none" strike="noStrike">
                <a:solidFill>
                  <a:srgbClr val="000000"/>
                </a:solidFill>
                <a:effectLst/>
                <a:latin typeface="Proxima Nova Rg" panose="02000506030000020004" pitchFamily="2" charset="0"/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9A4C7250-786E-F44B-8C97-8867F17BE6AF}"/>
              </a:ext>
            </a:extLst>
          </p:cNvPr>
          <p:cNvSpPr txBox="1">
            <a:spLocks/>
          </p:cNvSpPr>
          <p:nvPr/>
        </p:nvSpPr>
        <p:spPr>
          <a:xfrm>
            <a:off x="684448" y="-619848"/>
            <a:ext cx="12920039" cy="16159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468B1"/>
                </a:solidFill>
                <a:latin typeface="Proxima Nova Rg" panose="02000506030000020004" pitchFamily="2" charset="0"/>
              </a:rPr>
              <a:t>Expected outcomes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2BCEF-04DE-FB17-4964-C305C8DE2C2C}"/>
              </a:ext>
            </a:extLst>
          </p:cNvPr>
          <p:cNvGrpSpPr/>
          <p:nvPr/>
        </p:nvGrpSpPr>
        <p:grpSpPr>
          <a:xfrm>
            <a:off x="-19050" y="5613263"/>
            <a:ext cx="12420386" cy="1376784"/>
            <a:chOff x="-42864" y="5684696"/>
            <a:chExt cx="12420386" cy="13767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8C1B9B-04F1-FDE8-FDF5-6CE1947ED721}"/>
                </a:ext>
              </a:extLst>
            </p:cNvPr>
            <p:cNvSpPr/>
            <p:nvPr/>
          </p:nvSpPr>
          <p:spPr>
            <a:xfrm>
              <a:off x="-42864" y="5830163"/>
              <a:ext cx="12420386" cy="10858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68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1D17F1-FE31-87EE-EA6E-F237DFFFB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8247" y="5684696"/>
              <a:ext cx="903753" cy="1376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Intergovernmental Oceanographic Commission | Intergovernmental  Oceanographic Commission">
              <a:extLst>
                <a:ext uri="{FF2B5EF4-FFF2-40B4-BE49-F238E27FC236}">
                  <a16:creationId xmlns:a16="http://schemas.microsoft.com/office/drawing/2014/main" id="{569FBC65-69C2-0F88-1CB8-15E645B50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255" y="5886676"/>
              <a:ext cx="971661" cy="913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A black and blue sign with blue letters&#10;&#10;AI-generated content may be incorrect.">
              <a:extLst>
                <a:ext uri="{FF2B5EF4-FFF2-40B4-BE49-F238E27FC236}">
                  <a16:creationId xmlns:a16="http://schemas.microsoft.com/office/drawing/2014/main" id="{3C733EB2-B48D-B1D9-DC8E-E618EBEC0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9435" y="6071979"/>
              <a:ext cx="2032272" cy="426444"/>
            </a:xfrm>
            <a:prstGeom prst="rect">
              <a:avLst/>
            </a:prstGeom>
          </p:spPr>
        </p:pic>
        <p:pic>
          <p:nvPicPr>
            <p:cNvPr id="20" name="Picture 19" descr="About APCICT | APCICT/ESCAP">
              <a:extLst>
                <a:ext uri="{FF2B5EF4-FFF2-40B4-BE49-F238E27FC236}">
                  <a16:creationId xmlns:a16="http://schemas.microsoft.com/office/drawing/2014/main" id="{DA59D98B-686E-0C6A-FB48-9A7158FDA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06" y="5869815"/>
              <a:ext cx="971662" cy="9210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A logo for a disaster&#10;&#10;AI-generated content may be incorrect.">
              <a:extLst>
                <a:ext uri="{FF2B5EF4-FFF2-40B4-BE49-F238E27FC236}">
                  <a16:creationId xmlns:a16="http://schemas.microsoft.com/office/drawing/2014/main" id="{77A6A278-149A-C774-EF9E-F4416B885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25682" b="20859"/>
            <a:stretch>
              <a:fillRect/>
            </a:stretch>
          </p:blipFill>
          <p:spPr>
            <a:xfrm>
              <a:off x="1246977" y="5886676"/>
              <a:ext cx="1859760" cy="994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03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30D1B-6D9D-DCCF-6CF4-04C018A33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children in a line&#10;&#10;AI-generated content may be incorrect.">
            <a:extLst>
              <a:ext uri="{FF2B5EF4-FFF2-40B4-BE49-F238E27FC236}">
                <a16:creationId xmlns:a16="http://schemas.microsoft.com/office/drawing/2014/main" id="{841A40DA-04D1-C2DD-72FF-B1B26AF4D8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250429"/>
            <a:ext cx="12332368" cy="822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5E1B3-BB34-3005-963B-A256E05A2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776" y="1231382"/>
            <a:ext cx="11653455" cy="6208083"/>
          </a:xfrm>
        </p:spPr>
        <p:txBody>
          <a:bodyPr>
            <a:normAutofit/>
          </a:bodyPr>
          <a:lstStyle/>
          <a:p>
            <a:pPr algn="l"/>
            <a:br>
              <a:rPr lang="en-US" sz="2800" b="1" dirty="0">
                <a:highlight>
                  <a:srgbClr val="FFFFFF"/>
                </a:highlight>
              </a:rPr>
            </a:br>
            <a:br>
              <a:rPr lang="en-US" sz="2800" b="1" dirty="0">
                <a:highlight>
                  <a:srgbClr val="FFFFFF"/>
                </a:highlight>
              </a:rPr>
            </a:br>
            <a:br>
              <a:rPr lang="en-US" sz="2800" b="1" dirty="0">
                <a:highlight>
                  <a:srgbClr val="FFFFFF"/>
                </a:highlight>
              </a:rPr>
            </a:br>
            <a:br>
              <a:rPr lang="en-US" sz="2800" b="1" dirty="0">
                <a:highlight>
                  <a:srgbClr val="FFFFFF"/>
                </a:highlight>
              </a:rPr>
            </a:br>
            <a:br>
              <a:rPr lang="en-US" sz="2800" b="1" dirty="0">
                <a:highlight>
                  <a:srgbClr val="FFFFFF"/>
                </a:highlight>
              </a:rPr>
            </a:br>
            <a:br>
              <a:rPr lang="en-US" sz="2800" b="1" dirty="0">
                <a:highlight>
                  <a:srgbClr val="FFFFFF"/>
                </a:highlight>
              </a:rPr>
            </a:br>
            <a:r>
              <a:rPr lang="en-US" sz="2800" b="1" dirty="0">
                <a:solidFill>
                  <a:srgbClr val="FFFFFF"/>
                </a:solidFill>
              </a:rPr>
              <a:t>Sooin Bang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Project Manager (Regional Tsunami Project), Disaster Risk Reduction and Recovery for Building Resilience Team, UNDP Bangkok Regional Hub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  <a:hlinkClick r:id="rId4"/>
              </a:rPr>
              <a:t>sooin.bang@undp.org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D48CB-DCE3-9598-3556-D0D48869A2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5723" y="0"/>
            <a:ext cx="1036972" cy="157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flag with a red circle&#10;&#10;AI-generated content may be incorrect.">
            <a:extLst>
              <a:ext uri="{FF2B5EF4-FFF2-40B4-BE49-F238E27FC236}">
                <a16:creationId xmlns:a16="http://schemas.microsoft.com/office/drawing/2014/main" id="{201413A2-AE46-8302-D69D-910CAD829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2372" y="260091"/>
            <a:ext cx="953351" cy="711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470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2fd48a-c8a1-4a89-a572-dcc3094a4854" xsi:nil="true"/>
    <lcf76f155ced4ddcb4097134ff3c332f xmlns="ebe80ff6-4b93-4efb-9e58-bdd9ff5a72e2">
      <Terms xmlns="http://schemas.microsoft.com/office/infopath/2007/PartnerControls"/>
    </lcf76f155ced4ddcb4097134ff3c332f>
    <SharedWithUsers xmlns="a02fd48a-c8a1-4a89-a572-dcc3094a4854">
      <UserInfo>
        <DisplayName>Mitchell M Hsieh</DisplayName>
        <AccountId>97</AccountId>
        <AccountType/>
      </UserInfo>
      <UserInfo>
        <DisplayName>Caio Goncalves Carvalho F Perim</DisplayName>
        <AccountId>3016</AccountId>
        <AccountType/>
      </UserInfo>
      <UserInfo>
        <DisplayName>Jennifer Maston</DisplayName>
        <AccountId>3864</AccountId>
        <AccountType/>
      </UserInfo>
      <UserInfo>
        <DisplayName>Raggie Johansen</DisplayName>
        <AccountId>1286</AccountId>
        <AccountType/>
      </UserInfo>
      <UserInfo>
        <DisplayName>Kavita Sukanandan</DisplayName>
        <AccountId>14</AccountId>
        <AccountType/>
      </UserInfo>
      <UserInfo>
        <DisplayName>Veronika Verner</DisplayName>
        <AccountId>5722</AccountId>
        <AccountType/>
      </UserInfo>
      <UserInfo>
        <DisplayName>Tanaporn Chayangkul Na Aduthaya</DisplayName>
        <AccountId>7277</AccountId>
        <AccountType/>
      </UserInfo>
      <UserInfo>
        <DisplayName>Sompot Suphutthamongkhon</DisplayName>
        <AccountId>40</AccountId>
        <AccountType/>
      </UserInfo>
      <UserInfo>
        <DisplayName>Nateekan Fawell</DisplayName>
        <AccountId>7563</AccountId>
        <AccountType/>
      </UserInfo>
      <UserInfo>
        <DisplayName>Daiming Huang</DisplayName>
        <AccountId>7812</AccountId>
        <AccountType/>
      </UserInfo>
    </SharedWithUsers>
    <MediaLengthInSeconds xmlns="ebe80ff6-4b93-4efb-9e58-bdd9ff5a72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6763170F64E4082920A9501B098A8" ma:contentTypeVersion="19" ma:contentTypeDescription="Create a new document." ma:contentTypeScope="" ma:versionID="90eb20e09b9bd6c1c10c5bd64f4d2d60">
  <xsd:schema xmlns:xsd="http://www.w3.org/2001/XMLSchema" xmlns:xs="http://www.w3.org/2001/XMLSchema" xmlns:p="http://schemas.microsoft.com/office/2006/metadata/properties" xmlns:ns2="ebe80ff6-4b93-4efb-9e58-bdd9ff5a72e2" xmlns:ns3="a02fd48a-c8a1-4a89-a572-dcc3094a4854" targetNamespace="http://schemas.microsoft.com/office/2006/metadata/properties" ma:root="true" ma:fieldsID="d130774f788be5cf9870c5313a47417a" ns2:_="" ns3:_="">
    <xsd:import namespace="ebe80ff6-4b93-4efb-9e58-bdd9ff5a72e2"/>
    <xsd:import namespace="a02fd48a-c8a1-4a89-a572-dcc3094a48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80ff6-4b93-4efb-9e58-bdd9ff5a7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fd48a-c8a1-4a89-a572-dcc3094a485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3aaa7c3-d78a-477f-b620-7e859ce1ac41}" ma:internalName="TaxCatchAll" ma:showField="CatchAllData" ma:web="a02fd48a-c8a1-4a89-a572-dcc3094a48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9F0A4C-2553-4C64-A1DF-B1F0F9462A4C}">
  <ds:schemaRefs>
    <ds:schemaRef ds:uri="http://www.w3.org/XML/1998/namespace"/>
    <ds:schemaRef ds:uri="http://purl.org/dc/elements/1.1/"/>
    <ds:schemaRef ds:uri="http://schemas.openxmlformats.org/package/2006/metadata/core-properties"/>
    <ds:schemaRef ds:uri="a02fd48a-c8a1-4a89-a572-dcc3094a4854"/>
    <ds:schemaRef ds:uri="ebe80ff6-4b93-4efb-9e58-bdd9ff5a72e2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FF56457-68F8-44E0-9F59-4E88C2EA81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0B3812-7286-4D3A-A1E5-E15D1912FD4B}">
  <ds:schemaRefs>
    <ds:schemaRef ds:uri="a02fd48a-c8a1-4a89-a572-dcc3094a4854"/>
    <ds:schemaRef ds:uri="ebe80ff6-4b93-4efb-9e58-bdd9ff5a72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367</Words>
  <Application>Microsoft Macintosh PowerPoint</Application>
  <PresentationFormat>Widescreen</PresentationFormat>
  <Paragraphs>35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Proxima Nova Rg</vt:lpstr>
      <vt:lpstr>Office Theme</vt:lpstr>
      <vt:lpstr>UNDP–ESCAP–UNESCO/IOC–UNESCO collaboration   Regional Roadmap on  Tsunami Early Warnings and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Sooin Bang Project Manager (Regional Tsunami Project), Disaster Risk Reduction and Recovery for Building Resilience Team, UNDP Bangkok Regional Hub sooin.bang@undp.org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ITTIKOM THUMMAJAROON</dc:creator>
  <cp:lastModifiedBy>Sooin Bang</cp:lastModifiedBy>
  <cp:revision>42</cp:revision>
  <dcterms:created xsi:type="dcterms:W3CDTF">2023-09-17T07:34:19Z</dcterms:created>
  <dcterms:modified xsi:type="dcterms:W3CDTF">2026-03-03T08:13:59Z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0x0101002166763170F64E4082920A9501B098A8</vt:lpwstr>
  </property>
  <property fmtid="{D5CDD505-2E9C-101B-9397-08002B2CF9AE}" pid="3" name="MediaServiceImageTags">
    <vt:lpwstr/>
  </property>
  <property fmtid="{D5CDD505-2E9C-101B-9397-08002B2CF9AE}" pid="4" name="Order">
    <vt:r8>62504800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