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Lst>
  <p:sldSz cy="6858000" cx="12192000"/>
  <p:notesSz cx="6858000" cy="9144000"/>
  <p:embeddedFontLst>
    <p:embeddedFont>
      <p:font typeface="Roboto"/>
      <p:regular r:id="rId18"/>
      <p:bold r:id="rId19"/>
      <p:italic r:id="rId20"/>
      <p:boldItalic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2" roundtripDataSignature="AMtx7mj97zDJV0XD+E1g3su/Af0O/mVWC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Roboto-italic.fntdata"/><Relationship Id="rId11" Type="http://schemas.openxmlformats.org/officeDocument/2006/relationships/slide" Target="slides/slide7.xml"/><Relationship Id="rId22" Type="http://customschemas.google.com/relationships/presentationmetadata" Target="metadata"/><Relationship Id="rId10" Type="http://schemas.openxmlformats.org/officeDocument/2006/relationships/slide" Target="slides/slide6.xml"/><Relationship Id="rId21" Type="http://schemas.openxmlformats.org/officeDocument/2006/relationships/font" Target="fonts/Roboto-boldItalic.fntdata"/><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font" Target="fonts/Roboto-bold.fntdata"/><Relationship Id="rId6" Type="http://schemas.openxmlformats.org/officeDocument/2006/relationships/slide" Target="slides/slide2.xml"/><Relationship Id="rId18" Type="http://schemas.openxmlformats.org/officeDocument/2006/relationships/font" Target="fonts/Roboto-regular.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NZ"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 name="Shape 18"/>
        <p:cNvGrpSpPr/>
        <p:nvPr/>
      </p:nvGrpSpPr>
      <p:grpSpPr>
        <a:xfrm>
          <a:off x="0" y="0"/>
          <a:ext cx="0" cy="0"/>
          <a:chOff x="0" y="0"/>
          <a:chExt cx="0" cy="0"/>
        </a:xfrm>
      </p:grpSpPr>
      <p:sp>
        <p:nvSpPr>
          <p:cNvPr id="19" name="Google Shape;19;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 name="Google Shape;20;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3" name="Google Shape;93;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Arial"/>
              <a:buNone/>
            </a:pPr>
            <a:r>
              <a:t/>
            </a:r>
            <a:endParaRPr b="0" i="0" sz="1200" u="none" strike="noStrike">
              <a:solidFill>
                <a:srgbClr val="000000"/>
              </a:solidFill>
              <a:latin typeface="Arial"/>
              <a:ea typeface="Arial"/>
              <a:cs typeface="Arial"/>
              <a:sym typeface="Arial"/>
            </a:endParaRPr>
          </a:p>
          <a:p>
            <a:pPr indent="0" lvl="0" marL="0" rtl="0" algn="l">
              <a:spcBef>
                <a:spcPts val="0"/>
              </a:spcBef>
              <a:spcAft>
                <a:spcPts val="0"/>
              </a:spcAft>
              <a:buNone/>
            </a:pPr>
            <a:r>
              <a:t/>
            </a:r>
            <a:endParaRPr/>
          </a:p>
        </p:txBody>
      </p:sp>
      <p:sp>
        <p:nvSpPr>
          <p:cNvPr id="94" name="Google Shape;94;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NZ"/>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4" name="Google Shape;104;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Arial"/>
              <a:buNone/>
            </a:pPr>
            <a:r>
              <a:t/>
            </a:r>
            <a:endParaRPr b="0" i="0" sz="1200" u="none" strike="noStrike">
              <a:solidFill>
                <a:srgbClr val="000000"/>
              </a:solidFill>
              <a:latin typeface="Arial"/>
              <a:ea typeface="Arial"/>
              <a:cs typeface="Arial"/>
              <a:sym typeface="Arial"/>
            </a:endParaRPr>
          </a:p>
          <a:p>
            <a:pPr indent="0" lvl="0" marL="0" rtl="0" algn="l">
              <a:spcBef>
                <a:spcPts val="0"/>
              </a:spcBef>
              <a:spcAft>
                <a:spcPts val="0"/>
              </a:spcAft>
              <a:buNone/>
            </a:pPr>
            <a:r>
              <a:t/>
            </a:r>
            <a:endParaRPr/>
          </a:p>
        </p:txBody>
      </p:sp>
      <p:sp>
        <p:nvSpPr>
          <p:cNvPr id="105" name="Google Shape;105;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NZ"/>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5" name="Google Shape;115;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Arial"/>
              <a:buNone/>
            </a:pPr>
            <a:r>
              <a:t/>
            </a:r>
            <a:endParaRPr b="0" i="0" sz="1200" u="none" strike="noStrike">
              <a:solidFill>
                <a:srgbClr val="000000"/>
              </a:solidFill>
              <a:latin typeface="Arial"/>
              <a:ea typeface="Arial"/>
              <a:cs typeface="Arial"/>
              <a:sym typeface="Arial"/>
            </a:endParaRPr>
          </a:p>
          <a:p>
            <a:pPr indent="0" lvl="0" marL="0" rtl="0" algn="l">
              <a:spcBef>
                <a:spcPts val="0"/>
              </a:spcBef>
              <a:spcAft>
                <a:spcPts val="0"/>
              </a:spcAft>
              <a:buNone/>
            </a:pPr>
            <a:r>
              <a:t/>
            </a:r>
            <a:endParaRPr/>
          </a:p>
        </p:txBody>
      </p:sp>
      <p:sp>
        <p:nvSpPr>
          <p:cNvPr id="116" name="Google Shape;116;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NZ"/>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6" name="Google Shape;126;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7" name="Google Shape;127;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NZ"/>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 name="Shape 24"/>
        <p:cNvGrpSpPr/>
        <p:nvPr/>
      </p:nvGrpSpPr>
      <p:grpSpPr>
        <a:xfrm>
          <a:off x="0" y="0"/>
          <a:ext cx="0" cy="0"/>
          <a:chOff x="0" y="0"/>
          <a:chExt cx="0" cy="0"/>
        </a:xfrm>
      </p:grpSpPr>
      <p:sp>
        <p:nvSpPr>
          <p:cNvPr id="25" name="Google Shape;25;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 name="Google Shape;26;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 name="Shape 31"/>
        <p:cNvGrpSpPr/>
        <p:nvPr/>
      </p:nvGrpSpPr>
      <p:grpSpPr>
        <a:xfrm>
          <a:off x="0" y="0"/>
          <a:ext cx="0" cy="0"/>
          <a:chOff x="0" y="0"/>
          <a:chExt cx="0" cy="0"/>
        </a:xfrm>
      </p:grpSpPr>
      <p:sp>
        <p:nvSpPr>
          <p:cNvPr id="32" name="Google Shape;32;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 name="Google Shape;33;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 name="Shape 39"/>
        <p:cNvGrpSpPr/>
        <p:nvPr/>
      </p:nvGrpSpPr>
      <p:grpSpPr>
        <a:xfrm>
          <a:off x="0" y="0"/>
          <a:ext cx="0" cy="0"/>
          <a:chOff x="0" y="0"/>
          <a:chExt cx="0" cy="0"/>
        </a:xfrm>
      </p:grpSpPr>
      <p:sp>
        <p:nvSpPr>
          <p:cNvPr id="40" name="Google Shape;40;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1" name="Google Shape;41;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2" name="Google Shape;42;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NZ"/>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 name="Shape 47"/>
        <p:cNvGrpSpPr/>
        <p:nvPr/>
      </p:nvGrpSpPr>
      <p:grpSpPr>
        <a:xfrm>
          <a:off x="0" y="0"/>
          <a:ext cx="0" cy="0"/>
          <a:chOff x="0" y="0"/>
          <a:chExt cx="0" cy="0"/>
        </a:xfrm>
      </p:grpSpPr>
      <p:sp>
        <p:nvSpPr>
          <p:cNvPr id="48" name="Google Shape;48;g3c4c8ed3ef3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9" name="Google Shape;49;g3c4c8ed3ef3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0" name="Google Shape;50;g3c4c8ed3ef3_0_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NZ"/>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7" name="Google Shape;57;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3" name="Google Shape;63;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64" name="Google Shape;64;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NZ"/>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3" name="Google Shape;73;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4" name="Google Shape;74;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NZ"/>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2" name="Google Shape;82;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rPr b="0" i="0" lang="en-NZ" sz="1200" u="none" strike="noStrike">
                <a:solidFill>
                  <a:srgbClr val="000000"/>
                </a:solidFill>
                <a:latin typeface="Arial"/>
                <a:ea typeface="Arial"/>
                <a:cs typeface="Arial"/>
                <a:sym typeface="Arial"/>
              </a:rPr>
              <a:t>At a national level, a review should be conducted of all existing activities and strategies that contribute to tsunami preparedness as described by the Tsunami Ready Recognition Programme indicators. The purpose of this is the identification of where Tsunami Ready indicators are already being met through existing national or community disaster management or tsunami preparedness efforts.</a:t>
            </a:r>
            <a:br>
              <a:rPr b="0" i="0" lang="en-NZ" sz="1200" u="none" strike="noStrike">
                <a:solidFill>
                  <a:srgbClr val="000000"/>
                </a:solidFill>
                <a:latin typeface="Arial"/>
                <a:ea typeface="Arial"/>
                <a:cs typeface="Arial"/>
                <a:sym typeface="Arial"/>
              </a:rPr>
            </a:br>
            <a:br>
              <a:rPr b="0" i="0" lang="en-NZ" sz="1200" u="none" strike="noStrike">
                <a:solidFill>
                  <a:srgbClr val="000000"/>
                </a:solidFill>
                <a:latin typeface="Arial"/>
                <a:ea typeface="Arial"/>
                <a:cs typeface="Arial"/>
                <a:sym typeface="Arial"/>
              </a:rPr>
            </a:br>
            <a:r>
              <a:rPr b="0" i="0" lang="en-NZ" sz="1200" u="none" strike="noStrike">
                <a:solidFill>
                  <a:srgbClr val="000000"/>
                </a:solidFill>
                <a:latin typeface="Arial"/>
                <a:ea typeface="Arial"/>
                <a:cs typeface="Arial"/>
                <a:sym typeface="Arial"/>
              </a:rPr>
              <a:t>Before the ICG we will be trying to provide examples of how this might practically be applied in a few countries</a:t>
            </a:r>
            <a:endParaRPr/>
          </a:p>
          <a:p>
            <a:pPr indent="0" lvl="0" marL="0" marR="0" rtl="0" algn="l">
              <a:lnSpc>
                <a:spcPct val="100000"/>
              </a:lnSpc>
              <a:spcBef>
                <a:spcPts val="0"/>
              </a:spcBef>
              <a:spcAft>
                <a:spcPts val="0"/>
              </a:spcAft>
              <a:buClr>
                <a:schemeClr val="dk1"/>
              </a:buClr>
              <a:buSzPts val="1200"/>
              <a:buFont typeface="Arial"/>
              <a:buNone/>
            </a:pPr>
            <a:r>
              <a:t/>
            </a:r>
            <a:endParaRPr b="0" i="0" sz="1200" u="none" strike="noStrike">
              <a:solidFill>
                <a:srgbClr val="000000"/>
              </a:solidFill>
              <a:latin typeface="Arial"/>
              <a:ea typeface="Arial"/>
              <a:cs typeface="Arial"/>
              <a:sym typeface="Arial"/>
            </a:endParaRPr>
          </a:p>
          <a:p>
            <a:pPr indent="0" lvl="0" marL="0" rtl="0" algn="l">
              <a:spcBef>
                <a:spcPts val="0"/>
              </a:spcBef>
              <a:spcAft>
                <a:spcPts val="0"/>
              </a:spcAft>
              <a:buNone/>
            </a:pPr>
            <a:r>
              <a:t/>
            </a:r>
            <a:endParaRPr/>
          </a:p>
        </p:txBody>
      </p:sp>
      <p:sp>
        <p:nvSpPr>
          <p:cNvPr id="83" name="Google Shape;83;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NZ"/>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p:cSld name="Custom Layout">
    <p:spTree>
      <p:nvGrpSpPr>
        <p:cNvPr id="13" name="Shape 13"/>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4" name="Shape 14"/>
        <p:cNvGrpSpPr/>
        <p:nvPr/>
      </p:nvGrpSpPr>
      <p:grpSpPr>
        <a:xfrm>
          <a:off x="0" y="0"/>
          <a:ext cx="0" cy="0"/>
          <a:chOff x="0" y="0"/>
          <a:chExt cx="0" cy="0"/>
        </a:xfrm>
      </p:grpSpPr>
      <p:sp>
        <p:nvSpPr>
          <p:cNvPr id="15" name="Google Shape;15;p15"/>
          <p:cNvSpPr txBox="1"/>
          <p:nvPr>
            <p:ph idx="10" type="dt"/>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6" name="Google Shape;16;p15"/>
          <p:cNvSpPr txBox="1"/>
          <p:nvPr>
            <p:ph idx="11" type="ftr"/>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7" name="Google Shape;17;p15"/>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NZ"/>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9" name="Shape 9"/>
        <p:cNvGrpSpPr/>
        <p:nvPr/>
      </p:nvGrpSpPr>
      <p:grpSpPr>
        <a:xfrm>
          <a:off x="0" y="0"/>
          <a:ext cx="0" cy="0"/>
          <a:chOff x="0" y="0"/>
          <a:chExt cx="0" cy="0"/>
        </a:xfrm>
      </p:grpSpPr>
      <p:sp>
        <p:nvSpPr>
          <p:cNvPr id="10" name="Google Shape;10;p13"/>
          <p:cNvSpPr/>
          <p:nvPr/>
        </p:nvSpPr>
        <p:spPr>
          <a:xfrm rot="10800000">
            <a:off x="518275" y="1074002"/>
            <a:ext cx="2423422" cy="98238"/>
          </a:xfrm>
          <a:prstGeom prst="rect">
            <a:avLst/>
          </a:prstGeom>
          <a:solidFill>
            <a:srgbClr val="0069B4"/>
          </a:solidFill>
          <a:ln>
            <a:noFill/>
          </a:ln>
        </p:spPr>
        <p:txBody>
          <a:bodyPr anchorCtr="0" anchor="ctr" bIns="65000" lIns="65000" spcFirstLastPara="1" rIns="65000" wrap="square" tIns="65000">
            <a:noAutofit/>
          </a:bodyPr>
          <a:lstStyle/>
          <a:p>
            <a:pPr indent="0" lvl="0" marL="0" marR="0" rtl="0" algn="l">
              <a:spcBef>
                <a:spcPts val="0"/>
              </a:spcBef>
              <a:spcAft>
                <a:spcPts val="0"/>
              </a:spcAft>
              <a:buClr>
                <a:schemeClr val="dk1"/>
              </a:buClr>
              <a:buSzPts val="1800"/>
              <a:buFont typeface="Arial"/>
              <a:buNone/>
            </a:pPr>
            <a:r>
              <a:t/>
            </a:r>
            <a:endParaRPr b="0" i="0" sz="1800" u="none" cap="none" strike="noStrike">
              <a:solidFill>
                <a:schemeClr val="dk1"/>
              </a:solidFill>
              <a:latin typeface="Roboto"/>
              <a:ea typeface="Roboto"/>
              <a:cs typeface="Roboto"/>
              <a:sym typeface="Roboto"/>
            </a:endParaRPr>
          </a:p>
        </p:txBody>
      </p:sp>
      <p:pic>
        <p:nvPicPr>
          <p:cNvPr id="11" name="Google Shape;11;p13"/>
          <p:cNvPicPr preferRelativeResize="0"/>
          <p:nvPr/>
        </p:nvPicPr>
        <p:blipFill rotWithShape="1">
          <a:blip r:embed="rId1">
            <a:alphaModFix/>
          </a:blip>
          <a:srcRect b="0" l="0" r="0" t="0"/>
          <a:stretch/>
        </p:blipFill>
        <p:spPr>
          <a:xfrm>
            <a:off x="10819071" y="150590"/>
            <a:ext cx="1232729" cy="1243643"/>
          </a:xfrm>
          <a:prstGeom prst="rect">
            <a:avLst/>
          </a:prstGeom>
          <a:noFill/>
          <a:ln>
            <a:noFill/>
          </a:ln>
        </p:spPr>
      </p:pic>
      <p:sp>
        <p:nvSpPr>
          <p:cNvPr id="12" name="Google Shape;12;p13"/>
          <p:cNvSpPr/>
          <p:nvPr/>
        </p:nvSpPr>
        <p:spPr>
          <a:xfrm>
            <a:off x="0" y="6299142"/>
            <a:ext cx="12192000" cy="408268"/>
          </a:xfrm>
          <a:prstGeom prst="rect">
            <a:avLst/>
          </a:prstGeom>
          <a:solidFill>
            <a:srgbClr val="0069B4"/>
          </a:solidFill>
          <a:ln>
            <a:noFill/>
          </a:ln>
        </p:spPr>
        <p:txBody>
          <a:bodyPr anchorCtr="0" anchor="ctr" bIns="65000" lIns="65000" spcFirstLastPara="1" rIns="65000" wrap="square" tIns="65000">
            <a:spAutoFit/>
          </a:bodyPr>
          <a:lstStyle/>
          <a:p>
            <a:pPr indent="0" lvl="0" marL="0" marR="0" rtl="0" algn="ctr">
              <a:spcBef>
                <a:spcPts val="0"/>
              </a:spcBef>
              <a:spcAft>
                <a:spcPts val="0"/>
              </a:spcAft>
              <a:buClr>
                <a:schemeClr val="dk1"/>
              </a:buClr>
              <a:buSzPts val="1800"/>
              <a:buFont typeface="Arial"/>
              <a:buNone/>
            </a:pPr>
            <a:r>
              <a:t/>
            </a:r>
            <a:endParaRPr b="1" i="0" sz="1800" u="none" cap="none" strike="noStrike">
              <a:solidFill>
                <a:schemeClr val="lt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1.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1.png"/><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1.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hyperlink" Target="https://oceanexpert.org/document/36094"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 name="Shape 21"/>
        <p:cNvGrpSpPr/>
        <p:nvPr/>
      </p:nvGrpSpPr>
      <p:grpSpPr>
        <a:xfrm>
          <a:off x="0" y="0"/>
          <a:ext cx="0" cy="0"/>
          <a:chOff x="0" y="0"/>
          <a:chExt cx="0" cy="0"/>
        </a:xfrm>
      </p:grpSpPr>
      <p:sp>
        <p:nvSpPr>
          <p:cNvPr id="22" name="Google Shape;22;p1"/>
          <p:cNvSpPr txBox="1"/>
          <p:nvPr/>
        </p:nvSpPr>
        <p:spPr>
          <a:xfrm>
            <a:off x="656654" y="1102433"/>
            <a:ext cx="5690983" cy="4351338"/>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rgbClr val="0D587A"/>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rgbClr val="189ED9"/>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600"/>
              <a:buFont typeface="Arial"/>
              <a:buNone/>
            </a:pPr>
            <a:r>
              <a:t/>
            </a:r>
            <a:endParaRPr b="0" i="0" sz="2600" u="none" cap="none" strike="noStrike">
              <a:solidFill>
                <a:srgbClr val="000000"/>
              </a:solidFill>
              <a:latin typeface="Arial"/>
              <a:ea typeface="Arial"/>
              <a:cs typeface="Arial"/>
              <a:sym typeface="Arial"/>
            </a:endParaRPr>
          </a:p>
        </p:txBody>
      </p:sp>
      <p:sp>
        <p:nvSpPr>
          <p:cNvPr id="23" name="Google Shape;23;p1"/>
          <p:cNvSpPr/>
          <p:nvPr/>
        </p:nvSpPr>
        <p:spPr>
          <a:xfrm>
            <a:off x="453887" y="1011612"/>
            <a:ext cx="11284226" cy="2277506"/>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2000"/>
              <a:buFont typeface="Arial"/>
              <a:buNone/>
            </a:pPr>
            <a:r>
              <a:t/>
            </a:r>
            <a:endParaRPr b="1" i="0" sz="20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2000"/>
              <a:buFont typeface="Arial"/>
              <a:buNone/>
            </a:pPr>
            <a:r>
              <a:t/>
            </a:r>
            <a:endParaRPr b="1" i="0" sz="20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2000"/>
              <a:buFont typeface="Arial"/>
              <a:buNone/>
            </a:pPr>
            <a:r>
              <a:t/>
            </a:r>
            <a:endParaRPr b="1" i="0" sz="20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2000"/>
              <a:buFont typeface="Arial"/>
              <a:buNone/>
            </a:pPr>
            <a:r>
              <a:t/>
            </a:r>
            <a:endParaRPr b="1" i="0" sz="20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2000"/>
              <a:buFont typeface="Arial"/>
              <a:buNone/>
            </a:pPr>
            <a:r>
              <a:t/>
            </a:r>
            <a:endParaRPr b="1" i="0" sz="20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400"/>
              <a:buFont typeface="Arial"/>
              <a:buNone/>
            </a:pPr>
            <a:r>
              <a:rPr b="1" i="0" lang="en-NZ" sz="2400" u="none" cap="none" strike="noStrike">
                <a:solidFill>
                  <a:srgbClr val="000000"/>
                </a:solidFill>
                <a:latin typeface="Arial"/>
                <a:ea typeface="Arial"/>
                <a:cs typeface="Arial"/>
                <a:sym typeface="Arial"/>
              </a:rPr>
              <a:t>Status of Tsunami Ready Equivalency</a:t>
            </a:r>
            <a:endParaRPr/>
          </a:p>
          <a:p>
            <a:pPr indent="0" lvl="0" marL="0" marR="0" rtl="0" algn="ctr">
              <a:lnSpc>
                <a:spcPct val="100000"/>
              </a:lnSpc>
              <a:spcBef>
                <a:spcPts val="0"/>
              </a:spcBef>
              <a:spcAft>
                <a:spcPts val="0"/>
              </a:spcAft>
              <a:buClr>
                <a:srgbClr val="000000"/>
              </a:buClr>
              <a:buSzPts val="1800"/>
              <a:buFont typeface="Arial"/>
              <a:buNone/>
            </a:pPr>
            <a:r>
              <a:rPr b="1" i="0" lang="en-NZ" sz="1800" u="none" cap="none" strike="noStrike">
                <a:solidFill>
                  <a:srgbClr val="000000"/>
                </a:solidFill>
                <a:latin typeface="Arial"/>
                <a:ea typeface="Arial"/>
                <a:cs typeface="Arial"/>
                <a:sym typeface="Arial"/>
              </a:rPr>
              <a:t>March 2026 Report to TT DMP</a:t>
            </a:r>
            <a:endParaRPr b="1" i="0" sz="1800" u="none" cap="none" strike="noStrik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pic>
        <p:nvPicPr>
          <p:cNvPr descr="A blue and white logo&#10;&#10;Description automatically generated" id="96" name="Google Shape;96;p9"/>
          <p:cNvPicPr preferRelativeResize="0"/>
          <p:nvPr/>
        </p:nvPicPr>
        <p:blipFill rotWithShape="1">
          <a:blip r:embed="rId3">
            <a:alphaModFix/>
          </a:blip>
          <a:srcRect b="0" l="0" r="0" t="0"/>
          <a:stretch/>
        </p:blipFill>
        <p:spPr>
          <a:xfrm>
            <a:off x="-1110560" y="4638722"/>
            <a:ext cx="6270171" cy="2495725"/>
          </a:xfrm>
          <a:prstGeom prst="rect">
            <a:avLst/>
          </a:prstGeom>
          <a:noFill/>
          <a:ln>
            <a:noFill/>
          </a:ln>
        </p:spPr>
      </p:pic>
      <p:sp>
        <p:nvSpPr>
          <p:cNvPr id="97" name="Google Shape;97;p9"/>
          <p:cNvSpPr/>
          <p:nvPr/>
        </p:nvSpPr>
        <p:spPr>
          <a:xfrm>
            <a:off x="0" y="0"/>
            <a:ext cx="12323135" cy="307777"/>
          </a:xfrm>
          <a:prstGeom prst="rect">
            <a:avLst/>
          </a:prstGeom>
          <a:solidFill>
            <a:srgbClr val="0961A9"/>
          </a:solidFill>
          <a:ln cap="flat" cmpd="sng" w="25400">
            <a:solidFill>
              <a:srgbClr val="0961A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98" name="Google Shape;98;p9"/>
          <p:cNvSpPr txBox="1"/>
          <p:nvPr/>
        </p:nvSpPr>
        <p:spPr>
          <a:xfrm>
            <a:off x="360947" y="1323474"/>
            <a:ext cx="184731"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9" name="Google Shape;99;p9"/>
          <p:cNvSpPr txBox="1"/>
          <p:nvPr/>
        </p:nvSpPr>
        <p:spPr>
          <a:xfrm>
            <a:off x="9657962" y="0"/>
            <a:ext cx="2402902" cy="307777"/>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1" lang="en-NZ" sz="1400">
                <a:solidFill>
                  <a:schemeClr val="lt1"/>
                </a:solidFill>
                <a:latin typeface="Arial"/>
                <a:ea typeface="Arial"/>
                <a:cs typeface="Arial"/>
                <a:sym typeface="Arial"/>
              </a:rPr>
              <a:t>ICG/PTWS XXXI April 2025</a:t>
            </a:r>
            <a:endParaRPr b="1" sz="1400">
              <a:solidFill>
                <a:schemeClr val="lt1"/>
              </a:solidFill>
              <a:latin typeface="Arial"/>
              <a:ea typeface="Arial"/>
              <a:cs typeface="Arial"/>
              <a:sym typeface="Arial"/>
            </a:endParaRPr>
          </a:p>
        </p:txBody>
      </p:sp>
      <p:pic>
        <p:nvPicPr>
          <p:cNvPr id="100" name="Google Shape;100;p9"/>
          <p:cNvPicPr preferRelativeResize="0"/>
          <p:nvPr/>
        </p:nvPicPr>
        <p:blipFill rotWithShape="1">
          <a:blip r:embed="rId4">
            <a:alphaModFix/>
          </a:blip>
          <a:srcRect b="0" l="0" r="0" t="0"/>
          <a:stretch/>
        </p:blipFill>
        <p:spPr>
          <a:xfrm>
            <a:off x="360947" y="1039646"/>
            <a:ext cx="9792122" cy="5689404"/>
          </a:xfrm>
          <a:prstGeom prst="rect">
            <a:avLst/>
          </a:prstGeom>
          <a:noFill/>
          <a:ln>
            <a:noFill/>
          </a:ln>
        </p:spPr>
      </p:pic>
      <p:sp>
        <p:nvSpPr>
          <p:cNvPr id="101" name="Google Shape;101;p9"/>
          <p:cNvSpPr/>
          <p:nvPr/>
        </p:nvSpPr>
        <p:spPr>
          <a:xfrm>
            <a:off x="360947" y="206904"/>
            <a:ext cx="11284226" cy="76940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2000"/>
              <a:buFont typeface="Arial"/>
              <a:buNone/>
            </a:pPr>
            <a:r>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1" lang="en-NZ" sz="2400">
                <a:solidFill>
                  <a:srgbClr val="000000"/>
                </a:solidFill>
                <a:latin typeface="Arial"/>
                <a:ea typeface="Arial"/>
                <a:cs typeface="Arial"/>
                <a:sym typeface="Arial"/>
              </a:rPr>
              <a:t>2. Cross-Referencing Process cont.</a:t>
            </a:r>
            <a:endParaRPr b="1" i="0" sz="2400" u="none" cap="none" strike="noStrik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pic>
        <p:nvPicPr>
          <p:cNvPr descr="A blue and white logo&#10;&#10;Description automatically generated" id="107" name="Google Shape;107;p10"/>
          <p:cNvPicPr preferRelativeResize="0"/>
          <p:nvPr/>
        </p:nvPicPr>
        <p:blipFill rotWithShape="1">
          <a:blip r:embed="rId3">
            <a:alphaModFix/>
          </a:blip>
          <a:srcRect b="0" l="0" r="0" t="0"/>
          <a:stretch/>
        </p:blipFill>
        <p:spPr>
          <a:xfrm>
            <a:off x="-1110560" y="4638722"/>
            <a:ext cx="6270171" cy="2495725"/>
          </a:xfrm>
          <a:prstGeom prst="rect">
            <a:avLst/>
          </a:prstGeom>
          <a:noFill/>
          <a:ln>
            <a:noFill/>
          </a:ln>
        </p:spPr>
      </p:pic>
      <p:sp>
        <p:nvSpPr>
          <p:cNvPr id="108" name="Google Shape;108;p10"/>
          <p:cNvSpPr/>
          <p:nvPr/>
        </p:nvSpPr>
        <p:spPr>
          <a:xfrm>
            <a:off x="0" y="0"/>
            <a:ext cx="12323135" cy="307777"/>
          </a:xfrm>
          <a:prstGeom prst="rect">
            <a:avLst/>
          </a:prstGeom>
          <a:solidFill>
            <a:srgbClr val="0961A9"/>
          </a:solidFill>
          <a:ln cap="flat" cmpd="sng" w="25400">
            <a:solidFill>
              <a:srgbClr val="0961A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09" name="Google Shape;109;p10"/>
          <p:cNvSpPr txBox="1"/>
          <p:nvPr/>
        </p:nvSpPr>
        <p:spPr>
          <a:xfrm>
            <a:off x="360947" y="1323474"/>
            <a:ext cx="184731"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10" name="Google Shape;110;p10"/>
          <p:cNvSpPr txBox="1"/>
          <p:nvPr/>
        </p:nvSpPr>
        <p:spPr>
          <a:xfrm>
            <a:off x="9657962" y="0"/>
            <a:ext cx="2402902" cy="307777"/>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1" lang="en-NZ" sz="1400">
                <a:solidFill>
                  <a:schemeClr val="lt1"/>
                </a:solidFill>
                <a:latin typeface="Arial"/>
                <a:ea typeface="Arial"/>
                <a:cs typeface="Arial"/>
                <a:sym typeface="Arial"/>
              </a:rPr>
              <a:t>ICG/PTWS XXXI April 2025</a:t>
            </a:r>
            <a:endParaRPr b="1" sz="1400">
              <a:solidFill>
                <a:schemeClr val="lt1"/>
              </a:solidFill>
              <a:latin typeface="Arial"/>
              <a:ea typeface="Arial"/>
              <a:cs typeface="Arial"/>
              <a:sym typeface="Arial"/>
            </a:endParaRPr>
          </a:p>
        </p:txBody>
      </p:sp>
      <p:pic>
        <p:nvPicPr>
          <p:cNvPr id="111" name="Google Shape;111;p10"/>
          <p:cNvPicPr preferRelativeResize="0"/>
          <p:nvPr/>
        </p:nvPicPr>
        <p:blipFill rotWithShape="1">
          <a:blip r:embed="rId4">
            <a:alphaModFix/>
          </a:blip>
          <a:srcRect b="0" l="0" r="0" t="0"/>
          <a:stretch/>
        </p:blipFill>
        <p:spPr>
          <a:xfrm>
            <a:off x="453312" y="932623"/>
            <a:ext cx="8154538" cy="5925377"/>
          </a:xfrm>
          <a:prstGeom prst="rect">
            <a:avLst/>
          </a:prstGeom>
          <a:noFill/>
          <a:ln>
            <a:noFill/>
          </a:ln>
        </p:spPr>
      </p:pic>
      <p:sp>
        <p:nvSpPr>
          <p:cNvPr id="112" name="Google Shape;112;p10"/>
          <p:cNvSpPr/>
          <p:nvPr/>
        </p:nvSpPr>
        <p:spPr>
          <a:xfrm>
            <a:off x="360947" y="206904"/>
            <a:ext cx="11284226" cy="76940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2000"/>
              <a:buFont typeface="Arial"/>
              <a:buNone/>
            </a:pPr>
            <a:r>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1" lang="en-NZ" sz="2400">
                <a:solidFill>
                  <a:srgbClr val="000000"/>
                </a:solidFill>
                <a:latin typeface="Arial"/>
                <a:ea typeface="Arial"/>
                <a:cs typeface="Arial"/>
                <a:sym typeface="Arial"/>
              </a:rPr>
              <a:t>2. Cross-Referencing Process cont.</a:t>
            </a:r>
            <a:endParaRPr b="1" i="0" sz="2400" u="none" cap="none" strike="noStrike">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pic>
        <p:nvPicPr>
          <p:cNvPr descr="A blue and white logo&#10;&#10;Description automatically generated" id="118" name="Google Shape;118;p11"/>
          <p:cNvPicPr preferRelativeResize="0"/>
          <p:nvPr/>
        </p:nvPicPr>
        <p:blipFill rotWithShape="1">
          <a:blip r:embed="rId3">
            <a:alphaModFix/>
          </a:blip>
          <a:srcRect b="0" l="0" r="0" t="0"/>
          <a:stretch/>
        </p:blipFill>
        <p:spPr>
          <a:xfrm>
            <a:off x="-1110560" y="4638722"/>
            <a:ext cx="6270171" cy="2495725"/>
          </a:xfrm>
          <a:prstGeom prst="rect">
            <a:avLst/>
          </a:prstGeom>
          <a:noFill/>
          <a:ln>
            <a:noFill/>
          </a:ln>
        </p:spPr>
      </p:pic>
      <p:sp>
        <p:nvSpPr>
          <p:cNvPr id="119" name="Google Shape;119;p11"/>
          <p:cNvSpPr/>
          <p:nvPr/>
        </p:nvSpPr>
        <p:spPr>
          <a:xfrm>
            <a:off x="0" y="0"/>
            <a:ext cx="12323135" cy="307777"/>
          </a:xfrm>
          <a:prstGeom prst="rect">
            <a:avLst/>
          </a:prstGeom>
          <a:solidFill>
            <a:srgbClr val="0961A9"/>
          </a:solidFill>
          <a:ln cap="flat" cmpd="sng" w="25400">
            <a:solidFill>
              <a:srgbClr val="0961A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20" name="Google Shape;120;p11"/>
          <p:cNvSpPr txBox="1"/>
          <p:nvPr/>
        </p:nvSpPr>
        <p:spPr>
          <a:xfrm>
            <a:off x="360947" y="1323474"/>
            <a:ext cx="184731"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21" name="Google Shape;121;p11"/>
          <p:cNvSpPr txBox="1"/>
          <p:nvPr/>
        </p:nvSpPr>
        <p:spPr>
          <a:xfrm>
            <a:off x="9657962" y="0"/>
            <a:ext cx="2402902" cy="307777"/>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1" lang="en-NZ" sz="1400">
                <a:solidFill>
                  <a:schemeClr val="lt1"/>
                </a:solidFill>
                <a:latin typeface="Arial"/>
                <a:ea typeface="Arial"/>
                <a:cs typeface="Arial"/>
                <a:sym typeface="Arial"/>
              </a:rPr>
              <a:t>ICG/PTWS XXXI April 2025</a:t>
            </a:r>
            <a:endParaRPr b="1" sz="1400">
              <a:solidFill>
                <a:schemeClr val="lt1"/>
              </a:solidFill>
              <a:latin typeface="Arial"/>
              <a:ea typeface="Arial"/>
              <a:cs typeface="Arial"/>
              <a:sym typeface="Arial"/>
            </a:endParaRPr>
          </a:p>
        </p:txBody>
      </p:sp>
      <p:pic>
        <p:nvPicPr>
          <p:cNvPr id="122" name="Google Shape;122;p11"/>
          <p:cNvPicPr preferRelativeResize="0"/>
          <p:nvPr/>
        </p:nvPicPr>
        <p:blipFill rotWithShape="1">
          <a:blip r:embed="rId4">
            <a:alphaModFix/>
          </a:blip>
          <a:srcRect b="0" l="0" r="0" t="0"/>
          <a:stretch/>
        </p:blipFill>
        <p:spPr>
          <a:xfrm>
            <a:off x="360947" y="1035540"/>
            <a:ext cx="8592553" cy="5586678"/>
          </a:xfrm>
          <a:prstGeom prst="rect">
            <a:avLst/>
          </a:prstGeom>
          <a:noFill/>
          <a:ln>
            <a:noFill/>
          </a:ln>
        </p:spPr>
      </p:pic>
      <p:sp>
        <p:nvSpPr>
          <p:cNvPr id="123" name="Google Shape;123;p11"/>
          <p:cNvSpPr/>
          <p:nvPr/>
        </p:nvSpPr>
        <p:spPr>
          <a:xfrm>
            <a:off x="360947" y="206904"/>
            <a:ext cx="11284226" cy="76940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2000"/>
              <a:buFont typeface="Arial"/>
              <a:buNone/>
            </a:pPr>
            <a:r>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1" lang="en-NZ" sz="2400">
                <a:solidFill>
                  <a:srgbClr val="000000"/>
                </a:solidFill>
                <a:latin typeface="Arial"/>
                <a:ea typeface="Arial"/>
                <a:cs typeface="Arial"/>
                <a:sym typeface="Arial"/>
              </a:rPr>
              <a:t>2. Cross-Referencing Process cont.</a:t>
            </a:r>
            <a:endParaRPr b="1" i="0" sz="2400" u="none" cap="none" strike="noStrike">
              <a:solidFill>
                <a:srgbClr val="000000"/>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12"/>
          <p:cNvSpPr/>
          <p:nvPr/>
        </p:nvSpPr>
        <p:spPr>
          <a:xfrm>
            <a:off x="0" y="0"/>
            <a:ext cx="12323135" cy="307777"/>
          </a:xfrm>
          <a:prstGeom prst="rect">
            <a:avLst/>
          </a:prstGeom>
          <a:solidFill>
            <a:srgbClr val="0961A9"/>
          </a:solidFill>
          <a:ln cap="flat" cmpd="sng" w="25400">
            <a:solidFill>
              <a:srgbClr val="0961A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30" name="Google Shape;130;p12"/>
          <p:cNvSpPr txBox="1"/>
          <p:nvPr/>
        </p:nvSpPr>
        <p:spPr>
          <a:xfrm>
            <a:off x="460742" y="1767006"/>
            <a:ext cx="11284226" cy="3323987"/>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n-NZ" sz="1800" u="none" strike="noStrike">
                <a:solidFill>
                  <a:srgbClr val="000000"/>
                </a:solidFill>
                <a:latin typeface="Arial"/>
                <a:ea typeface="Arial"/>
                <a:cs typeface="Arial"/>
                <a:sym typeface="Arial"/>
              </a:rPr>
              <a:t>PTWS Member States should report the progress of the preparedness and resilience of at-risk communities either through the Tsunami Ready Recognition Programme Implementation or through the equivalency approach through national reporting to the ICG. </a:t>
            </a:r>
            <a:endParaRPr b="0" sz="1800">
              <a:solidFill>
                <a:schemeClr val="dk1"/>
              </a:solidFill>
              <a:latin typeface="Arial"/>
              <a:ea typeface="Arial"/>
              <a:cs typeface="Arial"/>
              <a:sym typeface="Arial"/>
            </a:endParaRPr>
          </a:p>
          <a:p>
            <a:pPr indent="0" lvl="0" marL="0" marR="0" rtl="0" algn="just">
              <a:spcBef>
                <a:spcPts val="1200"/>
              </a:spcBef>
              <a:spcAft>
                <a:spcPts val="0"/>
              </a:spcAft>
              <a:buNone/>
            </a:pPr>
            <a:r>
              <a:rPr lang="en-NZ" sz="1800">
                <a:solidFill>
                  <a:srgbClr val="000000"/>
                </a:solidFill>
                <a:latin typeface="Arial"/>
                <a:ea typeface="Arial"/>
                <a:cs typeface="Arial"/>
                <a:sym typeface="Arial"/>
              </a:rPr>
              <a:t>Ideally, these should be integrated with future PTWS KPI and National Reporting frameworks, but reporting could be along the lines of the following:</a:t>
            </a:r>
            <a:endParaRPr/>
          </a:p>
          <a:p>
            <a:pPr indent="0" lvl="0" marL="0" marR="0" rtl="0" algn="just">
              <a:spcBef>
                <a:spcPts val="1200"/>
              </a:spcBef>
              <a:spcAft>
                <a:spcPts val="0"/>
              </a:spcAft>
              <a:buNone/>
            </a:pPr>
            <a:r>
              <a:t/>
            </a:r>
            <a:endParaRPr b="0" sz="1800">
              <a:solidFill>
                <a:schemeClr val="dk1"/>
              </a:solidFill>
              <a:latin typeface="Arial"/>
              <a:ea typeface="Arial"/>
              <a:cs typeface="Arial"/>
              <a:sym typeface="Arial"/>
            </a:endParaRPr>
          </a:p>
          <a:p>
            <a:pPr indent="0" lvl="0" marL="0" marR="0" rtl="0" algn="ctr">
              <a:spcBef>
                <a:spcPts val="1200"/>
              </a:spcBef>
              <a:spcAft>
                <a:spcPts val="0"/>
              </a:spcAft>
              <a:buNone/>
            </a:pPr>
            <a:r>
              <a:rPr b="1" i="0" lang="en-NZ" sz="1800" u="none" strike="noStrike">
                <a:solidFill>
                  <a:srgbClr val="0961A9"/>
                </a:solidFill>
                <a:latin typeface="Arial"/>
                <a:ea typeface="Arial"/>
                <a:cs typeface="Arial"/>
                <a:sym typeface="Arial"/>
              </a:rPr>
              <a:t>What % of your at-risk communities are </a:t>
            </a:r>
            <a:r>
              <a:rPr b="1" lang="en-NZ" sz="1800">
                <a:solidFill>
                  <a:srgbClr val="0961A9"/>
                </a:solidFill>
                <a:latin typeface="Arial"/>
                <a:ea typeface="Arial"/>
                <a:cs typeface="Arial"/>
                <a:sym typeface="Arial"/>
              </a:rPr>
              <a:t>‘prepared for and resilient to tsunami’?</a:t>
            </a:r>
            <a:endParaRPr/>
          </a:p>
          <a:p>
            <a:pPr indent="0" lvl="0" marL="0" marR="0" rtl="0" algn="ctr">
              <a:spcBef>
                <a:spcPts val="0"/>
              </a:spcBef>
              <a:spcAft>
                <a:spcPts val="0"/>
              </a:spcAft>
              <a:buNone/>
            </a:pPr>
            <a:r>
              <a:t/>
            </a:r>
            <a:endParaRPr b="1" sz="1800">
              <a:solidFill>
                <a:srgbClr val="0961A9"/>
              </a:solidFill>
              <a:latin typeface="Arial"/>
              <a:ea typeface="Arial"/>
              <a:cs typeface="Arial"/>
              <a:sym typeface="Arial"/>
            </a:endParaRPr>
          </a:p>
          <a:p>
            <a:pPr indent="0" lvl="0" marL="0" marR="0" rtl="0" algn="l">
              <a:spcBef>
                <a:spcPts val="0"/>
              </a:spcBef>
              <a:spcAft>
                <a:spcPts val="0"/>
              </a:spcAft>
              <a:buNone/>
            </a:pPr>
            <a:r>
              <a:rPr lang="en-NZ" sz="1800">
                <a:solidFill>
                  <a:schemeClr val="dk1"/>
                </a:solidFill>
                <a:latin typeface="Arial"/>
                <a:ea typeface="Arial"/>
                <a:cs typeface="Arial"/>
                <a:sym typeface="Arial"/>
              </a:rPr>
              <a:t>This will need to continue to be closely aligned to global reporting methods for UNOD goals and the Tsunami Ready recognition programme. </a:t>
            </a:r>
            <a:endParaRPr/>
          </a:p>
        </p:txBody>
      </p:sp>
      <p:sp>
        <p:nvSpPr>
          <p:cNvPr id="131" name="Google Shape;131;p12"/>
          <p:cNvSpPr txBox="1"/>
          <p:nvPr/>
        </p:nvSpPr>
        <p:spPr>
          <a:xfrm>
            <a:off x="9657962" y="0"/>
            <a:ext cx="2402902" cy="307777"/>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1" lang="en-NZ" sz="1400">
                <a:solidFill>
                  <a:schemeClr val="lt1"/>
                </a:solidFill>
                <a:latin typeface="Arial"/>
                <a:ea typeface="Arial"/>
                <a:cs typeface="Arial"/>
                <a:sym typeface="Arial"/>
              </a:rPr>
              <a:t>ICG/PTWS XXXI April 2025</a:t>
            </a:r>
            <a:endParaRPr b="1" sz="1400">
              <a:solidFill>
                <a:schemeClr val="lt1"/>
              </a:solidFill>
              <a:latin typeface="Arial"/>
              <a:ea typeface="Arial"/>
              <a:cs typeface="Arial"/>
              <a:sym typeface="Arial"/>
            </a:endParaRPr>
          </a:p>
        </p:txBody>
      </p:sp>
      <p:sp>
        <p:nvSpPr>
          <p:cNvPr id="132" name="Google Shape;132;p12"/>
          <p:cNvSpPr/>
          <p:nvPr/>
        </p:nvSpPr>
        <p:spPr>
          <a:xfrm>
            <a:off x="3016012" y="537410"/>
            <a:ext cx="11284226" cy="76940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2000"/>
              <a:buFont typeface="Arial"/>
              <a:buNone/>
            </a:pPr>
            <a:r>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1" lang="en-NZ" sz="2400">
                <a:solidFill>
                  <a:srgbClr val="000000"/>
                </a:solidFill>
                <a:latin typeface="Arial"/>
                <a:ea typeface="Arial"/>
                <a:cs typeface="Arial"/>
                <a:sym typeface="Arial"/>
              </a:rPr>
              <a:t>3. Reporting</a:t>
            </a:r>
            <a:endParaRPr b="1" i="0" sz="2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 name="Shape 27"/>
        <p:cNvGrpSpPr/>
        <p:nvPr/>
      </p:nvGrpSpPr>
      <p:grpSpPr>
        <a:xfrm>
          <a:off x="0" y="0"/>
          <a:ext cx="0" cy="0"/>
          <a:chOff x="0" y="0"/>
          <a:chExt cx="0" cy="0"/>
        </a:xfrm>
      </p:grpSpPr>
      <p:sp>
        <p:nvSpPr>
          <p:cNvPr id="28" name="Google Shape;28;p2"/>
          <p:cNvSpPr txBox="1"/>
          <p:nvPr/>
        </p:nvSpPr>
        <p:spPr>
          <a:xfrm>
            <a:off x="656654" y="1102433"/>
            <a:ext cx="5690983" cy="4351338"/>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rgbClr val="0D587A"/>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rgbClr val="189ED9"/>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600"/>
              <a:buFont typeface="Arial"/>
              <a:buNone/>
            </a:pPr>
            <a:r>
              <a:t/>
            </a:r>
            <a:endParaRPr b="0" i="0" sz="2600" u="none" cap="none" strike="noStrike">
              <a:solidFill>
                <a:srgbClr val="000000"/>
              </a:solidFill>
              <a:latin typeface="Arial"/>
              <a:ea typeface="Arial"/>
              <a:cs typeface="Arial"/>
              <a:sym typeface="Arial"/>
            </a:endParaRPr>
          </a:p>
        </p:txBody>
      </p:sp>
      <p:sp>
        <p:nvSpPr>
          <p:cNvPr id="29" name="Google Shape;29;p2"/>
          <p:cNvSpPr/>
          <p:nvPr/>
        </p:nvSpPr>
        <p:spPr>
          <a:xfrm>
            <a:off x="453887" y="846290"/>
            <a:ext cx="11284226" cy="76940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2000"/>
              <a:buFont typeface="Arial"/>
              <a:buNone/>
            </a:pPr>
            <a:r>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1" i="0" lang="en-NZ" sz="2400" u="none" cap="none" strike="noStrike">
                <a:solidFill>
                  <a:srgbClr val="000000"/>
                </a:solidFill>
                <a:latin typeface="Arial"/>
                <a:ea typeface="Arial"/>
                <a:cs typeface="Arial"/>
                <a:sym typeface="Arial"/>
              </a:rPr>
              <a:t>TRRP “Equivalency”</a:t>
            </a:r>
            <a:endParaRPr/>
          </a:p>
        </p:txBody>
      </p:sp>
      <p:sp>
        <p:nvSpPr>
          <p:cNvPr id="30" name="Google Shape;30;p2"/>
          <p:cNvSpPr txBox="1"/>
          <p:nvPr/>
        </p:nvSpPr>
        <p:spPr>
          <a:xfrm>
            <a:off x="453887" y="1871834"/>
            <a:ext cx="11440632" cy="397031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NZ" sz="1800" u="none" cap="none" strike="noStrike">
                <a:solidFill>
                  <a:schemeClr val="dk1"/>
                </a:solidFill>
                <a:latin typeface="Arial"/>
                <a:ea typeface="Arial"/>
                <a:cs typeface="Arial"/>
                <a:sym typeface="Arial"/>
              </a:rPr>
              <a:t>The UN Ocean Decade Goal is to make ”</a:t>
            </a:r>
            <a:r>
              <a:rPr b="1" i="0" lang="en-NZ" sz="1800" u="none" cap="none" strike="noStrike">
                <a:solidFill>
                  <a:srgbClr val="0961A9"/>
                </a:solidFill>
                <a:latin typeface="Arial"/>
                <a:ea typeface="Arial"/>
                <a:cs typeface="Arial"/>
                <a:sym typeface="Arial"/>
              </a:rPr>
              <a:t>100% of communities at risk of tsunami prepared for and resilient to tsunamis by 2030 through the implementation of the UNESCO/IOC Tsunami Ready Recognition Programme and other initiatives</a:t>
            </a:r>
            <a:r>
              <a:rPr b="0" i="0" lang="en-NZ" sz="1800" u="none" cap="none" strike="noStrike">
                <a:solidFill>
                  <a:schemeClr val="dk1"/>
                </a:solidFill>
                <a:latin typeface="Arial"/>
                <a:ea typeface="Arial"/>
                <a:cs typeface="Arial"/>
                <a:sym typeface="Arial"/>
              </a:rPr>
              <a:t>.”</a:t>
            </a:r>
            <a:endParaRPr/>
          </a:p>
          <a:p>
            <a:pPr indent="0" lvl="0" marL="0" marR="0" rtl="0" algn="l">
              <a:spcBef>
                <a:spcPts val="0"/>
              </a:spcBef>
              <a:spcAft>
                <a:spcPts val="0"/>
              </a:spcAft>
              <a:buNone/>
            </a:pPr>
            <a:r>
              <a:t/>
            </a:r>
            <a:endParaRPr i="1" sz="1800">
              <a:solidFill>
                <a:schemeClr val="dk1"/>
              </a:solidFill>
              <a:latin typeface="Arial"/>
              <a:ea typeface="Arial"/>
              <a:cs typeface="Arial"/>
              <a:sym typeface="Arial"/>
            </a:endParaRPr>
          </a:p>
          <a:p>
            <a:pPr indent="0" lvl="0" marL="0" marR="0" rtl="0" algn="l">
              <a:spcBef>
                <a:spcPts val="0"/>
              </a:spcBef>
              <a:spcAft>
                <a:spcPts val="0"/>
              </a:spcAft>
              <a:buNone/>
            </a:pPr>
            <a:r>
              <a:rPr lang="en-NZ" sz="1800">
                <a:solidFill>
                  <a:schemeClr val="dk1"/>
                </a:solidFill>
                <a:latin typeface="Arial"/>
                <a:ea typeface="Arial"/>
                <a:cs typeface="Arial"/>
                <a:sym typeface="Arial"/>
              </a:rPr>
              <a:t>For the proposed ‘equivalency’ concept, the 12 indicators of the Tsunami Ready Recognition Programme are taken as the definition of </a:t>
            </a:r>
            <a:r>
              <a:rPr b="1" lang="en-NZ" sz="1800">
                <a:solidFill>
                  <a:srgbClr val="0961A9"/>
                </a:solidFill>
                <a:latin typeface="Arial"/>
                <a:ea typeface="Arial"/>
                <a:cs typeface="Arial"/>
                <a:sym typeface="Arial"/>
              </a:rPr>
              <a:t>‘prepared and resilient’</a:t>
            </a:r>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a:p>
            <a:pPr indent="0" lvl="0" marL="0" marR="0" rtl="0" algn="l">
              <a:spcBef>
                <a:spcPts val="0"/>
              </a:spcBef>
              <a:spcAft>
                <a:spcPts val="0"/>
              </a:spcAft>
              <a:buNone/>
            </a:pPr>
            <a:r>
              <a:rPr lang="en-NZ" sz="1800">
                <a:solidFill>
                  <a:schemeClr val="dk1"/>
                </a:solidFill>
                <a:latin typeface="Arial"/>
                <a:ea typeface="Arial"/>
                <a:cs typeface="Arial"/>
                <a:sym typeface="Arial"/>
              </a:rPr>
              <a:t>The purpose of this ‘equivalency approach’ is to ensure that </a:t>
            </a:r>
            <a:r>
              <a:rPr b="1" lang="en-NZ" sz="1800">
                <a:solidFill>
                  <a:srgbClr val="0961A9"/>
                </a:solidFill>
                <a:latin typeface="Arial"/>
                <a:ea typeface="Arial"/>
                <a:cs typeface="Arial"/>
                <a:sym typeface="Arial"/>
              </a:rPr>
              <a:t>every country can contribute </a:t>
            </a:r>
            <a:r>
              <a:rPr lang="en-NZ" sz="1800">
                <a:solidFill>
                  <a:schemeClr val="dk1"/>
                </a:solidFill>
                <a:latin typeface="Arial"/>
                <a:ea typeface="Arial"/>
                <a:cs typeface="Arial"/>
                <a:sym typeface="Arial"/>
              </a:rPr>
              <a:t>to progress reporting for the UN Ocean Decade Goal. </a:t>
            </a:r>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a:p>
            <a:pPr indent="0" lvl="0" marL="0" marR="0" rtl="0" algn="l">
              <a:spcBef>
                <a:spcPts val="0"/>
              </a:spcBef>
              <a:spcAft>
                <a:spcPts val="0"/>
              </a:spcAft>
              <a:buNone/>
            </a:pPr>
            <a:r>
              <a:rPr lang="en-NZ" sz="1800">
                <a:solidFill>
                  <a:schemeClr val="dk1"/>
                </a:solidFill>
                <a:latin typeface="Arial"/>
                <a:ea typeface="Arial"/>
                <a:cs typeface="Arial"/>
                <a:sym typeface="Arial"/>
              </a:rPr>
              <a:t>This process </a:t>
            </a:r>
            <a:r>
              <a:rPr b="1" lang="en-NZ" sz="1800">
                <a:solidFill>
                  <a:srgbClr val="0961A9"/>
                </a:solidFill>
                <a:latin typeface="Arial"/>
                <a:ea typeface="Arial"/>
                <a:cs typeface="Arial"/>
                <a:sym typeface="Arial"/>
              </a:rPr>
              <a:t>does not require application</a:t>
            </a:r>
            <a:r>
              <a:rPr lang="en-NZ" sz="1800">
                <a:solidFill>
                  <a:schemeClr val="dk1"/>
                </a:solidFill>
                <a:latin typeface="Arial"/>
                <a:ea typeface="Arial"/>
                <a:cs typeface="Arial"/>
                <a:sym typeface="Arial"/>
              </a:rPr>
              <a:t> to IOC/UNESCO for formal 	TR recognition but will support ICG reporting. </a:t>
            </a:r>
            <a:endParaRPr i="1" sz="1800">
              <a:solidFill>
                <a:schemeClr val="dk1"/>
              </a:solidFill>
              <a:latin typeface="Arial"/>
              <a:ea typeface="Arial"/>
              <a:cs typeface="Arial"/>
              <a:sym typeface="Arial"/>
            </a:endParaRPr>
          </a:p>
          <a:p>
            <a:pPr indent="0" lvl="0" marL="0" marR="0" rtl="0" algn="l">
              <a:spcBef>
                <a:spcPts val="0"/>
              </a:spcBef>
              <a:spcAft>
                <a:spcPts val="0"/>
              </a:spcAft>
              <a:buNone/>
            </a:pPr>
            <a:r>
              <a:t/>
            </a:r>
            <a:endParaRPr i="1" sz="1800">
              <a:solidFill>
                <a:schemeClr val="dk1"/>
              </a:solidFill>
              <a:latin typeface="Arial"/>
              <a:ea typeface="Arial"/>
              <a:cs typeface="Arial"/>
              <a:sym typeface="Arial"/>
            </a:endParaRPr>
          </a:p>
          <a:p>
            <a:pPr indent="0" lvl="0" marL="0" marR="0" rtl="0" algn="l">
              <a:spcBef>
                <a:spcPts val="0"/>
              </a:spcBef>
              <a:spcAft>
                <a:spcPts val="0"/>
              </a:spcAft>
              <a:buNone/>
            </a:pPr>
            <a:r>
              <a:rPr i="1" lang="en-NZ" sz="1800">
                <a:solidFill>
                  <a:schemeClr val="dk1"/>
                </a:solidFill>
                <a:latin typeface="Arial"/>
                <a:ea typeface="Arial"/>
                <a:cs typeface="Arial"/>
                <a:sym typeface="Arial"/>
              </a:rPr>
              <a:t>.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 name="Shape 34"/>
        <p:cNvGrpSpPr/>
        <p:nvPr/>
      </p:nvGrpSpPr>
      <p:grpSpPr>
        <a:xfrm>
          <a:off x="0" y="0"/>
          <a:ext cx="0" cy="0"/>
          <a:chOff x="0" y="0"/>
          <a:chExt cx="0" cy="0"/>
        </a:xfrm>
      </p:grpSpPr>
      <p:sp>
        <p:nvSpPr>
          <p:cNvPr id="35" name="Google Shape;35;p3"/>
          <p:cNvSpPr txBox="1"/>
          <p:nvPr/>
        </p:nvSpPr>
        <p:spPr>
          <a:xfrm>
            <a:off x="656654" y="1102433"/>
            <a:ext cx="5690983" cy="4351338"/>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rgbClr val="0D587A"/>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rgbClr val="189ED9"/>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600"/>
              <a:buFont typeface="Arial"/>
              <a:buNone/>
            </a:pPr>
            <a:r>
              <a:t/>
            </a:r>
            <a:endParaRPr b="0" i="0" sz="2600" u="none" cap="none" strike="noStrike">
              <a:solidFill>
                <a:srgbClr val="000000"/>
              </a:solidFill>
              <a:latin typeface="Arial"/>
              <a:ea typeface="Arial"/>
              <a:cs typeface="Arial"/>
              <a:sym typeface="Arial"/>
            </a:endParaRPr>
          </a:p>
        </p:txBody>
      </p:sp>
      <p:sp>
        <p:nvSpPr>
          <p:cNvPr id="36" name="Google Shape;36;p3"/>
          <p:cNvSpPr/>
          <p:nvPr/>
        </p:nvSpPr>
        <p:spPr>
          <a:xfrm>
            <a:off x="453887" y="846290"/>
            <a:ext cx="11284226" cy="76940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2000"/>
              <a:buFont typeface="Arial"/>
              <a:buNone/>
            </a:pPr>
            <a:r>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1" i="0" lang="en-NZ" sz="2400" u="none" cap="none" strike="noStrike">
                <a:solidFill>
                  <a:srgbClr val="000000"/>
                </a:solidFill>
                <a:latin typeface="Arial"/>
                <a:ea typeface="Arial"/>
                <a:cs typeface="Arial"/>
                <a:sym typeface="Arial"/>
              </a:rPr>
              <a:t>TRRP “Equivalency”</a:t>
            </a:r>
            <a:endParaRPr/>
          </a:p>
        </p:txBody>
      </p:sp>
      <p:sp>
        <p:nvSpPr>
          <p:cNvPr id="37" name="Google Shape;37;p3"/>
          <p:cNvSpPr txBox="1"/>
          <p:nvPr/>
        </p:nvSpPr>
        <p:spPr>
          <a:xfrm>
            <a:off x="453887" y="1700037"/>
            <a:ext cx="11345261" cy="392415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NZ" sz="1800">
                <a:solidFill>
                  <a:schemeClr val="dk1"/>
                </a:solidFill>
                <a:latin typeface="Arial"/>
                <a:ea typeface="Arial"/>
                <a:cs typeface="Arial"/>
                <a:sym typeface="Arial"/>
              </a:rPr>
              <a:t>The approach has the following principles:</a:t>
            </a:r>
            <a:endParaRPr b="1" sz="1800">
              <a:solidFill>
                <a:srgbClr val="0961A9"/>
              </a:solidFill>
              <a:latin typeface="Arial"/>
              <a:ea typeface="Arial"/>
              <a:cs typeface="Arial"/>
              <a:sym typeface="Arial"/>
            </a:endParaRPr>
          </a:p>
          <a:p>
            <a:pPr indent="0" lvl="0" marL="0" marR="0" rtl="0" algn="l">
              <a:spcBef>
                <a:spcPts val="0"/>
              </a:spcBef>
              <a:spcAft>
                <a:spcPts val="0"/>
              </a:spcAft>
              <a:buNone/>
            </a:pPr>
            <a:r>
              <a:t/>
            </a:r>
            <a:endParaRPr b="1" sz="1800">
              <a:solidFill>
                <a:srgbClr val="0961A9"/>
              </a:solidFill>
              <a:latin typeface="Arial"/>
              <a:ea typeface="Arial"/>
              <a:cs typeface="Arial"/>
              <a:sym typeface="Arial"/>
            </a:endParaRPr>
          </a:p>
          <a:p>
            <a:pPr indent="-285750" lvl="0" marL="285750" marR="0" rtl="0" algn="l">
              <a:spcBef>
                <a:spcPts val="600"/>
              </a:spcBef>
              <a:spcAft>
                <a:spcPts val="0"/>
              </a:spcAft>
              <a:buClr>
                <a:srgbClr val="0961A9"/>
              </a:buClr>
              <a:buSzPts val="1800"/>
              <a:buFont typeface="Arial"/>
              <a:buChar char="•"/>
            </a:pPr>
            <a:r>
              <a:rPr lang="en-NZ" sz="1800">
                <a:solidFill>
                  <a:srgbClr val="0961A9"/>
                </a:solidFill>
                <a:latin typeface="Arial"/>
                <a:ea typeface="Arial"/>
                <a:cs typeface="Arial"/>
                <a:sym typeface="Arial"/>
              </a:rPr>
              <a:t>Countries have a strong motivation to ensure tsunami resilience 			</a:t>
            </a:r>
            <a:endParaRPr/>
          </a:p>
          <a:p>
            <a:pPr indent="-285750" lvl="0" marL="285750" marR="0" rtl="0" algn="l">
              <a:spcBef>
                <a:spcPts val="1200"/>
              </a:spcBef>
              <a:spcAft>
                <a:spcPts val="0"/>
              </a:spcAft>
              <a:buClr>
                <a:srgbClr val="0961A9"/>
              </a:buClr>
              <a:buSzPts val="1800"/>
              <a:buFont typeface="Arial"/>
              <a:buChar char="•"/>
            </a:pPr>
            <a:r>
              <a:rPr lang="en-NZ" sz="1800">
                <a:solidFill>
                  <a:srgbClr val="0961A9"/>
                </a:solidFill>
                <a:latin typeface="Arial"/>
                <a:ea typeface="Arial"/>
                <a:cs typeface="Arial"/>
                <a:sym typeface="Arial"/>
              </a:rPr>
              <a:t>Builds upon existing programmes, capacities and strengths 	</a:t>
            </a:r>
            <a:endParaRPr/>
          </a:p>
          <a:p>
            <a:pPr indent="-285750" lvl="0" marL="285750" marR="0" rtl="0" algn="l">
              <a:spcBef>
                <a:spcPts val="1200"/>
              </a:spcBef>
              <a:spcAft>
                <a:spcPts val="0"/>
              </a:spcAft>
              <a:buClr>
                <a:srgbClr val="0961A9"/>
              </a:buClr>
              <a:buSzPts val="1800"/>
              <a:buFont typeface="Arial"/>
              <a:buChar char="•"/>
            </a:pPr>
            <a:r>
              <a:rPr lang="en-NZ" sz="1800">
                <a:solidFill>
                  <a:srgbClr val="0961A9"/>
                </a:solidFill>
                <a:latin typeface="Arial"/>
                <a:ea typeface="Arial"/>
                <a:cs typeface="Arial"/>
                <a:sym typeface="Arial"/>
              </a:rPr>
              <a:t>We use the 12 indicators of the Tsunami Ready Framework</a:t>
            </a:r>
            <a:endParaRPr/>
          </a:p>
          <a:p>
            <a:pPr indent="-285750" lvl="0" marL="285750" marR="0" rtl="0" algn="l">
              <a:spcBef>
                <a:spcPts val="1200"/>
              </a:spcBef>
              <a:spcAft>
                <a:spcPts val="0"/>
              </a:spcAft>
              <a:buClr>
                <a:srgbClr val="0961A9"/>
              </a:buClr>
              <a:buSzPts val="1800"/>
              <a:buFont typeface="Arial"/>
              <a:buChar char="•"/>
            </a:pPr>
            <a:r>
              <a:rPr lang="en-NZ" sz="1800">
                <a:solidFill>
                  <a:srgbClr val="0961A9"/>
                </a:solidFill>
                <a:latin typeface="Arial"/>
                <a:ea typeface="Arial"/>
                <a:cs typeface="Arial"/>
                <a:sym typeface="Arial"/>
              </a:rPr>
              <a:t>Contributes to ICG progress reporting for UNOD Tsunami Programme </a:t>
            </a:r>
            <a:endParaRPr/>
          </a:p>
          <a:p>
            <a:pPr indent="-285750" lvl="0" marL="285750" marR="0" rtl="0" algn="l">
              <a:spcBef>
                <a:spcPts val="1200"/>
              </a:spcBef>
              <a:spcAft>
                <a:spcPts val="0"/>
              </a:spcAft>
              <a:buClr>
                <a:srgbClr val="0961A9"/>
              </a:buClr>
              <a:buSzPts val="1800"/>
              <a:buFont typeface="Arial"/>
              <a:buChar char="•"/>
            </a:pPr>
            <a:r>
              <a:rPr b="1" lang="en-NZ" sz="1800">
                <a:solidFill>
                  <a:srgbClr val="0961A9"/>
                </a:solidFill>
                <a:latin typeface="Arial"/>
                <a:ea typeface="Arial"/>
                <a:cs typeface="Arial"/>
                <a:sym typeface="Arial"/>
              </a:rPr>
              <a:t>Where possible, the TRRP should be implemented as a first option</a:t>
            </a:r>
            <a:endParaRPr/>
          </a:p>
          <a:p>
            <a:pPr indent="-171450" lvl="0" marL="285750" marR="0" rtl="0" algn="l">
              <a:spcBef>
                <a:spcPts val="1200"/>
              </a:spcBef>
              <a:spcAft>
                <a:spcPts val="0"/>
              </a:spcAft>
              <a:buClr>
                <a:schemeClr val="dk1"/>
              </a:buClr>
              <a:buSzPts val="1800"/>
              <a:buFont typeface="Arial"/>
              <a:buNone/>
            </a:pPr>
            <a:r>
              <a:t/>
            </a:r>
            <a:endParaRPr b="1" i="1" sz="1800">
              <a:solidFill>
                <a:srgbClr val="0961A9"/>
              </a:solidFill>
              <a:latin typeface="Arial"/>
              <a:ea typeface="Arial"/>
              <a:cs typeface="Arial"/>
              <a:sym typeface="Arial"/>
            </a:endParaRPr>
          </a:p>
          <a:p>
            <a:pPr indent="0" lvl="0" marL="0" marR="0" rtl="0" algn="l">
              <a:spcBef>
                <a:spcPts val="1200"/>
              </a:spcBef>
              <a:spcAft>
                <a:spcPts val="0"/>
              </a:spcAft>
              <a:buNone/>
            </a:pPr>
            <a:r>
              <a:rPr b="1" i="1" lang="en-NZ" sz="2000">
                <a:solidFill>
                  <a:schemeClr val="dk1"/>
                </a:solidFill>
                <a:latin typeface="Arial"/>
                <a:ea typeface="Arial"/>
                <a:cs typeface="Arial"/>
                <a:sym typeface="Arial"/>
              </a:rPr>
              <a:t>The process is a self-assessment, and countries are encourage to apply it according to the principles of the equivalency – </a:t>
            </a:r>
            <a:r>
              <a:rPr b="1" i="1" lang="en-NZ" sz="2000" u="sng">
                <a:solidFill>
                  <a:schemeClr val="dk1"/>
                </a:solidFill>
                <a:latin typeface="Arial"/>
                <a:ea typeface="Arial"/>
                <a:cs typeface="Arial"/>
                <a:sym typeface="Arial"/>
              </a:rPr>
              <a:t>accurately reporting tsunami preparedness. </a:t>
            </a:r>
            <a:endParaRPr/>
          </a:p>
        </p:txBody>
      </p:sp>
      <p:sp>
        <p:nvSpPr>
          <p:cNvPr id="38" name="Google Shape;38;p3"/>
          <p:cNvSpPr/>
          <p:nvPr/>
        </p:nvSpPr>
        <p:spPr>
          <a:xfrm rot="-589716">
            <a:off x="8819052" y="2071445"/>
            <a:ext cx="2733139" cy="2413314"/>
          </a:xfrm>
          <a:prstGeom prst="star7">
            <a:avLst>
              <a:gd fmla="val 34601" name="adj"/>
              <a:gd fmla="val 102572" name="hf"/>
              <a:gd fmla="val 105210" name="vf"/>
            </a:avLst>
          </a:prstGeom>
          <a:solidFill>
            <a:schemeClr val="accent6"/>
          </a:solidFill>
          <a:ln cap="flat" cmpd="sng" w="25400">
            <a:solidFill>
              <a:srgbClr val="05253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NZ" sz="1400">
                <a:solidFill>
                  <a:schemeClr val="lt1"/>
                </a:solidFill>
                <a:latin typeface="Arial"/>
                <a:ea typeface="Arial"/>
                <a:cs typeface="Arial"/>
                <a:sym typeface="Arial"/>
              </a:rPr>
              <a:t>It is a </a:t>
            </a:r>
            <a:r>
              <a:rPr b="1" lang="en-NZ" sz="1400" u="sng">
                <a:solidFill>
                  <a:schemeClr val="lt1"/>
                </a:solidFill>
                <a:latin typeface="Arial"/>
                <a:ea typeface="Arial"/>
                <a:cs typeface="Arial"/>
                <a:sym typeface="Arial"/>
              </a:rPr>
              <a:t>country</a:t>
            </a:r>
            <a:r>
              <a:rPr lang="en-NZ" sz="1400">
                <a:solidFill>
                  <a:schemeClr val="lt1"/>
                </a:solidFill>
                <a:latin typeface="Arial"/>
                <a:ea typeface="Arial"/>
                <a:cs typeface="Arial"/>
                <a:sym typeface="Arial"/>
              </a:rPr>
              <a:t> action, applied to the most pragmatic definition of community</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 name="Shape 43"/>
        <p:cNvGrpSpPr/>
        <p:nvPr/>
      </p:nvGrpSpPr>
      <p:grpSpPr>
        <a:xfrm>
          <a:off x="0" y="0"/>
          <a:ext cx="0" cy="0"/>
          <a:chOff x="0" y="0"/>
          <a:chExt cx="0" cy="0"/>
        </a:xfrm>
      </p:grpSpPr>
      <p:sp>
        <p:nvSpPr>
          <p:cNvPr id="44" name="Google Shape;44;p4"/>
          <p:cNvSpPr txBox="1"/>
          <p:nvPr/>
        </p:nvSpPr>
        <p:spPr>
          <a:xfrm>
            <a:off x="656654" y="1102433"/>
            <a:ext cx="5690983" cy="4351338"/>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rgbClr val="0D587A"/>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rgbClr val="189ED9"/>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600"/>
              <a:buFont typeface="Arial"/>
              <a:buNone/>
            </a:pPr>
            <a:r>
              <a:t/>
            </a:r>
            <a:endParaRPr b="0" i="0" sz="2600" u="none" cap="none" strike="noStrike">
              <a:solidFill>
                <a:srgbClr val="000000"/>
              </a:solidFill>
              <a:latin typeface="Arial"/>
              <a:ea typeface="Arial"/>
              <a:cs typeface="Arial"/>
              <a:sym typeface="Arial"/>
            </a:endParaRPr>
          </a:p>
        </p:txBody>
      </p:sp>
      <p:sp>
        <p:nvSpPr>
          <p:cNvPr id="45" name="Google Shape;45;p4"/>
          <p:cNvSpPr/>
          <p:nvPr/>
        </p:nvSpPr>
        <p:spPr>
          <a:xfrm>
            <a:off x="453887" y="846290"/>
            <a:ext cx="11284226" cy="76940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2000"/>
              <a:buFont typeface="Arial"/>
              <a:buNone/>
            </a:pPr>
            <a:r>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1" i="0" lang="en-NZ" sz="2400" u="none" cap="none" strike="noStrike">
                <a:solidFill>
                  <a:srgbClr val="000000"/>
                </a:solidFill>
                <a:latin typeface="Arial"/>
                <a:ea typeface="Arial"/>
                <a:cs typeface="Arial"/>
                <a:sym typeface="Arial"/>
              </a:rPr>
              <a:t>Progress</a:t>
            </a:r>
            <a:endParaRPr/>
          </a:p>
        </p:txBody>
      </p:sp>
      <p:sp>
        <p:nvSpPr>
          <p:cNvPr id="46" name="Google Shape;46;p4"/>
          <p:cNvSpPr txBox="1"/>
          <p:nvPr/>
        </p:nvSpPr>
        <p:spPr>
          <a:xfrm>
            <a:off x="511200" y="1722725"/>
            <a:ext cx="11440500" cy="39711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NZ" sz="1800">
                <a:solidFill>
                  <a:srgbClr val="0069B4"/>
                </a:solidFill>
                <a:latin typeface="Arial"/>
                <a:ea typeface="Arial"/>
                <a:cs typeface="Arial"/>
                <a:sym typeface="Arial"/>
              </a:rPr>
              <a:t>At the ICG/PTWS-XXXI in April 2025, the ICG: </a:t>
            </a:r>
            <a:endParaRPr/>
          </a:p>
          <a:p>
            <a:pPr indent="0" lvl="0" marL="0" marR="0" rtl="0" algn="l">
              <a:spcBef>
                <a:spcPts val="0"/>
              </a:spcBef>
              <a:spcAft>
                <a:spcPts val="0"/>
              </a:spcAft>
              <a:buNone/>
            </a:pPr>
            <a:r>
              <a:t/>
            </a:r>
            <a:endParaRPr i="1" sz="1800">
              <a:solidFill>
                <a:schemeClr val="dk1"/>
              </a:solidFill>
              <a:latin typeface="Arial"/>
              <a:ea typeface="Arial"/>
              <a:cs typeface="Arial"/>
              <a:sym typeface="Arial"/>
            </a:endParaRPr>
          </a:p>
          <a:p>
            <a:pPr indent="0" lvl="0" marL="0" marR="0" rtl="0" algn="l">
              <a:spcBef>
                <a:spcPts val="0"/>
              </a:spcBef>
              <a:spcAft>
                <a:spcPts val="0"/>
              </a:spcAft>
              <a:buNone/>
            </a:pPr>
            <a:r>
              <a:rPr b="1" lang="en-NZ" sz="1800">
                <a:solidFill>
                  <a:schemeClr val="dk1"/>
                </a:solidFill>
                <a:latin typeface="Arial"/>
                <a:ea typeface="Arial"/>
                <a:cs typeface="Arial"/>
                <a:sym typeface="Arial"/>
              </a:rPr>
              <a:t>Provisionally approved </a:t>
            </a:r>
            <a:r>
              <a:rPr lang="en-NZ" sz="1800">
                <a:solidFill>
                  <a:schemeClr val="dk1"/>
                </a:solidFill>
                <a:latin typeface="Arial"/>
                <a:ea typeface="Arial"/>
                <a:cs typeface="Arial"/>
                <a:sym typeface="Arial"/>
              </a:rPr>
              <a:t>the Tsunami Ready Equivalency Guidance, and recommended the WG3 Task Team Tsunami Ready to conduct a pilot of the PTWS Tsunami Ready Equivalency Guidance</a:t>
            </a:r>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a:p>
            <a:pPr indent="0" lvl="0" marL="0" marR="0" rtl="0" algn="l">
              <a:spcBef>
                <a:spcPts val="0"/>
              </a:spcBef>
              <a:spcAft>
                <a:spcPts val="0"/>
              </a:spcAft>
              <a:buNone/>
            </a:pPr>
            <a:r>
              <a:rPr b="1" lang="en-NZ" sz="1800">
                <a:solidFill>
                  <a:schemeClr val="dk1"/>
                </a:solidFill>
                <a:latin typeface="Arial"/>
                <a:ea typeface="Arial"/>
                <a:cs typeface="Arial"/>
                <a:sym typeface="Arial"/>
              </a:rPr>
              <a:t>Encouraged</a:t>
            </a:r>
            <a:r>
              <a:rPr lang="en-NZ" sz="1800">
                <a:solidFill>
                  <a:schemeClr val="dk1"/>
                </a:solidFill>
                <a:latin typeface="Arial"/>
                <a:ea typeface="Arial"/>
                <a:cs typeface="Arial"/>
                <a:sym typeface="Arial"/>
              </a:rPr>
              <a:t> Member States to consider working with the Task Team to contribute to the pilot, in order to report back on the feasibility and usability of the approach</a:t>
            </a:r>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a:p>
            <a:pPr indent="0" lvl="0" marL="0" marR="0" rtl="0" algn="l">
              <a:spcBef>
                <a:spcPts val="0"/>
              </a:spcBef>
              <a:spcAft>
                <a:spcPts val="0"/>
              </a:spcAft>
              <a:buNone/>
            </a:pPr>
            <a:r>
              <a:rPr b="1" lang="en-NZ" sz="1800">
                <a:solidFill>
                  <a:schemeClr val="dk1"/>
                </a:solidFill>
                <a:latin typeface="Arial"/>
                <a:ea typeface="Arial"/>
                <a:cs typeface="Arial"/>
                <a:sym typeface="Arial"/>
              </a:rPr>
              <a:t>Recommended </a:t>
            </a:r>
            <a:r>
              <a:rPr lang="en-NZ" sz="1800">
                <a:solidFill>
                  <a:schemeClr val="dk1"/>
                </a:solidFill>
                <a:latin typeface="Arial"/>
                <a:ea typeface="Arial"/>
                <a:cs typeface="Arial"/>
                <a:sym typeface="Arial"/>
              </a:rPr>
              <a:t>the Task Team to utilize the results of the pilot to finalize guidance for approval at the ICG/PTWS-XXXII.</a:t>
            </a:r>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a:p>
            <a:pPr indent="0" lvl="0" marL="0" marR="0" rtl="0" algn="l">
              <a:spcBef>
                <a:spcPts val="0"/>
              </a:spcBef>
              <a:spcAft>
                <a:spcPts val="0"/>
              </a:spcAft>
              <a:buNone/>
            </a:pPr>
            <a:r>
              <a:rPr lang="en-NZ" sz="1800">
                <a:solidFill>
                  <a:srgbClr val="0069B4"/>
                </a:solidFill>
                <a:latin typeface="Arial"/>
                <a:ea typeface="Arial"/>
                <a:cs typeface="Arial"/>
                <a:sym typeface="Arial"/>
              </a:rPr>
              <a:t>We are hopeful this may coincide with the Tsunami Ready Implementation Survey and new ICG reporting under consistent KPIs. </a:t>
            </a:r>
            <a:endParaRPr/>
          </a:p>
          <a:p>
            <a:pPr indent="0" lvl="0" marL="0" marR="0" rtl="0" algn="l">
              <a:spcBef>
                <a:spcPts val="0"/>
              </a:spcBef>
              <a:spcAft>
                <a:spcPts val="0"/>
              </a:spcAft>
              <a:buNone/>
            </a:pPr>
            <a:r>
              <a:t/>
            </a:r>
            <a:endParaRPr i="1" sz="1800">
              <a:solidFill>
                <a:schemeClr val="dk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 name="Shape 51"/>
        <p:cNvGrpSpPr/>
        <p:nvPr/>
      </p:nvGrpSpPr>
      <p:grpSpPr>
        <a:xfrm>
          <a:off x="0" y="0"/>
          <a:ext cx="0" cy="0"/>
          <a:chOff x="0" y="0"/>
          <a:chExt cx="0" cy="0"/>
        </a:xfrm>
      </p:grpSpPr>
      <p:sp>
        <p:nvSpPr>
          <p:cNvPr id="52" name="Google Shape;52;g3c4c8ed3ef3_0_0"/>
          <p:cNvSpPr txBox="1"/>
          <p:nvPr/>
        </p:nvSpPr>
        <p:spPr>
          <a:xfrm>
            <a:off x="656654" y="1102433"/>
            <a:ext cx="5691000" cy="4351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rgbClr val="0D587A"/>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rgbClr val="189ED9"/>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600"/>
              <a:buFont typeface="Arial"/>
              <a:buNone/>
            </a:pPr>
            <a:r>
              <a:t/>
            </a:r>
            <a:endParaRPr b="0" i="0" sz="2600" u="none" cap="none" strike="noStrike">
              <a:solidFill>
                <a:srgbClr val="000000"/>
              </a:solidFill>
              <a:latin typeface="Arial"/>
              <a:ea typeface="Arial"/>
              <a:cs typeface="Arial"/>
              <a:sym typeface="Arial"/>
            </a:endParaRPr>
          </a:p>
        </p:txBody>
      </p:sp>
      <p:sp>
        <p:nvSpPr>
          <p:cNvPr id="53" name="Google Shape;53;g3c4c8ed3ef3_0_0"/>
          <p:cNvSpPr/>
          <p:nvPr/>
        </p:nvSpPr>
        <p:spPr>
          <a:xfrm>
            <a:off x="453887" y="846290"/>
            <a:ext cx="11284200" cy="7695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000"/>
              <a:buFont typeface="Arial"/>
              <a:buNone/>
            </a:pPr>
            <a:r>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1" lang="en-NZ" sz="2400"/>
              <a:t>Recommendations to TOWS-WG</a:t>
            </a:r>
            <a:endParaRPr/>
          </a:p>
        </p:txBody>
      </p:sp>
      <p:sp>
        <p:nvSpPr>
          <p:cNvPr id="54" name="Google Shape;54;g3c4c8ed3ef3_0_0"/>
          <p:cNvSpPr txBox="1"/>
          <p:nvPr/>
        </p:nvSpPr>
        <p:spPr>
          <a:xfrm>
            <a:off x="534150" y="1825950"/>
            <a:ext cx="11284200" cy="14775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NZ" sz="1800">
                <a:solidFill>
                  <a:schemeClr val="dk1"/>
                </a:solidFill>
              </a:rPr>
              <a:t>Notes</a:t>
            </a:r>
            <a:r>
              <a:rPr lang="en-NZ" sz="1800">
                <a:solidFill>
                  <a:schemeClr val="dk1"/>
                </a:solidFill>
              </a:rPr>
              <a:t> the provisional approval of the PTWS </a:t>
            </a:r>
            <a:r>
              <a:rPr lang="en-NZ" sz="1800">
                <a:solidFill>
                  <a:schemeClr val="dk1"/>
                </a:solidFill>
              </a:rPr>
              <a:t>Tsunami Ready Equivalency Guidance</a:t>
            </a:r>
            <a:r>
              <a:rPr lang="en-NZ" sz="1800">
                <a:solidFill>
                  <a:schemeClr val="dk1"/>
                </a:solidFill>
              </a:rPr>
              <a:t> by ICG/PTWS-XXXI, and that the the PTWS will monitor pilot implementation of the guidance towards final approval by ICG/PTWS-XXXII. </a:t>
            </a:r>
            <a:endParaRPr/>
          </a:p>
          <a:p>
            <a:pPr indent="0" lvl="0" marL="0" marR="0" rtl="0" algn="l">
              <a:spcBef>
                <a:spcPts val="0"/>
              </a:spcBef>
              <a:spcAft>
                <a:spcPts val="0"/>
              </a:spcAft>
              <a:buNone/>
            </a:pPr>
            <a:r>
              <a:t/>
            </a:r>
            <a:endParaRPr sz="1800">
              <a:solidFill>
                <a:srgbClr val="0069B4"/>
              </a:solidFill>
            </a:endParaRPr>
          </a:p>
          <a:p>
            <a:pPr indent="0" lvl="0" marL="0" marR="0" rtl="0" algn="l">
              <a:spcBef>
                <a:spcPts val="0"/>
              </a:spcBef>
              <a:spcAft>
                <a:spcPts val="0"/>
              </a:spcAft>
              <a:buNone/>
            </a:pPr>
            <a:r>
              <a:t/>
            </a:r>
            <a:endParaRPr i="1" sz="1800">
              <a:solidFill>
                <a:schemeClr val="dk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5"/>
          <p:cNvSpPr txBox="1"/>
          <p:nvPr/>
        </p:nvSpPr>
        <p:spPr>
          <a:xfrm>
            <a:off x="656654" y="1102433"/>
            <a:ext cx="5690983" cy="4351338"/>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rgbClr val="0D587A"/>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rgbClr val="189ED9"/>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600"/>
              <a:buFont typeface="Arial"/>
              <a:buNone/>
            </a:pPr>
            <a:r>
              <a:t/>
            </a:r>
            <a:endParaRPr b="0" i="0" sz="2600" u="none" cap="none" strike="noStrike">
              <a:solidFill>
                <a:srgbClr val="000000"/>
              </a:solidFill>
              <a:latin typeface="Arial"/>
              <a:ea typeface="Arial"/>
              <a:cs typeface="Arial"/>
              <a:sym typeface="Arial"/>
            </a:endParaRPr>
          </a:p>
        </p:txBody>
      </p:sp>
      <p:sp>
        <p:nvSpPr>
          <p:cNvPr id="60" name="Google Shape;60;p5"/>
          <p:cNvSpPr/>
          <p:nvPr/>
        </p:nvSpPr>
        <p:spPr>
          <a:xfrm>
            <a:off x="656654" y="2695987"/>
            <a:ext cx="11284226" cy="707846"/>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400"/>
              <a:buFont typeface="Arial"/>
              <a:buNone/>
            </a:pPr>
            <a:r>
              <a:rPr b="1" i="0" lang="en-NZ" sz="2400" u="none" cap="none" strike="noStrike">
                <a:solidFill>
                  <a:srgbClr val="000000"/>
                </a:solidFill>
                <a:latin typeface="Arial"/>
                <a:ea typeface="Arial"/>
                <a:cs typeface="Arial"/>
                <a:sym typeface="Arial"/>
              </a:rPr>
              <a:t>Annex: T</a:t>
            </a:r>
            <a:r>
              <a:rPr b="1" lang="en-NZ" sz="2400">
                <a:solidFill>
                  <a:srgbClr val="000000"/>
                </a:solidFill>
                <a:latin typeface="Arial"/>
                <a:ea typeface="Arial"/>
                <a:cs typeface="Arial"/>
                <a:sym typeface="Arial"/>
              </a:rPr>
              <a:t>he Proposed PTWS Equivalency Process</a:t>
            </a:r>
            <a:endParaRPr/>
          </a:p>
          <a:p>
            <a:pPr indent="0" lvl="0" marL="0" marR="0" rtl="0" algn="ctr">
              <a:spcBef>
                <a:spcPts val="0"/>
              </a:spcBef>
              <a:spcAft>
                <a:spcPts val="0"/>
              </a:spcAft>
              <a:buNone/>
            </a:pPr>
            <a:r>
              <a:rPr b="1" lang="en-NZ" sz="1600" u="sng">
                <a:solidFill>
                  <a:srgbClr val="000000"/>
                </a:solidFill>
                <a:latin typeface="Arial"/>
                <a:ea typeface="Arial"/>
                <a:cs typeface="Arial"/>
                <a:sym typeface="Arial"/>
                <a:hlinkClick r:id="rId3">
                  <a:extLst>
                    <a:ext uri="{A12FA001-AC4F-418D-AE19-62706E023703}">
                      <ahyp:hlinkClr val="tx"/>
                    </a:ext>
                  </a:extLst>
                </a:hlinkClick>
              </a:rPr>
              <a:t>https://oceanexpert.org/document/36094</a:t>
            </a:r>
            <a:r>
              <a:rPr b="1" lang="en-NZ" sz="1600">
                <a:solidFill>
                  <a:srgbClr val="000000"/>
                </a:solidFill>
                <a:latin typeface="Arial"/>
                <a:ea typeface="Arial"/>
                <a:cs typeface="Arial"/>
                <a:sym typeface="Arial"/>
              </a:rPr>
              <a:t> </a:t>
            </a:r>
            <a:endParaRPr b="1" i="0" sz="1600" u="none" cap="none" strike="noStrik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6"/>
          <p:cNvSpPr txBox="1"/>
          <p:nvPr/>
        </p:nvSpPr>
        <p:spPr>
          <a:xfrm>
            <a:off x="442851" y="1443841"/>
            <a:ext cx="11147969" cy="198515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NZ" sz="1800">
                <a:solidFill>
                  <a:schemeClr val="dk1"/>
                </a:solidFill>
                <a:latin typeface="Arial"/>
                <a:ea typeface="Arial"/>
                <a:cs typeface="Arial"/>
                <a:sym typeface="Arial"/>
              </a:rPr>
              <a:t>Approach proposed at ICG/PTWS-XXX had 4 steps, since simplified to 3:</a:t>
            </a:r>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a:p>
            <a:pPr indent="-514350" lvl="0" marL="514350" marR="0" rtl="0" algn="l">
              <a:spcBef>
                <a:spcPts val="0"/>
              </a:spcBef>
              <a:spcAft>
                <a:spcPts val="0"/>
              </a:spcAft>
              <a:buClr>
                <a:srgbClr val="0961A9"/>
              </a:buClr>
              <a:buSzPts val="1800"/>
              <a:buFont typeface="Arial"/>
              <a:buAutoNum type="arabicPeriod"/>
            </a:pPr>
            <a:r>
              <a:rPr b="1" lang="en-NZ" sz="1800">
                <a:solidFill>
                  <a:srgbClr val="0961A9"/>
                </a:solidFill>
                <a:latin typeface="Arial"/>
                <a:ea typeface="Arial"/>
                <a:cs typeface="Arial"/>
                <a:sym typeface="Arial"/>
              </a:rPr>
              <a:t>Identify / establish national governance </a:t>
            </a:r>
            <a:endParaRPr sz="1800">
              <a:solidFill>
                <a:schemeClr val="dk1"/>
              </a:solidFill>
              <a:latin typeface="Arial"/>
              <a:ea typeface="Arial"/>
              <a:cs typeface="Arial"/>
              <a:sym typeface="Arial"/>
            </a:endParaRPr>
          </a:p>
          <a:p>
            <a:pPr indent="-514350" lvl="0" marL="514350" marR="0" rtl="0" algn="l">
              <a:spcBef>
                <a:spcPts val="900"/>
              </a:spcBef>
              <a:spcAft>
                <a:spcPts val="0"/>
              </a:spcAft>
              <a:buClr>
                <a:srgbClr val="0961A9"/>
              </a:buClr>
              <a:buSzPts val="1800"/>
              <a:buFont typeface="Arial"/>
              <a:buAutoNum type="arabicPeriod"/>
            </a:pPr>
            <a:r>
              <a:rPr b="1" lang="en-NZ" sz="1800">
                <a:solidFill>
                  <a:srgbClr val="0961A9"/>
                </a:solidFill>
                <a:latin typeface="Arial"/>
                <a:ea typeface="Arial"/>
                <a:cs typeface="Arial"/>
                <a:sym typeface="Arial"/>
              </a:rPr>
              <a:t>Assess tsunami preparedness &amp; resiliency against TRRP indicators</a:t>
            </a:r>
            <a:endParaRPr/>
          </a:p>
          <a:p>
            <a:pPr indent="-514350" lvl="0" marL="514350" marR="0" rtl="0" algn="l">
              <a:spcBef>
                <a:spcPts val="900"/>
              </a:spcBef>
              <a:spcAft>
                <a:spcPts val="0"/>
              </a:spcAft>
              <a:buClr>
                <a:srgbClr val="0961A9"/>
              </a:buClr>
              <a:buSzPts val="1800"/>
              <a:buFont typeface="Arial"/>
              <a:buAutoNum type="arabicPeriod"/>
            </a:pPr>
            <a:r>
              <a:rPr b="1" lang="en-NZ" sz="1800">
                <a:solidFill>
                  <a:srgbClr val="0961A9"/>
                </a:solidFill>
                <a:latin typeface="Arial"/>
                <a:ea typeface="Arial"/>
                <a:cs typeface="Arial"/>
                <a:sym typeface="Arial"/>
              </a:rPr>
              <a:t>Report  progress toward UNOD Goal to ICG.                                                                  </a:t>
            </a:r>
            <a:endParaRPr sz="1800">
              <a:solidFill>
                <a:schemeClr val="dk1"/>
              </a:solidFill>
              <a:latin typeface="Arial"/>
              <a:ea typeface="Arial"/>
              <a:cs typeface="Arial"/>
              <a:sym typeface="Arial"/>
            </a:endParaRPr>
          </a:p>
          <a:p>
            <a:pPr indent="0" lvl="0" marL="0" marR="0" rtl="0" algn="r">
              <a:spcBef>
                <a:spcPts val="0"/>
              </a:spcBef>
              <a:spcAft>
                <a:spcPts val="0"/>
              </a:spcAft>
              <a:buNone/>
            </a:pPr>
            <a:r>
              <a:rPr i="1" lang="en-NZ" sz="1800">
                <a:solidFill>
                  <a:schemeClr val="dk1"/>
                </a:solidFill>
                <a:latin typeface="Arial"/>
                <a:ea typeface="Arial"/>
                <a:cs typeface="Arial"/>
                <a:sym typeface="Arial"/>
              </a:rPr>
              <a:t>     </a:t>
            </a:r>
            <a:r>
              <a:rPr lang="en-NZ" sz="1800">
                <a:solidFill>
                  <a:schemeClr val="dk1"/>
                </a:solidFill>
                <a:latin typeface="Arial"/>
                <a:ea typeface="Arial"/>
                <a:cs typeface="Arial"/>
                <a:sym typeface="Arial"/>
              </a:rPr>
              <a:t>                     </a:t>
            </a:r>
            <a:endParaRPr i="1" sz="1800">
              <a:solidFill>
                <a:schemeClr val="dk1"/>
              </a:solidFill>
              <a:latin typeface="Arial"/>
              <a:ea typeface="Arial"/>
              <a:cs typeface="Arial"/>
              <a:sym typeface="Arial"/>
            </a:endParaRPr>
          </a:p>
        </p:txBody>
      </p:sp>
      <p:sp>
        <p:nvSpPr>
          <p:cNvPr id="67" name="Google Shape;67;p6"/>
          <p:cNvSpPr/>
          <p:nvPr/>
        </p:nvSpPr>
        <p:spPr>
          <a:xfrm>
            <a:off x="0" y="0"/>
            <a:ext cx="12323135" cy="307777"/>
          </a:xfrm>
          <a:prstGeom prst="rect">
            <a:avLst/>
          </a:prstGeom>
          <a:solidFill>
            <a:srgbClr val="0961A9"/>
          </a:solidFill>
          <a:ln cap="flat" cmpd="sng" w="25400">
            <a:solidFill>
              <a:srgbClr val="0961A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8" name="Google Shape;68;p6"/>
          <p:cNvSpPr txBox="1"/>
          <p:nvPr/>
        </p:nvSpPr>
        <p:spPr>
          <a:xfrm>
            <a:off x="536053" y="3627632"/>
            <a:ext cx="8495173" cy="230832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NZ" sz="1800">
                <a:solidFill>
                  <a:schemeClr val="dk1"/>
                </a:solidFill>
                <a:latin typeface="Arial"/>
                <a:ea typeface="Arial"/>
                <a:cs typeface="Arial"/>
                <a:sym typeface="Arial"/>
              </a:rPr>
              <a:t>This process would be applied to the most pragmatic definition of community, so that the assessment can be conducted in a meaningful but sustainable manner.</a:t>
            </a:r>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a:p>
            <a:pPr indent="0" lvl="0" marL="0" marR="0" rtl="0" algn="l">
              <a:spcBef>
                <a:spcPts val="0"/>
              </a:spcBef>
              <a:spcAft>
                <a:spcPts val="0"/>
              </a:spcAft>
              <a:buNone/>
            </a:pPr>
            <a:r>
              <a:rPr lang="en-NZ" sz="1800">
                <a:solidFill>
                  <a:schemeClr val="dk1"/>
                </a:solidFill>
                <a:latin typeface="Arial"/>
                <a:ea typeface="Arial"/>
                <a:cs typeface="Arial"/>
                <a:sym typeface="Arial"/>
              </a:rPr>
              <a:t>It is important that this is appropriate for each countries existing disaster management context  </a:t>
            </a:r>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a:p>
            <a:pPr indent="0" lvl="0" marL="0" marR="0" rtl="0" algn="l">
              <a:spcBef>
                <a:spcPts val="0"/>
              </a:spcBef>
              <a:spcAft>
                <a:spcPts val="0"/>
              </a:spcAft>
              <a:buNone/>
            </a:pPr>
            <a:r>
              <a:rPr lang="en-NZ" sz="1800">
                <a:solidFill>
                  <a:schemeClr val="dk1"/>
                </a:solidFill>
                <a:latin typeface="Arial"/>
                <a:ea typeface="Arial"/>
                <a:cs typeface="Arial"/>
                <a:sym typeface="Arial"/>
              </a:rPr>
              <a:t>The Tsunami Ready Recognition Programme gives similar flexibility.</a:t>
            </a:r>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69" name="Google Shape;69;p6"/>
          <p:cNvSpPr txBox="1"/>
          <p:nvPr/>
        </p:nvSpPr>
        <p:spPr>
          <a:xfrm>
            <a:off x="9657962" y="0"/>
            <a:ext cx="2402902" cy="307777"/>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1" lang="en-NZ" sz="1400">
                <a:solidFill>
                  <a:schemeClr val="lt1"/>
                </a:solidFill>
                <a:latin typeface="Arial"/>
                <a:ea typeface="Arial"/>
                <a:cs typeface="Arial"/>
                <a:sym typeface="Arial"/>
              </a:rPr>
              <a:t>ICG/PTWS XXXI April 2025</a:t>
            </a:r>
            <a:endParaRPr b="1" sz="1400">
              <a:solidFill>
                <a:schemeClr val="lt1"/>
              </a:solidFill>
              <a:latin typeface="Arial"/>
              <a:ea typeface="Arial"/>
              <a:cs typeface="Arial"/>
              <a:sym typeface="Arial"/>
            </a:endParaRPr>
          </a:p>
        </p:txBody>
      </p:sp>
      <p:sp>
        <p:nvSpPr>
          <p:cNvPr id="70" name="Google Shape;70;p6"/>
          <p:cNvSpPr/>
          <p:nvPr/>
        </p:nvSpPr>
        <p:spPr>
          <a:xfrm>
            <a:off x="3064885" y="564107"/>
            <a:ext cx="11284226" cy="76940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2000"/>
              <a:buFont typeface="Arial"/>
              <a:buNone/>
            </a:pPr>
            <a:r>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1" lang="en-NZ" sz="2400">
                <a:solidFill>
                  <a:srgbClr val="000000"/>
                </a:solidFill>
                <a:latin typeface="Arial"/>
                <a:ea typeface="Arial"/>
                <a:cs typeface="Arial"/>
                <a:sym typeface="Arial"/>
              </a:rPr>
              <a:t>The Proposed PTWS Equivalency Process</a:t>
            </a:r>
            <a:endParaRPr b="1" i="0" sz="2400" u="none" cap="none" strike="noStrik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7"/>
          <p:cNvSpPr/>
          <p:nvPr/>
        </p:nvSpPr>
        <p:spPr>
          <a:xfrm>
            <a:off x="0" y="0"/>
            <a:ext cx="12323135" cy="307777"/>
          </a:xfrm>
          <a:prstGeom prst="rect">
            <a:avLst/>
          </a:prstGeom>
          <a:solidFill>
            <a:srgbClr val="0961A9"/>
          </a:solidFill>
          <a:ln cap="flat" cmpd="sng" w="25400">
            <a:solidFill>
              <a:srgbClr val="0961A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77" name="Google Shape;77;p7"/>
          <p:cNvSpPr txBox="1"/>
          <p:nvPr/>
        </p:nvSpPr>
        <p:spPr>
          <a:xfrm>
            <a:off x="478070" y="1556543"/>
            <a:ext cx="11235860" cy="5047536"/>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i="0" lang="en-NZ" sz="1800" u="none" strike="noStrike">
                <a:solidFill>
                  <a:srgbClr val="0961A9"/>
                </a:solidFill>
                <a:latin typeface="Arial"/>
                <a:ea typeface="Arial"/>
                <a:cs typeface="Arial"/>
                <a:sym typeface="Arial"/>
              </a:rPr>
              <a:t>National governance should be in place in order to provide oversight of this process</a:t>
            </a:r>
            <a:r>
              <a:rPr b="0" i="0" lang="en-NZ" sz="1800" u="none" strike="noStrike">
                <a:solidFill>
                  <a:srgbClr val="000000"/>
                </a:solidFill>
                <a:latin typeface="Arial"/>
                <a:ea typeface="Arial"/>
                <a:cs typeface="Arial"/>
                <a:sym typeface="Arial"/>
              </a:rPr>
              <a:t>.  In many cases an existing governance body may be able to be identified for this purpose to avoid duplication, or a bespoke National Tsunami Ready Board could be established. </a:t>
            </a:r>
            <a:endParaRPr sz="1800">
              <a:solidFill>
                <a:srgbClr val="000000"/>
              </a:solidFill>
              <a:latin typeface="Arial"/>
              <a:ea typeface="Arial"/>
              <a:cs typeface="Arial"/>
              <a:sym typeface="Arial"/>
            </a:endParaRPr>
          </a:p>
          <a:p>
            <a:pPr indent="0" lvl="0" marL="0" marR="0" rtl="0" algn="just">
              <a:spcBef>
                <a:spcPts val="1200"/>
              </a:spcBef>
              <a:spcAft>
                <a:spcPts val="0"/>
              </a:spcAft>
              <a:buNone/>
            </a:pPr>
            <a:r>
              <a:rPr b="0" i="0" lang="en-NZ" sz="1800" u="none" strike="noStrike">
                <a:solidFill>
                  <a:srgbClr val="000000"/>
                </a:solidFill>
                <a:latin typeface="Arial"/>
                <a:ea typeface="Arial"/>
                <a:cs typeface="Arial"/>
                <a:sym typeface="Arial"/>
              </a:rPr>
              <a:t>The functions of this governance group will be to:</a:t>
            </a:r>
            <a:endParaRPr b="0" sz="1800">
              <a:solidFill>
                <a:schemeClr val="dk1"/>
              </a:solidFill>
              <a:latin typeface="Arial"/>
              <a:ea typeface="Arial"/>
              <a:cs typeface="Arial"/>
              <a:sym typeface="Arial"/>
            </a:endParaRPr>
          </a:p>
          <a:p>
            <a:pPr indent="-342900" lvl="0" marL="342900" marR="0" rtl="0" algn="just">
              <a:spcBef>
                <a:spcPts val="1800"/>
              </a:spcBef>
              <a:spcAft>
                <a:spcPts val="0"/>
              </a:spcAft>
              <a:buClr>
                <a:srgbClr val="0961A9"/>
              </a:buClr>
              <a:buSzPts val="1800"/>
              <a:buFont typeface="Arial"/>
              <a:buChar char="•"/>
            </a:pPr>
            <a:r>
              <a:rPr b="1" i="0" lang="en-NZ" sz="1800" u="none" strike="noStrike">
                <a:solidFill>
                  <a:srgbClr val="0961A9"/>
                </a:solidFill>
                <a:latin typeface="Arial"/>
                <a:ea typeface="Arial"/>
                <a:cs typeface="Arial"/>
                <a:sym typeface="Arial"/>
              </a:rPr>
              <a:t>Provide expert interpretation of the tsunami ready indicators in the country's own context </a:t>
            </a:r>
            <a:endParaRPr/>
          </a:p>
          <a:p>
            <a:pPr indent="-342900" lvl="0" marL="342900" marR="0" rtl="0" algn="just">
              <a:spcBef>
                <a:spcPts val="1200"/>
              </a:spcBef>
              <a:spcAft>
                <a:spcPts val="0"/>
              </a:spcAft>
              <a:buClr>
                <a:srgbClr val="0961A9"/>
              </a:buClr>
              <a:buSzPts val="1800"/>
              <a:buFont typeface="Arial"/>
              <a:buChar char="•"/>
            </a:pPr>
            <a:r>
              <a:rPr b="1" i="0" lang="en-NZ" sz="1800" u="none" strike="noStrike">
                <a:solidFill>
                  <a:srgbClr val="0961A9"/>
                </a:solidFill>
                <a:latin typeface="Arial"/>
                <a:ea typeface="Arial"/>
                <a:cs typeface="Arial"/>
                <a:sym typeface="Arial"/>
              </a:rPr>
              <a:t>Provide expert commentary on the definition of community in the country’s own context </a:t>
            </a:r>
            <a:endParaRPr/>
          </a:p>
          <a:p>
            <a:pPr indent="-342900" lvl="0" marL="342900" marR="0" rtl="0" algn="just">
              <a:spcBef>
                <a:spcPts val="1200"/>
              </a:spcBef>
              <a:spcAft>
                <a:spcPts val="0"/>
              </a:spcAft>
              <a:buClr>
                <a:srgbClr val="0961A9"/>
              </a:buClr>
              <a:buSzPts val="1800"/>
              <a:buFont typeface="Arial"/>
              <a:buChar char="•"/>
            </a:pPr>
            <a:r>
              <a:rPr b="1" i="0" lang="en-NZ" sz="1800" u="none" strike="noStrike">
                <a:solidFill>
                  <a:srgbClr val="0961A9"/>
                </a:solidFill>
                <a:latin typeface="Arial"/>
                <a:ea typeface="Arial"/>
                <a:cs typeface="Arial"/>
                <a:sym typeface="Arial"/>
              </a:rPr>
              <a:t>Approve the implementation of this equivalency process </a:t>
            </a:r>
            <a:endParaRPr/>
          </a:p>
          <a:p>
            <a:pPr indent="0" lvl="0" marL="0" marR="0" rtl="0" algn="just">
              <a:spcBef>
                <a:spcPts val="600"/>
              </a:spcBef>
              <a:spcAft>
                <a:spcPts val="0"/>
              </a:spcAft>
              <a:buNone/>
            </a:pPr>
            <a:r>
              <a:t/>
            </a:r>
            <a:endParaRPr b="0" i="0" sz="1800" u="none" strike="noStrike">
              <a:solidFill>
                <a:srgbClr val="000000"/>
              </a:solidFill>
              <a:latin typeface="Arial"/>
              <a:ea typeface="Arial"/>
              <a:cs typeface="Arial"/>
              <a:sym typeface="Arial"/>
            </a:endParaRPr>
          </a:p>
          <a:p>
            <a:pPr indent="0" lvl="0" marL="0" marR="0" rtl="0" algn="l">
              <a:spcBef>
                <a:spcPts val="1200"/>
              </a:spcBef>
              <a:spcAft>
                <a:spcPts val="0"/>
              </a:spcAft>
              <a:buNone/>
            </a:pPr>
            <a:r>
              <a:rPr b="0" i="0" lang="en-NZ" sz="1800" u="none" strike="noStrike">
                <a:solidFill>
                  <a:srgbClr val="000000"/>
                </a:solidFill>
                <a:latin typeface="Arial"/>
                <a:ea typeface="Arial"/>
                <a:cs typeface="Arial"/>
                <a:sym typeface="Arial"/>
              </a:rPr>
              <a:t>Should formal Tsunami Ready Recognition appropriately wish to be pursued by any individual community, this governance structure may be able to be utilized for the recognition process as per IOC MG 74. </a:t>
            </a:r>
            <a:endParaRPr b="0" sz="1800">
              <a:solidFill>
                <a:schemeClr val="dk1"/>
              </a:solidFill>
              <a:latin typeface="Arial"/>
              <a:ea typeface="Arial"/>
              <a:cs typeface="Arial"/>
              <a:sym typeface="Arial"/>
            </a:endParaRPr>
          </a:p>
          <a:p>
            <a:pPr indent="0" lvl="0" marL="0" marR="0" rtl="0" algn="l">
              <a:spcBef>
                <a:spcPts val="1200"/>
              </a:spcBef>
              <a:spcAft>
                <a:spcPts val="0"/>
              </a:spcAft>
              <a:buNone/>
            </a:pPr>
            <a:br>
              <a:rPr lang="en-NZ" sz="1800">
                <a:solidFill>
                  <a:schemeClr val="dk1"/>
                </a:solidFill>
                <a:latin typeface="Arial"/>
                <a:ea typeface="Arial"/>
                <a:cs typeface="Arial"/>
                <a:sym typeface="Arial"/>
              </a:rPr>
            </a:br>
            <a:endParaRPr b="0" sz="1800">
              <a:solidFill>
                <a:schemeClr val="dk1"/>
              </a:solidFill>
              <a:latin typeface="Arial"/>
              <a:ea typeface="Arial"/>
              <a:cs typeface="Arial"/>
              <a:sym typeface="Arial"/>
            </a:endParaRPr>
          </a:p>
          <a:p>
            <a:pPr indent="0" lvl="0" marL="0" marR="0" rtl="0" algn="l">
              <a:spcBef>
                <a:spcPts val="0"/>
              </a:spcBef>
              <a:spcAft>
                <a:spcPts val="0"/>
              </a:spcAft>
              <a:buNone/>
            </a:pPr>
            <a:br>
              <a:rPr lang="en-NZ" sz="1800">
                <a:solidFill>
                  <a:schemeClr val="dk1"/>
                </a:solidFill>
                <a:latin typeface="Arial"/>
                <a:ea typeface="Arial"/>
                <a:cs typeface="Arial"/>
                <a:sym typeface="Arial"/>
              </a:rPr>
            </a:br>
            <a:endParaRPr sz="1800">
              <a:solidFill>
                <a:schemeClr val="dk1"/>
              </a:solidFill>
              <a:latin typeface="Arial"/>
              <a:ea typeface="Arial"/>
              <a:cs typeface="Arial"/>
              <a:sym typeface="Arial"/>
            </a:endParaRPr>
          </a:p>
        </p:txBody>
      </p:sp>
      <p:sp>
        <p:nvSpPr>
          <p:cNvPr id="78" name="Google Shape;78;p7"/>
          <p:cNvSpPr txBox="1"/>
          <p:nvPr/>
        </p:nvSpPr>
        <p:spPr>
          <a:xfrm>
            <a:off x="9657962" y="0"/>
            <a:ext cx="2402902" cy="307777"/>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1" lang="en-NZ" sz="1400">
                <a:solidFill>
                  <a:schemeClr val="lt1"/>
                </a:solidFill>
                <a:latin typeface="Arial"/>
                <a:ea typeface="Arial"/>
                <a:cs typeface="Arial"/>
                <a:sym typeface="Arial"/>
              </a:rPr>
              <a:t>ICG/PTWS XXXI April 2025</a:t>
            </a:r>
            <a:endParaRPr b="1" sz="1400">
              <a:solidFill>
                <a:schemeClr val="lt1"/>
              </a:solidFill>
              <a:latin typeface="Arial"/>
              <a:ea typeface="Arial"/>
              <a:cs typeface="Arial"/>
              <a:sym typeface="Arial"/>
            </a:endParaRPr>
          </a:p>
        </p:txBody>
      </p:sp>
      <p:sp>
        <p:nvSpPr>
          <p:cNvPr id="79" name="Google Shape;79;p7"/>
          <p:cNvSpPr/>
          <p:nvPr/>
        </p:nvSpPr>
        <p:spPr>
          <a:xfrm>
            <a:off x="3064885" y="564107"/>
            <a:ext cx="11284226" cy="76940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2000"/>
              <a:buFont typeface="Arial"/>
              <a:buNone/>
            </a:pPr>
            <a:r>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1" lang="en-NZ" sz="2400">
                <a:solidFill>
                  <a:srgbClr val="000000"/>
                </a:solidFill>
                <a:latin typeface="Arial"/>
                <a:ea typeface="Arial"/>
                <a:cs typeface="Arial"/>
                <a:sym typeface="Arial"/>
              </a:rPr>
              <a:t>1. Establish Governance</a:t>
            </a:r>
            <a:endParaRPr b="1" i="0" sz="2400" u="none" cap="none" strike="noStrik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8"/>
          <p:cNvSpPr/>
          <p:nvPr/>
        </p:nvSpPr>
        <p:spPr>
          <a:xfrm>
            <a:off x="0" y="0"/>
            <a:ext cx="12323135" cy="307777"/>
          </a:xfrm>
          <a:prstGeom prst="rect">
            <a:avLst/>
          </a:prstGeom>
          <a:solidFill>
            <a:srgbClr val="0961A9"/>
          </a:solidFill>
          <a:ln cap="flat" cmpd="sng" w="25400">
            <a:solidFill>
              <a:srgbClr val="0961A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86" name="Google Shape;86;p8"/>
          <p:cNvSpPr txBox="1"/>
          <p:nvPr/>
        </p:nvSpPr>
        <p:spPr>
          <a:xfrm>
            <a:off x="360947" y="1323474"/>
            <a:ext cx="184731"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87" name="Google Shape;87;p8"/>
          <p:cNvSpPr txBox="1"/>
          <p:nvPr/>
        </p:nvSpPr>
        <p:spPr>
          <a:xfrm>
            <a:off x="453313" y="1692806"/>
            <a:ext cx="10982196" cy="289310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lang="en-NZ" sz="1800">
                <a:solidFill>
                  <a:srgbClr val="000000"/>
                </a:solidFill>
                <a:latin typeface="Arial"/>
                <a:ea typeface="Arial"/>
                <a:cs typeface="Arial"/>
                <a:sym typeface="Arial"/>
              </a:rPr>
              <a:t>A cross-referencing guide is provided in the documentation, which is intended to be broad enough for multiple contexts, while remaining a high standard of tsunami preparedness. For example, </a:t>
            </a:r>
            <a:r>
              <a:rPr lang="en-NZ" sz="1800">
                <a:solidFill>
                  <a:srgbClr val="000000"/>
                </a:solidFill>
                <a:latin typeface="Arial"/>
                <a:ea typeface="Arial"/>
                <a:cs typeface="Arial"/>
                <a:sym typeface="Arial"/>
              </a:rPr>
              <a:t>i</a:t>
            </a:r>
            <a:r>
              <a:rPr b="0" i="0" lang="en-NZ" sz="1800" u="none" strike="noStrike">
                <a:solidFill>
                  <a:srgbClr val="000000"/>
                </a:solidFill>
                <a:latin typeface="Arial"/>
                <a:ea typeface="Arial"/>
                <a:cs typeface="Arial"/>
                <a:sym typeface="Arial"/>
              </a:rPr>
              <a:t>f it is believed that the preparedness activities conducted by the communities in accordance with the law contribute appropriately to an indicator in the communities, this can be appropriately recorded as justification to meet the overall indicator.</a:t>
            </a:r>
            <a:endParaRPr sz="1800">
              <a:solidFill>
                <a:srgbClr val="000000"/>
              </a:solidFill>
              <a:latin typeface="Arial"/>
              <a:ea typeface="Arial"/>
              <a:cs typeface="Arial"/>
              <a:sym typeface="Arial"/>
            </a:endParaRPr>
          </a:p>
          <a:p>
            <a:pPr indent="0" lvl="0" marL="0" marR="0" rtl="0" algn="just">
              <a:spcBef>
                <a:spcPts val="1200"/>
              </a:spcBef>
              <a:spcAft>
                <a:spcPts val="0"/>
              </a:spcAft>
              <a:buNone/>
            </a:pPr>
            <a:r>
              <a:rPr b="1" lang="en-NZ" sz="1800">
                <a:solidFill>
                  <a:srgbClr val="0961A9"/>
                </a:solidFill>
                <a:latin typeface="Arial"/>
                <a:ea typeface="Arial"/>
                <a:cs typeface="Arial"/>
                <a:sym typeface="Arial"/>
              </a:rPr>
              <a:t>This process is a self-assessment, and countries are encouraged to apply it according to the principles of the equivalency process</a:t>
            </a:r>
            <a:r>
              <a:rPr b="0" lang="en-NZ" sz="1800">
                <a:solidFill>
                  <a:srgbClr val="000000"/>
                </a:solidFill>
                <a:latin typeface="Arial"/>
                <a:ea typeface="Arial"/>
                <a:cs typeface="Arial"/>
                <a:sym typeface="Arial"/>
              </a:rPr>
              <a:t>. </a:t>
            </a:r>
            <a:endParaRPr i="0" sz="1800" u="none" strike="noStrike">
              <a:solidFill>
                <a:srgbClr val="000000"/>
              </a:solidFill>
              <a:latin typeface="Arial"/>
              <a:ea typeface="Arial"/>
              <a:cs typeface="Arial"/>
              <a:sym typeface="Arial"/>
            </a:endParaRPr>
          </a:p>
          <a:p>
            <a:pPr indent="0" lvl="0" marL="0" marR="0" rtl="0" algn="just">
              <a:spcBef>
                <a:spcPts val="1200"/>
              </a:spcBef>
              <a:spcAft>
                <a:spcPts val="0"/>
              </a:spcAft>
              <a:buNone/>
            </a:pPr>
            <a:br>
              <a:rPr lang="en-NZ" sz="1800">
                <a:solidFill>
                  <a:schemeClr val="dk1"/>
                </a:solidFill>
                <a:latin typeface="Arial"/>
                <a:ea typeface="Arial"/>
                <a:cs typeface="Arial"/>
                <a:sym typeface="Arial"/>
              </a:rPr>
            </a:br>
            <a:endParaRPr sz="1800">
              <a:solidFill>
                <a:schemeClr val="dk1"/>
              </a:solidFill>
              <a:latin typeface="Arial"/>
              <a:ea typeface="Arial"/>
              <a:cs typeface="Arial"/>
              <a:sym typeface="Arial"/>
            </a:endParaRPr>
          </a:p>
        </p:txBody>
      </p:sp>
      <p:sp>
        <p:nvSpPr>
          <p:cNvPr id="88" name="Google Shape;88;p8"/>
          <p:cNvSpPr txBox="1"/>
          <p:nvPr/>
        </p:nvSpPr>
        <p:spPr>
          <a:xfrm>
            <a:off x="453312" y="4134142"/>
            <a:ext cx="11180500" cy="2062103"/>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n-NZ" sz="1800" u="none" strike="noStrike">
                <a:solidFill>
                  <a:srgbClr val="000000"/>
                </a:solidFill>
                <a:latin typeface="Arial"/>
                <a:ea typeface="Arial"/>
                <a:cs typeface="Arial"/>
                <a:sym typeface="Arial"/>
              </a:rPr>
              <a:t>This review, along with supporting documentation such as plans, should then be </a:t>
            </a:r>
            <a:r>
              <a:rPr lang="en-NZ" sz="1800">
                <a:solidFill>
                  <a:srgbClr val="000000"/>
                </a:solidFill>
                <a:latin typeface="Arial"/>
                <a:ea typeface="Arial"/>
                <a:cs typeface="Arial"/>
                <a:sym typeface="Arial"/>
              </a:rPr>
              <a:t>reviewed</a:t>
            </a:r>
            <a:r>
              <a:rPr b="0" i="0" lang="en-NZ" sz="1800" u="none" strike="noStrike">
                <a:solidFill>
                  <a:srgbClr val="000000"/>
                </a:solidFill>
                <a:latin typeface="Arial"/>
                <a:ea typeface="Arial"/>
                <a:cs typeface="Arial"/>
                <a:sym typeface="Arial"/>
              </a:rPr>
              <a:t> by the established governance mechanism. </a:t>
            </a:r>
            <a:endParaRPr/>
          </a:p>
          <a:p>
            <a:pPr indent="0" lvl="0" marL="0" marR="0" rtl="0" algn="just">
              <a:spcBef>
                <a:spcPts val="1200"/>
              </a:spcBef>
              <a:spcAft>
                <a:spcPts val="0"/>
              </a:spcAft>
              <a:buNone/>
            </a:pPr>
            <a:r>
              <a:rPr b="0" i="0" lang="en-NZ" sz="1800" u="none" strike="noStrike">
                <a:solidFill>
                  <a:srgbClr val="000000"/>
                </a:solidFill>
                <a:latin typeface="Arial"/>
                <a:ea typeface="Arial"/>
                <a:cs typeface="Arial"/>
                <a:sym typeface="Arial"/>
              </a:rPr>
              <a:t>The cross-referencing process should be completed at least once every four years, in alignment with the Tsunami Ready Recognition Programme renewal timeframe.</a:t>
            </a:r>
            <a:endParaRPr i="0" sz="1800" u="none" strike="noStrike">
              <a:solidFill>
                <a:srgbClr val="000000"/>
              </a:solidFill>
              <a:latin typeface="Arial"/>
              <a:ea typeface="Arial"/>
              <a:cs typeface="Arial"/>
              <a:sym typeface="Arial"/>
            </a:endParaRPr>
          </a:p>
          <a:p>
            <a:pPr indent="0" lvl="0" marL="0" marR="0" rtl="0" algn="just">
              <a:spcBef>
                <a:spcPts val="1200"/>
              </a:spcBef>
              <a:spcAft>
                <a:spcPts val="0"/>
              </a:spcAft>
              <a:buNone/>
            </a:pPr>
            <a:br>
              <a:rPr lang="en-NZ" sz="1800">
                <a:solidFill>
                  <a:schemeClr val="dk1"/>
                </a:solidFill>
                <a:latin typeface="Arial"/>
                <a:ea typeface="Arial"/>
                <a:cs typeface="Arial"/>
                <a:sym typeface="Arial"/>
              </a:rPr>
            </a:br>
            <a:endParaRPr sz="1800">
              <a:solidFill>
                <a:schemeClr val="dk1"/>
              </a:solidFill>
              <a:latin typeface="Arial"/>
              <a:ea typeface="Arial"/>
              <a:cs typeface="Arial"/>
              <a:sym typeface="Arial"/>
            </a:endParaRPr>
          </a:p>
        </p:txBody>
      </p:sp>
      <p:sp>
        <p:nvSpPr>
          <p:cNvPr id="89" name="Google Shape;89;p8"/>
          <p:cNvSpPr txBox="1"/>
          <p:nvPr/>
        </p:nvSpPr>
        <p:spPr>
          <a:xfrm>
            <a:off x="9657962" y="0"/>
            <a:ext cx="2402902" cy="307777"/>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1" lang="en-NZ" sz="1400">
                <a:solidFill>
                  <a:schemeClr val="lt1"/>
                </a:solidFill>
                <a:latin typeface="Arial"/>
                <a:ea typeface="Arial"/>
                <a:cs typeface="Arial"/>
                <a:sym typeface="Arial"/>
              </a:rPr>
              <a:t>ICG/PTWS XXXI April 2025</a:t>
            </a:r>
            <a:endParaRPr b="1" sz="1400">
              <a:solidFill>
                <a:schemeClr val="lt1"/>
              </a:solidFill>
              <a:latin typeface="Arial"/>
              <a:ea typeface="Arial"/>
              <a:cs typeface="Arial"/>
              <a:sym typeface="Arial"/>
            </a:endParaRPr>
          </a:p>
        </p:txBody>
      </p:sp>
      <p:sp>
        <p:nvSpPr>
          <p:cNvPr id="90" name="Google Shape;90;p8"/>
          <p:cNvSpPr/>
          <p:nvPr/>
        </p:nvSpPr>
        <p:spPr>
          <a:xfrm>
            <a:off x="3064885" y="564107"/>
            <a:ext cx="11284226" cy="76940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2000"/>
              <a:buFont typeface="Arial"/>
              <a:buNone/>
            </a:pPr>
            <a:r>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1" lang="en-NZ" sz="2400">
                <a:solidFill>
                  <a:srgbClr val="000000"/>
                </a:solidFill>
                <a:latin typeface="Arial"/>
                <a:ea typeface="Arial"/>
                <a:cs typeface="Arial"/>
                <a:sym typeface="Arial"/>
              </a:rPr>
              <a:t>2. Cross-Referencing Process</a:t>
            </a:r>
            <a:endParaRPr b="1" i="0" sz="2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1_Office Theme">
  <a:themeElements>
    <a:clrScheme name="Office Theme">
      <a:dk1>
        <a:srgbClr val="000000"/>
      </a:dk1>
      <a:lt1>
        <a:srgbClr val="FFFFFF"/>
      </a:lt1>
      <a:dk2>
        <a:srgbClr val="A7A7A7"/>
      </a:dk2>
      <a:lt2>
        <a:srgbClr val="535353"/>
      </a:lt2>
      <a:accent1>
        <a:srgbClr val="56BEEC"/>
      </a:accent1>
      <a:accent2>
        <a:srgbClr val="31A8DF"/>
      </a:accent2>
      <a:accent3>
        <a:srgbClr val="238ACB"/>
      </a:accent3>
      <a:accent4>
        <a:srgbClr val="1A6798"/>
      </a:accent4>
      <a:accent5>
        <a:srgbClr val="189ED9"/>
      </a:accent5>
      <a:accent6>
        <a:srgbClr val="0D587A"/>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2026-02-27T02:00:19Z</dcterms:created>
  <dc:creator>Ashleigh Fromont</dc:creator>
</cp:coreProperties>
</file>