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Arial Bold" panose="020B0704020202020204" pitchFamily="34" charset="0"/>
      <p:regular r:id="rId16"/>
      <p:bold r:id="rId17"/>
    </p:embeddedFont>
    <p:embeddedFont>
      <p:font typeface="Arimo" panose="020B0604020202020204" charset="0"/>
      <p:regular r:id="rId18"/>
    </p:embeddedFont>
    <p:embeddedFont>
      <p:font typeface="Calibri (MS)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1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unesco.sharepoint.com/sites/TRRP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107316" y="324543"/>
            <a:ext cx="2999550" cy="1427884"/>
            <a:chOff x="0" y="0"/>
            <a:chExt cx="3999400" cy="19038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99357" cy="1903857"/>
            </a:xfrm>
            <a:custGeom>
              <a:avLst/>
              <a:gdLst/>
              <a:ahLst/>
              <a:cxnLst/>
              <a:rect l="l" t="t" r="r" b="b"/>
              <a:pathLst>
                <a:path w="3999357" h="1903857">
                  <a:moveTo>
                    <a:pt x="0" y="0"/>
                  </a:moveTo>
                  <a:lnTo>
                    <a:pt x="3999357" y="0"/>
                  </a:lnTo>
                  <a:lnTo>
                    <a:pt x="3999357" y="1903857"/>
                  </a:lnTo>
                  <a:lnTo>
                    <a:pt x="0" y="1903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" b="-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2581510" y="5718852"/>
            <a:ext cx="2459421" cy="165726"/>
            <a:chOff x="0" y="0"/>
            <a:chExt cx="3279228" cy="220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79267" cy="220980"/>
            </a:xfrm>
            <a:custGeom>
              <a:avLst/>
              <a:gdLst/>
              <a:ahLst/>
              <a:cxnLst/>
              <a:rect l="l" t="t" r="r" b="b"/>
              <a:pathLst>
                <a:path w="3279267" h="220980">
                  <a:moveTo>
                    <a:pt x="0" y="0"/>
                  </a:moveTo>
                  <a:lnTo>
                    <a:pt x="3279267" y="0"/>
                  </a:lnTo>
                  <a:lnTo>
                    <a:pt x="3279267" y="220980"/>
                  </a:lnTo>
                  <a:lnTo>
                    <a:pt x="0" y="2209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1142"/>
            <a:ext cx="18288000" cy="10287000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7302621" y="5108546"/>
            <a:ext cx="3635133" cy="47625"/>
            <a:chOff x="0" y="0"/>
            <a:chExt cx="4846844" cy="63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46828" cy="63498"/>
            </a:xfrm>
            <a:custGeom>
              <a:avLst/>
              <a:gdLst/>
              <a:ahLst/>
              <a:cxnLst/>
              <a:rect l="l" t="t" r="r" b="b"/>
              <a:pathLst>
                <a:path w="4846828" h="63498">
                  <a:moveTo>
                    <a:pt x="0" y="0"/>
                  </a:moveTo>
                  <a:lnTo>
                    <a:pt x="4846828" y="0"/>
                  </a:lnTo>
                  <a:lnTo>
                    <a:pt x="4846828" y="63498"/>
                  </a:lnTo>
                  <a:lnTo>
                    <a:pt x="0" y="634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631009" y="3274227"/>
            <a:ext cx="3867176" cy="3716262"/>
          </a:xfrm>
          <a:custGeom>
            <a:avLst/>
            <a:gdLst/>
            <a:ahLst/>
            <a:cxnLst/>
            <a:rect l="l" t="t" r="r" b="b"/>
            <a:pathLst>
              <a:path w="3867176" h="3716262">
                <a:moveTo>
                  <a:pt x="0" y="0"/>
                </a:moveTo>
                <a:lnTo>
                  <a:pt x="3867176" y="0"/>
                </a:lnTo>
                <a:lnTo>
                  <a:pt x="3867176" y="3716262"/>
                </a:lnTo>
                <a:lnTo>
                  <a:pt x="0" y="371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974400" y="3255177"/>
            <a:ext cx="7284900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Automated Tsunami Ready Recognition Platform</a:t>
            </a:r>
          </a:p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>
              <a:lnSpc>
                <a:spcPts val="5039"/>
              </a:lnSpc>
            </a:pPr>
            <a:endParaRPr lang="en-US" sz="41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75090" y="7279229"/>
            <a:ext cx="7284900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Derya Itir Vennin, PhD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Assoc. Project Officer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UNESCO/IOC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d.dilmen-vennin@unesco.org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5072" y="0"/>
            <a:ext cx="17813865" cy="10020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57259" y="-9525"/>
            <a:ext cx="5240266" cy="10462804"/>
            <a:chOff x="0" y="0"/>
            <a:chExt cx="6987021" cy="13950406"/>
          </a:xfrm>
        </p:grpSpPr>
        <p:sp>
          <p:nvSpPr>
            <p:cNvPr id="3" name="Freeform 3"/>
            <p:cNvSpPr/>
            <p:nvPr/>
          </p:nvSpPr>
          <p:spPr>
            <a:xfrm>
              <a:off x="7138" y="12700"/>
              <a:ext cx="6972752" cy="13925042"/>
            </a:xfrm>
            <a:custGeom>
              <a:avLst/>
              <a:gdLst/>
              <a:ahLst/>
              <a:cxnLst/>
              <a:rect l="l" t="t" r="r" b="b"/>
              <a:pathLst>
                <a:path w="6972752" h="13925042">
                  <a:moveTo>
                    <a:pt x="0" y="0"/>
                  </a:moveTo>
                  <a:lnTo>
                    <a:pt x="6972752" y="0"/>
                  </a:lnTo>
                  <a:lnTo>
                    <a:pt x="6972752" y="13925042"/>
                  </a:lnTo>
                  <a:lnTo>
                    <a:pt x="0" y="13925042"/>
                  </a:lnTo>
                  <a:close/>
                </a:path>
              </a:pathLst>
            </a:custGeom>
            <a:solidFill>
              <a:srgbClr val="1832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987033" cy="13950442"/>
            </a:xfrm>
            <a:custGeom>
              <a:avLst/>
              <a:gdLst/>
              <a:ahLst/>
              <a:cxnLst/>
              <a:rect l="l" t="t" r="r" b="b"/>
              <a:pathLst>
                <a:path w="6987033" h="13950442">
                  <a:moveTo>
                    <a:pt x="7138" y="0"/>
                  </a:moveTo>
                  <a:lnTo>
                    <a:pt x="6979890" y="0"/>
                  </a:lnTo>
                  <a:cubicBezTo>
                    <a:pt x="6983816" y="0"/>
                    <a:pt x="6987033" y="5715"/>
                    <a:pt x="6987033" y="12700"/>
                  </a:cubicBezTo>
                  <a:lnTo>
                    <a:pt x="6987033" y="13937742"/>
                  </a:lnTo>
                  <a:cubicBezTo>
                    <a:pt x="6987033" y="13944727"/>
                    <a:pt x="6983816" y="13950442"/>
                    <a:pt x="6979890" y="13950442"/>
                  </a:cubicBezTo>
                  <a:lnTo>
                    <a:pt x="7138" y="13950442"/>
                  </a:lnTo>
                  <a:cubicBezTo>
                    <a:pt x="3212" y="13950442"/>
                    <a:pt x="0" y="13944727"/>
                    <a:pt x="0" y="13937742"/>
                  </a:cubicBezTo>
                  <a:lnTo>
                    <a:pt x="0" y="12700"/>
                  </a:lnTo>
                  <a:cubicBezTo>
                    <a:pt x="0" y="5715"/>
                    <a:pt x="3212" y="0"/>
                    <a:pt x="7138" y="0"/>
                  </a:cubicBezTo>
                  <a:moveTo>
                    <a:pt x="7138" y="25400"/>
                  </a:moveTo>
                  <a:lnTo>
                    <a:pt x="7138" y="12700"/>
                  </a:lnTo>
                  <a:lnTo>
                    <a:pt x="14276" y="12700"/>
                  </a:lnTo>
                  <a:lnTo>
                    <a:pt x="14276" y="13937742"/>
                  </a:lnTo>
                  <a:lnTo>
                    <a:pt x="7138" y="13937742"/>
                  </a:lnTo>
                  <a:lnTo>
                    <a:pt x="7138" y="13925042"/>
                  </a:lnTo>
                  <a:lnTo>
                    <a:pt x="6979890" y="13925042"/>
                  </a:lnTo>
                  <a:lnTo>
                    <a:pt x="6979890" y="13937742"/>
                  </a:lnTo>
                  <a:lnTo>
                    <a:pt x="6972753" y="13937742"/>
                  </a:lnTo>
                  <a:lnTo>
                    <a:pt x="6972753" y="12700"/>
                  </a:lnTo>
                  <a:lnTo>
                    <a:pt x="6979890" y="12700"/>
                  </a:lnTo>
                  <a:lnTo>
                    <a:pt x="6979890" y="25400"/>
                  </a:lnTo>
                  <a:lnTo>
                    <a:pt x="7138" y="25400"/>
                  </a:lnTo>
                  <a:close/>
                </a:path>
              </a:pathLst>
            </a:custGeom>
            <a:solidFill>
              <a:srgbClr val="1F47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191742" y="294800"/>
            <a:ext cx="2067558" cy="1986842"/>
            <a:chOff x="0" y="0"/>
            <a:chExt cx="2747146" cy="2639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028700" y="1233832"/>
            <a:ext cx="7931086" cy="54389"/>
            <a:chOff x="0" y="0"/>
            <a:chExt cx="4846844" cy="33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6828" cy="33237"/>
            </a:xfrm>
            <a:custGeom>
              <a:avLst/>
              <a:gdLst/>
              <a:ahLst/>
              <a:cxnLst/>
              <a:rect l="l" t="t" r="r" b="b"/>
              <a:pathLst>
                <a:path w="4846828" h="33237">
                  <a:moveTo>
                    <a:pt x="0" y="0"/>
                  </a:moveTo>
                  <a:lnTo>
                    <a:pt x="4846828" y="0"/>
                  </a:lnTo>
                  <a:lnTo>
                    <a:pt x="4846828" y="33237"/>
                  </a:lnTo>
                  <a:lnTo>
                    <a:pt x="0" y="33237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662332"/>
            <a:ext cx="834333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Key Benefits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743800"/>
            <a:ext cx="11098921" cy="822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For Member States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Simplified submission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Clear application tracking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Reduced documentation errors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Faster processing</a:t>
            </a:r>
          </a:p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For  Tech Secr.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Centralized monitoring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Reduced email burden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Standardized compliance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Better reporting capability</a:t>
            </a:r>
          </a:p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For TICs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Immediate access to documentation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Easier validation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Structured repository</a:t>
            </a:r>
          </a:p>
          <a:p>
            <a:pPr algn="just">
              <a:lnSpc>
                <a:spcPts val="4059"/>
              </a:lnSpc>
            </a:pPr>
            <a:endParaRPr lang="en-US" sz="2899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4059"/>
              </a:lnSpc>
            </a:pPr>
            <a:endParaRPr lang="en-US" sz="2899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57259" y="-9525"/>
            <a:ext cx="5240266" cy="10462804"/>
            <a:chOff x="0" y="0"/>
            <a:chExt cx="6987021" cy="13950406"/>
          </a:xfrm>
        </p:grpSpPr>
        <p:sp>
          <p:nvSpPr>
            <p:cNvPr id="3" name="Freeform 3"/>
            <p:cNvSpPr/>
            <p:nvPr/>
          </p:nvSpPr>
          <p:spPr>
            <a:xfrm>
              <a:off x="7138" y="12700"/>
              <a:ext cx="6972752" cy="13925042"/>
            </a:xfrm>
            <a:custGeom>
              <a:avLst/>
              <a:gdLst/>
              <a:ahLst/>
              <a:cxnLst/>
              <a:rect l="l" t="t" r="r" b="b"/>
              <a:pathLst>
                <a:path w="6972752" h="13925042">
                  <a:moveTo>
                    <a:pt x="0" y="0"/>
                  </a:moveTo>
                  <a:lnTo>
                    <a:pt x="6972752" y="0"/>
                  </a:lnTo>
                  <a:lnTo>
                    <a:pt x="6972752" y="13925042"/>
                  </a:lnTo>
                  <a:lnTo>
                    <a:pt x="0" y="13925042"/>
                  </a:lnTo>
                  <a:close/>
                </a:path>
              </a:pathLst>
            </a:custGeom>
            <a:solidFill>
              <a:srgbClr val="1832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987033" cy="13950442"/>
            </a:xfrm>
            <a:custGeom>
              <a:avLst/>
              <a:gdLst/>
              <a:ahLst/>
              <a:cxnLst/>
              <a:rect l="l" t="t" r="r" b="b"/>
              <a:pathLst>
                <a:path w="6987033" h="13950442">
                  <a:moveTo>
                    <a:pt x="7138" y="0"/>
                  </a:moveTo>
                  <a:lnTo>
                    <a:pt x="6979890" y="0"/>
                  </a:lnTo>
                  <a:cubicBezTo>
                    <a:pt x="6983816" y="0"/>
                    <a:pt x="6987033" y="5715"/>
                    <a:pt x="6987033" y="12700"/>
                  </a:cubicBezTo>
                  <a:lnTo>
                    <a:pt x="6987033" y="13937742"/>
                  </a:lnTo>
                  <a:cubicBezTo>
                    <a:pt x="6987033" y="13944727"/>
                    <a:pt x="6983816" y="13950442"/>
                    <a:pt x="6979890" y="13950442"/>
                  </a:cubicBezTo>
                  <a:lnTo>
                    <a:pt x="7138" y="13950442"/>
                  </a:lnTo>
                  <a:cubicBezTo>
                    <a:pt x="3212" y="13950442"/>
                    <a:pt x="0" y="13944727"/>
                    <a:pt x="0" y="13937742"/>
                  </a:cubicBezTo>
                  <a:lnTo>
                    <a:pt x="0" y="12700"/>
                  </a:lnTo>
                  <a:cubicBezTo>
                    <a:pt x="0" y="5715"/>
                    <a:pt x="3212" y="0"/>
                    <a:pt x="7138" y="0"/>
                  </a:cubicBezTo>
                  <a:moveTo>
                    <a:pt x="7138" y="25400"/>
                  </a:moveTo>
                  <a:lnTo>
                    <a:pt x="7138" y="12700"/>
                  </a:lnTo>
                  <a:lnTo>
                    <a:pt x="14276" y="12700"/>
                  </a:lnTo>
                  <a:lnTo>
                    <a:pt x="14276" y="13937742"/>
                  </a:lnTo>
                  <a:lnTo>
                    <a:pt x="7138" y="13937742"/>
                  </a:lnTo>
                  <a:lnTo>
                    <a:pt x="7138" y="13925042"/>
                  </a:lnTo>
                  <a:lnTo>
                    <a:pt x="6979890" y="13925042"/>
                  </a:lnTo>
                  <a:lnTo>
                    <a:pt x="6979890" y="13937742"/>
                  </a:lnTo>
                  <a:lnTo>
                    <a:pt x="6972753" y="13937742"/>
                  </a:lnTo>
                  <a:lnTo>
                    <a:pt x="6972753" y="12700"/>
                  </a:lnTo>
                  <a:lnTo>
                    <a:pt x="6979890" y="12700"/>
                  </a:lnTo>
                  <a:lnTo>
                    <a:pt x="6979890" y="25400"/>
                  </a:lnTo>
                  <a:lnTo>
                    <a:pt x="7138" y="25400"/>
                  </a:lnTo>
                  <a:close/>
                </a:path>
              </a:pathLst>
            </a:custGeom>
            <a:solidFill>
              <a:srgbClr val="1F47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191742" y="294800"/>
            <a:ext cx="2067558" cy="1986842"/>
            <a:chOff x="0" y="0"/>
            <a:chExt cx="2747146" cy="2639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028700" y="1233832"/>
            <a:ext cx="7931086" cy="54389"/>
            <a:chOff x="0" y="0"/>
            <a:chExt cx="4846844" cy="33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6828" cy="33237"/>
            </a:xfrm>
            <a:custGeom>
              <a:avLst/>
              <a:gdLst/>
              <a:ahLst/>
              <a:cxnLst/>
              <a:rect l="l" t="t" r="r" b="b"/>
              <a:pathLst>
                <a:path w="4846828" h="33237">
                  <a:moveTo>
                    <a:pt x="0" y="0"/>
                  </a:moveTo>
                  <a:lnTo>
                    <a:pt x="4846828" y="0"/>
                  </a:lnTo>
                  <a:lnTo>
                    <a:pt x="4846828" y="33237"/>
                  </a:lnTo>
                  <a:lnTo>
                    <a:pt x="0" y="33237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662332"/>
            <a:ext cx="834333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What is next?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214967"/>
            <a:ext cx="11098921" cy="205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1" lvl="1" indent="-313050" algn="l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Member States testing</a:t>
            </a:r>
          </a:p>
          <a:p>
            <a:pPr marL="626101" lvl="1" indent="-313050" algn="l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Preparation of guidelines for submitters and reviewers</a:t>
            </a:r>
          </a:p>
          <a:p>
            <a:pPr marL="626101" lvl="1" indent="-313050" algn="l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Webinars</a:t>
            </a:r>
          </a:p>
          <a:p>
            <a:pPr algn="l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68405" y="9534517"/>
            <a:ext cx="4114800" cy="547688"/>
            <a:chOff x="0" y="0"/>
            <a:chExt cx="5486400" cy="730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864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160"/>
                </a:lnSpc>
              </a:pPr>
              <a:r>
                <a:rPr lang="en-US" sz="1800">
                  <a:solidFill>
                    <a:srgbClr val="88888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‹#›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2961111" y="4636090"/>
            <a:ext cx="1992597" cy="188657"/>
            <a:chOff x="0" y="0"/>
            <a:chExt cx="2656796" cy="251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6840" cy="251587"/>
            </a:xfrm>
            <a:custGeom>
              <a:avLst/>
              <a:gdLst/>
              <a:ahLst/>
              <a:cxnLst/>
              <a:rect l="l" t="t" r="r" b="b"/>
              <a:pathLst>
                <a:path w="2656840" h="251587">
                  <a:moveTo>
                    <a:pt x="0" y="0"/>
                  </a:moveTo>
                  <a:lnTo>
                    <a:pt x="2656840" y="0"/>
                  </a:lnTo>
                  <a:lnTo>
                    <a:pt x="2656840" y="251587"/>
                  </a:lnTo>
                  <a:lnTo>
                    <a:pt x="0" y="2515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85729" y="-9525"/>
            <a:ext cx="14759506" cy="10306050"/>
            <a:chOff x="0" y="0"/>
            <a:chExt cx="19679342" cy="13741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19653886" cy="13716000"/>
            </a:xfrm>
            <a:custGeom>
              <a:avLst/>
              <a:gdLst/>
              <a:ahLst/>
              <a:cxnLst/>
              <a:rect l="l" t="t" r="r" b="b"/>
              <a:pathLst>
                <a:path w="19653886" h="13716000">
                  <a:moveTo>
                    <a:pt x="0" y="0"/>
                  </a:moveTo>
                  <a:lnTo>
                    <a:pt x="19653886" y="0"/>
                  </a:lnTo>
                  <a:lnTo>
                    <a:pt x="196538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9679286" cy="13741400"/>
            </a:xfrm>
            <a:custGeom>
              <a:avLst/>
              <a:gdLst/>
              <a:ahLst/>
              <a:cxnLst/>
              <a:rect l="l" t="t" r="r" b="b"/>
              <a:pathLst>
                <a:path w="19679286" h="13741400">
                  <a:moveTo>
                    <a:pt x="12700" y="0"/>
                  </a:moveTo>
                  <a:lnTo>
                    <a:pt x="19666586" y="0"/>
                  </a:lnTo>
                  <a:cubicBezTo>
                    <a:pt x="19673571" y="0"/>
                    <a:pt x="19679286" y="5715"/>
                    <a:pt x="19679286" y="12700"/>
                  </a:cubicBezTo>
                  <a:lnTo>
                    <a:pt x="19679286" y="13728700"/>
                  </a:lnTo>
                  <a:cubicBezTo>
                    <a:pt x="19679286" y="13735686"/>
                    <a:pt x="19673571" y="13741400"/>
                    <a:pt x="19666586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19666586" y="13716000"/>
                  </a:lnTo>
                  <a:lnTo>
                    <a:pt x="19666586" y="13728700"/>
                  </a:lnTo>
                  <a:lnTo>
                    <a:pt x="19653886" y="13728700"/>
                  </a:lnTo>
                  <a:lnTo>
                    <a:pt x="19653886" y="12700"/>
                  </a:lnTo>
                  <a:lnTo>
                    <a:pt x="19666586" y="12700"/>
                  </a:lnTo>
                  <a:lnTo>
                    <a:pt x="1966658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927408" y="4187203"/>
            <a:ext cx="1111652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0"/>
              </a:lnSpc>
            </a:pPr>
            <a:r>
              <a:rPr lang="en-US" sz="10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THANK YOU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382948" y="4179595"/>
            <a:ext cx="1742848" cy="1302486"/>
            <a:chOff x="0" y="0"/>
            <a:chExt cx="2323798" cy="17366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23846" cy="1736598"/>
            </a:xfrm>
            <a:custGeom>
              <a:avLst/>
              <a:gdLst/>
              <a:ahLst/>
              <a:cxnLst/>
              <a:rect l="l" t="t" r="r" b="b"/>
              <a:pathLst>
                <a:path w="2323846" h="1736598">
                  <a:moveTo>
                    <a:pt x="0" y="0"/>
                  </a:moveTo>
                  <a:lnTo>
                    <a:pt x="2323846" y="0"/>
                  </a:lnTo>
                  <a:lnTo>
                    <a:pt x="2323846" y="1736598"/>
                  </a:lnTo>
                  <a:lnTo>
                    <a:pt x="0" y="1736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745" r="1543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552781" y="5119688"/>
            <a:ext cx="3635133" cy="47625"/>
            <a:chOff x="0" y="0"/>
            <a:chExt cx="4846844" cy="63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46828" cy="63498"/>
            </a:xfrm>
            <a:custGeom>
              <a:avLst/>
              <a:gdLst/>
              <a:ahLst/>
              <a:cxnLst/>
              <a:rect l="l" t="t" r="r" b="b"/>
              <a:pathLst>
                <a:path w="4846828" h="63498">
                  <a:moveTo>
                    <a:pt x="0" y="0"/>
                  </a:moveTo>
                  <a:lnTo>
                    <a:pt x="4846828" y="0"/>
                  </a:lnTo>
                  <a:lnTo>
                    <a:pt x="4846828" y="63498"/>
                  </a:lnTo>
                  <a:lnTo>
                    <a:pt x="0" y="63498"/>
                  </a:lnTo>
                  <a:close/>
                </a:path>
              </a:pathLst>
            </a:custGeom>
            <a:solidFill>
              <a:srgbClr val="18325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191742" y="294800"/>
            <a:ext cx="2067558" cy="1986842"/>
            <a:chOff x="0" y="0"/>
            <a:chExt cx="2747146" cy="26399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064775" y="9621826"/>
            <a:ext cx="6105227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 d.dilmen-vennin@unesco.org  for more information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59277" y="-9525"/>
            <a:ext cx="14638248" cy="10306050"/>
            <a:chOff x="0" y="0"/>
            <a:chExt cx="19517664" cy="13741400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19492213" cy="13716000"/>
            </a:xfrm>
            <a:custGeom>
              <a:avLst/>
              <a:gdLst/>
              <a:ahLst/>
              <a:cxnLst/>
              <a:rect l="l" t="t" r="r" b="b"/>
              <a:pathLst>
                <a:path w="19492213" h="13716000">
                  <a:moveTo>
                    <a:pt x="0" y="0"/>
                  </a:moveTo>
                  <a:lnTo>
                    <a:pt x="19492213" y="0"/>
                  </a:lnTo>
                  <a:lnTo>
                    <a:pt x="194922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517613" cy="13741400"/>
            </a:xfrm>
            <a:custGeom>
              <a:avLst/>
              <a:gdLst/>
              <a:ahLst/>
              <a:cxnLst/>
              <a:rect l="l" t="t" r="r" b="b"/>
              <a:pathLst>
                <a:path w="19517613" h="13741400">
                  <a:moveTo>
                    <a:pt x="12700" y="0"/>
                  </a:moveTo>
                  <a:lnTo>
                    <a:pt x="19504913" y="0"/>
                  </a:lnTo>
                  <a:cubicBezTo>
                    <a:pt x="19511899" y="0"/>
                    <a:pt x="19517613" y="5715"/>
                    <a:pt x="19517613" y="12700"/>
                  </a:cubicBezTo>
                  <a:lnTo>
                    <a:pt x="19517613" y="13728700"/>
                  </a:lnTo>
                  <a:cubicBezTo>
                    <a:pt x="19517613" y="13735686"/>
                    <a:pt x="19511899" y="13741400"/>
                    <a:pt x="19504913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19504913" y="13716000"/>
                  </a:lnTo>
                  <a:lnTo>
                    <a:pt x="19504913" y="13728700"/>
                  </a:lnTo>
                  <a:lnTo>
                    <a:pt x="19492213" y="13728700"/>
                  </a:lnTo>
                  <a:lnTo>
                    <a:pt x="19492213" y="12700"/>
                  </a:lnTo>
                  <a:lnTo>
                    <a:pt x="19504913" y="12700"/>
                  </a:lnTo>
                  <a:lnTo>
                    <a:pt x="1950491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9525" y="-9525"/>
            <a:ext cx="3687852" cy="10306050"/>
            <a:chOff x="0" y="0"/>
            <a:chExt cx="4917136" cy="13741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4891786" cy="13716000"/>
            </a:xfrm>
            <a:custGeom>
              <a:avLst/>
              <a:gdLst/>
              <a:ahLst/>
              <a:cxnLst/>
              <a:rect l="l" t="t" r="r" b="b"/>
              <a:pathLst>
                <a:path w="4891786" h="13716000">
                  <a:moveTo>
                    <a:pt x="0" y="0"/>
                  </a:moveTo>
                  <a:lnTo>
                    <a:pt x="4891786" y="0"/>
                  </a:lnTo>
                  <a:lnTo>
                    <a:pt x="48917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917186" cy="13741400"/>
            </a:xfrm>
            <a:custGeom>
              <a:avLst/>
              <a:gdLst/>
              <a:ahLst/>
              <a:cxnLst/>
              <a:rect l="l" t="t" r="r" b="b"/>
              <a:pathLst>
                <a:path w="4917186" h="13741400">
                  <a:moveTo>
                    <a:pt x="12700" y="0"/>
                  </a:moveTo>
                  <a:lnTo>
                    <a:pt x="4904486" y="0"/>
                  </a:lnTo>
                  <a:cubicBezTo>
                    <a:pt x="4911471" y="0"/>
                    <a:pt x="4917186" y="5715"/>
                    <a:pt x="4917186" y="12700"/>
                  </a:cubicBezTo>
                  <a:lnTo>
                    <a:pt x="4917186" y="13728700"/>
                  </a:lnTo>
                  <a:cubicBezTo>
                    <a:pt x="4917186" y="13735686"/>
                    <a:pt x="4911471" y="13741400"/>
                    <a:pt x="4904486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4904486" y="13716000"/>
                  </a:lnTo>
                  <a:lnTo>
                    <a:pt x="4904486" y="13728700"/>
                  </a:lnTo>
                  <a:lnTo>
                    <a:pt x="4891786" y="13728700"/>
                  </a:lnTo>
                  <a:lnTo>
                    <a:pt x="4891786" y="12700"/>
                  </a:lnTo>
                  <a:lnTo>
                    <a:pt x="4904486" y="12700"/>
                  </a:lnTo>
                  <a:lnTo>
                    <a:pt x="490448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 rot="-5400000">
            <a:off x="-1418336" y="4367212"/>
            <a:ext cx="843120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Background: Current Tsunami Ready Workflow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87416" y="813600"/>
            <a:ext cx="11998003" cy="891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3399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Current Process Overview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Community expresses intent through TNC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NTRB/RTRB evaluates application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Supporting documentation manually compiled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Submission via email to IOC/TSU Unit (TecSec)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TIC confirms documentation status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IOC HQ prepares certificates &amp; TR sign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TR Viewer updated to “Recognized”</a:t>
            </a:r>
          </a:p>
          <a:p>
            <a:pPr algn="l">
              <a:lnSpc>
                <a:spcPts val="5099"/>
              </a:lnSpc>
            </a:pPr>
            <a:r>
              <a:rPr lang="en-US" sz="3399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Key Characteristics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Manual submission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Email-based coordination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File naming compliance required</a:t>
            </a:r>
          </a:p>
          <a:p>
            <a:pPr marL="734058" lvl="1" indent="-367029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Multiple stakeholders involved</a:t>
            </a:r>
          </a:p>
          <a:p>
            <a:pPr algn="l">
              <a:lnSpc>
                <a:spcPts val="5099"/>
              </a:lnSpc>
            </a:pPr>
            <a:endParaRPr lang="en-US" sz="3399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5357418" y="643518"/>
            <a:ext cx="1901882" cy="1787386"/>
            <a:chOff x="0" y="0"/>
            <a:chExt cx="2991516" cy="28114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91485" cy="2811399"/>
            </a:xfrm>
            <a:custGeom>
              <a:avLst/>
              <a:gdLst/>
              <a:ahLst/>
              <a:cxnLst/>
              <a:rect l="l" t="t" r="r" b="b"/>
              <a:pathLst>
                <a:path w="2991485" h="2811399">
                  <a:moveTo>
                    <a:pt x="0" y="0"/>
                  </a:moveTo>
                  <a:lnTo>
                    <a:pt x="2991485" y="0"/>
                  </a:lnTo>
                  <a:lnTo>
                    <a:pt x="2991485" y="2811399"/>
                  </a:lnTo>
                  <a:lnTo>
                    <a:pt x="0" y="2811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52924" y="543993"/>
            <a:ext cx="2538552" cy="1208434"/>
            <a:chOff x="0" y="0"/>
            <a:chExt cx="3384736" cy="16112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4677" cy="1611249"/>
            </a:xfrm>
            <a:custGeom>
              <a:avLst/>
              <a:gdLst/>
              <a:ahLst/>
              <a:cxnLst/>
              <a:rect l="l" t="t" r="r" b="b"/>
              <a:pathLst>
                <a:path w="3384677" h="1611249">
                  <a:moveTo>
                    <a:pt x="0" y="0"/>
                  </a:moveTo>
                  <a:lnTo>
                    <a:pt x="3384677" y="0"/>
                  </a:lnTo>
                  <a:lnTo>
                    <a:pt x="3384677" y="1611249"/>
                  </a:lnTo>
                  <a:lnTo>
                    <a:pt x="0" y="1611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" b="-1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1028700" y="1225215"/>
            <a:ext cx="4461688" cy="57612"/>
            <a:chOff x="0" y="0"/>
            <a:chExt cx="4846844" cy="625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46828" cy="62583"/>
            </a:xfrm>
            <a:custGeom>
              <a:avLst/>
              <a:gdLst/>
              <a:ahLst/>
              <a:cxnLst/>
              <a:rect l="l" t="t" r="r" b="b"/>
              <a:pathLst>
                <a:path w="4846828" h="62583">
                  <a:moveTo>
                    <a:pt x="0" y="0"/>
                  </a:moveTo>
                  <a:lnTo>
                    <a:pt x="4846828" y="0"/>
                  </a:lnTo>
                  <a:lnTo>
                    <a:pt x="4846828" y="62583"/>
                  </a:lnTo>
                  <a:lnTo>
                    <a:pt x="0" y="62583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863229" y="228545"/>
            <a:ext cx="2243637" cy="2108566"/>
            <a:chOff x="0" y="0"/>
            <a:chExt cx="2991516" cy="28114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1485" cy="2811399"/>
            </a:xfrm>
            <a:custGeom>
              <a:avLst/>
              <a:gdLst/>
              <a:ahLst/>
              <a:cxnLst/>
              <a:rect l="l" t="t" r="r" b="b"/>
              <a:pathLst>
                <a:path w="2991485" h="2811399">
                  <a:moveTo>
                    <a:pt x="0" y="0"/>
                  </a:moveTo>
                  <a:lnTo>
                    <a:pt x="2991485" y="0"/>
                  </a:lnTo>
                  <a:lnTo>
                    <a:pt x="2991485" y="2811399"/>
                  </a:lnTo>
                  <a:lnTo>
                    <a:pt x="0" y="2811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3529681" y="-52514"/>
            <a:ext cx="4667097" cy="10392028"/>
          </a:xfrm>
          <a:custGeom>
            <a:avLst/>
            <a:gdLst/>
            <a:ahLst/>
            <a:cxnLst/>
            <a:rect l="l" t="t" r="r" b="b"/>
            <a:pathLst>
              <a:path w="4667097" h="10392028">
                <a:moveTo>
                  <a:pt x="0" y="0"/>
                </a:moveTo>
                <a:lnTo>
                  <a:pt x="4667096" y="0"/>
                </a:lnTo>
                <a:lnTo>
                  <a:pt x="4667096" y="10392028"/>
                </a:lnTo>
                <a:lnTo>
                  <a:pt x="0" y="10392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0557" r="-131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191742" y="289908"/>
            <a:ext cx="2067558" cy="1986842"/>
            <a:chOff x="0" y="0"/>
            <a:chExt cx="2747146" cy="26399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576710"/>
            <a:ext cx="8618139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Challenges in the Current Process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477" y="1959356"/>
            <a:ext cx="11924513" cy="363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32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Heavy email communication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32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Manual file renaming and organization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32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No centralized tracking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32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Limited visibility of application status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32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Manual generation of reference numbers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32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High coordination load for </a:t>
            </a:r>
            <a:r>
              <a:rPr lang="en-US" sz="3200" dirty="0" err="1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TecSec</a:t>
            </a:r>
            <a:r>
              <a:rPr lang="en-US" sz="32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 and TICs</a:t>
            </a:r>
          </a:p>
          <a:p>
            <a:pPr marL="0" lvl="0" indent="0" algn="just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57418" y="658536"/>
            <a:ext cx="1901882" cy="1787386"/>
            <a:chOff x="0" y="0"/>
            <a:chExt cx="2991516" cy="28114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1485" cy="2811399"/>
            </a:xfrm>
            <a:custGeom>
              <a:avLst/>
              <a:gdLst/>
              <a:ahLst/>
              <a:cxnLst/>
              <a:rect l="l" t="t" r="r" b="b"/>
              <a:pathLst>
                <a:path w="2991485" h="2811399">
                  <a:moveTo>
                    <a:pt x="0" y="0"/>
                  </a:moveTo>
                  <a:lnTo>
                    <a:pt x="2991485" y="0"/>
                  </a:lnTo>
                  <a:lnTo>
                    <a:pt x="2991485" y="2811399"/>
                  </a:lnTo>
                  <a:lnTo>
                    <a:pt x="0" y="2811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1028700" y="1265313"/>
            <a:ext cx="6608467" cy="50448"/>
            <a:chOff x="0" y="0"/>
            <a:chExt cx="4846844" cy="37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46828" cy="36999"/>
            </a:xfrm>
            <a:custGeom>
              <a:avLst/>
              <a:gdLst/>
              <a:ahLst/>
              <a:cxnLst/>
              <a:rect l="l" t="t" r="r" b="b"/>
              <a:pathLst>
                <a:path w="4846828" h="36999">
                  <a:moveTo>
                    <a:pt x="0" y="0"/>
                  </a:moveTo>
                  <a:lnTo>
                    <a:pt x="4846828" y="0"/>
                  </a:lnTo>
                  <a:lnTo>
                    <a:pt x="4846828" y="36999"/>
                  </a:lnTo>
                  <a:lnTo>
                    <a:pt x="0" y="36999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8106802" y="149759"/>
            <a:ext cx="2074395" cy="18288000"/>
          </a:xfrm>
          <a:custGeom>
            <a:avLst/>
            <a:gdLst/>
            <a:ahLst/>
            <a:cxnLst/>
            <a:rect l="l" t="t" r="r" b="b"/>
            <a:pathLst>
              <a:path w="2074395" h="18288000">
                <a:moveTo>
                  <a:pt x="0" y="0"/>
                </a:moveTo>
                <a:lnTo>
                  <a:pt x="2074396" y="0"/>
                </a:lnTo>
                <a:lnTo>
                  <a:pt x="2074396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0" r="-5655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28562"/>
            <a:ext cx="729361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Automated Tsunami Ready Application Platform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436397"/>
            <a:ext cx="12857663" cy="625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80"/>
              </a:lnSpc>
            </a:pPr>
            <a:r>
              <a:rPr lang="en-US" sz="2900" b="1" dirty="0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Objective:</a:t>
            </a:r>
          </a:p>
          <a:p>
            <a:pPr algn="just">
              <a:lnSpc>
                <a:spcPts val="3480"/>
              </a:lnSpc>
            </a:pPr>
            <a:r>
              <a:rPr lang="en-US" sz="29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Digitize and streamline the TRRP application, verification, and recognition workflow.</a:t>
            </a:r>
          </a:p>
          <a:p>
            <a:pPr algn="just">
              <a:lnSpc>
                <a:spcPts val="3480"/>
              </a:lnSpc>
            </a:pPr>
            <a:endParaRPr lang="en-US" sz="2900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3480"/>
              </a:lnSpc>
            </a:pPr>
            <a:r>
              <a:rPr lang="en-US" sz="29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Core Principles:</a:t>
            </a:r>
          </a:p>
          <a:p>
            <a:pPr algn="just">
              <a:lnSpc>
                <a:spcPts val="3480"/>
              </a:lnSpc>
            </a:pPr>
            <a:endParaRPr lang="en-US" sz="2900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6111" lvl="1" indent="-313055" algn="just">
              <a:lnSpc>
                <a:spcPts val="3480"/>
              </a:lnSpc>
              <a:buFont typeface="Arial"/>
              <a:buChar char="•"/>
            </a:pPr>
            <a:r>
              <a:rPr lang="en-US" sz="29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Centralized system</a:t>
            </a:r>
          </a:p>
          <a:p>
            <a:pPr marL="626111" lvl="1" indent="-313055" algn="just">
              <a:lnSpc>
                <a:spcPts val="3480"/>
              </a:lnSpc>
              <a:buFont typeface="Arial"/>
              <a:buChar char="•"/>
            </a:pPr>
            <a:r>
              <a:rPr lang="en-US" sz="29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Automated notifications</a:t>
            </a:r>
          </a:p>
          <a:p>
            <a:pPr marL="626111" lvl="1" indent="-313055" algn="just">
              <a:lnSpc>
                <a:spcPts val="3480"/>
              </a:lnSpc>
              <a:buFont typeface="Arial"/>
              <a:buChar char="•"/>
            </a:pPr>
            <a:r>
              <a:rPr lang="en-US" sz="29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Standardized file management</a:t>
            </a:r>
          </a:p>
          <a:p>
            <a:pPr marL="626111" lvl="1" indent="-313055" algn="just">
              <a:lnSpc>
                <a:spcPts val="3480"/>
              </a:lnSpc>
              <a:buFont typeface="Arial"/>
              <a:buChar char="•"/>
            </a:pPr>
            <a:r>
              <a:rPr lang="en-US" sz="29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Transparent status tracking</a:t>
            </a:r>
          </a:p>
          <a:p>
            <a:pPr marL="626111" lvl="1" indent="-313055" algn="just">
              <a:lnSpc>
                <a:spcPts val="3480"/>
              </a:lnSpc>
              <a:buFont typeface="Arial"/>
              <a:buChar char="•"/>
            </a:pPr>
            <a:r>
              <a:rPr lang="en-US" sz="2900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Secure role-based access</a:t>
            </a:r>
          </a:p>
          <a:p>
            <a:pPr algn="just">
              <a:lnSpc>
                <a:spcPts val="3480"/>
              </a:lnSpc>
            </a:pPr>
            <a:endParaRPr lang="en-US" sz="2900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3480"/>
              </a:lnSpc>
            </a:pPr>
            <a:endParaRPr lang="en-US" sz="2900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3480"/>
              </a:lnSpc>
              <a:spcBef>
                <a:spcPct val="0"/>
              </a:spcBef>
            </a:pPr>
            <a:endParaRPr lang="en-US" sz="2900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52924" y="543993"/>
            <a:ext cx="2538552" cy="1208434"/>
            <a:chOff x="0" y="0"/>
            <a:chExt cx="3384736" cy="16112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4677" cy="1611249"/>
            </a:xfrm>
            <a:custGeom>
              <a:avLst/>
              <a:gdLst/>
              <a:ahLst/>
              <a:cxnLst/>
              <a:rect l="l" t="t" r="r" b="b"/>
              <a:pathLst>
                <a:path w="3384677" h="1611249">
                  <a:moveTo>
                    <a:pt x="0" y="0"/>
                  </a:moveTo>
                  <a:lnTo>
                    <a:pt x="3384677" y="0"/>
                  </a:lnTo>
                  <a:lnTo>
                    <a:pt x="3384677" y="1611249"/>
                  </a:lnTo>
                  <a:lnTo>
                    <a:pt x="0" y="1611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" b="-1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2027554"/>
            <a:ext cx="9608242" cy="5211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Authorized Users-Invitation only-closed group: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TNC (Submitter)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TNC/NTRB(Reviewer 1)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TIC (Reviewer 2)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UNESCO/IOC HQ (Admin)</a:t>
            </a:r>
          </a:p>
          <a:p>
            <a:pPr algn="just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Access Model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Member States receive:</a:t>
            </a:r>
          </a:p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           Role-based permissions</a:t>
            </a:r>
          </a:p>
          <a:p>
            <a:pPr algn="just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028700" y="1223714"/>
            <a:ext cx="5026356" cy="59113"/>
            <a:chOff x="0" y="0"/>
            <a:chExt cx="4846844" cy="570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6828" cy="57000"/>
            </a:xfrm>
            <a:custGeom>
              <a:avLst/>
              <a:gdLst/>
              <a:ahLst/>
              <a:cxnLst/>
              <a:rect l="l" t="t" r="r" b="b"/>
              <a:pathLst>
                <a:path w="4846828" h="57000">
                  <a:moveTo>
                    <a:pt x="0" y="0"/>
                  </a:moveTo>
                  <a:lnTo>
                    <a:pt x="4846828" y="0"/>
                  </a:lnTo>
                  <a:lnTo>
                    <a:pt x="4846828" y="57000"/>
                  </a:lnTo>
                  <a:lnTo>
                    <a:pt x="0" y="57000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629961"/>
            <a:ext cx="729361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Platform Access &amp; User Roles</a:t>
            </a:r>
          </a:p>
        </p:txBody>
      </p:sp>
      <p:sp>
        <p:nvSpPr>
          <p:cNvPr id="8" name="Freeform 8"/>
          <p:cNvSpPr/>
          <p:nvPr/>
        </p:nvSpPr>
        <p:spPr>
          <a:xfrm rot="-5400000">
            <a:off x="8106802" y="149759"/>
            <a:ext cx="2074395" cy="18288000"/>
          </a:xfrm>
          <a:custGeom>
            <a:avLst/>
            <a:gdLst/>
            <a:ahLst/>
            <a:cxnLst/>
            <a:rect l="l" t="t" r="r" b="b"/>
            <a:pathLst>
              <a:path w="2074395" h="18288000">
                <a:moveTo>
                  <a:pt x="0" y="0"/>
                </a:moveTo>
                <a:lnTo>
                  <a:pt x="2074396" y="0"/>
                </a:lnTo>
                <a:lnTo>
                  <a:pt x="2074396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0" r="-56550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357418" y="658536"/>
            <a:ext cx="1901882" cy="1787386"/>
            <a:chOff x="0" y="0"/>
            <a:chExt cx="2991516" cy="28114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91485" cy="2811399"/>
            </a:xfrm>
            <a:custGeom>
              <a:avLst/>
              <a:gdLst/>
              <a:ahLst/>
              <a:cxnLst/>
              <a:rect l="l" t="t" r="r" b="b"/>
              <a:pathLst>
                <a:path w="2991485" h="2811399">
                  <a:moveTo>
                    <a:pt x="0" y="0"/>
                  </a:moveTo>
                  <a:lnTo>
                    <a:pt x="2991485" y="0"/>
                  </a:lnTo>
                  <a:lnTo>
                    <a:pt x="2991485" y="2811399"/>
                  </a:lnTo>
                  <a:lnTo>
                    <a:pt x="0" y="2811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65045" y="-9525"/>
            <a:ext cx="3932480" cy="10462804"/>
            <a:chOff x="0" y="0"/>
            <a:chExt cx="5243307" cy="13950406"/>
          </a:xfrm>
        </p:grpSpPr>
        <p:sp>
          <p:nvSpPr>
            <p:cNvPr id="3" name="Freeform 3"/>
            <p:cNvSpPr/>
            <p:nvPr/>
          </p:nvSpPr>
          <p:spPr>
            <a:xfrm>
              <a:off x="5356" y="12700"/>
              <a:ext cx="5232599" cy="13925042"/>
            </a:xfrm>
            <a:custGeom>
              <a:avLst/>
              <a:gdLst/>
              <a:ahLst/>
              <a:cxnLst/>
              <a:rect l="l" t="t" r="r" b="b"/>
              <a:pathLst>
                <a:path w="5232599" h="13925042">
                  <a:moveTo>
                    <a:pt x="0" y="0"/>
                  </a:moveTo>
                  <a:lnTo>
                    <a:pt x="5232599" y="0"/>
                  </a:lnTo>
                  <a:lnTo>
                    <a:pt x="5232599" y="13925042"/>
                  </a:lnTo>
                  <a:lnTo>
                    <a:pt x="0" y="13925042"/>
                  </a:lnTo>
                  <a:close/>
                </a:path>
              </a:pathLst>
            </a:custGeom>
            <a:solidFill>
              <a:srgbClr val="1832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243319" cy="13950442"/>
            </a:xfrm>
            <a:custGeom>
              <a:avLst/>
              <a:gdLst/>
              <a:ahLst/>
              <a:cxnLst/>
              <a:rect l="l" t="t" r="r" b="b"/>
              <a:pathLst>
                <a:path w="5243319" h="13950442">
                  <a:moveTo>
                    <a:pt x="5356" y="0"/>
                  </a:moveTo>
                  <a:lnTo>
                    <a:pt x="5237955" y="0"/>
                  </a:lnTo>
                  <a:cubicBezTo>
                    <a:pt x="5240901" y="0"/>
                    <a:pt x="5243319" y="5715"/>
                    <a:pt x="5243319" y="12700"/>
                  </a:cubicBezTo>
                  <a:lnTo>
                    <a:pt x="5243319" y="13937742"/>
                  </a:lnTo>
                  <a:cubicBezTo>
                    <a:pt x="5243319" y="13944727"/>
                    <a:pt x="5240901" y="13950442"/>
                    <a:pt x="5237955" y="13950442"/>
                  </a:cubicBezTo>
                  <a:lnTo>
                    <a:pt x="5356" y="13950442"/>
                  </a:lnTo>
                  <a:cubicBezTo>
                    <a:pt x="2410" y="13950442"/>
                    <a:pt x="0" y="13944727"/>
                    <a:pt x="0" y="13937742"/>
                  </a:cubicBezTo>
                  <a:lnTo>
                    <a:pt x="0" y="12700"/>
                  </a:lnTo>
                  <a:cubicBezTo>
                    <a:pt x="0" y="5715"/>
                    <a:pt x="2410" y="0"/>
                    <a:pt x="5356" y="0"/>
                  </a:cubicBezTo>
                  <a:moveTo>
                    <a:pt x="5356" y="25400"/>
                  </a:moveTo>
                  <a:lnTo>
                    <a:pt x="5356" y="12700"/>
                  </a:lnTo>
                  <a:lnTo>
                    <a:pt x="10713" y="12700"/>
                  </a:lnTo>
                  <a:lnTo>
                    <a:pt x="10713" y="13937742"/>
                  </a:lnTo>
                  <a:lnTo>
                    <a:pt x="5356" y="13937742"/>
                  </a:lnTo>
                  <a:lnTo>
                    <a:pt x="5356" y="13925042"/>
                  </a:lnTo>
                  <a:lnTo>
                    <a:pt x="5237955" y="13925042"/>
                  </a:lnTo>
                  <a:lnTo>
                    <a:pt x="5237955" y="13937742"/>
                  </a:lnTo>
                  <a:lnTo>
                    <a:pt x="5232599" y="13937742"/>
                  </a:lnTo>
                  <a:lnTo>
                    <a:pt x="5232599" y="12700"/>
                  </a:lnTo>
                  <a:lnTo>
                    <a:pt x="5237955" y="12700"/>
                  </a:lnTo>
                  <a:lnTo>
                    <a:pt x="5237955" y="25400"/>
                  </a:lnTo>
                  <a:lnTo>
                    <a:pt x="5356" y="25400"/>
                  </a:lnTo>
                  <a:close/>
                </a:path>
              </a:pathLst>
            </a:custGeom>
            <a:solidFill>
              <a:srgbClr val="1F47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4365045" y="-9525"/>
            <a:ext cx="3932480" cy="10287000"/>
          </a:xfrm>
          <a:custGeom>
            <a:avLst/>
            <a:gdLst/>
            <a:ahLst/>
            <a:cxnLst/>
            <a:rect l="l" t="t" r="r" b="b"/>
            <a:pathLst>
              <a:path w="3932480" h="10287000">
                <a:moveTo>
                  <a:pt x="0" y="0"/>
                </a:moveTo>
                <a:lnTo>
                  <a:pt x="3932480" y="0"/>
                </a:lnTo>
                <a:lnTo>
                  <a:pt x="3932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5006" r="-1173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191742" y="367587"/>
            <a:ext cx="2067558" cy="1986842"/>
            <a:chOff x="0" y="0"/>
            <a:chExt cx="2747146" cy="26399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669096"/>
            <a:ext cx="884723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Application Submission Workflow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816587"/>
            <a:ext cx="12340992" cy="410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Step-by-Step Process for Submitters: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Select Region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Select Country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Enter Community Information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Upload Indicators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Submit</a:t>
            </a:r>
          </a:p>
          <a:p>
            <a:pPr algn="just">
              <a:lnSpc>
                <a:spcPts val="4059"/>
              </a:lnSpc>
            </a:pPr>
            <a:endParaRPr lang="en-US" sz="2899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4059"/>
              </a:lnSpc>
            </a:pPr>
            <a:endParaRPr lang="en-US" sz="2899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28700" y="1240596"/>
            <a:ext cx="5924179" cy="47625"/>
            <a:chOff x="0" y="0"/>
            <a:chExt cx="4846844" cy="389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6828" cy="38963"/>
            </a:xfrm>
            <a:custGeom>
              <a:avLst/>
              <a:gdLst/>
              <a:ahLst/>
              <a:cxnLst/>
              <a:rect l="l" t="t" r="r" b="b"/>
              <a:pathLst>
                <a:path w="4846828" h="38963">
                  <a:moveTo>
                    <a:pt x="0" y="0"/>
                  </a:moveTo>
                  <a:lnTo>
                    <a:pt x="4846828" y="0"/>
                  </a:lnTo>
                  <a:lnTo>
                    <a:pt x="4846828" y="38963"/>
                  </a:lnTo>
                  <a:lnTo>
                    <a:pt x="0" y="38963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5424214"/>
            <a:ext cx="12340992" cy="2564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Step-by-Step Process for Reviewers: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Select the application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request changes (ask for resubmit) or approve</a:t>
            </a:r>
          </a:p>
          <a:p>
            <a:pPr algn="just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191742" y="367587"/>
            <a:ext cx="2067558" cy="1986842"/>
            <a:chOff x="0" y="0"/>
            <a:chExt cx="2747146" cy="26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1028700" y="1232198"/>
            <a:ext cx="8498021" cy="56023"/>
            <a:chOff x="0" y="0"/>
            <a:chExt cx="4846844" cy="319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46828" cy="31952"/>
            </a:xfrm>
            <a:custGeom>
              <a:avLst/>
              <a:gdLst/>
              <a:ahLst/>
              <a:cxnLst/>
              <a:rect l="l" t="t" r="r" b="b"/>
              <a:pathLst>
                <a:path w="4846828" h="31952">
                  <a:moveTo>
                    <a:pt x="0" y="0"/>
                  </a:moveTo>
                  <a:lnTo>
                    <a:pt x="4846828" y="0"/>
                  </a:lnTo>
                  <a:lnTo>
                    <a:pt x="4846828" y="31952"/>
                  </a:lnTo>
                  <a:lnTo>
                    <a:pt x="0" y="31952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660698"/>
            <a:ext cx="884723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File Management System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" y="1866900"/>
            <a:ext cx="13494253" cy="626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Automated Features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Automatic file renaming based on </a:t>
            </a:r>
          </a:p>
          <a:p>
            <a:pPr marL="313051" lvl="1"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UNESCO/IOC (Kodijat, 2023) naming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Structured folder creation:</a:t>
            </a:r>
          </a:p>
          <a:p>
            <a:pPr marL="1252202" lvl="2" indent="-417401" algn="just">
              <a:lnSpc>
                <a:spcPts val="4059"/>
              </a:lnSpc>
              <a:buFont typeface="Arial"/>
              <a:buChar char="⚬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TR Recognition</a:t>
            </a:r>
          </a:p>
          <a:p>
            <a:pPr marL="1252202" lvl="2" indent="-417401" algn="just">
              <a:lnSpc>
                <a:spcPts val="4059"/>
              </a:lnSpc>
              <a:buFont typeface="Arial"/>
              <a:buChar char="⚬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Assessment (ASSES)</a:t>
            </a:r>
          </a:p>
          <a:p>
            <a:pPr marL="1252202" lvl="2" indent="-417401" algn="just">
              <a:lnSpc>
                <a:spcPts val="4059"/>
              </a:lnSpc>
              <a:buFont typeface="Arial"/>
              <a:buChar char="⚬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Preparedness (PREP)</a:t>
            </a:r>
          </a:p>
          <a:p>
            <a:pPr marL="1252202" lvl="2" indent="-417401" algn="just">
              <a:lnSpc>
                <a:spcPts val="4059"/>
              </a:lnSpc>
              <a:buFont typeface="Arial"/>
              <a:buChar char="⚬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Response (RESP)</a:t>
            </a:r>
          </a:p>
          <a:p>
            <a:pPr marL="1252202" lvl="2" indent="-417401" algn="just">
              <a:lnSpc>
                <a:spcPts val="4059"/>
              </a:lnSpc>
              <a:buFont typeface="Arial"/>
              <a:buChar char="⚬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Secure repository storage</a:t>
            </a:r>
          </a:p>
          <a:p>
            <a:pPr algn="just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9576133"/>
            <a:ext cx="18288000" cy="1028700"/>
            <a:chOff x="0" y="0"/>
            <a:chExt cx="24384000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550"/>
            </a:xfrm>
            <a:custGeom>
              <a:avLst/>
              <a:gdLst/>
              <a:ahLst/>
              <a:cxnLst/>
              <a:rect l="l" t="t" r="r" b="b"/>
              <a:pathLst>
                <a:path w="24384000" h="1371550">
                  <a:moveTo>
                    <a:pt x="0" y="0"/>
                  </a:moveTo>
                  <a:lnTo>
                    <a:pt x="24384000" y="0"/>
                  </a:lnTo>
                  <a:lnTo>
                    <a:pt x="24384000" y="1371550"/>
                  </a:lnTo>
                  <a:lnTo>
                    <a:pt x="0" y="1371550"/>
                  </a:lnTo>
                  <a:close/>
                </a:path>
              </a:pathLst>
            </a:custGeom>
            <a:solidFill>
              <a:srgbClr val="18325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528E4748-0357-29C8-F46E-A66B730BB23E}"/>
              </a:ext>
            </a:extLst>
          </p:cNvPr>
          <p:cNvSpPr/>
          <p:nvPr/>
        </p:nvSpPr>
        <p:spPr>
          <a:xfrm>
            <a:off x="7204326" y="1361026"/>
            <a:ext cx="11093738" cy="8171368"/>
          </a:xfrm>
          <a:custGeom>
            <a:avLst/>
            <a:gdLst/>
            <a:ahLst/>
            <a:cxnLst/>
            <a:rect l="l" t="t" r="r" b="b"/>
            <a:pathLst>
              <a:path w="13098592" h="9993047">
                <a:moveTo>
                  <a:pt x="0" y="0"/>
                </a:moveTo>
                <a:lnTo>
                  <a:pt x="13098592" y="0"/>
                </a:lnTo>
                <a:lnTo>
                  <a:pt x="13098592" y="9993047"/>
                </a:lnTo>
                <a:lnTo>
                  <a:pt x="0" y="9993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3" t="-1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73B08-C20E-1B64-74D1-1CDF29BF0D8E}"/>
              </a:ext>
            </a:extLst>
          </p:cNvPr>
          <p:cNvSpPr txBox="1"/>
          <p:nvPr/>
        </p:nvSpPr>
        <p:spPr>
          <a:xfrm>
            <a:off x="12420600" y="916590"/>
            <a:ext cx="9152626" cy="53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1800" b="1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Kodijat, 2023: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57259" y="-9525"/>
            <a:ext cx="5240266" cy="10462804"/>
            <a:chOff x="0" y="0"/>
            <a:chExt cx="6987021" cy="13950406"/>
          </a:xfrm>
        </p:grpSpPr>
        <p:sp>
          <p:nvSpPr>
            <p:cNvPr id="3" name="Freeform 3"/>
            <p:cNvSpPr/>
            <p:nvPr/>
          </p:nvSpPr>
          <p:spPr>
            <a:xfrm>
              <a:off x="7138" y="12700"/>
              <a:ext cx="6972752" cy="13925042"/>
            </a:xfrm>
            <a:custGeom>
              <a:avLst/>
              <a:gdLst/>
              <a:ahLst/>
              <a:cxnLst/>
              <a:rect l="l" t="t" r="r" b="b"/>
              <a:pathLst>
                <a:path w="6972752" h="13925042">
                  <a:moveTo>
                    <a:pt x="0" y="0"/>
                  </a:moveTo>
                  <a:lnTo>
                    <a:pt x="6972752" y="0"/>
                  </a:lnTo>
                  <a:lnTo>
                    <a:pt x="6972752" y="13925042"/>
                  </a:lnTo>
                  <a:lnTo>
                    <a:pt x="0" y="13925042"/>
                  </a:lnTo>
                  <a:close/>
                </a:path>
              </a:pathLst>
            </a:custGeom>
            <a:solidFill>
              <a:srgbClr val="1832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987033" cy="13950442"/>
            </a:xfrm>
            <a:custGeom>
              <a:avLst/>
              <a:gdLst/>
              <a:ahLst/>
              <a:cxnLst/>
              <a:rect l="l" t="t" r="r" b="b"/>
              <a:pathLst>
                <a:path w="6987033" h="13950442">
                  <a:moveTo>
                    <a:pt x="7138" y="0"/>
                  </a:moveTo>
                  <a:lnTo>
                    <a:pt x="6979890" y="0"/>
                  </a:lnTo>
                  <a:cubicBezTo>
                    <a:pt x="6983816" y="0"/>
                    <a:pt x="6987033" y="5715"/>
                    <a:pt x="6987033" y="12700"/>
                  </a:cubicBezTo>
                  <a:lnTo>
                    <a:pt x="6987033" y="13937742"/>
                  </a:lnTo>
                  <a:cubicBezTo>
                    <a:pt x="6987033" y="13944727"/>
                    <a:pt x="6983816" y="13950442"/>
                    <a:pt x="6979890" y="13950442"/>
                  </a:cubicBezTo>
                  <a:lnTo>
                    <a:pt x="7138" y="13950442"/>
                  </a:lnTo>
                  <a:cubicBezTo>
                    <a:pt x="3212" y="13950442"/>
                    <a:pt x="0" y="13944727"/>
                    <a:pt x="0" y="13937742"/>
                  </a:cubicBezTo>
                  <a:lnTo>
                    <a:pt x="0" y="12700"/>
                  </a:lnTo>
                  <a:cubicBezTo>
                    <a:pt x="0" y="5715"/>
                    <a:pt x="3212" y="0"/>
                    <a:pt x="7138" y="0"/>
                  </a:cubicBezTo>
                  <a:moveTo>
                    <a:pt x="7138" y="25400"/>
                  </a:moveTo>
                  <a:lnTo>
                    <a:pt x="7138" y="12700"/>
                  </a:lnTo>
                  <a:lnTo>
                    <a:pt x="14276" y="12700"/>
                  </a:lnTo>
                  <a:lnTo>
                    <a:pt x="14276" y="13937742"/>
                  </a:lnTo>
                  <a:lnTo>
                    <a:pt x="7138" y="13937742"/>
                  </a:lnTo>
                  <a:lnTo>
                    <a:pt x="7138" y="13925042"/>
                  </a:lnTo>
                  <a:lnTo>
                    <a:pt x="6979890" y="13925042"/>
                  </a:lnTo>
                  <a:lnTo>
                    <a:pt x="6979890" y="13937742"/>
                  </a:lnTo>
                  <a:lnTo>
                    <a:pt x="6972753" y="13937742"/>
                  </a:lnTo>
                  <a:lnTo>
                    <a:pt x="6972753" y="12700"/>
                  </a:lnTo>
                  <a:lnTo>
                    <a:pt x="6979890" y="12700"/>
                  </a:lnTo>
                  <a:lnTo>
                    <a:pt x="6979890" y="25400"/>
                  </a:lnTo>
                  <a:lnTo>
                    <a:pt x="7138" y="25400"/>
                  </a:lnTo>
                  <a:close/>
                </a:path>
              </a:pathLst>
            </a:custGeom>
            <a:solidFill>
              <a:srgbClr val="1F47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191742" y="294800"/>
            <a:ext cx="2067558" cy="1986842"/>
            <a:chOff x="0" y="0"/>
            <a:chExt cx="2747146" cy="2639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028700" y="1233832"/>
            <a:ext cx="7931086" cy="54389"/>
            <a:chOff x="0" y="0"/>
            <a:chExt cx="4846844" cy="33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6828" cy="33237"/>
            </a:xfrm>
            <a:custGeom>
              <a:avLst/>
              <a:gdLst/>
              <a:ahLst/>
              <a:cxnLst/>
              <a:rect l="l" t="t" r="r" b="b"/>
              <a:pathLst>
                <a:path w="4846828" h="33237">
                  <a:moveTo>
                    <a:pt x="0" y="0"/>
                  </a:moveTo>
                  <a:lnTo>
                    <a:pt x="4846828" y="0"/>
                  </a:lnTo>
                  <a:lnTo>
                    <a:pt x="4846828" y="33237"/>
                  </a:lnTo>
                  <a:lnTo>
                    <a:pt x="0" y="33237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662332"/>
            <a:ext cx="834333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83254"/>
                </a:solidFill>
                <a:latin typeface="Arial Bold"/>
                <a:ea typeface="Arial Bold"/>
                <a:cs typeface="Arial Bold"/>
                <a:sym typeface="Arial Bold"/>
              </a:rPr>
              <a:t> Notification System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214967"/>
            <a:ext cx="11098921" cy="205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Upon Submission:</a:t>
            </a:r>
          </a:p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Automatic email notifications sent to:</a:t>
            </a:r>
          </a:p>
          <a:p>
            <a:pPr marL="626101" lvl="1" indent="-313050" algn="just">
              <a:lnSpc>
                <a:spcPts val="4059"/>
              </a:lnSpc>
              <a:buFont typeface="Arial"/>
              <a:buChar char="•"/>
            </a:pPr>
            <a:r>
              <a:rPr lang="en-US" sz="2899" dirty="0">
                <a:solidFill>
                  <a:srgbClr val="183254"/>
                </a:solidFill>
                <a:latin typeface="Arial"/>
                <a:ea typeface="Arial"/>
                <a:cs typeface="Arial"/>
                <a:sym typeface="Arial"/>
              </a:rPr>
              <a:t>Reviewers, admin. and Users</a:t>
            </a:r>
          </a:p>
          <a:p>
            <a:pPr algn="just">
              <a:lnSpc>
                <a:spcPts val="4059"/>
              </a:lnSpc>
            </a:pPr>
            <a:endParaRPr lang="en-US" sz="2899" dirty="0">
              <a:solidFill>
                <a:srgbClr val="1832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376D1-D8F9-DCAB-5A98-22286C48D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24300"/>
            <a:ext cx="6400800" cy="3121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1B68AE-1F61-DD2D-AA8C-698E1E3DD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250" y="4014554"/>
            <a:ext cx="4909149" cy="2748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A13953-1D4B-1F1F-F450-EF1B1E126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739" y="7491304"/>
            <a:ext cx="6048522" cy="25286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3201" y="4682807"/>
            <a:ext cx="11855152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 dirty="0">
                <a:solidFill>
                  <a:srgbClr val="0069B4"/>
                </a:solidFill>
                <a:latin typeface="Arimo"/>
                <a:ea typeface="Arimo"/>
                <a:cs typeface="Arimo"/>
                <a:sym typeface="Arimo"/>
                <a:hlinkClick r:id="rId2" tooltip="https://unesco.sharepoint.com/sites/TRRP"/>
              </a:rPr>
              <a:t>https://unesco.sharepoint.com/sites/TRRP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400</Words>
  <Application>Microsoft Office PowerPoint</Application>
  <PresentationFormat>Custom</PresentationFormat>
  <Paragraphs>120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(MS)</vt:lpstr>
      <vt:lpstr>Arial</vt:lpstr>
      <vt:lpstr>Calibri</vt:lpstr>
      <vt:lpstr>Arial Bold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automation platform</dc:title>
  <dc:creator>Chang Seng, Denis</dc:creator>
  <cp:lastModifiedBy>Chang Seng, Denis</cp:lastModifiedBy>
  <cp:revision>4</cp:revision>
  <dcterms:created xsi:type="dcterms:W3CDTF">2006-08-16T00:00:00Z</dcterms:created>
  <dcterms:modified xsi:type="dcterms:W3CDTF">2026-03-02T19:30:23Z</dcterms:modified>
  <dc:identifier>DAHCyPYOrdg</dc:identifier>
</cp:coreProperties>
</file>