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1" r:id="rId4"/>
    <p:sldMasterId id="2147483655" r:id="rId5"/>
    <p:sldMasterId id="2147483667" r:id="rId6"/>
    <p:sldMasterId id="2147483675" r:id="rId7"/>
    <p:sldMasterId id="2147483691" r:id="rId8"/>
    <p:sldMasterId id="2147483693" r:id="rId9"/>
    <p:sldMasterId id="2147483688" r:id="rId10"/>
    <p:sldMasterId id="2147483676" r:id="rId11"/>
    <p:sldMasterId id="2147483697" r:id="rId12"/>
    <p:sldMasterId id="2147483699" r:id="rId13"/>
    <p:sldMasterId id="2147483700" r:id="rId14"/>
    <p:sldMasterId id="2147483715" r:id="rId15"/>
  </p:sldMasterIdLst>
  <p:notesMasterIdLst>
    <p:notesMasterId r:id="rId31"/>
  </p:notesMasterIdLst>
  <p:handoutMasterIdLst>
    <p:handoutMasterId r:id="rId32"/>
  </p:handoutMasterIdLst>
  <p:sldIdLst>
    <p:sldId id="272" r:id="rId16"/>
    <p:sldId id="279" r:id="rId17"/>
    <p:sldId id="280" r:id="rId18"/>
    <p:sldId id="281" r:id="rId19"/>
    <p:sldId id="282" r:id="rId20"/>
    <p:sldId id="283" r:id="rId21"/>
    <p:sldId id="284" r:id="rId22"/>
    <p:sldId id="285" r:id="rId23"/>
    <p:sldId id="287" r:id="rId24"/>
    <p:sldId id="288" r:id="rId25"/>
    <p:sldId id="289" r:id="rId26"/>
    <p:sldId id="290" r:id="rId27"/>
    <p:sldId id="292" r:id="rId28"/>
    <p:sldId id="278" r:id="rId29"/>
    <p:sldId id="291"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3D1"/>
    <a:srgbClr val="D8FECE"/>
    <a:srgbClr val="CCCCFF"/>
    <a:srgbClr val="CCFFCC"/>
    <a:srgbClr val="FFCC99"/>
    <a:srgbClr val="FCC002"/>
    <a:srgbClr val="0069B4"/>
    <a:srgbClr val="FFFFFF"/>
    <a:srgbClr val="183254"/>
    <a:srgbClr val="67B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554" y="2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AE6A58-4FB4-4CC6-96D2-704E647E1F92}" type="datetimeFigureOut">
              <a:rPr lang="fr-FR" smtClean="0"/>
              <a:t>27/01/2026</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99EB5-BBC7-4461-B19C-AF767D8FFBCD}" type="slidenum">
              <a:rPr lang="fr-FR" smtClean="0"/>
              <a:t>‹#›</a:t>
            </a:fld>
            <a:endParaRPr lang="fr-FR"/>
          </a:p>
        </p:txBody>
      </p:sp>
    </p:spTree>
    <p:extLst>
      <p:ext uri="{BB962C8B-B14F-4D97-AF65-F5344CB8AC3E}">
        <p14:creationId xmlns:p14="http://schemas.microsoft.com/office/powerpoint/2010/main" val="35230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DCC70-1736-4198-B3CB-0BBF381B4215}" type="datetimeFigureOut">
              <a:rPr lang="fr-FR" smtClean="0"/>
              <a:t>27/01/2026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55B3A-F9BB-419E-94F8-F6C4477A78EA}" type="slidenum">
              <a:rPr lang="fr-FR" smtClean="0"/>
              <a:t>‹#›</a:t>
            </a:fld>
            <a:endParaRPr lang="fr-FR"/>
          </a:p>
        </p:txBody>
      </p:sp>
    </p:spTree>
    <p:extLst>
      <p:ext uri="{BB962C8B-B14F-4D97-AF65-F5344CB8AC3E}">
        <p14:creationId xmlns:p14="http://schemas.microsoft.com/office/powerpoint/2010/main" val="39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10017841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3921153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0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Tree>
    <p:extLst>
      <p:ext uri="{BB962C8B-B14F-4D97-AF65-F5344CB8AC3E}">
        <p14:creationId xmlns:p14="http://schemas.microsoft.com/office/powerpoint/2010/main" val="270784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737825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78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40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5348" b="47620"/>
          <a:stretch/>
        </p:blipFill>
        <p:spPr>
          <a:xfrm>
            <a:off x="-1" y="1881200"/>
            <a:ext cx="12192001" cy="4397389"/>
          </a:xfrm>
          <a:prstGeom prst="rect">
            <a:avLst/>
          </a:prstGeom>
        </p:spPr>
      </p:pic>
      <p:sp>
        <p:nvSpPr>
          <p:cNvPr id="5" name="Rectangle 4"/>
          <p:cNvSpPr/>
          <p:nvPr userDrawn="1"/>
        </p:nvSpPr>
        <p:spPr>
          <a:xfrm>
            <a:off x="2031713" y="2270490"/>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2" y="1972193"/>
            <a:ext cx="955433" cy="955433"/>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Tree>
    <p:extLst>
      <p:ext uri="{BB962C8B-B14F-4D97-AF65-F5344CB8AC3E}">
        <p14:creationId xmlns:p14="http://schemas.microsoft.com/office/powerpoint/2010/main" val="144842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3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4463" b="8304"/>
          <a:stretch/>
        </p:blipFill>
        <p:spPr>
          <a:xfrm>
            <a:off x="0" y="1710858"/>
            <a:ext cx="12192000" cy="4539343"/>
          </a:xfrm>
          <a:prstGeom prst="rect">
            <a:avLst/>
          </a:prstGeom>
        </p:spPr>
      </p:pic>
      <p:sp>
        <p:nvSpPr>
          <p:cNvPr id="5" name="Rectangle 4"/>
          <p:cNvSpPr/>
          <p:nvPr userDrawn="1"/>
        </p:nvSpPr>
        <p:spPr>
          <a:xfrm>
            <a:off x="2031714" y="2171125"/>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206140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54463" b="8304"/>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Placeholder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33108" y="1990017"/>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3537423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0"/>
            <a:ext cx="6203182" cy="6962503"/>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3353592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562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47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056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4942-1ECF-32D3-38A9-AC768E3101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977119-010F-CA52-D147-FFA7993ECD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6B761-7325-C732-7862-2D70B14C0032}"/>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5" name="Footer Placeholder 4">
            <a:extLst>
              <a:ext uri="{FF2B5EF4-FFF2-40B4-BE49-F238E27FC236}">
                <a16:creationId xmlns:a16="http://schemas.microsoft.com/office/drawing/2014/main" id="{4E21FBDF-460E-17C9-B920-24397D626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6E670-0A7B-7EDF-1527-F2CB6E3096AA}"/>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103107732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0375-4931-3A46-FB82-761D33DCD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41F360-E37E-5D47-0944-17D5434641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5713A-5D58-B447-2F1A-362209B2D6A5}"/>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5" name="Footer Placeholder 4">
            <a:extLst>
              <a:ext uri="{FF2B5EF4-FFF2-40B4-BE49-F238E27FC236}">
                <a16:creationId xmlns:a16="http://schemas.microsoft.com/office/drawing/2014/main" id="{06CE21BE-D8DD-3F45-7C53-783EBA8FD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D02F9-00E3-8060-E7F0-BEED198C36C7}"/>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153488356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3DB8-93A2-D2E0-E4D5-F69B4FE912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7BC2F6-A902-FC81-5693-83B641A44B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C68BB6-D78E-3011-F6CE-E7A2624E316C}"/>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5" name="Footer Placeholder 4">
            <a:extLst>
              <a:ext uri="{FF2B5EF4-FFF2-40B4-BE49-F238E27FC236}">
                <a16:creationId xmlns:a16="http://schemas.microsoft.com/office/drawing/2014/main" id="{C066E684-1D2E-9657-5C5B-2098B9F43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63AA6-25B8-00E9-EE32-96E7992A2BCE}"/>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41749498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13335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E5C0-74B4-A649-4F33-C7E1F7848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E7EC1-D922-7EFB-6368-762046C4C7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A98F36-11ED-A1A9-221F-553FB35986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F36AA-DC70-C24D-B3CA-F3A7791FDDDB}"/>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6" name="Footer Placeholder 5">
            <a:extLst>
              <a:ext uri="{FF2B5EF4-FFF2-40B4-BE49-F238E27FC236}">
                <a16:creationId xmlns:a16="http://schemas.microsoft.com/office/drawing/2014/main" id="{A51BD8F4-A8E5-9399-B903-3073A05B9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059F9-CAA5-5C40-E942-0A9111E65844}"/>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158632630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60FF6-9F09-1ADA-FB18-8ADD24BEEA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95F7AC-1294-FFA9-F7E7-96191AE8A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859429-755F-168A-E766-AF0C305E30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347FC3-953D-4328-50C0-480F32C7DD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12613-FEED-ABA7-162B-08E00B34F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A809F3-28F8-C17E-FB10-8912FEF29837}"/>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8" name="Footer Placeholder 7">
            <a:extLst>
              <a:ext uri="{FF2B5EF4-FFF2-40B4-BE49-F238E27FC236}">
                <a16:creationId xmlns:a16="http://schemas.microsoft.com/office/drawing/2014/main" id="{D2884F91-4B0C-70A2-410D-3460FE5D73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0D8A30-1D65-1161-E689-D05E97E9CAAB}"/>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365491558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D742-5D8F-CAF7-78CC-F2D20F6D83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95BDB2-5962-C9ED-FB7D-2C03943A1D38}"/>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4" name="Footer Placeholder 3">
            <a:extLst>
              <a:ext uri="{FF2B5EF4-FFF2-40B4-BE49-F238E27FC236}">
                <a16:creationId xmlns:a16="http://schemas.microsoft.com/office/drawing/2014/main" id="{9FB629AB-8855-0B27-4956-E5D5D97707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AB9A5B-4C43-ABB2-4AB7-57D7F2B238AA}"/>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2847827336"/>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EE6976-5FF5-F5CA-0604-E250068824CD}"/>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3" name="Footer Placeholder 2">
            <a:extLst>
              <a:ext uri="{FF2B5EF4-FFF2-40B4-BE49-F238E27FC236}">
                <a16:creationId xmlns:a16="http://schemas.microsoft.com/office/drawing/2014/main" id="{6970E33C-5708-9AEA-D8F2-809529B7B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F5918-4883-07FA-452A-1D2395BEA399}"/>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220433798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8F9B-3A59-24A8-E4C4-349CB2592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0665A-BC3D-0ECE-485B-598AD1818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EC1131-2CDE-FB8D-60E8-64FEE42C5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D6BC12-AEEF-A332-EE7B-E0C88002A19B}"/>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6" name="Footer Placeholder 5">
            <a:extLst>
              <a:ext uri="{FF2B5EF4-FFF2-40B4-BE49-F238E27FC236}">
                <a16:creationId xmlns:a16="http://schemas.microsoft.com/office/drawing/2014/main" id="{C368C8AA-001A-F7FB-5909-BD0DE1B45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4A7721-BB0B-1A65-189F-23FB3B2B95D3}"/>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213154248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8322-825E-A3CE-16C6-72ECE6903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80F031-7BBC-DB8A-8CAE-AE16CB1FB0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0C3676-D446-7789-14DF-FB90998E6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252BA-C559-8A08-3CC4-91576882068B}"/>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6" name="Footer Placeholder 5">
            <a:extLst>
              <a:ext uri="{FF2B5EF4-FFF2-40B4-BE49-F238E27FC236}">
                <a16:creationId xmlns:a16="http://schemas.microsoft.com/office/drawing/2014/main" id="{323E0C49-5FF2-1CD0-9760-CCE3896152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4F778-A319-D08C-7F01-8A40E877BEF7}"/>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329215522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FED0-3BC6-EDE1-B06F-11C9699599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00B0F-16D8-976F-2640-FEE8B6812A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39DFC-E4ED-04D1-12F1-8C18D45262E3}"/>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5" name="Footer Placeholder 4">
            <a:extLst>
              <a:ext uri="{FF2B5EF4-FFF2-40B4-BE49-F238E27FC236}">
                <a16:creationId xmlns:a16="http://schemas.microsoft.com/office/drawing/2014/main" id="{47930BAD-1350-F096-B61C-294C264DC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D2984-EA75-7E05-62B4-02195587565B}"/>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3266163101"/>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18D1E0-FE90-8B4E-1170-32E63CD038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CBF0A7-AF95-1DD5-9354-7016C351C3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2C82B-2C83-5365-1D12-7BBAB2BD6B67}"/>
              </a:ext>
            </a:extLst>
          </p:cNvPr>
          <p:cNvSpPr>
            <a:spLocks noGrp="1"/>
          </p:cNvSpPr>
          <p:nvPr>
            <p:ph type="dt" sz="half" idx="10"/>
          </p:nvPr>
        </p:nvSpPr>
        <p:spPr/>
        <p:txBody>
          <a:bodyPr/>
          <a:lstStyle/>
          <a:p>
            <a:fld id="{FC15D516-6BEE-4519-A77A-6AAEA371B146}" type="datetimeFigureOut">
              <a:rPr lang="en-US" smtClean="0"/>
              <a:t>1/27/2026</a:t>
            </a:fld>
            <a:endParaRPr lang="en-US"/>
          </a:p>
        </p:txBody>
      </p:sp>
      <p:sp>
        <p:nvSpPr>
          <p:cNvPr id="5" name="Footer Placeholder 4">
            <a:extLst>
              <a:ext uri="{FF2B5EF4-FFF2-40B4-BE49-F238E27FC236}">
                <a16:creationId xmlns:a16="http://schemas.microsoft.com/office/drawing/2014/main" id="{4FE7E219-E621-AA8E-337C-F83F74FBB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DBBF0-4EAF-8A85-10DF-C973BB666CC6}"/>
              </a:ext>
            </a:extLst>
          </p:cNvPr>
          <p:cNvSpPr>
            <a:spLocks noGrp="1"/>
          </p:cNvSpPr>
          <p:nvPr>
            <p:ph type="sldNum" sz="quarter" idx="12"/>
          </p:nvPr>
        </p:nvSpPr>
        <p:spPr/>
        <p:txBody>
          <a:bodyPr/>
          <a:lstStyle/>
          <a:p>
            <a:fld id="{56330A0E-8B32-45FD-B789-911A41CB7EA5}" type="slidenum">
              <a:rPr lang="en-US" smtClean="0"/>
              <a:t>‹#›</a:t>
            </a:fld>
            <a:endParaRPr lang="en-US"/>
          </a:p>
        </p:txBody>
      </p:sp>
    </p:spTree>
    <p:extLst>
      <p:ext uri="{BB962C8B-B14F-4D97-AF65-F5344CB8AC3E}">
        <p14:creationId xmlns:p14="http://schemas.microsoft.com/office/powerpoint/2010/main" val="4218190733"/>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3588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4820524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6141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3587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529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22979472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4821140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31621074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4.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mtClean="0"/>
              <a:pPr/>
              <a:t>27/01/2026</a:t>
            </a:fld>
            <a:endParaRPr lang="fr-FR"/>
          </a:p>
        </p:txBody>
      </p:sp>
      <p:sp>
        <p:nvSpPr>
          <p:cNvPr id="12" name="Rectangle 11"/>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29840" y="2716523"/>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userDrawn="1"/>
        </p:nvSpPr>
        <p:spPr>
          <a:xfrm rot="5400000">
            <a:off x="1001943"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87964077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userDrawn="1"/>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519069051"/>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7EE17-4F62-2F6A-0174-78A05B1EF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49DDFD-99B9-114B-7FFB-B34A2C24B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3752-6034-AFDA-0620-70766EF1A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fr-FR"/>
          </a:p>
        </p:txBody>
      </p:sp>
      <p:sp>
        <p:nvSpPr>
          <p:cNvPr id="5" name="Footer Placeholder 4">
            <a:extLst>
              <a:ext uri="{FF2B5EF4-FFF2-40B4-BE49-F238E27FC236}">
                <a16:creationId xmlns:a16="http://schemas.microsoft.com/office/drawing/2014/main" id="{0F1FAD56-F04B-1666-BC8B-891A278CD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Slide Number Placeholder 5">
            <a:extLst>
              <a:ext uri="{FF2B5EF4-FFF2-40B4-BE49-F238E27FC236}">
                <a16:creationId xmlns:a16="http://schemas.microsoft.com/office/drawing/2014/main" id="{C4D26372-5E2D-A004-4975-C45EE4254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397117-F3A1-41B5-B5A5-0FD5A7D43CA4}" type="slidenum">
              <a:rPr lang="fr-FR" smtClean="0"/>
              <a:t>‹#›</a:t>
            </a:fld>
            <a:endParaRPr lang="fr-FR"/>
          </a:p>
        </p:txBody>
      </p:sp>
      <p:sp>
        <p:nvSpPr>
          <p:cNvPr id="7" name="Rectangle">
            <a:extLst>
              <a:ext uri="{FF2B5EF4-FFF2-40B4-BE49-F238E27FC236}">
                <a16:creationId xmlns:a16="http://schemas.microsoft.com/office/drawing/2014/main" id="{0664544C-444E-6B13-DC1B-C1485567FF36}"/>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8" name="Picture 7">
            <a:extLst>
              <a:ext uri="{FF2B5EF4-FFF2-40B4-BE49-F238E27FC236}">
                <a16:creationId xmlns:a16="http://schemas.microsoft.com/office/drawing/2014/main" id="{A85125EB-6163-4379-882C-06094F180D18}"/>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9" name="Rectangle 8">
            <a:extLst>
              <a:ext uri="{FF2B5EF4-FFF2-40B4-BE49-F238E27FC236}">
                <a16:creationId xmlns:a16="http://schemas.microsoft.com/office/drawing/2014/main" id="{A869CCD9-13B6-4D11-0AA8-79946E484B13}"/>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07004723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6" r:id="rId3"/>
    <p:sldLayoutId id="214748367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449580446"/>
      </p:ext>
    </p:extLst>
  </p:cSld>
  <p:clrMap bg1="lt1" tx1="dk1" bg2="lt2" tx2="dk2" accent1="accent1" accent2="accent2" accent3="accent3" accent4="accent4" accent5="accent5" accent6="accent6" hlink="hlink" folHlink="folHlink"/>
  <p:sldLayoutIdLst>
    <p:sldLayoutId id="2147483709" r:id="rId1"/>
    <p:sldLayoutId id="2147483668" r:id="rId2"/>
    <p:sldLayoutId id="2147483669" r:id="rId3"/>
    <p:sldLayoutId id="2147483670" r:id="rId4"/>
    <p:sldLayoutId id="2147483689" r:id="rId5"/>
    <p:sldLayoutId id="214748369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userDrawn="1"/>
        </p:nvSpPr>
        <p:spPr>
          <a:xfrm>
            <a:off x="518275" y="185580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13" name="Oval 8">
            <a:extLst>
              <a:ext uri="{FF2B5EF4-FFF2-40B4-BE49-F238E27FC236}">
                <a16:creationId xmlns:a16="http://schemas.microsoft.com/office/drawing/2014/main" id="{3FB3321D-09B7-419A-8BAF-CB3FBE47F72F}"/>
              </a:ext>
            </a:extLst>
          </p:cNvPr>
          <p:cNvSpPr/>
          <p:nvPr userDrawn="1"/>
        </p:nvSpPr>
        <p:spPr>
          <a:xfrm>
            <a:off x="502508" y="3269246"/>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userDrawn="1"/>
        </p:nvSpPr>
        <p:spPr>
          <a:xfrm>
            <a:off x="518275" y="468269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609986743"/>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userDrawn="1"/>
        </p:nvSpPr>
        <p:spPr>
          <a:xfrm>
            <a:off x="4585098" y="2105715"/>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2" name="Oval 8"/>
          <p:cNvSpPr/>
          <p:nvPr userDrawn="1"/>
        </p:nvSpPr>
        <p:spPr>
          <a:xfrm>
            <a:off x="701293" y="2204006"/>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4" name="TextBox 27"/>
          <p:cNvSpPr txBox="1"/>
          <p:nvPr userDrawn="1"/>
        </p:nvSpPr>
        <p:spPr>
          <a:xfrm>
            <a:off x="1697784" y="3511090"/>
            <a:ext cx="131381" cy="469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a:p>
        </p:txBody>
      </p:sp>
      <p:sp>
        <p:nvSpPr>
          <p:cNvPr id="15" name="TextBox 27"/>
          <p:cNvSpPr txBox="1"/>
          <p:nvPr userDrawn="1"/>
        </p:nvSpPr>
        <p:spPr>
          <a:xfrm>
            <a:off x="5592372" y="3291783"/>
            <a:ext cx="131381" cy="469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lang="en-US"/>
          </a:p>
        </p:txBody>
      </p:sp>
      <p:sp>
        <p:nvSpPr>
          <p:cNvPr id="16" name="Oval 8"/>
          <p:cNvSpPr/>
          <p:nvPr userDrawn="1"/>
        </p:nvSpPr>
        <p:spPr>
          <a:xfrm>
            <a:off x="8491953" y="2236268"/>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7" name="Oval 8"/>
          <p:cNvSpPr/>
          <p:nvPr userDrawn="1"/>
        </p:nvSpPr>
        <p:spPr>
          <a:xfrm>
            <a:off x="10561169" y="1924232"/>
            <a:ext cx="1025586" cy="1024496"/>
          </a:xfrm>
          <a:prstGeom prst="ellipse">
            <a:avLst/>
          </a:prstGeom>
          <a:solidFill>
            <a:srgbClr val="183254"/>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8" name="TextBox 27"/>
          <p:cNvSpPr txBox="1"/>
          <p:nvPr userDrawn="1"/>
        </p:nvSpPr>
        <p:spPr>
          <a:xfrm>
            <a:off x="9529307" y="3526718"/>
            <a:ext cx="131381" cy="469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a:p>
        </p:txBody>
      </p:sp>
      <p:sp>
        <p:nvSpPr>
          <p:cNvPr id="19" name="Oval 8"/>
          <p:cNvSpPr/>
          <p:nvPr userDrawn="1"/>
        </p:nvSpPr>
        <p:spPr>
          <a:xfrm>
            <a:off x="4731524" y="4539439"/>
            <a:ext cx="1025586" cy="1024496"/>
          </a:xfrm>
          <a:prstGeom prst="ellipse">
            <a:avLst/>
          </a:prstGeom>
          <a:solidFill>
            <a:srgbClr val="67BB89"/>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20" name="Oval 8"/>
          <p:cNvSpPr/>
          <p:nvPr userDrawn="1"/>
        </p:nvSpPr>
        <p:spPr>
          <a:xfrm>
            <a:off x="582903" y="1846397"/>
            <a:ext cx="1025586" cy="1024496"/>
          </a:xfrm>
          <a:prstGeom prst="ellipse">
            <a:avLst/>
          </a:prstGeom>
          <a:solidFill>
            <a:srgbClr val="FCC002"/>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24" name="Rectangle 23">
            <a:extLst>
              <a:ext uri="{FF2B5EF4-FFF2-40B4-BE49-F238E27FC236}">
                <a16:creationId xmlns:a16="http://schemas.microsoft.com/office/drawing/2014/main" id="{A4F40950-1C56-4BF3-A2DD-AF830DAE5D27}"/>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78796543"/>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558706" y="1744852"/>
            <a:ext cx="11074588" cy="4768934"/>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765603653"/>
      </p:ext>
    </p:extLst>
  </p:cSld>
  <p:clrMap bg1="lt1" tx1="dk1" bg2="lt2" tx2="dk2" accent1="accent1" accent2="accent2" accent3="accent3" accent4="accent4" accent5="accent5" accent6="accent6" hlink="hlink" folHlink="folHlink"/>
  <p:sldLayoutIdLst>
    <p:sldLayoutId id="2147483706" r:id="rId1"/>
    <p:sldLayoutId id="2147483729"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userDrawn="1"/>
        </p:nvSpPr>
        <p:spPr>
          <a:xfrm>
            <a:off x="8909764" y="3829971"/>
            <a:ext cx="1774525" cy="116156"/>
          </a:xfrm>
          <a:prstGeom prst="rect">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
        <p:nvSpPr>
          <p:cNvPr id="10" name="Rectangle 59"/>
          <p:cNvSpPr/>
          <p:nvPr userDrawn="1"/>
        </p:nvSpPr>
        <p:spPr>
          <a:xfrm>
            <a:off x="5367337" y="3829971"/>
            <a:ext cx="1774525" cy="116156"/>
          </a:xfrm>
          <a:prstGeom prst="rect">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sp>
        <p:nvSpPr>
          <p:cNvPr id="11" name="Rectangle 60"/>
          <p:cNvSpPr/>
          <p:nvPr userDrawn="1"/>
        </p:nvSpPr>
        <p:spPr>
          <a:xfrm>
            <a:off x="7140607" y="3829971"/>
            <a:ext cx="1774526" cy="116156"/>
          </a:xfrm>
          <a:prstGeom prst="rect">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sp>
        <p:nvSpPr>
          <p:cNvPr id="12" name="Oval 62"/>
          <p:cNvSpPr/>
          <p:nvPr userDrawn="1"/>
        </p:nvSpPr>
        <p:spPr>
          <a:xfrm>
            <a:off x="2271202" y="2112580"/>
            <a:ext cx="848697" cy="794330"/>
          </a:xfrm>
          <a:prstGeom prst="ellipse">
            <a:avLst/>
          </a:prstGeom>
          <a:solidFill>
            <a:srgbClr val="0069B4"/>
          </a:solidFill>
          <a:ln w="12700">
            <a:solidFill>
              <a:srgbClr val="41B7C8"/>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cxnSp>
        <p:nvCxnSpPr>
          <p:cNvPr id="13" name="Straight Connector 9"/>
          <p:cNvCxnSpPr>
            <a:endCxn id="12" idx="0"/>
          </p:cNvCxnSpPr>
          <p:nvPr userDrawn="1"/>
        </p:nvCxnSpPr>
        <p:spPr>
          <a:xfrm flipV="1">
            <a:off x="2695550" y="2112580"/>
            <a:ext cx="1" cy="1724728"/>
          </a:xfrm>
          <a:prstGeom prst="straightConnector1">
            <a:avLst/>
          </a:prstGeom>
          <a:ln w="25400">
            <a:solidFill>
              <a:srgbClr val="0069B4"/>
            </a:solidFill>
            <a:miter/>
          </a:ln>
        </p:spPr>
      </p:cxnSp>
      <p:sp>
        <p:nvSpPr>
          <p:cNvPr id="14" name="Oval 67"/>
          <p:cNvSpPr/>
          <p:nvPr userDrawn="1"/>
        </p:nvSpPr>
        <p:spPr>
          <a:xfrm>
            <a:off x="5823631" y="2112580"/>
            <a:ext cx="848697" cy="794330"/>
          </a:xfrm>
          <a:prstGeom prst="ellipse">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cxnSp>
        <p:nvCxnSpPr>
          <p:cNvPr id="15" name="Straight Connector 68"/>
          <p:cNvCxnSpPr>
            <a:stCxn id="10" idx="0"/>
            <a:endCxn id="14" idx="0"/>
          </p:cNvCxnSpPr>
          <p:nvPr userDrawn="1"/>
        </p:nvCxnSpPr>
        <p:spPr>
          <a:xfrm flipV="1">
            <a:off x="6247979" y="2509745"/>
            <a:ext cx="1" cy="1385641"/>
          </a:xfrm>
          <a:prstGeom prst="straightConnector1">
            <a:avLst/>
          </a:prstGeom>
          <a:ln w="25400">
            <a:solidFill>
              <a:srgbClr val="67BB89"/>
            </a:solidFill>
            <a:miter/>
          </a:ln>
        </p:spPr>
      </p:cxnSp>
      <p:sp>
        <p:nvSpPr>
          <p:cNvPr id="16" name="Oval 72"/>
          <p:cNvSpPr/>
          <p:nvPr userDrawn="1"/>
        </p:nvSpPr>
        <p:spPr>
          <a:xfrm>
            <a:off x="9335364" y="2112580"/>
            <a:ext cx="848697" cy="794330"/>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cxnSp>
        <p:nvCxnSpPr>
          <p:cNvPr id="17" name="Straight Connector 73"/>
          <p:cNvCxnSpPr>
            <a:stCxn id="9" idx="0"/>
            <a:endCxn id="16" idx="0"/>
          </p:cNvCxnSpPr>
          <p:nvPr userDrawn="1"/>
        </p:nvCxnSpPr>
        <p:spPr>
          <a:xfrm flipH="1" flipV="1">
            <a:off x="9759712" y="2509745"/>
            <a:ext cx="5" cy="1385641"/>
          </a:xfrm>
          <a:prstGeom prst="straightConnector1">
            <a:avLst/>
          </a:prstGeom>
          <a:ln w="25400">
            <a:solidFill>
              <a:srgbClr val="0069B4"/>
            </a:solidFill>
            <a:miter/>
          </a:ln>
        </p:spPr>
      </p:cxnSp>
      <p:sp>
        <p:nvSpPr>
          <p:cNvPr id="18" name="Oval 76"/>
          <p:cNvSpPr/>
          <p:nvPr userDrawn="1"/>
        </p:nvSpPr>
        <p:spPr>
          <a:xfrm>
            <a:off x="4049105" y="4859415"/>
            <a:ext cx="848697" cy="794330"/>
          </a:xfrm>
          <a:prstGeom prst="ellipse">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solidFill>
                <a:srgbClr val="F4C646"/>
              </a:solidFill>
            </a:endParaRPr>
          </a:p>
        </p:txBody>
      </p:sp>
      <p:cxnSp>
        <p:nvCxnSpPr>
          <p:cNvPr id="19" name="Straight Connector 77"/>
          <p:cNvCxnSpPr>
            <a:stCxn id="18" idx="0"/>
          </p:cNvCxnSpPr>
          <p:nvPr userDrawn="1"/>
        </p:nvCxnSpPr>
        <p:spPr>
          <a:xfrm flipV="1">
            <a:off x="4473454" y="3837307"/>
            <a:ext cx="1" cy="1022107"/>
          </a:xfrm>
          <a:prstGeom prst="straightConnector1">
            <a:avLst/>
          </a:prstGeom>
          <a:ln w="25400">
            <a:solidFill>
              <a:srgbClr val="183254"/>
            </a:solidFill>
            <a:miter/>
          </a:ln>
        </p:spPr>
      </p:cxnSp>
      <p:sp>
        <p:nvSpPr>
          <p:cNvPr id="20" name="Oval 80"/>
          <p:cNvSpPr/>
          <p:nvPr userDrawn="1"/>
        </p:nvSpPr>
        <p:spPr>
          <a:xfrm>
            <a:off x="7560837" y="4859415"/>
            <a:ext cx="848697" cy="794330"/>
          </a:xfrm>
          <a:prstGeom prst="ellipse">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cxnSp>
        <p:nvCxnSpPr>
          <p:cNvPr id="21" name="Straight Connector 81"/>
          <p:cNvCxnSpPr>
            <a:stCxn id="20" idx="0"/>
            <a:endCxn id="11" idx="0"/>
          </p:cNvCxnSpPr>
          <p:nvPr userDrawn="1"/>
        </p:nvCxnSpPr>
        <p:spPr>
          <a:xfrm flipV="1">
            <a:off x="7985186" y="3837307"/>
            <a:ext cx="1255" cy="1022107"/>
          </a:xfrm>
          <a:prstGeom prst="straightConnector1">
            <a:avLst/>
          </a:prstGeom>
          <a:ln w="25400">
            <a:solidFill>
              <a:srgbClr val="FCC002"/>
            </a:solidFill>
            <a:miter/>
          </a:ln>
        </p:spPr>
      </p:cxnSp>
      <p:sp>
        <p:nvSpPr>
          <p:cNvPr id="32" name="Rectangle 59"/>
          <p:cNvSpPr/>
          <p:nvPr userDrawn="1"/>
        </p:nvSpPr>
        <p:spPr>
          <a:xfrm>
            <a:off x="3594066" y="3829971"/>
            <a:ext cx="1774525" cy="116156"/>
          </a:xfrm>
          <a:prstGeom prst="rect">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p>
        </p:txBody>
      </p:sp>
      <p:sp>
        <p:nvSpPr>
          <p:cNvPr id="33" name="Rectangle 59"/>
          <p:cNvSpPr/>
          <p:nvPr userDrawn="1"/>
        </p:nvSpPr>
        <p:spPr>
          <a:xfrm>
            <a:off x="1818289" y="3829971"/>
            <a:ext cx="1774525" cy="116156"/>
          </a:xfrm>
          <a:prstGeom prst="rect">
            <a:avLst/>
          </a:prstGeom>
          <a:solidFill>
            <a:srgbClr val="0069B4"/>
          </a:solidFill>
          <a:ln w="12700">
            <a:miter lim="400000"/>
          </a:ln>
        </p:spPr>
        <p:txBody>
          <a:bodyPr lIns="65023" tIns="65023" rIns="65023" bIns="65023" anchor="ctr"/>
          <a:lstStyle/>
          <a:p>
            <a:pPr algn="ctr">
              <a:defRPr sz="1800">
                <a:solidFill>
                  <a:srgbClr val="FFFFFF"/>
                </a:solidFill>
              </a:defRPr>
            </a:pPr>
            <a:endParaRPr/>
          </a:p>
        </p:txBody>
      </p:sp>
      <p:sp>
        <p:nvSpPr>
          <p:cNvPr id="22" name="Rectangle">
            <a:extLst>
              <a:ext uri="{FF2B5EF4-FFF2-40B4-BE49-F238E27FC236}">
                <a16:creationId xmlns:a16="http://schemas.microsoft.com/office/drawing/2014/main" id="{AA509E63-55CD-40EB-85AD-92344A66B7D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21890721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4" r:id="rId3"/>
    <p:sldLayoutId id="2147483714" r:id="rId4"/>
    <p:sldLayoutId id="2147483695" r:id="rId5"/>
    <p:sldLayoutId id="214748369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5" name="Picture 4">
            <a:extLst>
              <a:ext uri="{FF2B5EF4-FFF2-40B4-BE49-F238E27FC236}">
                <a16:creationId xmlns:a16="http://schemas.microsoft.com/office/drawing/2014/main" id="{A98383C4-C2B5-4C73-B449-6D166856C7A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4198213631"/>
      </p:ext>
    </p:extLst>
  </p:cSld>
  <p:clrMap bg1="lt1" tx1="dk1" bg2="lt2" tx2="dk2" accent1="accent1" accent2="accent2" accent3="accent3" accent4="accent4" accent5="accent5" accent6="accent6" hlink="hlink" folHlink="folHlink"/>
  <p:sldLayoutIdLst>
    <p:sldLayoutId id="2147483698"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hyperlink" Target="https://oceanexpert.org/group/323" TargetMode="External"/><Relationship Id="rId3" Type="http://schemas.openxmlformats.org/officeDocument/2006/relationships/hyperlink" Target="https://oceanexpert.org/group/68" TargetMode="External"/><Relationship Id="rId7" Type="http://schemas.openxmlformats.org/officeDocument/2006/relationships/hyperlink" Target="https://oceanexpert.org/group/256" TargetMode="External"/><Relationship Id="rId12" Type="http://schemas.openxmlformats.org/officeDocument/2006/relationships/hyperlink" Target="https://oceanexpert.org/admin/group/448" TargetMode="External"/><Relationship Id="rId2" Type="http://schemas.openxmlformats.org/officeDocument/2006/relationships/hyperlink" Target="https://oceanexpert.org/group/230" TargetMode="External"/><Relationship Id="rId1" Type="http://schemas.openxmlformats.org/officeDocument/2006/relationships/slideLayout" Target="../slideLayouts/slideLayout14.xml"/><Relationship Id="rId6" Type="http://schemas.openxmlformats.org/officeDocument/2006/relationships/hyperlink" Target="https://oceanexpert.org/group/473" TargetMode="External"/><Relationship Id="rId11" Type="http://schemas.openxmlformats.org/officeDocument/2006/relationships/hyperlink" Target="https://oceanexpert.org/group/475" TargetMode="External"/><Relationship Id="rId5" Type="http://schemas.openxmlformats.org/officeDocument/2006/relationships/hyperlink" Target="https://oceanexpert.org/admin/group/462" TargetMode="External"/><Relationship Id="rId10" Type="http://schemas.openxmlformats.org/officeDocument/2006/relationships/hyperlink" Target="https://oceanexpert.org/group/266" TargetMode="External"/><Relationship Id="rId4" Type="http://schemas.openxmlformats.org/officeDocument/2006/relationships/hyperlink" Target="https://oceanexpert.org/group/472" TargetMode="External"/><Relationship Id="rId9" Type="http://schemas.openxmlformats.org/officeDocument/2006/relationships/hyperlink" Target="https://oceanexpert.org/group/35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782C46-CF73-4599-01AE-A796131BB1C7}"/>
              </a:ext>
            </a:extLst>
          </p:cNvPr>
          <p:cNvSpPr/>
          <p:nvPr/>
        </p:nvSpPr>
        <p:spPr>
          <a:xfrm>
            <a:off x="6655199" y="1828562"/>
            <a:ext cx="4800600" cy="3170099"/>
          </a:xfrm>
          <a:prstGeom prst="rect">
            <a:avLst/>
          </a:prstGeom>
        </p:spPr>
        <p:txBody>
          <a:bodyPr wrap="square">
            <a:spAutoFit/>
          </a:bodyPr>
          <a:lstStyle/>
          <a:p>
            <a:pPr algn="ctr"/>
            <a:r>
              <a:rPr lang="fr-FR" sz="2800" b="1" dirty="0">
                <a:solidFill>
                  <a:schemeClr val="bg1"/>
                </a:solidFill>
                <a:latin typeface="Arial" panose="020B0604020202020204" pitchFamily="34" charset="0"/>
                <a:cs typeface="Arial" panose="020B0604020202020204" pitchFamily="34" charset="0"/>
              </a:rPr>
              <a:t>IODE Management Group Meeting</a:t>
            </a:r>
          </a:p>
          <a:p>
            <a:pPr algn="ctr"/>
            <a:r>
              <a:rPr lang="fr-FR" sz="2800" b="1" dirty="0">
                <a:solidFill>
                  <a:schemeClr val="bg1"/>
                </a:solidFill>
                <a:latin typeface="Arial" panose="020B0604020202020204" pitchFamily="34" charset="0"/>
                <a:cs typeface="Arial" panose="020B0604020202020204" pitchFamily="34" charset="0"/>
              </a:rPr>
              <a:t>28-29 </a:t>
            </a:r>
            <a:r>
              <a:rPr lang="fr-FR" sz="2800" b="1" dirty="0" err="1">
                <a:solidFill>
                  <a:schemeClr val="bg1"/>
                </a:solidFill>
                <a:latin typeface="Arial" panose="020B0604020202020204" pitchFamily="34" charset="0"/>
                <a:cs typeface="Arial" panose="020B0604020202020204" pitchFamily="34" charset="0"/>
              </a:rPr>
              <a:t>January</a:t>
            </a:r>
            <a:r>
              <a:rPr lang="fr-FR" sz="2800" b="1" dirty="0">
                <a:solidFill>
                  <a:schemeClr val="bg1"/>
                </a:solidFill>
                <a:latin typeface="Arial" panose="020B0604020202020204" pitchFamily="34" charset="0"/>
                <a:cs typeface="Arial" panose="020B0604020202020204" pitchFamily="34" charset="0"/>
              </a:rPr>
              <a:t> 2026</a:t>
            </a:r>
          </a:p>
          <a:p>
            <a:pPr algn="ctr"/>
            <a:endParaRPr lang="fr-FR" sz="2800" b="1" dirty="0">
              <a:solidFill>
                <a:schemeClr val="bg1"/>
              </a:solidFill>
              <a:latin typeface="Arial" panose="020B0604020202020204" pitchFamily="34" charset="0"/>
              <a:cs typeface="Arial" panose="020B0604020202020204" pitchFamily="34" charset="0"/>
            </a:endParaRPr>
          </a:p>
          <a:p>
            <a:pPr algn="ctr"/>
            <a:r>
              <a:rPr lang="fr-FR" sz="2000" b="1" dirty="0">
                <a:solidFill>
                  <a:schemeClr val="bg1"/>
                </a:solidFill>
                <a:latin typeface="Arial" panose="020B0604020202020204" pitchFamily="34" charset="0"/>
                <a:cs typeface="Arial" panose="020B0604020202020204" pitchFamily="34" charset="0"/>
              </a:rPr>
              <a:t>Session 3. Update on the Medium </a:t>
            </a:r>
            <a:r>
              <a:rPr lang="fr-FR" sz="2000" b="1" dirty="0" err="1">
                <a:solidFill>
                  <a:schemeClr val="bg1"/>
                </a:solidFill>
                <a:latin typeface="Arial" panose="020B0604020202020204" pitchFamily="34" charset="0"/>
                <a:cs typeface="Arial" panose="020B0604020202020204" pitchFamily="34" charset="0"/>
              </a:rPr>
              <a:t>Term</a:t>
            </a:r>
            <a:r>
              <a:rPr lang="fr-FR" sz="2000" b="1" dirty="0">
                <a:solidFill>
                  <a:schemeClr val="bg1"/>
                </a:solidFill>
                <a:latin typeface="Arial" panose="020B0604020202020204" pitchFamily="34" charset="0"/>
                <a:cs typeface="Arial" panose="020B0604020202020204" pitchFamily="34" charset="0"/>
              </a:rPr>
              <a:t> </a:t>
            </a:r>
            <a:r>
              <a:rPr lang="fr-FR" sz="2000" b="1" dirty="0" err="1">
                <a:solidFill>
                  <a:schemeClr val="bg1"/>
                </a:solidFill>
                <a:latin typeface="Arial" panose="020B0604020202020204" pitchFamily="34" charset="0"/>
                <a:cs typeface="Arial" panose="020B0604020202020204" pitchFamily="34" charset="0"/>
              </a:rPr>
              <a:t>Strategy</a:t>
            </a:r>
            <a:r>
              <a:rPr lang="fr-FR" sz="2000" b="1" dirty="0">
                <a:solidFill>
                  <a:schemeClr val="bg1"/>
                </a:solidFill>
                <a:latin typeface="Arial" panose="020B0604020202020204" pitchFamily="34" charset="0"/>
                <a:cs typeface="Arial" panose="020B0604020202020204" pitchFamily="34" charset="0"/>
              </a:rPr>
              <a:t>, IODE Activity List, IODE Budget</a:t>
            </a:r>
          </a:p>
          <a:p>
            <a:pPr algn="ctr"/>
            <a:endParaRPr lang="fr-FR" sz="1400" b="1" dirty="0">
              <a:solidFill>
                <a:schemeClr val="bg1"/>
              </a:solidFill>
              <a:latin typeface="Arial" panose="020B0604020202020204" pitchFamily="34" charset="0"/>
              <a:cs typeface="Arial" panose="020B0604020202020204" pitchFamily="34" charset="0"/>
            </a:endParaRPr>
          </a:p>
          <a:p>
            <a:pPr algn="ctr"/>
            <a:endParaRPr lang="fr-FR"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27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F4AC40-DF4C-569D-73EF-A1075D1F13FF}"/>
            </a:ext>
          </a:extLst>
        </p:cNvPr>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34BF065B-0168-EEE4-E6E0-EA93AFBA3433}"/>
              </a:ext>
            </a:extLst>
          </p:cNvPr>
          <p:cNvGraphicFramePr>
            <a:graphicFrameLocks noGrp="1"/>
          </p:cNvGraphicFramePr>
          <p:nvPr>
            <p:ph idx="1"/>
            <p:extLst>
              <p:ext uri="{D42A27DB-BD31-4B8C-83A1-F6EECF244321}">
                <p14:modId xmlns:p14="http://schemas.microsoft.com/office/powerpoint/2010/main" val="3819629882"/>
              </p:ext>
            </p:extLst>
          </p:nvPr>
        </p:nvGraphicFramePr>
        <p:xfrm>
          <a:off x="62345" y="41564"/>
          <a:ext cx="12129655" cy="6852329"/>
        </p:xfrm>
        <a:graphic>
          <a:graphicData uri="http://schemas.openxmlformats.org/drawingml/2006/table">
            <a:tbl>
              <a:tblPr>
                <a:tableStyleId>{5C22544A-7EE6-4342-B048-85BDC9FD1C3A}</a:tableStyleId>
              </a:tblPr>
              <a:tblGrid>
                <a:gridCol w="742014">
                  <a:extLst>
                    <a:ext uri="{9D8B030D-6E8A-4147-A177-3AD203B41FA5}">
                      <a16:colId xmlns:a16="http://schemas.microsoft.com/office/drawing/2014/main" val="965688807"/>
                    </a:ext>
                  </a:extLst>
                </a:gridCol>
                <a:gridCol w="424008">
                  <a:extLst>
                    <a:ext uri="{9D8B030D-6E8A-4147-A177-3AD203B41FA5}">
                      <a16:colId xmlns:a16="http://schemas.microsoft.com/office/drawing/2014/main" val="2726334744"/>
                    </a:ext>
                  </a:extLst>
                </a:gridCol>
                <a:gridCol w="439151">
                  <a:extLst>
                    <a:ext uri="{9D8B030D-6E8A-4147-A177-3AD203B41FA5}">
                      <a16:colId xmlns:a16="http://schemas.microsoft.com/office/drawing/2014/main" val="3109665267"/>
                    </a:ext>
                  </a:extLst>
                </a:gridCol>
                <a:gridCol w="10524482">
                  <a:extLst>
                    <a:ext uri="{9D8B030D-6E8A-4147-A177-3AD203B41FA5}">
                      <a16:colId xmlns:a16="http://schemas.microsoft.com/office/drawing/2014/main" val="1872863309"/>
                    </a:ext>
                  </a:extLst>
                </a:gridCol>
              </a:tblGrid>
              <a:tr h="360218">
                <a:tc>
                  <a:txBody>
                    <a:bodyPr/>
                    <a:lstStyle/>
                    <a:p>
                      <a:pPr algn="l" fontAlgn="t">
                        <a:buNone/>
                      </a:pPr>
                      <a:r>
                        <a:rPr lang="en-US" sz="1200" b="1" u="none" strike="noStrike" dirty="0">
                          <a:solidFill>
                            <a:srgbClr val="000000"/>
                          </a:solidFill>
                          <a:effectLst/>
                        </a:rPr>
                        <a:t>Focus</a:t>
                      </a:r>
                      <a:endParaRPr lang="en-US" sz="1200" b="1"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action no.</a:t>
                      </a:r>
                      <a:endParaRPr lang="en-US" sz="1200" b="1"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Para no.</a:t>
                      </a:r>
                      <a:endParaRPr lang="en-US" sz="1200" b="1"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Adopted Action</a:t>
                      </a:r>
                      <a:endParaRPr lang="en-US" sz="1200" b="1" i="0" u="none" strike="noStrike">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4191255593"/>
                  </a:ext>
                </a:extLst>
              </a:tr>
              <a:tr h="345201">
                <a:tc>
                  <a:txBody>
                    <a:bodyPr/>
                    <a:lstStyle/>
                    <a:p>
                      <a:pPr algn="l" fontAlgn="t">
                        <a:buNone/>
                      </a:pPr>
                      <a:r>
                        <a:rPr lang="en-US" sz="1200" u="none" strike="noStrike" dirty="0">
                          <a:effectLst/>
                        </a:rPr>
                        <a:t>IODE MG</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30</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The Committee instructed the Management Group to review the list of uncompleted action items and decide on whether these should be included in the action sheet for the next inter-sessional period.</a:t>
                      </a:r>
                      <a:endParaRPr lang="en-US" sz="1200" b="1" i="0" u="none" strike="noStrike">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1482949806"/>
                  </a:ext>
                </a:extLst>
              </a:tr>
              <a:tr h="349610">
                <a:tc>
                  <a:txBody>
                    <a:bodyPr/>
                    <a:lstStyle/>
                    <a:p>
                      <a:pPr algn="l" fontAlgn="t">
                        <a:buNone/>
                      </a:pPr>
                      <a:r>
                        <a:rPr lang="en-US" sz="1200" u="none" strike="noStrike" dirty="0">
                          <a:effectLst/>
                        </a:rPr>
                        <a:t>IODE MG</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27</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243</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The Committee tasked the Management Group to monitor the implementation of the new structure and to identify any issues that need attention. This is linked to item 48 (para 366 below)</a:t>
                      </a:r>
                      <a:endParaRPr lang="en-US" sz="1200" b="1" i="0" u="none" strike="noStrike">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1026531838"/>
                  </a:ext>
                </a:extLst>
              </a:tr>
              <a:tr h="438369">
                <a:tc>
                  <a:txBody>
                    <a:bodyPr/>
                    <a:lstStyle/>
                    <a:p>
                      <a:pPr algn="l" fontAlgn="t">
                        <a:buNone/>
                      </a:pPr>
                      <a:r>
                        <a:rPr lang="en-US" sz="1200" u="none" strike="noStrike" dirty="0">
                          <a:effectLst/>
                        </a:rPr>
                        <a:t>IODE MG</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dirty="0">
                          <a:effectLst/>
                        </a:rPr>
                        <a:t>47</a:t>
                      </a:r>
                      <a:endParaRPr lang="en-US" sz="1200" b="0" i="0" u="none" strike="noStrike" dirty="0">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dirty="0">
                          <a:effectLst/>
                        </a:rPr>
                        <a:t>357</a:t>
                      </a:r>
                      <a:endParaRPr lang="en-US" sz="1200" b="0" i="0" u="none" strike="noStrike" dirty="0">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dirty="0">
                          <a:effectLst/>
                        </a:rPr>
                        <a:t>The Committee expressed its desire to continue the series of IODC Conferences and requested the IODE Management Group to make a decision depending on available resources and practical feasibility. </a:t>
                      </a:r>
                      <a:endParaRPr lang="en-US" sz="1200" b="1" i="0" u="none" strike="noStrike" dirty="0">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134598632"/>
                  </a:ext>
                </a:extLst>
              </a:tr>
              <a:tr h="290946">
                <a:tc>
                  <a:txBody>
                    <a:bodyPr/>
                    <a:lstStyle/>
                    <a:p>
                      <a:pPr algn="l" fontAlgn="t">
                        <a:buNone/>
                      </a:pPr>
                      <a:r>
                        <a:rPr lang="en-US" sz="1200" u="none" strike="noStrike" dirty="0">
                          <a:effectLst/>
                        </a:rPr>
                        <a:t>IODE MG</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90</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557</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dirty="0">
                          <a:effectLst/>
                        </a:rPr>
                        <a:t>The IODE Committee requested the IODE Management Group to discuss the next IODC including the format and allocation of resources</a:t>
                      </a:r>
                      <a:endParaRPr lang="en-US" sz="1200" b="1" i="0" u="none" strike="noStrike" dirty="0">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2118031529"/>
                  </a:ext>
                </a:extLst>
              </a:tr>
              <a:tr h="689772">
                <a:tc>
                  <a:txBody>
                    <a:bodyPr/>
                    <a:lstStyle/>
                    <a:p>
                      <a:pPr algn="l" fontAlgn="t">
                        <a:buNone/>
                      </a:pPr>
                      <a:r>
                        <a:rPr lang="en-US" sz="1200" u="none" strike="noStrike" dirty="0">
                          <a:effectLst/>
                        </a:rPr>
                        <a:t>IODE </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34</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280</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The Committee urged IODE data centres as well as its three Programme Components OBIS, ODIS and OTGA to actively participate in, and contribute to, the development and implementation of science-based, sustainable ocean planning and management activities and invited the IODE programme to collaborate with the IOC Secretariat’s SOPM team for the development of a first pilot initiative that can inform and fine-tune the design of targeted, future IODE data and information knowledge products for SOPM</a:t>
                      </a:r>
                      <a:endParaRPr lang="en-US" sz="1200" b="1" i="0" u="none" strike="noStrike">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2126706493"/>
                  </a:ext>
                </a:extLst>
              </a:tr>
              <a:tr h="611970">
                <a:tc>
                  <a:txBody>
                    <a:bodyPr/>
                    <a:lstStyle/>
                    <a:p>
                      <a:pPr algn="l" fontAlgn="t">
                        <a:buNone/>
                      </a:pPr>
                      <a:r>
                        <a:rPr lang="en-US" sz="1200" u="none" strike="noStrike" dirty="0">
                          <a:effectLst/>
                        </a:rPr>
                        <a:t>IODE</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dirty="0">
                          <a:effectLst/>
                        </a:rPr>
                        <a:t>42</a:t>
                      </a:r>
                      <a:endParaRPr lang="en-US" sz="1200" b="0" i="0" u="none" strike="noStrike" dirty="0">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320</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The Committee thanked the WDS for its ongoing work to enhance the capabilities, impact, and sustainability of our data repositories worldwide, and encouraged IODE data centres and programme components to collaborate on objectives of mutual interest such as data preservation, sustainability, FAIR data and indigenous data governance.</a:t>
                      </a:r>
                      <a:endParaRPr lang="en-US" sz="1200" b="1" i="0" u="none" strike="noStrike">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967956334"/>
                  </a:ext>
                </a:extLst>
              </a:tr>
              <a:tr h="345201">
                <a:tc>
                  <a:txBody>
                    <a:bodyPr/>
                    <a:lstStyle/>
                    <a:p>
                      <a:pPr algn="l" fontAlgn="t">
                        <a:buNone/>
                      </a:pPr>
                      <a:r>
                        <a:rPr lang="en-US" sz="1200" u="none" strike="noStrike" dirty="0">
                          <a:effectLst/>
                        </a:rPr>
                        <a:t>IODE</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46</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341</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The Committee recognized that other (in-kind) sources can co-invest in IODE activities and requested the IODE Management Group to track and report on and acknowledge these in the next session.</a:t>
                      </a:r>
                      <a:endParaRPr lang="en-US" sz="1200" b="1" i="0" u="none" strike="noStrike">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842127093"/>
                  </a:ext>
                </a:extLst>
              </a:tr>
              <a:tr h="515281">
                <a:tc>
                  <a:txBody>
                    <a:bodyPr/>
                    <a:lstStyle/>
                    <a:p>
                      <a:pPr algn="l" fontAlgn="t">
                        <a:buNone/>
                      </a:pPr>
                      <a:r>
                        <a:rPr lang="en-US" sz="1200" u="none" strike="noStrike" dirty="0">
                          <a:effectLst/>
                        </a:rPr>
                        <a:t>IODE</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48</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366</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dirty="0">
                          <a:effectLst/>
                        </a:rPr>
                        <a:t>The Committee invited Member States and IOC </a:t>
                      </a:r>
                      <a:r>
                        <a:rPr lang="en-US" sz="1200" u="none" strike="noStrike" dirty="0" err="1">
                          <a:effectLst/>
                        </a:rPr>
                        <a:t>programmes</a:t>
                      </a:r>
                      <a:r>
                        <a:rPr lang="en-US" sz="1200" u="none" strike="noStrike" dirty="0">
                          <a:effectLst/>
                        </a:rPr>
                        <a:t> to provide input on the progress towards delivery of the strategic objectives of the Strategic Plan(*). (*)IOC Manuals and Guides No. 92 (IOC Strategic Plan for Ocean Data and Information Management (2023–2029)).</a:t>
                      </a:r>
                      <a:endParaRPr lang="en-US" sz="1200" b="0" i="0" u="none" strike="noStrike" dirty="0">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3016294"/>
                  </a:ext>
                </a:extLst>
              </a:tr>
              <a:tr h="288849">
                <a:tc>
                  <a:txBody>
                    <a:bodyPr/>
                    <a:lstStyle/>
                    <a:p>
                      <a:pPr algn="l" fontAlgn="t">
                        <a:buNone/>
                      </a:pPr>
                      <a:r>
                        <a:rPr lang="en-US" sz="1200" u="none" strike="noStrike" dirty="0">
                          <a:effectLst/>
                        </a:rPr>
                        <a:t>IODE</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52</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378</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dirty="0">
                          <a:effectLst/>
                        </a:rPr>
                        <a:t>The Committee recommended that IODE open another call for invitation to all NODCs and ADUs to participate in the mentoring. </a:t>
                      </a:r>
                      <a:endParaRPr lang="en-US" sz="1200" b="1" i="0" u="none" strike="noStrike" dirty="0">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1242179526"/>
                  </a:ext>
                </a:extLst>
              </a:tr>
              <a:tr h="446626">
                <a:tc>
                  <a:txBody>
                    <a:bodyPr/>
                    <a:lstStyle/>
                    <a:p>
                      <a:pPr algn="l" fontAlgn="t">
                        <a:buNone/>
                      </a:pPr>
                      <a:r>
                        <a:rPr lang="en-US" sz="1200" u="none" strike="noStrike" dirty="0">
                          <a:effectLst/>
                        </a:rPr>
                        <a:t>IODE</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82</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531</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dirty="0">
                          <a:effectLst/>
                        </a:rPr>
                        <a:t>The Committee called on Member States to consider seconding, either at the IOC Project Office for IODE, in Oostende, Belgium or in-kind (working from their usual place of work) in order to strengthen the IODE Secretariat.</a:t>
                      </a:r>
                      <a:endParaRPr lang="en-US" sz="1200" b="1" i="0" u="none" strike="noStrike" dirty="0">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688277431"/>
                  </a:ext>
                </a:extLst>
              </a:tr>
              <a:tr h="417259">
                <a:tc>
                  <a:txBody>
                    <a:bodyPr/>
                    <a:lstStyle/>
                    <a:p>
                      <a:pPr algn="l" fontAlgn="t">
                        <a:buNone/>
                      </a:pPr>
                      <a:r>
                        <a:rPr lang="en-US" sz="1200" u="none" strike="noStrike" dirty="0">
                          <a:effectLst/>
                        </a:rPr>
                        <a:t>IODE </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45</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340</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dirty="0">
                          <a:effectLst/>
                        </a:rPr>
                        <a:t>The Committee strongly recommended NODCs and ADUs in Europe to consider involving IOC/IODE as a partner in future EU project proposals and to encourage their scientific organizations to do the same and to contact the IODE secretariat for guidelines.</a:t>
                      </a:r>
                      <a:endParaRPr lang="en-US" sz="1200" b="1" i="0" u="none" strike="noStrike" dirty="0">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2941251911"/>
                  </a:ext>
                </a:extLst>
              </a:tr>
              <a:tr h="749164">
                <a:tc>
                  <a:txBody>
                    <a:bodyPr/>
                    <a:lstStyle/>
                    <a:p>
                      <a:pPr algn="l" fontAlgn="t">
                        <a:buNone/>
                      </a:pPr>
                      <a:r>
                        <a:rPr lang="en-US" sz="1200" u="none" strike="noStrike" dirty="0">
                          <a:effectLst/>
                        </a:rPr>
                        <a:t>IODE - regional</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37</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303</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dirty="0">
                          <a:effectLst/>
                        </a:rPr>
                        <a:t>The Committee acknowledged the importance of collaboration with IOCINDIO and requested IODE </a:t>
                      </a:r>
                      <a:r>
                        <a:rPr lang="en-US" sz="1200" u="none" strike="noStrike" dirty="0" err="1">
                          <a:effectLst/>
                        </a:rPr>
                        <a:t>Programme</a:t>
                      </a:r>
                      <a:r>
                        <a:rPr lang="en-US" sz="1200" u="none" strike="noStrike" dirty="0">
                          <a:effectLst/>
                        </a:rPr>
                        <a:t> Components to support data architecture efforts (similar to </a:t>
                      </a:r>
                      <a:r>
                        <a:rPr lang="en-US" sz="1200" u="none" strike="noStrike" dirty="0" err="1">
                          <a:effectLst/>
                        </a:rPr>
                        <a:t>EMODNet</a:t>
                      </a:r>
                      <a:r>
                        <a:rPr lang="en-US" sz="1200" u="none" strike="noStrike" dirty="0">
                          <a:effectLst/>
                        </a:rPr>
                        <a:t> / MEDIN) in the region, with the help of RSB funded CD </a:t>
                      </a:r>
                      <a:r>
                        <a:rPr lang="en-US" sz="1200" u="none" strike="noStrike" dirty="0" err="1">
                          <a:effectLst/>
                        </a:rPr>
                        <a:t>programmes</a:t>
                      </a:r>
                      <a:r>
                        <a:rPr lang="en-US" sz="1200" u="none" strike="noStrike" dirty="0">
                          <a:effectLst/>
                        </a:rPr>
                        <a:t> supported or hosted by OTGA RTCs, C2Cs and NODCs and ADUs (ODIS, OBIS nodes) already established in the region.</a:t>
                      </a:r>
                      <a:endParaRPr lang="en-US" sz="1200" b="1" i="0" u="none" strike="noStrike" dirty="0">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1706788309"/>
                  </a:ext>
                </a:extLst>
              </a:tr>
              <a:tr h="359060">
                <a:tc>
                  <a:txBody>
                    <a:bodyPr/>
                    <a:lstStyle/>
                    <a:p>
                      <a:pPr algn="l" fontAlgn="t">
                        <a:buNone/>
                      </a:pPr>
                      <a:r>
                        <a:rPr lang="en-US" sz="1200" u="none" strike="noStrike" dirty="0">
                          <a:effectLst/>
                        </a:rPr>
                        <a:t>IODE - regional</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38</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306</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dirty="0">
                          <a:effectLst/>
                        </a:rPr>
                        <a:t>The Committee regretted the absence of a report from IOC/WESTPAC and urged IOC/WESTPAC to submit a report on IODE related activities in their region.</a:t>
                      </a:r>
                      <a:endParaRPr lang="en-US" sz="1200" b="1" i="0" u="none" strike="noStrike" dirty="0">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2590235753"/>
                  </a:ext>
                </a:extLst>
              </a:tr>
              <a:tr h="515281">
                <a:tc>
                  <a:txBody>
                    <a:bodyPr/>
                    <a:lstStyle/>
                    <a:p>
                      <a:pPr algn="l" fontAlgn="t">
                        <a:buNone/>
                      </a:pPr>
                      <a:r>
                        <a:rPr lang="en-US" sz="1200" u="none" strike="noStrike" dirty="0">
                          <a:effectLst/>
                        </a:rPr>
                        <a:t>IODE - regional</a:t>
                      </a:r>
                      <a:endParaRPr lang="en-US" sz="1200" b="0" i="0" u="none" strike="noStrike" dirty="0">
                        <a:solidFill>
                          <a:srgbClr val="000000"/>
                        </a:solidFill>
                        <a:effectLst/>
                        <a:latin typeface="Aptos Narrow" panose="020B0004020202020204" pitchFamily="34" charset="0"/>
                      </a:endParaRPr>
                    </a:p>
                  </a:txBody>
                  <a:tcPr marL="3044" marR="3044" marT="3044" marB="0"/>
                </a:tc>
                <a:tc>
                  <a:txBody>
                    <a:bodyPr/>
                    <a:lstStyle/>
                    <a:p>
                      <a:pPr algn="l" fontAlgn="t">
                        <a:buNone/>
                      </a:pPr>
                      <a:r>
                        <a:rPr lang="en-US" sz="1200" u="none" strike="noStrike">
                          <a:effectLst/>
                        </a:rPr>
                        <a:t>62</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a:effectLst/>
                        </a:rPr>
                        <a:t>422</a:t>
                      </a:r>
                      <a:endParaRPr lang="en-US" sz="1200" b="0" i="0" u="none" strike="noStrike">
                        <a:solidFill>
                          <a:srgbClr val="000000"/>
                        </a:solidFill>
                        <a:effectLst/>
                        <a:latin typeface="Arial" panose="020B0604020202020204" pitchFamily="34" charset="0"/>
                      </a:endParaRPr>
                    </a:p>
                  </a:txBody>
                  <a:tcPr marL="3044" marR="3044" marT="3044" marB="0"/>
                </a:tc>
                <a:tc>
                  <a:txBody>
                    <a:bodyPr/>
                    <a:lstStyle/>
                    <a:p>
                      <a:pPr algn="l" fontAlgn="t">
                        <a:buNone/>
                      </a:pPr>
                      <a:r>
                        <a:rPr lang="en-US" sz="1200" u="none" strike="noStrike" dirty="0">
                          <a:effectLst/>
                        </a:rPr>
                        <a:t>The Committee invited IOC regional sub-commissions to actively disseminate data and information activities in their own languages by recognizing IODE as a partner in their communication efforts, and also as an outreach strategy, to encourage ocean scientists to join the IODE community through </a:t>
                      </a:r>
                      <a:r>
                        <a:rPr lang="en-US" sz="1200" u="none" strike="noStrike" dirty="0" err="1">
                          <a:effectLst/>
                        </a:rPr>
                        <a:t>OceanExpert</a:t>
                      </a:r>
                      <a:r>
                        <a:rPr lang="en-US" sz="1200" u="none" strike="noStrike" dirty="0">
                          <a:effectLst/>
                        </a:rPr>
                        <a:t>.</a:t>
                      </a:r>
                      <a:endParaRPr lang="en-US" sz="1200" b="1" i="0" u="none" strike="noStrike" dirty="0">
                        <a:solidFill>
                          <a:srgbClr val="000000"/>
                        </a:solidFill>
                        <a:effectLst/>
                        <a:latin typeface="Arial" panose="020B0604020202020204" pitchFamily="34" charset="0"/>
                      </a:endParaRPr>
                    </a:p>
                  </a:txBody>
                  <a:tcPr marL="3044" marR="3044" marT="3044" marB="0"/>
                </a:tc>
                <a:extLst>
                  <a:ext uri="{0D108BD9-81ED-4DB2-BD59-A6C34878D82A}">
                    <a16:rowId xmlns:a16="http://schemas.microsoft.com/office/drawing/2014/main" val="4020370046"/>
                  </a:ext>
                </a:extLst>
              </a:tr>
            </a:tbl>
          </a:graphicData>
        </a:graphic>
      </p:graphicFrame>
    </p:spTree>
    <p:extLst>
      <p:ext uri="{BB962C8B-B14F-4D97-AF65-F5344CB8AC3E}">
        <p14:creationId xmlns:p14="http://schemas.microsoft.com/office/powerpoint/2010/main" val="370090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1A54-A914-F1DD-3573-0E1100836A16}"/>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E39D34FC-2A3C-4A8E-C341-122D5DD55115}"/>
              </a:ext>
            </a:extLst>
          </p:cNvPr>
          <p:cNvGraphicFramePr>
            <a:graphicFrameLocks noGrp="1"/>
          </p:cNvGraphicFramePr>
          <p:nvPr>
            <p:ph idx="1"/>
            <p:extLst>
              <p:ext uri="{D42A27DB-BD31-4B8C-83A1-F6EECF244321}">
                <p14:modId xmlns:p14="http://schemas.microsoft.com/office/powerpoint/2010/main" val="4208924714"/>
              </p:ext>
            </p:extLst>
          </p:nvPr>
        </p:nvGraphicFramePr>
        <p:xfrm>
          <a:off x="51955" y="82830"/>
          <a:ext cx="12088090" cy="6071307"/>
        </p:xfrm>
        <a:graphic>
          <a:graphicData uri="http://schemas.openxmlformats.org/drawingml/2006/table">
            <a:tbl>
              <a:tblPr>
                <a:tableStyleId>{5C22544A-7EE6-4342-B048-85BDC9FD1C3A}</a:tableStyleId>
              </a:tblPr>
              <a:tblGrid>
                <a:gridCol w="512618">
                  <a:extLst>
                    <a:ext uri="{9D8B030D-6E8A-4147-A177-3AD203B41FA5}">
                      <a16:colId xmlns:a16="http://schemas.microsoft.com/office/drawing/2014/main" val="1596804362"/>
                    </a:ext>
                  </a:extLst>
                </a:gridCol>
                <a:gridCol w="360218">
                  <a:extLst>
                    <a:ext uri="{9D8B030D-6E8A-4147-A177-3AD203B41FA5}">
                      <a16:colId xmlns:a16="http://schemas.microsoft.com/office/drawing/2014/main" val="3086372781"/>
                    </a:ext>
                  </a:extLst>
                </a:gridCol>
                <a:gridCol w="471055">
                  <a:extLst>
                    <a:ext uri="{9D8B030D-6E8A-4147-A177-3AD203B41FA5}">
                      <a16:colId xmlns:a16="http://schemas.microsoft.com/office/drawing/2014/main" val="116743315"/>
                    </a:ext>
                  </a:extLst>
                </a:gridCol>
                <a:gridCol w="10744199">
                  <a:extLst>
                    <a:ext uri="{9D8B030D-6E8A-4147-A177-3AD203B41FA5}">
                      <a16:colId xmlns:a16="http://schemas.microsoft.com/office/drawing/2014/main" val="4037497356"/>
                    </a:ext>
                  </a:extLst>
                </a:gridCol>
              </a:tblGrid>
              <a:tr h="413057">
                <a:tc>
                  <a:txBody>
                    <a:bodyPr/>
                    <a:lstStyle/>
                    <a:p>
                      <a:pPr algn="l" fontAlgn="t">
                        <a:buNone/>
                      </a:pPr>
                      <a:r>
                        <a:rPr lang="en-US" sz="1200" u="none" strike="noStrike" dirty="0">
                          <a:effectLst/>
                        </a:rPr>
                        <a:t>ODIS</a:t>
                      </a:r>
                      <a:endParaRPr lang="en-US" sz="1200" b="0" i="0" u="none" strike="noStrike" dirty="0">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62</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The Committee called on NODCs and ADUs to apply for accreditation as a “quality seal” demonstrating that the data services provided are of the highest quality standards.</a:t>
                      </a:r>
                      <a:endParaRPr lang="en-US" sz="1200" b="1" i="0" u="none" strike="noStrike" dirty="0">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3875036717"/>
                  </a:ext>
                </a:extLst>
              </a:tr>
              <a:tr h="472520">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64</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The Committee stressed the importance of hosting an NODC and urged IOC Member States that have not yet established an NODC to do so to ensure their ocean data are shared globally and that their national ocean scientists have easy access to the global ocean data commons.</a:t>
                      </a:r>
                      <a:endParaRPr lang="en-US" sz="1200" b="1" i="0" u="none" strike="noStrike" dirty="0">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2986373460"/>
                  </a:ext>
                </a:extLst>
              </a:tr>
              <a:tr h="413057">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89</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The Committee urged all low-scoring NODCs and IOC focal points to contact the IODE Secretariat to discuss actions that may improve their performance.</a:t>
                      </a:r>
                      <a:endParaRPr lang="en-US" sz="1200" b="1" i="0" u="none" strike="noStrike">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3012433755"/>
                  </a:ext>
                </a:extLst>
              </a:tr>
              <a:tr h="207976">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90</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The Committee instructed the Secretariat to undertake the remedial actions as listed in Table 2 of Document IOC/IODE-28/3.3.3.</a:t>
                      </a:r>
                      <a:endParaRPr lang="en-US" sz="1200" b="1" i="0" u="none" strike="noStrike">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3145072617"/>
                  </a:ext>
                </a:extLst>
              </a:tr>
              <a:tr h="450981">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91</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The Committee approved the recommendations to improve health check criteria as detailed in Document IOC/IODE-28/3.3.3 and instructed the Secretariat and Co-Chairs to revise Document IOC/IODE-28/3.3.3 for discussion by the next meeting of the IODE Management Group.</a:t>
                      </a:r>
                      <a:endParaRPr lang="en-US" sz="1200" b="1" i="0" u="none" strike="noStrike" dirty="0">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1844877656"/>
                  </a:ext>
                </a:extLst>
              </a:tr>
              <a:tr h="413057">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a:effectLst/>
                        </a:rPr>
                        <a:t>9</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126</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The Committee invited existing and new ODIS partner organizations to join the IODE network as IODE Associated Data Units (ADUs) to share their own expertise with, as well as benefit from the expertise within the IODE network.</a:t>
                      </a:r>
                      <a:endParaRPr lang="en-US" sz="1200" b="1" i="0" u="none" strike="noStrike">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2788139999"/>
                  </a:ext>
                </a:extLst>
              </a:tr>
              <a:tr h="453976">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a:effectLst/>
                        </a:rPr>
                        <a:t>10</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128</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The Committee urged all Member States to participate in the Ocean Data and Information System via the creation of ODIS Nodes to increase the visibility of their data holdings to the world, and to enable improved and more efficient access to global Ocean data.</a:t>
                      </a:r>
                      <a:endParaRPr lang="en-US" sz="1200" b="1" i="0" u="none" strike="noStrike" dirty="0">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543528490"/>
                  </a:ext>
                </a:extLst>
              </a:tr>
              <a:tr h="413057">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129</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sng" strike="noStrike">
                          <a:effectLst/>
                        </a:rPr>
                        <a:t>Decision IODE-28/3.4.1.2:  Restructuring the ODIS Programme Activities - </a:t>
                      </a:r>
                      <a:r>
                        <a:rPr lang="en-US" sz="1200" u="none" strike="noStrike">
                          <a:effectLst/>
                        </a:rPr>
                        <a:t>Decides to convene IWG for Ocean Data and Information System Activities (IWG ODIS-Act). </a:t>
                      </a:r>
                      <a:endParaRPr lang="en-US" sz="1200" b="0" i="0" u="sng" strike="noStrike">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1946343400"/>
                  </a:ext>
                </a:extLst>
              </a:tr>
              <a:tr h="413057">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a:effectLst/>
                        </a:rPr>
                        <a:t>20</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198</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The Committee instructed NODCs and ADUs to create or update their ODISCat record(s) which firstly ensures the visibility of their institution’s data sources to the world, and secondly, is the first step to joining ODIS.</a:t>
                      </a:r>
                      <a:endParaRPr lang="en-US" sz="1200" b="1" i="0" u="none" strike="noStrike">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977187705"/>
                  </a:ext>
                </a:extLst>
              </a:tr>
              <a:tr h="413057">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dirty="0">
                          <a:effectLst/>
                        </a:rPr>
                        <a:t>35</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290</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The Committee further requested IOCAFRICA and IODE to develop a structured strategy for long-term engagement, ensuring that African ocean data systems are fully integrated into global frameworks and contribute effectively to regional and international decision-making.</a:t>
                      </a:r>
                      <a:endParaRPr lang="en-US" sz="1200" b="1" i="0" u="none" strike="noStrike" dirty="0">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1458400777"/>
                  </a:ext>
                </a:extLst>
              </a:tr>
              <a:tr h="413057">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a:effectLst/>
                        </a:rPr>
                        <a:t>39</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317</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The Committee encouraged its NODC and ADU data repositories to join the WDS membership and welcomed cohort activities that assist additional ocean data repositories in its member states to achieve the CoreTrustSeal certification</a:t>
                      </a:r>
                      <a:endParaRPr lang="en-US" sz="1200" b="1" i="0" u="none" strike="noStrike">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419751072"/>
                  </a:ext>
                </a:extLst>
              </a:tr>
              <a:tr h="413057">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a:effectLst/>
                        </a:rPr>
                        <a:t>49</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369</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The Committee noted the importance of the IOC Data Policy and Terms of Use (2023) and called on Member States to use the policy as a basis for national policies on oceanographic data exchange and to ensure maximum compliance with the policy.</a:t>
                      </a:r>
                      <a:endParaRPr lang="en-US" sz="1200" b="1" i="0" u="none" strike="noStrike">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3736842043"/>
                  </a:ext>
                </a:extLst>
              </a:tr>
              <a:tr h="413057">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dirty="0">
                          <a:effectLst/>
                        </a:rPr>
                        <a:t>64</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a:effectLst/>
                        </a:rPr>
                        <a:t>441</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The Committee agreed on the important role of ODIS and OBIS as systems, and requested that the role of NODCs and ADUs are recognized in the emerging IOC data architecture. </a:t>
                      </a:r>
                      <a:endParaRPr lang="en-US" sz="1200" b="1" i="0" u="none" strike="noStrike" dirty="0">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3830415423"/>
                  </a:ext>
                </a:extLst>
              </a:tr>
              <a:tr h="413057">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dirty="0">
                          <a:effectLst/>
                        </a:rPr>
                        <a:t>66</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453</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In response to the survey conducted by the DCO-ODS the Committee urged NODCs and ADUs to work with Decade Actions and DCO-ODS to archive data and make metadata available to ODIS. </a:t>
                      </a:r>
                      <a:endParaRPr lang="en-US" sz="1200" b="0" i="0" u="none" strike="noStrike" dirty="0">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860143027"/>
                  </a:ext>
                </a:extLst>
              </a:tr>
              <a:tr h="355284">
                <a:tc>
                  <a:txBody>
                    <a:bodyPr/>
                    <a:lstStyle/>
                    <a:p>
                      <a:pPr algn="l" fontAlgn="t">
                        <a:buNone/>
                      </a:pPr>
                      <a:r>
                        <a:rPr lang="en-US" sz="1200" u="none" strike="noStrike">
                          <a:effectLst/>
                        </a:rPr>
                        <a:t>ODIS</a:t>
                      </a:r>
                      <a:endParaRPr lang="en-US" sz="1200" b="0" i="0" u="none" strike="noStrike">
                        <a:solidFill>
                          <a:srgbClr val="000000"/>
                        </a:solidFill>
                        <a:effectLst/>
                        <a:latin typeface="Aptos Narrow" panose="020B0004020202020204" pitchFamily="34" charset="0"/>
                      </a:endParaRPr>
                    </a:p>
                  </a:txBody>
                  <a:tcPr marL="3012" marR="3012" marT="3012" marB="0"/>
                </a:tc>
                <a:tc>
                  <a:txBody>
                    <a:bodyPr/>
                    <a:lstStyle/>
                    <a:p>
                      <a:pPr algn="l" fontAlgn="t">
                        <a:buNone/>
                      </a:pPr>
                      <a:r>
                        <a:rPr lang="en-US" sz="1200" u="none" strike="noStrike">
                          <a:effectLst/>
                        </a:rPr>
                        <a:t>72</a:t>
                      </a:r>
                      <a:endParaRPr lang="en-US" sz="1200" b="0" i="0" u="none" strike="noStrike">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485</a:t>
                      </a:r>
                      <a:endParaRPr lang="en-US" sz="1200" b="0" i="0" u="none" strike="noStrike" dirty="0">
                        <a:solidFill>
                          <a:srgbClr val="000000"/>
                        </a:solidFill>
                        <a:effectLst/>
                        <a:latin typeface="Arial" panose="020B0604020202020204" pitchFamily="34" charset="0"/>
                      </a:endParaRPr>
                    </a:p>
                  </a:txBody>
                  <a:tcPr marL="3012" marR="3012" marT="3012" marB="0"/>
                </a:tc>
                <a:tc>
                  <a:txBody>
                    <a:bodyPr/>
                    <a:lstStyle/>
                    <a:p>
                      <a:pPr algn="l" fontAlgn="t">
                        <a:buNone/>
                      </a:pPr>
                      <a:r>
                        <a:rPr lang="en-US" sz="1200" u="none" strike="noStrike" dirty="0">
                          <a:effectLst/>
                        </a:rPr>
                        <a:t>Decision IODE-28/6.2.6: Establishment of an IODE Inter-sessional Working Group to Enact a Rapid Response Mechanism for Emerging Issues </a:t>
                      </a:r>
                      <a:endParaRPr lang="en-US" sz="1200" b="0" i="0" u="none" strike="noStrike" dirty="0">
                        <a:solidFill>
                          <a:srgbClr val="000000"/>
                        </a:solidFill>
                        <a:effectLst/>
                        <a:latin typeface="Arial" panose="020B0604020202020204" pitchFamily="34" charset="0"/>
                      </a:endParaRPr>
                    </a:p>
                  </a:txBody>
                  <a:tcPr marL="3012" marR="3012" marT="3012" marB="0"/>
                </a:tc>
                <a:extLst>
                  <a:ext uri="{0D108BD9-81ED-4DB2-BD59-A6C34878D82A}">
                    <a16:rowId xmlns:a16="http://schemas.microsoft.com/office/drawing/2014/main" val="218739165"/>
                  </a:ext>
                </a:extLst>
              </a:tr>
            </a:tbl>
          </a:graphicData>
        </a:graphic>
      </p:graphicFrame>
    </p:spTree>
    <p:extLst>
      <p:ext uri="{BB962C8B-B14F-4D97-AF65-F5344CB8AC3E}">
        <p14:creationId xmlns:p14="http://schemas.microsoft.com/office/powerpoint/2010/main" val="409277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452F-03FE-4606-1A38-255EB4F48C04}"/>
              </a:ext>
            </a:extLst>
          </p:cNvPr>
          <p:cNvSpPr>
            <a:spLocks noGrp="1"/>
          </p:cNvSpPr>
          <p:nvPr>
            <p:ph type="title"/>
          </p:nvPr>
        </p:nvSpPr>
        <p:spPr/>
        <p:txBody>
          <a:bodyPr/>
          <a:lstStyle/>
          <a:p>
            <a:endParaRPr lang="en-US"/>
          </a:p>
        </p:txBody>
      </p:sp>
      <p:graphicFrame>
        <p:nvGraphicFramePr>
          <p:cNvPr id="13" name="Content Placeholder 12">
            <a:extLst>
              <a:ext uri="{FF2B5EF4-FFF2-40B4-BE49-F238E27FC236}">
                <a16:creationId xmlns:a16="http://schemas.microsoft.com/office/drawing/2014/main" id="{455C054A-0CEB-AA44-6DB7-4509F5031596}"/>
              </a:ext>
            </a:extLst>
          </p:cNvPr>
          <p:cNvGraphicFramePr>
            <a:graphicFrameLocks noGrp="1"/>
          </p:cNvGraphicFramePr>
          <p:nvPr>
            <p:ph idx="1"/>
            <p:extLst>
              <p:ext uri="{D42A27DB-BD31-4B8C-83A1-F6EECF244321}">
                <p14:modId xmlns:p14="http://schemas.microsoft.com/office/powerpoint/2010/main" val="1080686977"/>
              </p:ext>
            </p:extLst>
          </p:nvPr>
        </p:nvGraphicFramePr>
        <p:xfrm>
          <a:off x="48491" y="110836"/>
          <a:ext cx="11956473" cy="6445915"/>
        </p:xfrm>
        <a:graphic>
          <a:graphicData uri="http://schemas.openxmlformats.org/drawingml/2006/table">
            <a:tbl>
              <a:tblPr>
                <a:tableStyleId>{5C22544A-7EE6-4342-B048-85BDC9FD1C3A}</a:tableStyleId>
              </a:tblPr>
              <a:tblGrid>
                <a:gridCol w="866214">
                  <a:extLst>
                    <a:ext uri="{9D8B030D-6E8A-4147-A177-3AD203B41FA5}">
                      <a16:colId xmlns:a16="http://schemas.microsoft.com/office/drawing/2014/main" val="719118714"/>
                    </a:ext>
                  </a:extLst>
                </a:gridCol>
                <a:gridCol w="320566">
                  <a:extLst>
                    <a:ext uri="{9D8B030D-6E8A-4147-A177-3AD203B41FA5}">
                      <a16:colId xmlns:a16="http://schemas.microsoft.com/office/drawing/2014/main" val="535247031"/>
                    </a:ext>
                  </a:extLst>
                </a:gridCol>
                <a:gridCol w="395476">
                  <a:extLst>
                    <a:ext uri="{9D8B030D-6E8A-4147-A177-3AD203B41FA5}">
                      <a16:colId xmlns:a16="http://schemas.microsoft.com/office/drawing/2014/main" val="2353473466"/>
                    </a:ext>
                  </a:extLst>
                </a:gridCol>
                <a:gridCol w="10374217">
                  <a:extLst>
                    <a:ext uri="{9D8B030D-6E8A-4147-A177-3AD203B41FA5}">
                      <a16:colId xmlns:a16="http://schemas.microsoft.com/office/drawing/2014/main" val="446653258"/>
                    </a:ext>
                  </a:extLst>
                </a:gridCol>
              </a:tblGrid>
              <a:tr h="623455">
                <a:tc>
                  <a:txBody>
                    <a:bodyPr/>
                    <a:lstStyle/>
                    <a:p>
                      <a:pPr algn="l" fontAlgn="t">
                        <a:buNone/>
                      </a:pPr>
                      <a:r>
                        <a:rPr lang="en-US" sz="1200" u="none" strike="noStrike" dirty="0">
                          <a:effectLst/>
                        </a:rPr>
                        <a:t>OTGA</a:t>
                      </a:r>
                      <a:endParaRPr lang="en-US" sz="1200" b="0" i="0" u="none" strike="noStrike" dirty="0">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a:effectLst/>
                        </a:rPr>
                        <a:t>56</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a:effectLst/>
                        </a:rPr>
                        <a:t>396</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The Committee recommended that IOC RSBs and ODINs jointly develop an action plan and report on the reactivation of the ODINs in relation to IODE activities within their regions through the RSBs, and requested the IODE </a:t>
                      </a:r>
                      <a:r>
                        <a:rPr lang="en-US" sz="1200" u="none" strike="noStrike" dirty="0" err="1">
                          <a:effectLst/>
                        </a:rPr>
                        <a:t>programme</a:t>
                      </a:r>
                      <a:r>
                        <a:rPr lang="en-US" sz="1200" u="none" strike="noStrike" dirty="0">
                          <a:effectLst/>
                        </a:rPr>
                        <a:t> components and activities to orient their activities accordingly.</a:t>
                      </a:r>
                      <a:endParaRPr lang="en-US" sz="1200" b="1" i="0" u="none" strike="noStrike" dirty="0">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1784049467"/>
                  </a:ext>
                </a:extLst>
              </a:tr>
              <a:tr h="517206">
                <a:tc>
                  <a:txBody>
                    <a:bodyPr/>
                    <a:lstStyle/>
                    <a:p>
                      <a:pPr algn="l" fontAlgn="t">
                        <a:buNone/>
                      </a:pPr>
                      <a:r>
                        <a:rPr lang="en-US" sz="1200" u="none" strike="noStrike">
                          <a:effectLst/>
                        </a:rPr>
                        <a:t>Programme Activities</a:t>
                      </a:r>
                      <a:endParaRPr lang="en-US" sz="1200" b="0" i="0" u="none" strike="noStrike">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dirty="0">
                          <a:effectLst/>
                        </a:rPr>
                        <a:t>23</a:t>
                      </a:r>
                      <a:endParaRPr lang="en-US" sz="1200" b="0" i="0" u="none" strike="noStrike" dirty="0">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a:effectLst/>
                        </a:rPr>
                        <a:t>218</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a:effectLst/>
                        </a:rPr>
                        <a:t>The Committee referred discussions on how IODE can facilitate the continuity of WOD data and services to the IODE Management Group.</a:t>
                      </a:r>
                      <a:endParaRPr lang="en-US" sz="1200" b="1" i="0" u="none" strike="noStrike">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3176427538"/>
                  </a:ext>
                </a:extLst>
              </a:tr>
              <a:tr h="762737">
                <a:tc>
                  <a:txBody>
                    <a:bodyPr/>
                    <a:lstStyle/>
                    <a:p>
                      <a:pPr algn="l" fontAlgn="t">
                        <a:buNone/>
                      </a:pPr>
                      <a:r>
                        <a:rPr lang="en-US" sz="1200" u="none" strike="noStrike">
                          <a:effectLst/>
                        </a:rPr>
                        <a:t>Programme Activities</a:t>
                      </a:r>
                      <a:endParaRPr lang="en-US" sz="1200" b="0" i="0" u="none" strike="noStrike">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a:effectLst/>
                        </a:rPr>
                        <a:t>33</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279</a:t>
                      </a:r>
                      <a:endParaRPr lang="en-US" sz="1200" b="0" i="0" u="none" strike="noStrike" dirty="0">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The Committee requested the IODE representatives on the WG-SOPM to report back to the IODE Community on relevant activities and requests from the SOPM </a:t>
                      </a:r>
                      <a:r>
                        <a:rPr lang="en-US" sz="1200" u="none" strike="noStrike" dirty="0" err="1">
                          <a:effectLst/>
                        </a:rPr>
                        <a:t>Programme</a:t>
                      </a:r>
                      <a:r>
                        <a:rPr lang="en-US" sz="1200" u="none" strike="noStrike" dirty="0">
                          <a:effectLst/>
                        </a:rPr>
                        <a:t>.</a:t>
                      </a:r>
                      <a:endParaRPr lang="en-US" sz="1200" b="1" i="0" u="none" strike="noStrike" dirty="0">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3238569558"/>
                  </a:ext>
                </a:extLst>
              </a:tr>
              <a:tr h="540143">
                <a:tc>
                  <a:txBody>
                    <a:bodyPr/>
                    <a:lstStyle/>
                    <a:p>
                      <a:pPr algn="l" fontAlgn="t">
                        <a:buNone/>
                      </a:pPr>
                      <a:r>
                        <a:rPr lang="en-US" sz="1200" u="none" strike="noStrike">
                          <a:effectLst/>
                        </a:rPr>
                        <a:t>Programme Activities</a:t>
                      </a:r>
                      <a:endParaRPr lang="en-US" sz="1200" b="0" i="0" u="none" strike="noStrike">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a:effectLst/>
                        </a:rPr>
                        <a:t>55</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390</a:t>
                      </a:r>
                      <a:endParaRPr lang="en-US" sz="1200" b="0" i="0" u="none" strike="noStrike" dirty="0">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The Committee encouraged the community to keep their </a:t>
                      </a:r>
                      <a:r>
                        <a:rPr lang="en-US" sz="1200" u="none" strike="noStrike" dirty="0" err="1">
                          <a:effectLst/>
                        </a:rPr>
                        <a:t>OceanExpert</a:t>
                      </a:r>
                      <a:r>
                        <a:rPr lang="en-US" sz="1200" u="none" strike="noStrike" dirty="0">
                          <a:effectLst/>
                        </a:rPr>
                        <a:t> account up to date to allow IOC </a:t>
                      </a:r>
                      <a:r>
                        <a:rPr lang="en-US" sz="1200" u="none" strike="noStrike" dirty="0" err="1">
                          <a:effectLst/>
                        </a:rPr>
                        <a:t>programmes</a:t>
                      </a:r>
                      <a:r>
                        <a:rPr lang="en-US" sz="1200" u="none" strike="noStrike" dirty="0">
                          <a:effectLst/>
                        </a:rPr>
                        <a:t> including IOC CD to inform the experts in the region on planned CD activities registered in </a:t>
                      </a:r>
                      <a:r>
                        <a:rPr lang="en-US" sz="1200" u="none" strike="noStrike" dirty="0" err="1">
                          <a:effectLst/>
                        </a:rPr>
                        <a:t>OceanExpert</a:t>
                      </a:r>
                      <a:r>
                        <a:rPr lang="en-US" sz="1200" u="none" strike="noStrike" dirty="0">
                          <a:effectLst/>
                        </a:rPr>
                        <a:t> and the IOC CD Hub (https://oceancd.org/) and platforms across the ODIS federation. </a:t>
                      </a:r>
                      <a:endParaRPr lang="en-US" sz="1200" b="0" i="0" u="none" strike="noStrike" dirty="0">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2260064025"/>
                  </a:ext>
                </a:extLst>
              </a:tr>
              <a:tr h="525928">
                <a:tc>
                  <a:txBody>
                    <a:bodyPr/>
                    <a:lstStyle/>
                    <a:p>
                      <a:pPr algn="l" fontAlgn="t">
                        <a:buNone/>
                      </a:pPr>
                      <a:r>
                        <a:rPr lang="en-US" sz="1200" u="none" strike="noStrike">
                          <a:effectLst/>
                        </a:rPr>
                        <a:t>Programme Activities</a:t>
                      </a:r>
                      <a:endParaRPr lang="en-US" sz="1200" b="0" i="0" u="none" strike="noStrike">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a:effectLst/>
                        </a:rPr>
                        <a:t>57</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397</a:t>
                      </a:r>
                      <a:endParaRPr lang="en-US" sz="1200" b="0" i="0" u="none" strike="noStrike" dirty="0">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The Committee requested the </a:t>
                      </a:r>
                      <a:r>
                        <a:rPr lang="en-US" sz="1200" u="none" strike="noStrike" dirty="0" err="1">
                          <a:effectLst/>
                        </a:rPr>
                        <a:t>OceanExpert</a:t>
                      </a:r>
                      <a:r>
                        <a:rPr lang="en-US" sz="1200" u="none" strike="noStrike" dirty="0">
                          <a:effectLst/>
                        </a:rPr>
                        <a:t> </a:t>
                      </a:r>
                      <a:r>
                        <a:rPr lang="en-US" sz="1200" u="none" strike="noStrike" dirty="0" err="1">
                          <a:effectLst/>
                        </a:rPr>
                        <a:t>programme</a:t>
                      </a:r>
                      <a:r>
                        <a:rPr lang="en-US" sz="1200" u="none" strike="noStrike" dirty="0">
                          <a:effectLst/>
                        </a:rPr>
                        <a:t> activity to provide a document tag for RSB documents to facilitate their discovery and use. </a:t>
                      </a:r>
                      <a:endParaRPr lang="en-US" sz="1200" b="1" i="0" u="none" strike="noStrike" dirty="0">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2128697977"/>
                  </a:ext>
                </a:extLst>
              </a:tr>
              <a:tr h="762737">
                <a:tc>
                  <a:txBody>
                    <a:bodyPr/>
                    <a:lstStyle/>
                    <a:p>
                      <a:pPr algn="l" fontAlgn="t">
                        <a:buNone/>
                      </a:pPr>
                      <a:r>
                        <a:rPr lang="en-US" sz="1200" u="none" strike="noStrike">
                          <a:effectLst/>
                        </a:rPr>
                        <a:t>Programme Activities</a:t>
                      </a:r>
                      <a:endParaRPr lang="en-US" sz="1200" b="0" i="0" u="none" strike="noStrike">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a:effectLst/>
                        </a:rPr>
                        <a:t>73</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486</a:t>
                      </a:r>
                      <a:endParaRPr lang="en-US" sz="1200" b="0" i="0" u="none" strike="noStrike" dirty="0">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a:effectLst/>
                        </a:rPr>
                        <a:t>The Committee requested the IWG-RRM addresses with high priority the fact that some WOD services have recently ceased and that IODE programme components and activities and many other programmes worldwide depend on data and services from WOD.</a:t>
                      </a:r>
                      <a:endParaRPr lang="en-US" sz="1200" b="1" i="0" u="none" strike="noStrike">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224056123"/>
                  </a:ext>
                </a:extLst>
              </a:tr>
              <a:tr h="494010">
                <a:tc>
                  <a:txBody>
                    <a:bodyPr/>
                    <a:lstStyle/>
                    <a:p>
                      <a:pPr algn="l" fontAlgn="t">
                        <a:buNone/>
                      </a:pPr>
                      <a:r>
                        <a:rPr lang="en-US" sz="1200" u="none" strike="noStrike">
                          <a:effectLst/>
                        </a:rPr>
                        <a:t>OBPS</a:t>
                      </a:r>
                      <a:endParaRPr lang="en-US" sz="1200" b="0" i="0" u="none" strike="noStrike">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a:effectLst/>
                        </a:rPr>
                        <a:t>19</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194</a:t>
                      </a:r>
                      <a:endParaRPr lang="en-US" sz="1200" b="0" i="0" u="none" strike="noStrike" dirty="0">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a:effectLst/>
                        </a:rPr>
                        <a:t>The Committee urged the IODE community to further document their methodologies and best practices and share them in the Ocean Best Practices System. </a:t>
                      </a:r>
                      <a:endParaRPr lang="en-US" sz="1200" b="1" i="0" u="none" strike="noStrike">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688169183"/>
                  </a:ext>
                </a:extLst>
              </a:tr>
              <a:tr h="494010">
                <a:tc>
                  <a:txBody>
                    <a:bodyPr/>
                    <a:lstStyle/>
                    <a:p>
                      <a:pPr algn="l" fontAlgn="t">
                        <a:buNone/>
                      </a:pPr>
                      <a:r>
                        <a:rPr lang="en-US" sz="1200" u="none" strike="noStrike">
                          <a:effectLst/>
                        </a:rPr>
                        <a:t>IOC</a:t>
                      </a:r>
                      <a:endParaRPr lang="en-US" sz="1200" b="0" i="0" u="none" strike="noStrike">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a:effectLst/>
                        </a:rPr>
                        <a:t>84</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540</a:t>
                      </a:r>
                      <a:endParaRPr lang="en-US" sz="1200" b="0" i="0" u="none" strike="noStrike" dirty="0">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The Committee strongly urged IOC Member States to follow Flanders’ example and establish long-term funds-in-trust agreements to support UNESCO Science Activities.</a:t>
                      </a:r>
                      <a:endParaRPr lang="en-US" sz="1200" b="1" i="0" u="none" strike="noStrike" dirty="0">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2700261132"/>
                  </a:ext>
                </a:extLst>
              </a:tr>
              <a:tr h="494010">
                <a:tc>
                  <a:txBody>
                    <a:bodyPr/>
                    <a:lstStyle/>
                    <a:p>
                      <a:pPr algn="l" fontAlgn="t">
                        <a:buNone/>
                      </a:pPr>
                      <a:r>
                        <a:rPr lang="en-US" sz="1200" u="none" strike="noStrike">
                          <a:effectLst/>
                        </a:rPr>
                        <a:t>IOC</a:t>
                      </a:r>
                      <a:endParaRPr lang="en-US" sz="1200" b="0" i="0" u="none" strike="noStrike">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a:effectLst/>
                        </a:rPr>
                        <a:t>85</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541</a:t>
                      </a:r>
                      <a:endParaRPr lang="en-US" sz="1200" b="0" i="0" u="none" strike="noStrike" dirty="0">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a:effectLst/>
                        </a:rPr>
                        <a:t>The Committee called on its members and parent institutions to involve IODE in project proposals that include data or information management elements as appropriate.</a:t>
                      </a:r>
                      <a:endParaRPr lang="en-US" sz="1200" b="1" i="0" u="none" strike="noStrike">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3209044381"/>
                  </a:ext>
                </a:extLst>
              </a:tr>
              <a:tr h="494010">
                <a:tc>
                  <a:txBody>
                    <a:bodyPr/>
                    <a:lstStyle/>
                    <a:p>
                      <a:pPr algn="l" fontAlgn="t">
                        <a:buNone/>
                      </a:pPr>
                      <a:r>
                        <a:rPr lang="en-US" sz="1200" u="none" strike="noStrike">
                          <a:effectLst/>
                        </a:rPr>
                        <a:t>IOC</a:t>
                      </a:r>
                      <a:endParaRPr lang="en-US" sz="1200" b="0" i="0" u="none" strike="noStrike">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a:effectLst/>
                        </a:rPr>
                        <a:t>86</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542</a:t>
                      </a:r>
                      <a:endParaRPr lang="en-US" sz="1200" b="0" i="0" u="none" strike="noStrike" dirty="0">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a:effectLst/>
                        </a:rPr>
                        <a:t>The committee recognized the support through other funding instruments through national or regional mechanisms and requested to include these contributions in the annual reports of the NODCs, ADUs and IODE programme components, activities and projects.</a:t>
                      </a:r>
                      <a:endParaRPr lang="en-US" sz="1200" b="1" i="0" u="none" strike="noStrike">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1142098340"/>
                  </a:ext>
                </a:extLst>
              </a:tr>
              <a:tr h="737669">
                <a:tc>
                  <a:txBody>
                    <a:bodyPr/>
                    <a:lstStyle/>
                    <a:p>
                      <a:pPr algn="l" fontAlgn="t">
                        <a:buNone/>
                      </a:pPr>
                      <a:r>
                        <a:rPr lang="en-US" sz="1200" u="none" strike="noStrike">
                          <a:effectLst/>
                        </a:rPr>
                        <a:t>IOC</a:t>
                      </a:r>
                      <a:endParaRPr lang="en-US" sz="1200" b="0" i="0" u="none" strike="noStrike">
                        <a:solidFill>
                          <a:srgbClr val="000000"/>
                        </a:solidFill>
                        <a:effectLst/>
                        <a:latin typeface="Aptos Narrow" panose="020B0004020202020204" pitchFamily="34" charset="0"/>
                      </a:endParaRPr>
                    </a:p>
                  </a:txBody>
                  <a:tcPr marL="3767" marR="3767" marT="3767" marB="0"/>
                </a:tc>
                <a:tc>
                  <a:txBody>
                    <a:bodyPr/>
                    <a:lstStyle/>
                    <a:p>
                      <a:pPr algn="l" fontAlgn="t">
                        <a:buNone/>
                      </a:pPr>
                      <a:r>
                        <a:rPr lang="en-US" sz="1200" u="none" strike="noStrike">
                          <a:effectLst/>
                        </a:rPr>
                        <a:t>87</a:t>
                      </a:r>
                      <a:endParaRPr lang="en-US" sz="1200" b="0" i="0" u="none" strike="noStrike">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550</a:t>
                      </a:r>
                      <a:endParaRPr lang="en-US" sz="1200" b="0" i="0" u="none" strike="noStrike" dirty="0">
                        <a:solidFill>
                          <a:srgbClr val="000000"/>
                        </a:solidFill>
                        <a:effectLst/>
                        <a:latin typeface="Arial" panose="020B0604020202020204" pitchFamily="34" charset="0"/>
                      </a:endParaRPr>
                    </a:p>
                  </a:txBody>
                  <a:tcPr marL="3767" marR="3767" marT="3767" marB="0"/>
                </a:tc>
                <a:tc>
                  <a:txBody>
                    <a:bodyPr/>
                    <a:lstStyle/>
                    <a:p>
                      <a:pPr algn="l" fontAlgn="t">
                        <a:buNone/>
                      </a:pPr>
                      <a:r>
                        <a:rPr lang="en-US" sz="1200" u="none" strike="noStrike" dirty="0">
                          <a:effectLst/>
                        </a:rPr>
                        <a:t>The Committee noted with appreciation the in-kind support provided by all IODE NODCs and ADUs, OTGA RTC/STCs through their individual and joint activities, to the sharing and exchange of data and information and requested the IODE Management Group in consultation with the IFAG to track and report on and acknowledge these in the next session.</a:t>
                      </a:r>
                      <a:endParaRPr lang="en-US" sz="1200" b="1" i="0" u="none" strike="noStrike" dirty="0">
                        <a:solidFill>
                          <a:srgbClr val="000000"/>
                        </a:solidFill>
                        <a:effectLst/>
                        <a:latin typeface="Arial" panose="020B0604020202020204" pitchFamily="34" charset="0"/>
                      </a:endParaRPr>
                    </a:p>
                  </a:txBody>
                  <a:tcPr marL="3767" marR="3767" marT="3767" marB="0"/>
                </a:tc>
                <a:extLst>
                  <a:ext uri="{0D108BD9-81ED-4DB2-BD59-A6C34878D82A}">
                    <a16:rowId xmlns:a16="http://schemas.microsoft.com/office/drawing/2014/main" val="1855972735"/>
                  </a:ext>
                </a:extLst>
              </a:tr>
            </a:tbl>
          </a:graphicData>
        </a:graphic>
      </p:graphicFrame>
    </p:spTree>
    <p:extLst>
      <p:ext uri="{BB962C8B-B14F-4D97-AF65-F5344CB8AC3E}">
        <p14:creationId xmlns:p14="http://schemas.microsoft.com/office/powerpoint/2010/main" val="381155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E8380-F339-55DF-7190-B2035700B84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A3FD8D7-71A9-96DF-FF6D-064E1835E1D3}"/>
              </a:ext>
            </a:extLst>
          </p:cNvPr>
          <p:cNvSpPr txBox="1"/>
          <p:nvPr/>
        </p:nvSpPr>
        <p:spPr>
          <a:xfrm>
            <a:off x="3546764" y="2720109"/>
            <a:ext cx="7927686" cy="1569660"/>
          </a:xfrm>
          <a:prstGeom prst="rect">
            <a:avLst/>
          </a:prstGeom>
          <a:noFill/>
        </p:spPr>
        <p:txBody>
          <a:bodyPr wrap="square" rtlCol="0">
            <a:spAutoFit/>
          </a:bodyPr>
          <a:lstStyle/>
          <a:p>
            <a:r>
              <a:rPr lang="en-US" sz="3200" b="1" dirty="0"/>
              <a:t>IODE Groups of Experts/ Working Groups/ Steering Groups </a:t>
            </a:r>
            <a:endParaRPr lang="en-US" sz="3200" b="1" i="1" dirty="0">
              <a:solidFill>
                <a:srgbClr val="000000"/>
              </a:solidFill>
            </a:endParaRPr>
          </a:p>
          <a:p>
            <a:endParaRPr lang="en-US" sz="3200" dirty="0"/>
          </a:p>
        </p:txBody>
      </p:sp>
    </p:spTree>
    <p:extLst>
      <p:ext uri="{BB962C8B-B14F-4D97-AF65-F5344CB8AC3E}">
        <p14:creationId xmlns:p14="http://schemas.microsoft.com/office/powerpoint/2010/main" val="415453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479AA2F-E5E2-C9AE-0D16-BC260A6EEF15}"/>
              </a:ext>
            </a:extLst>
          </p:cNvPr>
          <p:cNvGraphicFramePr>
            <a:graphicFrameLocks noGrp="1"/>
          </p:cNvGraphicFramePr>
          <p:nvPr>
            <p:extLst>
              <p:ext uri="{D42A27DB-BD31-4B8C-83A1-F6EECF244321}">
                <p14:modId xmlns:p14="http://schemas.microsoft.com/office/powerpoint/2010/main" val="178466057"/>
              </p:ext>
            </p:extLst>
          </p:nvPr>
        </p:nvGraphicFramePr>
        <p:xfrm>
          <a:off x="111125" y="0"/>
          <a:ext cx="11969750" cy="6773977"/>
        </p:xfrm>
        <a:graphic>
          <a:graphicData uri="http://schemas.openxmlformats.org/drawingml/2006/table">
            <a:tbl>
              <a:tblPr>
                <a:tableStyleId>{5C22544A-7EE6-4342-B048-85BDC9FD1C3A}</a:tableStyleId>
              </a:tblPr>
              <a:tblGrid>
                <a:gridCol w="7458075">
                  <a:extLst>
                    <a:ext uri="{9D8B030D-6E8A-4147-A177-3AD203B41FA5}">
                      <a16:colId xmlns:a16="http://schemas.microsoft.com/office/drawing/2014/main" val="3091835737"/>
                    </a:ext>
                  </a:extLst>
                </a:gridCol>
                <a:gridCol w="4511675">
                  <a:extLst>
                    <a:ext uri="{9D8B030D-6E8A-4147-A177-3AD203B41FA5}">
                      <a16:colId xmlns:a16="http://schemas.microsoft.com/office/drawing/2014/main" val="2427772053"/>
                    </a:ext>
                  </a:extLst>
                </a:gridCol>
              </a:tblGrid>
              <a:tr h="226048">
                <a:tc gridSpan="2">
                  <a:txBody>
                    <a:bodyPr/>
                    <a:lstStyle/>
                    <a:p>
                      <a:pPr algn="l" fontAlgn="t">
                        <a:spcAft>
                          <a:spcPts val="300"/>
                        </a:spcAft>
                        <a:buNone/>
                      </a:pPr>
                      <a:r>
                        <a:rPr lang="en-US" sz="1800" b="1" u="none" strike="noStrike" dirty="0">
                          <a:effectLst/>
                          <a:latin typeface="+mn-lt"/>
                        </a:rPr>
                        <a:t>Groups of Experts/Working Groups/Steering Groups </a:t>
                      </a:r>
                      <a:endParaRPr lang="en-US" sz="1800" b="1" i="1" u="none" strike="noStrike" dirty="0">
                        <a:solidFill>
                          <a:srgbClr val="000000"/>
                        </a:solidFill>
                        <a:effectLst/>
                        <a:latin typeface="+mn-lt"/>
                      </a:endParaRPr>
                    </a:p>
                  </a:txBody>
                  <a:tcPr marL="1049" marR="1049" marT="1049" marB="0"/>
                </a:tc>
                <a:tc hMerge="1">
                  <a:txBody>
                    <a:bodyPr/>
                    <a:lstStyle/>
                    <a:p>
                      <a:pPr algn="l" fontAlgn="t">
                        <a:buNone/>
                      </a:pPr>
                      <a:endParaRPr lang="en-US" sz="1400" b="1" i="1"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890668849"/>
                  </a:ext>
                </a:extLst>
              </a:tr>
              <a:tr h="291077">
                <a:tc>
                  <a:txBody>
                    <a:bodyPr/>
                    <a:lstStyle/>
                    <a:p>
                      <a:pPr algn="l" rtl="0" fontAlgn="ctr">
                        <a:spcAft>
                          <a:spcPts val="300"/>
                        </a:spcAft>
                        <a:buNone/>
                      </a:pPr>
                      <a:r>
                        <a:rPr lang="en-US" sz="1400" b="1" i="0" u="none" strike="noStrike" dirty="0" err="1">
                          <a:solidFill>
                            <a:schemeClr val="tx1"/>
                          </a:solidFill>
                          <a:effectLst/>
                          <a:latin typeface="+mn-lt"/>
                        </a:rPr>
                        <a:t>Programme</a:t>
                      </a:r>
                      <a:r>
                        <a:rPr lang="en-US" sz="1400" b="1" i="0" u="none" strike="noStrike" dirty="0">
                          <a:solidFill>
                            <a:schemeClr val="tx1"/>
                          </a:solidFill>
                          <a:effectLst/>
                          <a:latin typeface="+mn-lt"/>
                        </a:rPr>
                        <a:t> Activities</a:t>
                      </a:r>
                    </a:p>
                  </a:txBody>
                  <a:tcPr marL="1049" marR="1049" marT="1049" marB="0" anchor="ctr"/>
                </a:tc>
                <a:tc>
                  <a:txBody>
                    <a:bodyPr/>
                    <a:lstStyle/>
                    <a:p>
                      <a:pPr algn="l" rtl="0" fontAlgn="ctr">
                        <a:spcAft>
                          <a:spcPts val="300"/>
                        </a:spcAft>
                        <a:buNone/>
                      </a:pPr>
                      <a:endParaRPr lang="en-US" sz="1400" b="1" i="0" u="sng" strike="noStrike" dirty="0">
                        <a:solidFill>
                          <a:srgbClr val="467886"/>
                        </a:solidFill>
                        <a:effectLst/>
                        <a:latin typeface="+mn-lt"/>
                      </a:endParaRPr>
                    </a:p>
                  </a:txBody>
                  <a:tcPr marL="1049" marR="1049" marT="1049" marB="0"/>
                </a:tc>
                <a:extLst>
                  <a:ext uri="{0D108BD9-81ED-4DB2-BD59-A6C34878D82A}">
                    <a16:rowId xmlns:a16="http://schemas.microsoft.com/office/drawing/2014/main" val="3978973828"/>
                  </a:ext>
                </a:extLst>
              </a:tr>
              <a:tr h="450990">
                <a:tc>
                  <a:txBody>
                    <a:bodyPr/>
                    <a:lstStyle/>
                    <a:p>
                      <a:pPr algn="l" rtl="0" fontAlgn="ctr">
                        <a:spcAft>
                          <a:spcPts val="300"/>
                        </a:spcAft>
                        <a:buNone/>
                      </a:pPr>
                      <a:r>
                        <a:rPr lang="en-US" sz="1400" u="sng" strike="noStrike" dirty="0">
                          <a:effectLst/>
                          <a:latin typeface="+mn-lt"/>
                          <a:hlinkClick r:id="rId2"/>
                        </a:rPr>
                        <a:t>Ocean Biodiversity Information System (</a:t>
                      </a:r>
                      <a:r>
                        <a:rPr lang="en-US" sz="1400" b="1" u="sng" strike="noStrike" dirty="0">
                          <a:effectLst/>
                          <a:latin typeface="+mn-lt"/>
                          <a:hlinkClick r:id="rId2"/>
                        </a:rPr>
                        <a:t>OBIS</a:t>
                      </a:r>
                      <a:r>
                        <a:rPr lang="en-US" sz="1400" u="sng" strike="noStrike" dirty="0">
                          <a:effectLst/>
                          <a:latin typeface="+mn-lt"/>
                          <a:hlinkClick r:id="rId2"/>
                        </a:rPr>
                        <a:t>): https://oceanexpert.org/group/230 </a:t>
                      </a:r>
                      <a:r>
                        <a:rPr lang="en-US" sz="1400" u="none" strike="noStrike" dirty="0">
                          <a:effectLst/>
                          <a:latin typeface="+mn-lt"/>
                          <a:hlinkClick r:id="rId2"/>
                        </a:rPr>
                        <a:t>(Steering Group)</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en-US" sz="1400" u="none" strike="noStrike" dirty="0">
                          <a:effectLst/>
                          <a:latin typeface="+mn-lt"/>
                        </a:rPr>
                        <a:t>IOC Resolution XXV-4 (2009). IODE Decision XXI.2 (2011): Establishment of a Steering Group for OBIS</a:t>
                      </a:r>
                      <a:endParaRPr lang="en-US" sz="1400" b="1" i="0" u="sng" strike="noStrike" dirty="0">
                        <a:solidFill>
                          <a:srgbClr val="467886"/>
                        </a:solidFill>
                        <a:effectLst/>
                        <a:latin typeface="+mn-lt"/>
                      </a:endParaRPr>
                    </a:p>
                  </a:txBody>
                  <a:tcPr marL="1049" marR="1049" marT="1049" marB="0"/>
                </a:tc>
                <a:extLst>
                  <a:ext uri="{0D108BD9-81ED-4DB2-BD59-A6C34878D82A}">
                    <a16:rowId xmlns:a16="http://schemas.microsoft.com/office/drawing/2014/main" val="1703740779"/>
                  </a:ext>
                </a:extLst>
              </a:tr>
              <a:tr h="450990">
                <a:tc>
                  <a:txBody>
                    <a:bodyPr/>
                    <a:lstStyle/>
                    <a:p>
                      <a:pPr algn="l" rtl="0" fontAlgn="ctr">
                        <a:spcAft>
                          <a:spcPts val="300"/>
                        </a:spcAft>
                        <a:buNone/>
                      </a:pPr>
                      <a:r>
                        <a:rPr lang="en-US" sz="1400" u="sng" strike="noStrike" dirty="0">
                          <a:effectLst/>
                          <a:latin typeface="+mn-lt"/>
                          <a:hlinkClick r:id="rId3"/>
                        </a:rPr>
                        <a:t>Ocean Teacher Global Academy (</a:t>
                      </a:r>
                      <a:r>
                        <a:rPr lang="en-US" sz="1400" b="1" u="sng" strike="noStrike" dirty="0">
                          <a:effectLst/>
                          <a:latin typeface="+mn-lt"/>
                          <a:hlinkClick r:id="rId3"/>
                        </a:rPr>
                        <a:t>OTGA</a:t>
                      </a:r>
                      <a:r>
                        <a:rPr lang="en-US" sz="1400" u="sng" strike="noStrike" dirty="0">
                          <a:effectLst/>
                          <a:latin typeface="+mn-lt"/>
                          <a:hlinkClick r:id="rId3"/>
                        </a:rPr>
                        <a:t>): https://oceanexpert.org/group/68 (Steering Group)</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en-US" sz="1400" u="none" strike="noStrike" dirty="0">
                          <a:effectLst/>
                          <a:latin typeface="+mn-lt"/>
                        </a:rPr>
                        <a:t>Decision IODE-XXIII.4 and approved as </a:t>
                      </a:r>
                      <a:r>
                        <a:rPr lang="en-US" sz="1400" u="none" strike="noStrike" dirty="0" err="1">
                          <a:effectLst/>
                          <a:latin typeface="+mn-lt"/>
                        </a:rPr>
                        <a:t>Programme</a:t>
                      </a:r>
                      <a:r>
                        <a:rPr lang="en-US" sz="1400" u="none" strike="noStrike" dirty="0">
                          <a:effectLst/>
                          <a:latin typeface="+mn-lt"/>
                        </a:rPr>
                        <a:t> Component in IODE-XXVII (2023)</a:t>
                      </a:r>
                      <a:endParaRPr lang="en-US" sz="1400" b="1" i="0" u="sng" strike="noStrike" dirty="0">
                        <a:solidFill>
                          <a:srgbClr val="467886"/>
                        </a:solidFill>
                        <a:effectLst/>
                        <a:latin typeface="+mn-lt"/>
                      </a:endParaRPr>
                    </a:p>
                  </a:txBody>
                  <a:tcPr marL="1049" marR="1049" marT="1049" marB="0"/>
                </a:tc>
                <a:extLst>
                  <a:ext uri="{0D108BD9-81ED-4DB2-BD59-A6C34878D82A}">
                    <a16:rowId xmlns:a16="http://schemas.microsoft.com/office/drawing/2014/main" val="1070400117"/>
                  </a:ext>
                </a:extLst>
              </a:tr>
              <a:tr h="227792">
                <a:tc>
                  <a:txBody>
                    <a:bodyPr/>
                    <a:lstStyle/>
                    <a:p>
                      <a:pPr algn="l" rtl="0" fontAlgn="ctr">
                        <a:spcAft>
                          <a:spcPts val="300"/>
                        </a:spcAft>
                        <a:buNone/>
                      </a:pPr>
                      <a:r>
                        <a:rPr lang="en-US" sz="1400" u="sng" strike="noStrike" dirty="0">
                          <a:effectLst/>
                          <a:latin typeface="+mn-lt"/>
                          <a:hlinkClick r:id="rId4"/>
                        </a:rPr>
                        <a:t>Ocean Data Information </a:t>
                      </a:r>
                      <a:r>
                        <a:rPr lang="en-US" sz="1400" u="sng" strike="noStrike" dirty="0" err="1">
                          <a:effectLst/>
                          <a:latin typeface="+mn-lt"/>
                          <a:hlinkClick r:id="rId4"/>
                        </a:rPr>
                        <a:t>Systemn</a:t>
                      </a:r>
                      <a:r>
                        <a:rPr lang="en-US" sz="1400" u="sng" strike="noStrike" dirty="0">
                          <a:effectLst/>
                          <a:latin typeface="+mn-lt"/>
                          <a:hlinkClick r:id="rId4"/>
                        </a:rPr>
                        <a:t> (</a:t>
                      </a:r>
                      <a:r>
                        <a:rPr lang="en-US" sz="1400" b="1" u="sng" strike="noStrike" dirty="0">
                          <a:effectLst/>
                          <a:latin typeface="+mn-lt"/>
                          <a:hlinkClick r:id="rId4"/>
                        </a:rPr>
                        <a:t>ODIS</a:t>
                      </a:r>
                      <a:r>
                        <a:rPr lang="en-US" sz="1400" u="sng" strike="noStrike" dirty="0">
                          <a:effectLst/>
                          <a:latin typeface="+mn-lt"/>
                          <a:hlinkClick r:id="rId4"/>
                        </a:rPr>
                        <a:t>): https://oceanexpert.org/group/472</a:t>
                      </a:r>
                      <a:r>
                        <a:rPr lang="en-US" sz="1400" u="none" strike="noStrike" dirty="0">
                          <a:effectLst/>
                          <a:latin typeface="+mn-lt"/>
                          <a:hlinkClick r:id="rId4"/>
                        </a:rPr>
                        <a:t> (Steering Group)</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en-US" sz="1400" u="none" strike="noStrike" dirty="0">
                          <a:effectLst/>
                          <a:latin typeface="+mn-lt"/>
                        </a:rPr>
                        <a:t>Established Decision IODE-XXIV.4 </a:t>
                      </a:r>
                      <a:endParaRPr lang="en-US" sz="1400" b="1" i="0" u="sng" strike="noStrike" dirty="0">
                        <a:solidFill>
                          <a:srgbClr val="467886"/>
                        </a:solidFill>
                        <a:effectLst/>
                        <a:latin typeface="+mn-lt"/>
                      </a:endParaRPr>
                    </a:p>
                  </a:txBody>
                  <a:tcPr marL="1049" marR="1049" marT="1049" marB="0"/>
                </a:tc>
                <a:extLst>
                  <a:ext uri="{0D108BD9-81ED-4DB2-BD59-A6C34878D82A}">
                    <a16:rowId xmlns:a16="http://schemas.microsoft.com/office/drawing/2014/main" val="2232179031"/>
                  </a:ext>
                </a:extLst>
              </a:tr>
              <a:tr h="226048">
                <a:tc>
                  <a:txBody>
                    <a:bodyPr/>
                    <a:lstStyle/>
                    <a:p>
                      <a:pPr algn="l" rtl="0" fontAlgn="ctr">
                        <a:spcAft>
                          <a:spcPts val="300"/>
                        </a:spcAft>
                        <a:buNone/>
                      </a:pPr>
                      <a:r>
                        <a:rPr lang="en-US" sz="1400" b="1" u="none" strike="noStrike" dirty="0">
                          <a:effectLst/>
                          <a:latin typeface="+mn-lt"/>
                        </a:rPr>
                        <a:t>Other</a:t>
                      </a:r>
                      <a:endParaRPr lang="en-US" sz="1400" b="1" i="0" u="none" strike="noStrike" dirty="0">
                        <a:solidFill>
                          <a:srgbClr val="000000"/>
                        </a:solidFill>
                        <a:effectLst/>
                        <a:latin typeface="+mn-lt"/>
                      </a:endParaRPr>
                    </a:p>
                  </a:txBody>
                  <a:tcPr marL="1049" marR="1049" marT="1049" marB="0" anchor="ctr"/>
                </a:tc>
                <a:tc>
                  <a:txBody>
                    <a:bodyPr/>
                    <a:lstStyle/>
                    <a:p>
                      <a:pPr algn="l" rtl="0" fontAlgn="ctr">
                        <a:spcAft>
                          <a:spcPts val="300"/>
                        </a:spcAft>
                        <a:buNone/>
                      </a:pPr>
                      <a:r>
                        <a:rPr lang="en-US" sz="1400" u="none" strike="noStrike">
                          <a:effectLst/>
                          <a:latin typeface="+mn-lt"/>
                        </a:rPr>
                        <a:t> </a:t>
                      </a:r>
                      <a:endParaRPr lang="en-US" sz="1400" b="1" i="0" u="none" strike="noStrike" dirty="0">
                        <a:solidFill>
                          <a:srgbClr val="000000"/>
                        </a:solidFill>
                        <a:effectLst/>
                        <a:latin typeface="+mn-lt"/>
                      </a:endParaRPr>
                    </a:p>
                  </a:txBody>
                  <a:tcPr marL="1049" marR="1049" marT="1049" marB="0"/>
                </a:tc>
                <a:extLst>
                  <a:ext uri="{0D108BD9-81ED-4DB2-BD59-A6C34878D82A}">
                    <a16:rowId xmlns:a16="http://schemas.microsoft.com/office/drawing/2014/main" val="1003752089"/>
                  </a:ext>
                </a:extLst>
              </a:tr>
              <a:tr h="226048">
                <a:tc>
                  <a:txBody>
                    <a:bodyPr/>
                    <a:lstStyle/>
                    <a:p>
                      <a:pPr algn="l" rtl="0" fontAlgn="ctr">
                        <a:spcAft>
                          <a:spcPts val="300"/>
                        </a:spcAft>
                        <a:buNone/>
                      </a:pPr>
                      <a:r>
                        <a:rPr lang="en-US" sz="1400" u="none" strike="noStrike" dirty="0">
                          <a:effectLst/>
                          <a:latin typeface="+mn-lt"/>
                        </a:rPr>
                        <a:t>ODIS Operations Group (Steering Group)</a:t>
                      </a:r>
                      <a:endParaRPr lang="en-US" sz="1400" b="1" i="0" u="none" strike="noStrike" dirty="0">
                        <a:solidFill>
                          <a:srgbClr val="000000"/>
                        </a:solidFill>
                        <a:effectLst/>
                        <a:latin typeface="+mn-lt"/>
                      </a:endParaRPr>
                    </a:p>
                  </a:txBody>
                  <a:tcPr marL="1049" marR="1049" marT="1049" marB="0" anchor="ctr"/>
                </a:tc>
                <a:tc>
                  <a:txBody>
                    <a:bodyPr/>
                    <a:lstStyle/>
                    <a:p>
                      <a:pPr algn="l" rtl="0" fontAlgn="ctr">
                        <a:spcAft>
                          <a:spcPts val="300"/>
                        </a:spcAft>
                        <a:buNone/>
                      </a:pPr>
                      <a:r>
                        <a:rPr lang="en-US" sz="1400" u="none" strike="noStrike" dirty="0">
                          <a:effectLst/>
                          <a:latin typeface="+mn-lt"/>
                        </a:rPr>
                        <a:t>IOC Decision A-33/3.4.2 (2025)</a:t>
                      </a:r>
                      <a:endParaRPr lang="en-US" sz="1400" b="1" i="0" u="none" strike="noStrike" dirty="0">
                        <a:solidFill>
                          <a:srgbClr val="000000"/>
                        </a:solidFill>
                        <a:effectLst/>
                        <a:latin typeface="+mn-lt"/>
                      </a:endParaRPr>
                    </a:p>
                  </a:txBody>
                  <a:tcPr marL="1049" marR="1049" marT="1049" marB="0"/>
                </a:tc>
                <a:extLst>
                  <a:ext uri="{0D108BD9-81ED-4DB2-BD59-A6C34878D82A}">
                    <a16:rowId xmlns:a16="http://schemas.microsoft.com/office/drawing/2014/main" val="4048459392"/>
                  </a:ext>
                </a:extLst>
              </a:tr>
              <a:tr h="226048">
                <a:tc>
                  <a:txBody>
                    <a:bodyPr/>
                    <a:lstStyle/>
                    <a:p>
                      <a:pPr algn="l" rtl="0" fontAlgn="ctr">
                        <a:spcAft>
                          <a:spcPts val="300"/>
                        </a:spcAft>
                        <a:buNone/>
                      </a:pPr>
                      <a:r>
                        <a:rPr lang="en-US" sz="1400" u="none" strike="noStrike" dirty="0">
                          <a:effectLst/>
                          <a:latin typeface="+mn-lt"/>
                        </a:rPr>
                        <a:t>Intersessional Working Group on the development of the IOC Data Architecture</a:t>
                      </a:r>
                      <a:endParaRPr lang="en-US" sz="1400" b="1" i="0" u="none" strike="noStrike" dirty="0">
                        <a:solidFill>
                          <a:srgbClr val="000000"/>
                        </a:solidFill>
                        <a:effectLst/>
                        <a:latin typeface="+mn-lt"/>
                      </a:endParaRPr>
                    </a:p>
                  </a:txBody>
                  <a:tcPr marL="1049" marR="1049" marT="1049" marB="0" anchor="ctr"/>
                </a:tc>
                <a:tc>
                  <a:txBody>
                    <a:bodyPr/>
                    <a:lstStyle/>
                    <a:p>
                      <a:pPr algn="l" rtl="0" fontAlgn="ctr">
                        <a:spcAft>
                          <a:spcPts val="300"/>
                        </a:spcAft>
                        <a:buNone/>
                      </a:pPr>
                      <a:r>
                        <a:rPr lang="en-US" sz="1400" u="none" strike="noStrike" dirty="0">
                          <a:effectLst/>
                          <a:latin typeface="+mn-lt"/>
                        </a:rPr>
                        <a:t>IOC Decision A-33/3.4.3 (2025)</a:t>
                      </a:r>
                      <a:endParaRPr lang="en-US" sz="1400" b="1" i="0" u="none" strike="noStrike" dirty="0">
                        <a:solidFill>
                          <a:srgbClr val="000000"/>
                        </a:solidFill>
                        <a:effectLst/>
                        <a:latin typeface="+mn-lt"/>
                      </a:endParaRPr>
                    </a:p>
                  </a:txBody>
                  <a:tcPr marL="1049" marR="1049" marT="1049" marB="0"/>
                </a:tc>
                <a:extLst>
                  <a:ext uri="{0D108BD9-81ED-4DB2-BD59-A6C34878D82A}">
                    <a16:rowId xmlns:a16="http://schemas.microsoft.com/office/drawing/2014/main" val="1708520914"/>
                  </a:ext>
                </a:extLst>
              </a:tr>
              <a:tr h="226048">
                <a:tc>
                  <a:txBody>
                    <a:bodyPr/>
                    <a:lstStyle/>
                    <a:p>
                      <a:pPr algn="l" rtl="0" fontAlgn="ctr">
                        <a:spcAft>
                          <a:spcPts val="300"/>
                        </a:spcAft>
                        <a:buNone/>
                      </a:pPr>
                      <a:r>
                        <a:rPr lang="en-US" sz="1400" u="none" strike="noStrike" dirty="0">
                          <a:effectLst/>
                          <a:latin typeface="+mn-lt"/>
                        </a:rPr>
                        <a:t>IODE Inter-sessional Working Group to Enact a Rapid Response Mechanism for Emerging Issues</a:t>
                      </a:r>
                      <a:endParaRPr lang="en-US" sz="1400" b="1" i="0" u="none" strike="noStrike" dirty="0">
                        <a:solidFill>
                          <a:srgbClr val="000000"/>
                        </a:solidFill>
                        <a:effectLst/>
                        <a:latin typeface="+mn-lt"/>
                      </a:endParaRPr>
                    </a:p>
                  </a:txBody>
                  <a:tcPr marL="1049" marR="1049" marT="1049" marB="0" anchor="ctr"/>
                </a:tc>
                <a:tc>
                  <a:txBody>
                    <a:bodyPr/>
                    <a:lstStyle/>
                    <a:p>
                      <a:pPr algn="l" rtl="0" fontAlgn="ctr">
                        <a:spcAft>
                          <a:spcPts val="300"/>
                        </a:spcAft>
                        <a:buNone/>
                      </a:pPr>
                      <a:r>
                        <a:rPr lang="en-US" sz="1400" u="none" strike="noStrike" dirty="0">
                          <a:effectLst/>
                          <a:latin typeface="+mn-lt"/>
                        </a:rPr>
                        <a:t>IOC Decision IODE-28/6.2.6 (2025)</a:t>
                      </a:r>
                      <a:endParaRPr lang="en-US" sz="1400" b="1" i="0" u="none" strike="noStrike" dirty="0">
                        <a:solidFill>
                          <a:srgbClr val="000000"/>
                        </a:solidFill>
                        <a:effectLst/>
                        <a:latin typeface="+mn-lt"/>
                      </a:endParaRPr>
                    </a:p>
                  </a:txBody>
                  <a:tcPr marL="1049" marR="1049" marT="1049" marB="0"/>
                </a:tc>
                <a:extLst>
                  <a:ext uri="{0D108BD9-81ED-4DB2-BD59-A6C34878D82A}">
                    <a16:rowId xmlns:a16="http://schemas.microsoft.com/office/drawing/2014/main" val="744498242"/>
                  </a:ext>
                </a:extLst>
              </a:tr>
              <a:tr h="450990">
                <a:tc>
                  <a:txBody>
                    <a:bodyPr/>
                    <a:lstStyle/>
                    <a:p>
                      <a:pPr algn="l" rtl="0" fontAlgn="ctr">
                        <a:spcAft>
                          <a:spcPts val="300"/>
                        </a:spcAft>
                        <a:buNone/>
                      </a:pPr>
                      <a:r>
                        <a:rPr lang="en-US" sz="1400" u="none" strike="noStrike" dirty="0">
                          <a:effectLst/>
                          <a:latin typeface="+mn-lt"/>
                        </a:rPr>
                        <a:t>Intersessional Working Group on Advancing Ocean Data Sharing for Sustainable Development in areas within national jurisdiction (IWG-DSNJ)</a:t>
                      </a:r>
                      <a:endParaRPr lang="en-US" sz="1400" b="1" i="0" u="none" strike="noStrike" dirty="0">
                        <a:solidFill>
                          <a:srgbClr val="000000"/>
                        </a:solidFill>
                        <a:effectLst/>
                        <a:latin typeface="+mn-lt"/>
                      </a:endParaRPr>
                    </a:p>
                  </a:txBody>
                  <a:tcPr marL="1049" marR="1049" marT="1049" marB="0" anchor="ctr"/>
                </a:tc>
                <a:tc>
                  <a:txBody>
                    <a:bodyPr/>
                    <a:lstStyle/>
                    <a:p>
                      <a:pPr algn="l" rtl="0" fontAlgn="ctr">
                        <a:spcAft>
                          <a:spcPts val="300"/>
                        </a:spcAft>
                        <a:buNone/>
                      </a:pPr>
                      <a:r>
                        <a:rPr lang="en-US" sz="1400" u="none" strike="noStrike" dirty="0">
                          <a:effectLst/>
                          <a:latin typeface="+mn-lt"/>
                        </a:rPr>
                        <a:t>IOC Decision A-33/3.4.2 (2025)</a:t>
                      </a:r>
                      <a:endParaRPr lang="en-US" sz="1400" b="1" i="0" u="none" strike="noStrike" dirty="0">
                        <a:solidFill>
                          <a:srgbClr val="000000"/>
                        </a:solidFill>
                        <a:effectLst/>
                        <a:latin typeface="+mn-lt"/>
                      </a:endParaRPr>
                    </a:p>
                  </a:txBody>
                  <a:tcPr marL="1049" marR="1049" marT="1049" marB="0"/>
                </a:tc>
                <a:extLst>
                  <a:ext uri="{0D108BD9-81ED-4DB2-BD59-A6C34878D82A}">
                    <a16:rowId xmlns:a16="http://schemas.microsoft.com/office/drawing/2014/main" val="3255351610"/>
                  </a:ext>
                </a:extLst>
              </a:tr>
              <a:tr h="226048">
                <a:tc>
                  <a:txBody>
                    <a:bodyPr/>
                    <a:lstStyle/>
                    <a:p>
                      <a:pPr algn="l" rtl="0" fontAlgn="ctr">
                        <a:spcAft>
                          <a:spcPts val="300"/>
                        </a:spcAft>
                        <a:buNone/>
                      </a:pPr>
                      <a:r>
                        <a:rPr lang="en-US" sz="1400" b="1" u="none" strike="noStrike" dirty="0">
                          <a:effectLst/>
                          <a:latin typeface="+mn-lt"/>
                        </a:rPr>
                        <a:t>10 </a:t>
                      </a:r>
                      <a:r>
                        <a:rPr lang="en-US" sz="1400" b="1" u="none" strike="noStrike" dirty="0" err="1">
                          <a:effectLst/>
                          <a:latin typeface="+mn-lt"/>
                        </a:rPr>
                        <a:t>Programme</a:t>
                      </a:r>
                      <a:r>
                        <a:rPr lang="en-US" sz="1400" b="1" u="none" strike="noStrike" dirty="0">
                          <a:effectLst/>
                          <a:latin typeface="+mn-lt"/>
                        </a:rPr>
                        <a:t> Activities (managed under ODIS)</a:t>
                      </a:r>
                      <a:endParaRPr lang="en-US" sz="1400" b="1" i="0" u="none" strike="noStrike" dirty="0">
                        <a:solidFill>
                          <a:srgbClr val="000000"/>
                        </a:solidFill>
                        <a:effectLst/>
                        <a:latin typeface="+mn-lt"/>
                      </a:endParaRPr>
                    </a:p>
                  </a:txBody>
                  <a:tcPr marL="1049" marR="1049" marT="1049" marB="0" anchor="ctr"/>
                </a:tc>
                <a:tc>
                  <a:txBody>
                    <a:bodyPr/>
                    <a:lstStyle/>
                    <a:p>
                      <a:pPr algn="l" rtl="0" fontAlgn="ctr">
                        <a:spcAft>
                          <a:spcPts val="300"/>
                        </a:spcAft>
                        <a:buNone/>
                      </a:pPr>
                      <a:r>
                        <a:rPr lang="en-US" sz="1400" u="none" strike="noStrike">
                          <a:effectLst/>
                          <a:latin typeface="+mn-lt"/>
                        </a:rPr>
                        <a:t> </a:t>
                      </a:r>
                      <a:endParaRPr lang="en-US" sz="1400" b="1" i="0" u="none" strike="noStrike">
                        <a:solidFill>
                          <a:srgbClr val="000000"/>
                        </a:solidFill>
                        <a:effectLst/>
                        <a:latin typeface="+mn-lt"/>
                      </a:endParaRPr>
                    </a:p>
                  </a:txBody>
                  <a:tcPr marL="1049" marR="1049" marT="1049" marB="0"/>
                </a:tc>
                <a:extLst>
                  <a:ext uri="{0D108BD9-81ED-4DB2-BD59-A6C34878D82A}">
                    <a16:rowId xmlns:a16="http://schemas.microsoft.com/office/drawing/2014/main" val="4079347590"/>
                  </a:ext>
                </a:extLst>
              </a:tr>
              <a:tr h="231720">
                <a:tc>
                  <a:txBody>
                    <a:bodyPr/>
                    <a:lstStyle/>
                    <a:p>
                      <a:pPr algn="l" rtl="0" fontAlgn="ctr">
                        <a:spcAft>
                          <a:spcPts val="300"/>
                        </a:spcAft>
                        <a:buNone/>
                      </a:pPr>
                      <a:r>
                        <a:rPr lang="en-US" sz="1400" u="sng" strike="noStrike" dirty="0">
                          <a:effectLst/>
                          <a:latin typeface="+mn-lt"/>
                          <a:hlinkClick r:id="rId5"/>
                        </a:rPr>
                        <a:t>Quality Management Framework (</a:t>
                      </a:r>
                      <a:r>
                        <a:rPr lang="en-US" sz="1400" b="1" u="sng" strike="noStrike" dirty="0">
                          <a:effectLst/>
                          <a:latin typeface="+mn-lt"/>
                          <a:hlinkClick r:id="rId5"/>
                        </a:rPr>
                        <a:t>QMF</a:t>
                      </a:r>
                      <a:r>
                        <a:rPr lang="en-US" sz="1400" u="sng" strike="noStrike" dirty="0">
                          <a:effectLst/>
                          <a:latin typeface="+mn-lt"/>
                          <a:hlinkClick r:id="rId5"/>
                        </a:rPr>
                        <a:t>): https://oceanexpert.org/admin/group/462</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en-US" sz="1400" u="none" strike="noStrike">
                          <a:effectLst/>
                          <a:latin typeface="+mn-lt"/>
                        </a:rPr>
                        <a:t>Recommendation IODE-XXII.18 (2013)</a:t>
                      </a:r>
                      <a:endParaRPr lang="en-US" sz="1400" b="1" i="0" u="sng" strike="noStrike">
                        <a:solidFill>
                          <a:srgbClr val="467886"/>
                        </a:solidFill>
                        <a:effectLst/>
                        <a:latin typeface="+mn-lt"/>
                      </a:endParaRPr>
                    </a:p>
                  </a:txBody>
                  <a:tcPr marL="1049" marR="1049" marT="1049" marB="0"/>
                </a:tc>
                <a:extLst>
                  <a:ext uri="{0D108BD9-81ED-4DB2-BD59-A6C34878D82A}">
                    <a16:rowId xmlns:a16="http://schemas.microsoft.com/office/drawing/2014/main" val="1739999731"/>
                  </a:ext>
                </a:extLst>
              </a:tr>
              <a:tr h="450990">
                <a:tc>
                  <a:txBody>
                    <a:bodyPr/>
                    <a:lstStyle/>
                    <a:p>
                      <a:pPr algn="l" rtl="0" fontAlgn="ctr">
                        <a:spcAft>
                          <a:spcPts val="300"/>
                        </a:spcAft>
                        <a:buNone/>
                      </a:pPr>
                      <a:r>
                        <a:rPr lang="en-US" sz="1400" u="sng" strike="noStrike" dirty="0">
                          <a:effectLst/>
                          <a:latin typeface="+mn-lt"/>
                          <a:hlinkClick r:id="rId6"/>
                        </a:rPr>
                        <a:t>Ocean Expert (</a:t>
                      </a:r>
                      <a:r>
                        <a:rPr lang="en-US" sz="1400" b="1" u="sng" strike="noStrike" dirty="0">
                          <a:effectLst/>
                          <a:latin typeface="+mn-lt"/>
                          <a:hlinkClick r:id="rId6"/>
                        </a:rPr>
                        <a:t>OE</a:t>
                      </a:r>
                      <a:r>
                        <a:rPr lang="en-US" sz="1400" u="sng" strike="noStrike" dirty="0">
                          <a:effectLst/>
                          <a:latin typeface="+mn-lt"/>
                          <a:hlinkClick r:id="rId6"/>
                        </a:rPr>
                        <a:t>): https://oceanexpert.org/group/473</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en-US" sz="1400" u="none" strike="noStrike" dirty="0">
                          <a:effectLst/>
                          <a:latin typeface="+mn-lt"/>
                        </a:rPr>
                        <a:t>Recommendation IODE-XXIII.2 (2015) and then identified as a </a:t>
                      </a:r>
                      <a:r>
                        <a:rPr lang="en-US" sz="1400" u="none" strike="noStrike" dirty="0" err="1">
                          <a:effectLst/>
                          <a:latin typeface="+mn-lt"/>
                        </a:rPr>
                        <a:t>programme</a:t>
                      </a:r>
                      <a:r>
                        <a:rPr lang="en-US" sz="1400" u="none" strike="noStrike" dirty="0">
                          <a:effectLst/>
                          <a:latin typeface="+mn-lt"/>
                        </a:rPr>
                        <a:t> activity in IODE-27 (2023)  </a:t>
                      </a:r>
                      <a:endParaRPr lang="en-US" sz="1400" b="1" i="0" u="sng" strike="noStrike" dirty="0">
                        <a:solidFill>
                          <a:srgbClr val="467886"/>
                        </a:solidFill>
                        <a:effectLst/>
                        <a:latin typeface="+mn-lt"/>
                      </a:endParaRPr>
                    </a:p>
                  </a:txBody>
                  <a:tcPr marL="1049" marR="1049" marT="1049" marB="0"/>
                </a:tc>
                <a:extLst>
                  <a:ext uri="{0D108BD9-81ED-4DB2-BD59-A6C34878D82A}">
                    <a16:rowId xmlns:a16="http://schemas.microsoft.com/office/drawing/2014/main" val="40195759"/>
                  </a:ext>
                </a:extLst>
              </a:tr>
              <a:tr h="291077">
                <a:tc>
                  <a:txBody>
                    <a:bodyPr/>
                    <a:lstStyle/>
                    <a:p>
                      <a:pPr algn="l" rtl="0" fontAlgn="ctr">
                        <a:spcAft>
                          <a:spcPts val="300"/>
                        </a:spcAft>
                        <a:buNone/>
                      </a:pPr>
                      <a:r>
                        <a:rPr lang="en-US" sz="1400" u="sng" strike="noStrike" dirty="0">
                          <a:effectLst/>
                          <a:latin typeface="+mn-lt"/>
                          <a:hlinkClick r:id="rId7"/>
                        </a:rPr>
                        <a:t>Global Temperature-Salinity Profile </a:t>
                      </a:r>
                      <a:r>
                        <a:rPr lang="en-US" sz="1400" u="sng" strike="noStrike" dirty="0" err="1">
                          <a:effectLst/>
                          <a:latin typeface="+mn-lt"/>
                          <a:hlinkClick r:id="rId7"/>
                        </a:rPr>
                        <a:t>Programme</a:t>
                      </a:r>
                      <a:r>
                        <a:rPr lang="en-US" sz="1400" u="sng" strike="noStrike" dirty="0">
                          <a:effectLst/>
                          <a:latin typeface="+mn-lt"/>
                          <a:hlinkClick r:id="rId7"/>
                        </a:rPr>
                        <a:t> Activity (</a:t>
                      </a:r>
                      <a:r>
                        <a:rPr lang="en-US" sz="1400" b="1" u="sng" strike="noStrike" dirty="0">
                          <a:effectLst/>
                          <a:latin typeface="+mn-lt"/>
                          <a:hlinkClick r:id="rId7"/>
                        </a:rPr>
                        <a:t>GTSPP</a:t>
                      </a:r>
                      <a:r>
                        <a:rPr lang="en-US" sz="1400" u="sng" strike="noStrike" dirty="0">
                          <a:effectLst/>
                          <a:latin typeface="+mn-lt"/>
                          <a:hlinkClick r:id="rId7"/>
                        </a:rPr>
                        <a:t>): https://oceanexpert.org/group/256</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fr-FR" sz="1400" u="none" strike="noStrike" dirty="0" err="1">
                          <a:effectLst/>
                          <a:latin typeface="+mn-lt"/>
                        </a:rPr>
                        <a:t>Recommendation</a:t>
                      </a:r>
                      <a:r>
                        <a:rPr lang="fr-FR" sz="1400" u="none" strike="noStrike" dirty="0">
                          <a:effectLst/>
                          <a:latin typeface="+mn-lt"/>
                        </a:rPr>
                        <a:t> IODE-XXII.11, </a:t>
                      </a:r>
                      <a:r>
                        <a:rPr lang="fr-FR" sz="1400" u="none" strike="noStrike" dirty="0" err="1">
                          <a:effectLst/>
                          <a:latin typeface="+mn-lt"/>
                        </a:rPr>
                        <a:t>Recommendation</a:t>
                      </a:r>
                      <a:r>
                        <a:rPr lang="fr-FR" sz="1400" u="none" strike="noStrike" dirty="0">
                          <a:effectLst/>
                          <a:latin typeface="+mn-lt"/>
                        </a:rPr>
                        <a:t> IODE-III.4</a:t>
                      </a:r>
                      <a:endParaRPr lang="en-US" sz="1400" b="1" i="0" u="sng" strike="noStrike" dirty="0">
                        <a:solidFill>
                          <a:srgbClr val="467886"/>
                        </a:solidFill>
                        <a:effectLst/>
                        <a:latin typeface="+mn-lt"/>
                      </a:endParaRPr>
                    </a:p>
                  </a:txBody>
                  <a:tcPr marL="1049" marR="1049" marT="1049" marB="0"/>
                </a:tc>
                <a:extLst>
                  <a:ext uri="{0D108BD9-81ED-4DB2-BD59-A6C34878D82A}">
                    <a16:rowId xmlns:a16="http://schemas.microsoft.com/office/drawing/2014/main" val="4190012759"/>
                  </a:ext>
                </a:extLst>
              </a:tr>
              <a:tr h="226048">
                <a:tc>
                  <a:txBody>
                    <a:bodyPr/>
                    <a:lstStyle/>
                    <a:p>
                      <a:pPr algn="l" rtl="0" fontAlgn="ctr">
                        <a:spcAft>
                          <a:spcPts val="300"/>
                        </a:spcAft>
                        <a:buNone/>
                      </a:pPr>
                      <a:r>
                        <a:rPr lang="en-US" sz="1400" u="sng" strike="noStrike" dirty="0">
                          <a:effectLst/>
                          <a:latin typeface="+mn-lt"/>
                          <a:hlinkClick r:id="rId8"/>
                        </a:rPr>
                        <a:t>International Quality-controlled Ocean Database (</a:t>
                      </a:r>
                      <a:r>
                        <a:rPr lang="en-US" sz="1400" b="1" u="sng" strike="noStrike" dirty="0" err="1">
                          <a:effectLst/>
                          <a:latin typeface="+mn-lt"/>
                          <a:hlinkClick r:id="rId8"/>
                        </a:rPr>
                        <a:t>IQuOD</a:t>
                      </a:r>
                      <a:r>
                        <a:rPr lang="en-US" sz="1400" u="sng" strike="noStrike" dirty="0">
                          <a:effectLst/>
                          <a:latin typeface="+mn-lt"/>
                          <a:hlinkClick r:id="rId8"/>
                        </a:rPr>
                        <a:t>): https://oceanexpert.org/group/323</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en-US" sz="1400" u="none" strike="noStrike">
                          <a:effectLst/>
                          <a:latin typeface="+mn-lt"/>
                        </a:rPr>
                        <a:t>Recommendation IODE-XXIII.3 (2015)</a:t>
                      </a:r>
                      <a:endParaRPr lang="en-US" sz="1400" b="1" i="0" u="sng" strike="noStrike">
                        <a:solidFill>
                          <a:srgbClr val="467886"/>
                        </a:solidFill>
                        <a:effectLst/>
                        <a:latin typeface="+mn-lt"/>
                      </a:endParaRPr>
                    </a:p>
                  </a:txBody>
                  <a:tcPr marL="1049" marR="1049" marT="1049" marB="0"/>
                </a:tc>
                <a:extLst>
                  <a:ext uri="{0D108BD9-81ED-4DB2-BD59-A6C34878D82A}">
                    <a16:rowId xmlns:a16="http://schemas.microsoft.com/office/drawing/2014/main" val="3925753573"/>
                  </a:ext>
                </a:extLst>
              </a:tr>
              <a:tr h="226048">
                <a:tc>
                  <a:txBody>
                    <a:bodyPr/>
                    <a:lstStyle/>
                    <a:p>
                      <a:pPr algn="l" rtl="0" fontAlgn="ctr">
                        <a:spcAft>
                          <a:spcPts val="300"/>
                        </a:spcAft>
                        <a:buNone/>
                      </a:pPr>
                      <a:r>
                        <a:rPr lang="en-US" sz="1400" u="sng" strike="noStrike" dirty="0">
                          <a:effectLst/>
                          <a:latin typeface="+mn-lt"/>
                          <a:hlinkClick r:id="rId9"/>
                        </a:rPr>
                        <a:t>Global Ocean Surface Underway Data Pilot Project (</a:t>
                      </a:r>
                      <a:r>
                        <a:rPr lang="en-US" sz="1400" b="1" u="sng" strike="noStrike" dirty="0">
                          <a:effectLst/>
                          <a:latin typeface="+mn-lt"/>
                          <a:hlinkClick r:id="rId9"/>
                        </a:rPr>
                        <a:t>GOSUD</a:t>
                      </a:r>
                      <a:r>
                        <a:rPr lang="en-US" sz="1400" u="sng" strike="noStrike" dirty="0">
                          <a:effectLst/>
                          <a:latin typeface="+mn-lt"/>
                          <a:hlinkClick r:id="rId9"/>
                        </a:rPr>
                        <a:t>) : https://oceanexpert.org/group/350</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en-US" sz="1400" u="none" strike="noStrike" dirty="0">
                          <a:effectLst/>
                          <a:latin typeface="+mn-lt"/>
                        </a:rPr>
                        <a:t>Recommendation IODE-XVI/10</a:t>
                      </a:r>
                      <a:endParaRPr lang="en-US" sz="1400" b="1" i="0" u="sng" strike="noStrike" dirty="0">
                        <a:solidFill>
                          <a:srgbClr val="467886"/>
                        </a:solidFill>
                        <a:effectLst/>
                        <a:latin typeface="+mn-lt"/>
                      </a:endParaRPr>
                    </a:p>
                  </a:txBody>
                  <a:tcPr marL="1049" marR="1049" marT="1049" marB="0"/>
                </a:tc>
                <a:extLst>
                  <a:ext uri="{0D108BD9-81ED-4DB2-BD59-A6C34878D82A}">
                    <a16:rowId xmlns:a16="http://schemas.microsoft.com/office/drawing/2014/main" val="3136159024"/>
                  </a:ext>
                </a:extLst>
              </a:tr>
              <a:tr h="407508">
                <a:tc>
                  <a:txBody>
                    <a:bodyPr/>
                    <a:lstStyle/>
                    <a:p>
                      <a:pPr algn="l" rtl="0" fontAlgn="ctr">
                        <a:spcAft>
                          <a:spcPts val="300"/>
                        </a:spcAft>
                        <a:buNone/>
                      </a:pPr>
                      <a:r>
                        <a:rPr lang="en-US" sz="1400" u="sng" strike="noStrike" dirty="0">
                          <a:effectLst/>
                          <a:latin typeface="+mn-lt"/>
                          <a:hlinkClick r:id="rId10"/>
                        </a:rPr>
                        <a:t>International Coastal Atlas Network Project (</a:t>
                      </a:r>
                      <a:r>
                        <a:rPr lang="en-US" sz="1400" b="1" u="sng" strike="noStrike" dirty="0">
                          <a:effectLst/>
                          <a:latin typeface="+mn-lt"/>
                          <a:hlinkClick r:id="rId10"/>
                        </a:rPr>
                        <a:t>ICAN</a:t>
                      </a:r>
                      <a:r>
                        <a:rPr lang="en-US" sz="1400" u="sng" strike="noStrike" dirty="0">
                          <a:effectLst/>
                          <a:latin typeface="+mn-lt"/>
                          <a:hlinkClick r:id="rId10"/>
                        </a:rPr>
                        <a:t>): https://oceanexpert.org/group/266</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en-US" sz="1400" u="none" strike="noStrike">
                          <a:effectLst/>
                          <a:latin typeface="+mn-lt"/>
                        </a:rPr>
                        <a:t>IODE-XXII.12 (2013)</a:t>
                      </a:r>
                      <a:endParaRPr lang="en-US" sz="1400" b="1" i="0" u="sng" strike="noStrike">
                        <a:solidFill>
                          <a:srgbClr val="467886"/>
                        </a:solidFill>
                        <a:effectLst/>
                        <a:latin typeface="+mn-lt"/>
                      </a:endParaRPr>
                    </a:p>
                  </a:txBody>
                  <a:tcPr marL="1049" marR="1049" marT="1049" marB="0"/>
                </a:tc>
                <a:extLst>
                  <a:ext uri="{0D108BD9-81ED-4DB2-BD59-A6C34878D82A}">
                    <a16:rowId xmlns:a16="http://schemas.microsoft.com/office/drawing/2014/main" val="1479183712"/>
                  </a:ext>
                </a:extLst>
              </a:tr>
              <a:tr h="450990">
                <a:tc>
                  <a:txBody>
                    <a:bodyPr/>
                    <a:lstStyle/>
                    <a:p>
                      <a:pPr algn="l" rtl="0" fontAlgn="ctr">
                        <a:spcAft>
                          <a:spcPts val="300"/>
                        </a:spcAft>
                        <a:buNone/>
                      </a:pPr>
                      <a:r>
                        <a:rPr lang="en-US" sz="1400" u="none" strike="noStrike" dirty="0">
                          <a:effectLst/>
                          <a:latin typeface="+mn-lt"/>
                        </a:rPr>
                        <a:t>World Ocean Database (</a:t>
                      </a:r>
                      <a:r>
                        <a:rPr lang="en-US" sz="1400" b="1" u="none" strike="noStrike" dirty="0">
                          <a:effectLst/>
                          <a:latin typeface="+mn-lt"/>
                        </a:rPr>
                        <a:t>WOD</a:t>
                      </a:r>
                      <a:r>
                        <a:rPr lang="en-US" sz="1400" u="none" strike="noStrike" dirty="0">
                          <a:effectLst/>
                          <a:latin typeface="+mn-lt"/>
                        </a:rPr>
                        <a:t>): has no SG</a:t>
                      </a:r>
                      <a:endParaRPr lang="en-US" sz="1400" b="1" i="0" u="none" strike="noStrike" dirty="0">
                        <a:solidFill>
                          <a:srgbClr val="000000"/>
                        </a:solidFill>
                        <a:effectLst/>
                        <a:latin typeface="+mn-lt"/>
                      </a:endParaRPr>
                    </a:p>
                  </a:txBody>
                  <a:tcPr marL="1049" marR="1049" marT="1049" marB="0" anchor="ctr"/>
                </a:tc>
                <a:tc>
                  <a:txBody>
                    <a:bodyPr/>
                    <a:lstStyle/>
                    <a:p>
                      <a:pPr algn="l" rtl="0" fontAlgn="ctr">
                        <a:spcAft>
                          <a:spcPts val="300"/>
                        </a:spcAft>
                        <a:buNone/>
                      </a:pPr>
                      <a:r>
                        <a:rPr lang="en-US" sz="1400" u="none" strike="noStrike">
                          <a:effectLst/>
                          <a:latin typeface="+mn-lt"/>
                        </a:rPr>
                        <a:t>Recommendation IODE-XVI.6. AND Recommendation IODE-XXII.10 </a:t>
                      </a:r>
                      <a:endParaRPr lang="en-US" sz="1400" b="1" i="0" u="none" strike="noStrike" dirty="0">
                        <a:solidFill>
                          <a:srgbClr val="000000"/>
                        </a:solidFill>
                        <a:effectLst/>
                        <a:latin typeface="+mn-lt"/>
                      </a:endParaRPr>
                    </a:p>
                  </a:txBody>
                  <a:tcPr marL="1049" marR="1049" marT="1049" marB="0"/>
                </a:tc>
                <a:extLst>
                  <a:ext uri="{0D108BD9-81ED-4DB2-BD59-A6C34878D82A}">
                    <a16:rowId xmlns:a16="http://schemas.microsoft.com/office/drawing/2014/main" val="962334720"/>
                  </a:ext>
                </a:extLst>
              </a:tr>
              <a:tr h="307956">
                <a:tc>
                  <a:txBody>
                    <a:bodyPr/>
                    <a:lstStyle/>
                    <a:p>
                      <a:pPr algn="l" rtl="0" fontAlgn="ctr">
                        <a:spcAft>
                          <a:spcPts val="300"/>
                        </a:spcAft>
                        <a:buNone/>
                      </a:pPr>
                      <a:r>
                        <a:rPr lang="en-US" sz="1400" u="none" strike="noStrike" dirty="0">
                          <a:effectLst/>
                          <a:latin typeface="+mn-lt"/>
                        </a:rPr>
                        <a:t>Global Oceanographic Data Archaeology and Rescue (</a:t>
                      </a:r>
                      <a:r>
                        <a:rPr lang="en-US" sz="1400" b="1" u="none" strike="noStrike" dirty="0">
                          <a:effectLst/>
                          <a:latin typeface="+mn-lt"/>
                        </a:rPr>
                        <a:t>GODAR</a:t>
                      </a:r>
                      <a:r>
                        <a:rPr lang="en-US" sz="1400" u="none" strike="noStrike" dirty="0">
                          <a:effectLst/>
                          <a:latin typeface="+mn-lt"/>
                        </a:rPr>
                        <a:t>)</a:t>
                      </a:r>
                      <a:endParaRPr lang="en-US" sz="1400" b="1" i="0" u="none" strike="noStrike" dirty="0">
                        <a:solidFill>
                          <a:srgbClr val="000000"/>
                        </a:solidFill>
                        <a:effectLst/>
                        <a:latin typeface="+mn-lt"/>
                      </a:endParaRPr>
                    </a:p>
                  </a:txBody>
                  <a:tcPr marL="1049" marR="1049" marT="1049" marB="0" anchor="ctr"/>
                </a:tc>
                <a:tc>
                  <a:txBody>
                    <a:bodyPr/>
                    <a:lstStyle/>
                    <a:p>
                      <a:pPr algn="l" rtl="0" fontAlgn="ctr">
                        <a:spcAft>
                          <a:spcPts val="300"/>
                        </a:spcAft>
                        <a:buNone/>
                      </a:pPr>
                      <a:r>
                        <a:rPr lang="en-US" sz="1400" u="none" strike="noStrike">
                          <a:effectLst/>
                          <a:latin typeface="+mn-lt"/>
                        </a:rPr>
                        <a:t>Recommendation IODE-XIV.DR.3</a:t>
                      </a:r>
                      <a:endParaRPr lang="en-US" sz="1400" b="1" i="0" u="none" strike="noStrike" dirty="0">
                        <a:solidFill>
                          <a:srgbClr val="000000"/>
                        </a:solidFill>
                        <a:effectLst/>
                        <a:latin typeface="+mn-lt"/>
                      </a:endParaRPr>
                    </a:p>
                  </a:txBody>
                  <a:tcPr marL="1049" marR="1049" marT="1049" marB="0"/>
                </a:tc>
                <a:extLst>
                  <a:ext uri="{0D108BD9-81ED-4DB2-BD59-A6C34878D82A}">
                    <a16:rowId xmlns:a16="http://schemas.microsoft.com/office/drawing/2014/main" val="1723800189"/>
                  </a:ext>
                </a:extLst>
              </a:tr>
              <a:tr h="226048">
                <a:tc>
                  <a:txBody>
                    <a:bodyPr/>
                    <a:lstStyle/>
                    <a:p>
                      <a:pPr algn="l" rtl="0" fontAlgn="ctr">
                        <a:spcAft>
                          <a:spcPts val="300"/>
                        </a:spcAft>
                        <a:buNone/>
                      </a:pPr>
                      <a:r>
                        <a:rPr lang="en-US" sz="1400" b="1" u="sng" strike="noStrike" dirty="0" err="1">
                          <a:effectLst/>
                          <a:latin typeface="+mn-lt"/>
                          <a:hlinkClick r:id="rId11"/>
                        </a:rPr>
                        <a:t>Aquadocs</a:t>
                      </a:r>
                      <a:r>
                        <a:rPr lang="en-US" sz="1400" u="sng" strike="noStrike" dirty="0">
                          <a:effectLst/>
                          <a:latin typeface="+mn-lt"/>
                          <a:hlinkClick r:id="rId11"/>
                        </a:rPr>
                        <a:t>: https://oceanexpert.org/group/475</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en-US" sz="1400" u="none" strike="noStrike" dirty="0">
                          <a:effectLst/>
                          <a:latin typeface="+mn-lt"/>
                        </a:rPr>
                        <a:t>Decision IODE-XXVI.8.2</a:t>
                      </a:r>
                      <a:endParaRPr lang="en-US" sz="1400" b="1" i="0" u="sng" strike="noStrike" dirty="0">
                        <a:solidFill>
                          <a:srgbClr val="467886"/>
                        </a:solidFill>
                        <a:effectLst/>
                        <a:latin typeface="+mn-lt"/>
                      </a:endParaRPr>
                    </a:p>
                  </a:txBody>
                  <a:tcPr marL="1049" marR="1049" marT="1049" marB="0"/>
                </a:tc>
                <a:extLst>
                  <a:ext uri="{0D108BD9-81ED-4DB2-BD59-A6C34878D82A}">
                    <a16:rowId xmlns:a16="http://schemas.microsoft.com/office/drawing/2014/main" val="348327257"/>
                  </a:ext>
                </a:extLst>
              </a:tr>
              <a:tr h="226048">
                <a:tc gridSpan="2">
                  <a:txBody>
                    <a:bodyPr/>
                    <a:lstStyle/>
                    <a:p>
                      <a:pPr algn="l" fontAlgn="t">
                        <a:spcAft>
                          <a:spcPts val="300"/>
                        </a:spcAft>
                        <a:buNone/>
                      </a:pPr>
                      <a:r>
                        <a:rPr lang="en-US" sz="1400" b="1" u="none" strike="noStrike" dirty="0">
                          <a:effectLst/>
                          <a:latin typeface="+mn-lt"/>
                        </a:rPr>
                        <a:t>Joint working groups/committees/co-sponsored </a:t>
                      </a:r>
                      <a:r>
                        <a:rPr lang="en-US" sz="1400" b="1" u="none" strike="noStrike" dirty="0" err="1">
                          <a:effectLst/>
                          <a:latin typeface="+mn-lt"/>
                        </a:rPr>
                        <a:t>programmes</a:t>
                      </a:r>
                      <a:r>
                        <a:rPr lang="en-US" sz="1400" b="1" u="none" strike="noStrike" dirty="0">
                          <a:effectLst/>
                          <a:latin typeface="+mn-lt"/>
                        </a:rPr>
                        <a:t>/projects with other </a:t>
                      </a:r>
                      <a:r>
                        <a:rPr lang="en-US" sz="1400" b="1" u="none" strike="noStrike" dirty="0" err="1">
                          <a:effectLst/>
                          <a:latin typeface="+mn-lt"/>
                        </a:rPr>
                        <a:t>organisations</a:t>
                      </a:r>
                      <a:r>
                        <a:rPr lang="en-US" sz="1400" b="1" u="none" strike="noStrike" dirty="0">
                          <a:effectLst/>
                          <a:latin typeface="+mn-lt"/>
                        </a:rPr>
                        <a:t> </a:t>
                      </a:r>
                      <a:endParaRPr lang="en-US" sz="1400" b="1" i="1" u="none" strike="noStrike" dirty="0">
                        <a:solidFill>
                          <a:srgbClr val="000000"/>
                        </a:solidFill>
                        <a:effectLst/>
                        <a:latin typeface="+mn-lt"/>
                      </a:endParaRPr>
                    </a:p>
                  </a:txBody>
                  <a:tcPr marL="1049" marR="1049" marT="1049" marB="0"/>
                </a:tc>
                <a:tc hMerge="1">
                  <a:txBody>
                    <a:bodyPr/>
                    <a:lstStyle/>
                    <a:p>
                      <a:pPr algn="l" fontAlgn="t">
                        <a:buNone/>
                      </a:pPr>
                      <a:endParaRPr lang="en-US" sz="1400" b="1" i="1"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36128768"/>
                  </a:ext>
                </a:extLst>
              </a:tr>
              <a:tr h="226048">
                <a:tc>
                  <a:txBody>
                    <a:bodyPr/>
                    <a:lstStyle/>
                    <a:p>
                      <a:pPr algn="l" rtl="0" fontAlgn="ctr">
                        <a:spcAft>
                          <a:spcPts val="300"/>
                        </a:spcAft>
                        <a:buNone/>
                      </a:pPr>
                      <a:r>
                        <a:rPr lang="en-US" sz="1400" u="sng" strike="noStrike" dirty="0">
                          <a:effectLst/>
                          <a:latin typeface="+mn-lt"/>
                          <a:hlinkClick r:id="rId12"/>
                        </a:rPr>
                        <a:t>Ocean Best Practices System (</a:t>
                      </a:r>
                      <a:r>
                        <a:rPr lang="en-US" sz="1400" b="1" u="sng" strike="noStrike" dirty="0">
                          <a:effectLst/>
                          <a:latin typeface="+mn-lt"/>
                          <a:hlinkClick r:id="rId12"/>
                        </a:rPr>
                        <a:t>OBPS</a:t>
                      </a:r>
                      <a:r>
                        <a:rPr lang="en-US" sz="1400" u="sng" strike="noStrike" dirty="0">
                          <a:effectLst/>
                          <a:latin typeface="+mn-lt"/>
                          <a:hlinkClick r:id="rId12"/>
                        </a:rPr>
                        <a:t>): https://oceanexpert.org/admin/group/448</a:t>
                      </a:r>
                      <a:endParaRPr lang="en-US" sz="1400" b="1" i="0" u="sng" strike="noStrike" dirty="0">
                        <a:solidFill>
                          <a:srgbClr val="467886"/>
                        </a:solidFill>
                        <a:effectLst/>
                        <a:latin typeface="+mn-lt"/>
                      </a:endParaRPr>
                    </a:p>
                  </a:txBody>
                  <a:tcPr marL="1049" marR="1049" marT="1049" marB="0" anchor="ctr"/>
                </a:tc>
                <a:tc>
                  <a:txBody>
                    <a:bodyPr/>
                    <a:lstStyle/>
                    <a:p>
                      <a:pPr algn="l" rtl="0" fontAlgn="ctr">
                        <a:spcAft>
                          <a:spcPts val="300"/>
                        </a:spcAft>
                        <a:buNone/>
                      </a:pPr>
                      <a:r>
                        <a:rPr lang="en-US" sz="1400" u="none" strike="noStrike">
                          <a:effectLst/>
                          <a:latin typeface="+mn-lt"/>
                        </a:rPr>
                        <a:t>Decision IOC-XXX/7.2.1 and IOC Decision A-33/3.4.4</a:t>
                      </a:r>
                      <a:endParaRPr lang="en-US" sz="1400" b="1" i="0" u="sng" strike="noStrike" dirty="0">
                        <a:solidFill>
                          <a:srgbClr val="467886"/>
                        </a:solidFill>
                        <a:effectLst/>
                        <a:latin typeface="+mn-lt"/>
                      </a:endParaRPr>
                    </a:p>
                  </a:txBody>
                  <a:tcPr marL="1049" marR="1049" marT="1049" marB="0"/>
                </a:tc>
                <a:extLst>
                  <a:ext uri="{0D108BD9-81ED-4DB2-BD59-A6C34878D82A}">
                    <a16:rowId xmlns:a16="http://schemas.microsoft.com/office/drawing/2014/main" val="456654437"/>
                  </a:ext>
                </a:extLst>
              </a:tr>
              <a:tr h="226048">
                <a:tc>
                  <a:txBody>
                    <a:bodyPr/>
                    <a:lstStyle/>
                    <a:p>
                      <a:pPr algn="l" fontAlgn="t">
                        <a:spcAft>
                          <a:spcPts val="300"/>
                        </a:spcAft>
                        <a:buNone/>
                      </a:pPr>
                      <a:r>
                        <a:rPr lang="en-US" sz="1400" u="none" strike="noStrike" dirty="0">
                          <a:effectLst/>
                          <a:latin typeface="+mn-lt"/>
                        </a:rPr>
                        <a:t>Joint Collaborative Board (</a:t>
                      </a:r>
                      <a:r>
                        <a:rPr lang="en-US" sz="1400" b="1" u="none" strike="noStrike" dirty="0">
                          <a:effectLst/>
                          <a:latin typeface="+mn-lt"/>
                        </a:rPr>
                        <a:t>JCB</a:t>
                      </a:r>
                      <a:r>
                        <a:rPr lang="en-US" sz="1400" u="none" strike="noStrike" dirty="0">
                          <a:effectLst/>
                          <a:latin typeface="+mn-lt"/>
                        </a:rPr>
                        <a:t>)</a:t>
                      </a:r>
                      <a:endParaRPr lang="en-US" sz="1400" b="1" i="0" u="none" strike="noStrike" dirty="0">
                        <a:solidFill>
                          <a:srgbClr val="000000"/>
                        </a:solidFill>
                        <a:effectLst/>
                        <a:latin typeface="+mn-lt"/>
                      </a:endParaRPr>
                    </a:p>
                  </a:txBody>
                  <a:tcPr marL="1049" marR="1049" marT="1049" marB="0"/>
                </a:tc>
                <a:tc>
                  <a:txBody>
                    <a:bodyPr/>
                    <a:lstStyle/>
                    <a:p>
                      <a:pPr algn="l" fontAlgn="t">
                        <a:spcAft>
                          <a:spcPts val="300"/>
                        </a:spcAft>
                        <a:buNone/>
                      </a:pPr>
                      <a:r>
                        <a:rPr lang="en-US" sz="1400" u="none" strike="noStrike" dirty="0">
                          <a:effectLst/>
                          <a:latin typeface="+mn-lt"/>
                        </a:rPr>
                        <a:t> Resolution XXX-2 (2019) </a:t>
                      </a:r>
                      <a:endParaRPr lang="en-US" sz="1400" b="1" i="0" u="none" strike="noStrike" dirty="0">
                        <a:solidFill>
                          <a:srgbClr val="000000"/>
                        </a:solidFill>
                        <a:effectLst/>
                        <a:latin typeface="+mn-lt"/>
                      </a:endParaRPr>
                    </a:p>
                  </a:txBody>
                  <a:tcPr marL="1049" marR="1049" marT="1049" marB="0"/>
                </a:tc>
                <a:extLst>
                  <a:ext uri="{0D108BD9-81ED-4DB2-BD59-A6C34878D82A}">
                    <a16:rowId xmlns:a16="http://schemas.microsoft.com/office/drawing/2014/main" val="1836599821"/>
                  </a:ext>
                </a:extLst>
              </a:tr>
            </a:tbl>
          </a:graphicData>
        </a:graphic>
      </p:graphicFrame>
    </p:spTree>
    <p:extLst>
      <p:ext uri="{BB962C8B-B14F-4D97-AF65-F5344CB8AC3E}">
        <p14:creationId xmlns:p14="http://schemas.microsoft.com/office/powerpoint/2010/main" val="3830043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BB98-F942-397C-40BA-54E1BFDFD46F}"/>
              </a:ext>
            </a:extLst>
          </p:cNvPr>
          <p:cNvSpPr>
            <a:spLocks noGrp="1"/>
          </p:cNvSpPr>
          <p:nvPr>
            <p:ph type="title"/>
          </p:nvPr>
        </p:nvSpPr>
        <p:spPr>
          <a:xfrm>
            <a:off x="838200" y="18255"/>
            <a:ext cx="10515600" cy="1325563"/>
          </a:xfrm>
        </p:spPr>
        <p:txBody>
          <a:bodyPr/>
          <a:lstStyle/>
          <a:p>
            <a:r>
              <a:rPr lang="en-US" dirty="0"/>
              <a:t>Budget 2026-2027</a:t>
            </a:r>
          </a:p>
        </p:txBody>
      </p:sp>
      <p:sp>
        <p:nvSpPr>
          <p:cNvPr id="3" name="Content Placeholder 2">
            <a:extLst>
              <a:ext uri="{FF2B5EF4-FFF2-40B4-BE49-F238E27FC236}">
                <a16:creationId xmlns:a16="http://schemas.microsoft.com/office/drawing/2014/main" id="{00A0F1D3-1B4E-CF2B-F0C9-B05A2DB223BF}"/>
              </a:ext>
            </a:extLst>
          </p:cNvPr>
          <p:cNvSpPr>
            <a:spLocks noGrp="1"/>
          </p:cNvSpPr>
          <p:nvPr>
            <p:ph idx="1"/>
          </p:nvPr>
        </p:nvSpPr>
        <p:spPr/>
        <p:txBody>
          <a:bodyPr>
            <a:normAutofit lnSpcReduction="10000"/>
          </a:bodyPr>
          <a:lstStyle/>
          <a:p>
            <a:r>
              <a:rPr lang="en-US" dirty="0"/>
              <a:t>IODE: </a:t>
            </a:r>
            <a:r>
              <a:rPr lang="en-US" dirty="0" err="1"/>
              <a:t>HoS</a:t>
            </a:r>
            <a:r>
              <a:rPr lang="en-US" dirty="0"/>
              <a:t> (0.5 FTE) and 3 staff positions: 2 to be advertised in 2026 (P4 and P3)</a:t>
            </a:r>
          </a:p>
          <a:p>
            <a:r>
              <a:rPr lang="en-US" dirty="0"/>
              <a:t>VLIZ: 3 staff positions</a:t>
            </a:r>
          </a:p>
          <a:p>
            <a:r>
              <a:rPr lang="en-US" dirty="0"/>
              <a:t>IODE systems regular budget: 344,279 USD</a:t>
            </a:r>
          </a:p>
          <a:p>
            <a:r>
              <a:rPr lang="en-US" dirty="0"/>
              <a:t>OTGA regular budget: 112,635 USD (CD separate)</a:t>
            </a:r>
          </a:p>
          <a:p>
            <a:r>
              <a:rPr lang="en-US" dirty="0"/>
              <a:t>IODE - Extrabudgetary (Norad): 460k – NODC engagement, data architecture proposal and Fair data charter, OBIS batch identifiers AND 260k – Traineeships / Sofie / Advancing OE to support CD</a:t>
            </a:r>
          </a:p>
          <a:p>
            <a:r>
              <a:rPr lang="en-US" dirty="0"/>
              <a:t>OBIS – Extrabudgetary: 4M USD (7 EXB projects) 2PAs and 7 consultants</a:t>
            </a:r>
          </a:p>
        </p:txBody>
      </p:sp>
    </p:spTree>
    <p:extLst>
      <p:ext uri="{BB962C8B-B14F-4D97-AF65-F5344CB8AC3E}">
        <p14:creationId xmlns:p14="http://schemas.microsoft.com/office/powerpoint/2010/main" val="246684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2457C9-1116-5718-9287-3FFCE066F277}"/>
              </a:ext>
            </a:extLst>
          </p:cNvPr>
          <p:cNvSpPr txBox="1"/>
          <p:nvPr/>
        </p:nvSpPr>
        <p:spPr>
          <a:xfrm>
            <a:off x="222874" y="300335"/>
            <a:ext cx="1143768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tabLst>
                <a:tab pos="-914400" algn="l"/>
                <a:tab pos="-457200" algn="l"/>
                <a:tab pos="457200" algn="l"/>
                <a:tab pos="914400" algn="l"/>
                <a:tab pos="1371600" algn="l"/>
                <a:tab pos="2286000" algn="l"/>
                <a:tab pos="2743200" algn="l"/>
                <a:tab pos="3200400" algn="l"/>
                <a:tab pos="3507105" algn="l"/>
                <a:tab pos="4114800" algn="l"/>
              </a:tabLst>
            </a:pPr>
            <a:r>
              <a:rPr lang="en-US" sz="1800" b="1" cap="all" dirty="0">
                <a:effectLst/>
                <a:latin typeface="Arial" panose="020B0604020202020204" pitchFamily="34" charset="0"/>
                <a:ea typeface="SimSun" panose="02010600030101010101" pitchFamily="2" charset="-122"/>
              </a:rPr>
              <a:t>DRAFT </a:t>
            </a:r>
            <a:r>
              <a:rPr lang="en-US" sz="1800" b="1" cap="all" dirty="0" err="1">
                <a:effectLst/>
                <a:latin typeface="Arial" panose="020B0604020202020204" pitchFamily="34" charset="0"/>
                <a:ea typeface="SimSun" panose="02010600030101010101" pitchFamily="2" charset="-122"/>
              </a:rPr>
              <a:t>programme</a:t>
            </a:r>
            <a:r>
              <a:rPr lang="en-US" sz="1800" b="1" cap="all" dirty="0">
                <a:effectLst/>
                <a:latin typeface="Arial" panose="020B0604020202020204" pitchFamily="34" charset="0"/>
                <a:ea typeface="SimSun" panose="02010600030101010101" pitchFamily="2" charset="-122"/>
              </a:rPr>
              <a:t> and budget 2026–2027 (Draft 43 C/5) </a:t>
            </a:r>
            <a:br>
              <a:rPr lang="en-US" sz="1800" b="1" cap="all" dirty="0">
                <a:effectLst/>
                <a:latin typeface="Arial" panose="020B0604020202020204" pitchFamily="34" charset="0"/>
                <a:ea typeface="SimSun" panose="02010600030101010101" pitchFamily="2" charset="-122"/>
              </a:rPr>
            </a:br>
            <a:r>
              <a:rPr lang="en-US" sz="1800" b="1" cap="all" dirty="0">
                <a:effectLst/>
                <a:latin typeface="Arial" panose="020B0604020202020204" pitchFamily="34" charset="0"/>
                <a:ea typeface="SimSun" panose="02010600030101010101" pitchFamily="2" charset="-122"/>
              </a:rPr>
              <a:t>first biennium of the 2026–2029 quadrennium</a:t>
            </a:r>
            <a:endParaRPr lang="en-US" sz="1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DF53A72B-D860-34F0-5F19-644B9554D681}"/>
              </a:ext>
            </a:extLst>
          </p:cNvPr>
          <p:cNvSpPr txBox="1"/>
          <p:nvPr/>
        </p:nvSpPr>
        <p:spPr>
          <a:xfrm>
            <a:off x="222874" y="1199634"/>
            <a:ext cx="541592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None/>
              <a:tabLst>
                <a:tab pos="457200" algn="l"/>
              </a:tabLst>
            </a:pPr>
            <a:r>
              <a:rPr lang="en-GB" sz="1800" b="1" dirty="0">
                <a:effectLst/>
                <a:latin typeface="Arial" panose="020B0604020202020204" pitchFamily="34" charset="0"/>
                <a:ea typeface="Times New Roman" panose="02020603050405020304" pitchFamily="18" charset="0"/>
              </a:rPr>
              <a:t>Draft IOC Results Framework 2026–2027, p22-24</a:t>
            </a:r>
            <a:endParaRPr lang="en-US" sz="2000" dirty="0">
              <a:effectLst/>
              <a:latin typeface="Times New Roman" panose="02020603050405020304" pitchFamily="18" charset="0"/>
              <a:ea typeface="SimSun" panose="02010600030101010101" pitchFamily="2" charset="-122"/>
            </a:endParaRPr>
          </a:p>
        </p:txBody>
      </p:sp>
      <p:graphicFrame>
        <p:nvGraphicFramePr>
          <p:cNvPr id="10" name="Table 9">
            <a:extLst>
              <a:ext uri="{FF2B5EF4-FFF2-40B4-BE49-F238E27FC236}">
                <a16:creationId xmlns:a16="http://schemas.microsoft.com/office/drawing/2014/main" id="{D7CAD5B9-981F-8091-3BDF-6ABDE166CA5E}"/>
              </a:ext>
            </a:extLst>
          </p:cNvPr>
          <p:cNvGraphicFramePr>
            <a:graphicFrameLocks noGrp="1"/>
          </p:cNvGraphicFramePr>
          <p:nvPr>
            <p:extLst>
              <p:ext uri="{D42A27DB-BD31-4B8C-83A1-F6EECF244321}">
                <p14:modId xmlns:p14="http://schemas.microsoft.com/office/powerpoint/2010/main" val="4089325357"/>
              </p:ext>
            </p:extLst>
          </p:nvPr>
        </p:nvGraphicFramePr>
        <p:xfrm>
          <a:off x="222874" y="1677225"/>
          <a:ext cx="11684000" cy="4351337"/>
        </p:xfrm>
        <a:graphic>
          <a:graphicData uri="http://schemas.openxmlformats.org/drawingml/2006/table">
            <a:tbl>
              <a:tblPr bandRow="1">
                <a:tableStyleId>{BC89EF96-8CEA-46FF-86C4-4CE0E7609802}</a:tableStyleId>
              </a:tblPr>
              <a:tblGrid>
                <a:gridCol w="2615576">
                  <a:extLst>
                    <a:ext uri="{9D8B030D-6E8A-4147-A177-3AD203B41FA5}">
                      <a16:colId xmlns:a16="http://schemas.microsoft.com/office/drawing/2014/main" val="264883066"/>
                    </a:ext>
                  </a:extLst>
                </a:gridCol>
                <a:gridCol w="3022808">
                  <a:extLst>
                    <a:ext uri="{9D8B030D-6E8A-4147-A177-3AD203B41FA5}">
                      <a16:colId xmlns:a16="http://schemas.microsoft.com/office/drawing/2014/main" val="2949621560"/>
                    </a:ext>
                  </a:extLst>
                </a:gridCol>
                <a:gridCol w="3022808">
                  <a:extLst>
                    <a:ext uri="{9D8B030D-6E8A-4147-A177-3AD203B41FA5}">
                      <a16:colId xmlns:a16="http://schemas.microsoft.com/office/drawing/2014/main" val="2265817035"/>
                    </a:ext>
                  </a:extLst>
                </a:gridCol>
                <a:gridCol w="3022808">
                  <a:extLst>
                    <a:ext uri="{9D8B030D-6E8A-4147-A177-3AD203B41FA5}">
                      <a16:colId xmlns:a16="http://schemas.microsoft.com/office/drawing/2014/main" val="2347827923"/>
                    </a:ext>
                  </a:extLst>
                </a:gridCol>
              </a:tblGrid>
              <a:tr h="245800">
                <a:tc>
                  <a:txBody>
                    <a:bodyPr/>
                    <a:lstStyle/>
                    <a:p>
                      <a:pPr algn="l">
                        <a:lnSpc>
                          <a:spcPct val="107000"/>
                        </a:lnSpc>
                        <a:buNone/>
                      </a:pPr>
                      <a:r>
                        <a:rPr lang="en-GB" sz="1200" b="1" kern="100" dirty="0">
                          <a:effectLst/>
                        </a:rPr>
                        <a:t>High Level Objectives</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rgbClr val="FFC000">
                        <a:alpha val="20000"/>
                      </a:srgbClr>
                    </a:solidFill>
                  </a:tcPr>
                </a:tc>
                <a:tc gridSpan="3">
                  <a:txBody>
                    <a:bodyPr/>
                    <a:lstStyle/>
                    <a:p>
                      <a:pPr algn="l">
                        <a:lnSpc>
                          <a:spcPct val="107000"/>
                        </a:lnSpc>
                        <a:buNone/>
                      </a:pPr>
                      <a:r>
                        <a:rPr lang="en-GB" sz="1200" b="1" kern="100" dirty="0">
                          <a:effectLst/>
                        </a:rPr>
                        <a:t>Sub-Objectives</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rgbClr val="FFC000">
                        <a:alpha val="2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7986388"/>
                  </a:ext>
                </a:extLst>
              </a:tr>
              <a:tr h="808601">
                <a:tc>
                  <a:txBody>
                    <a:bodyPr/>
                    <a:lstStyle/>
                    <a:p>
                      <a:pPr algn="l">
                        <a:lnSpc>
                          <a:spcPct val="107000"/>
                        </a:lnSpc>
                        <a:buNone/>
                      </a:pPr>
                      <a:r>
                        <a:rPr lang="en-GB" sz="1200" b="1" kern="100" dirty="0">
                          <a:effectLst/>
                        </a:rPr>
                        <a:t>1. Healthy ocean and sustained ocean ecosystem services</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chemeClr val="accent1">
                        <a:lumMod val="20000"/>
                        <a:lumOff val="80000"/>
                      </a:schemeClr>
                    </a:solidFill>
                  </a:tcPr>
                </a:tc>
                <a:tc>
                  <a:txBody>
                    <a:bodyPr/>
                    <a:lstStyle/>
                    <a:p>
                      <a:pPr algn="l">
                        <a:lnSpc>
                          <a:spcPct val="107000"/>
                        </a:lnSpc>
                        <a:buNone/>
                      </a:pPr>
                      <a:r>
                        <a:rPr lang="en-GB" sz="1200" kern="100" dirty="0">
                          <a:effectLst/>
                        </a:rPr>
                        <a:t>1.1 Enhanced observations and data for increased understanding of ocean vulnerability to multiple stressors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chemeClr val="accent1">
                        <a:lumMod val="20000"/>
                        <a:lumOff val="80000"/>
                      </a:schemeClr>
                    </a:solidFill>
                  </a:tcPr>
                </a:tc>
                <a:tc>
                  <a:txBody>
                    <a:bodyPr/>
                    <a:lstStyle/>
                    <a:p>
                      <a:pPr algn="l">
                        <a:lnSpc>
                          <a:spcPct val="107000"/>
                        </a:lnSpc>
                        <a:buNone/>
                      </a:pPr>
                      <a:r>
                        <a:rPr lang="en-GB" sz="1200" kern="100" dirty="0">
                          <a:effectLst/>
                        </a:rPr>
                        <a:t>1.2 Enhanced access to scientific knowledge adapted to regional and national needs to inform sustainable management of ecosystems</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chemeClr val="accent1">
                        <a:lumMod val="20000"/>
                        <a:lumOff val="80000"/>
                      </a:schemeClr>
                    </a:solidFill>
                  </a:tcPr>
                </a:tc>
                <a:tc>
                  <a:txBody>
                    <a:bodyPr/>
                    <a:lstStyle/>
                    <a:p>
                      <a:pPr algn="l">
                        <a:lnSpc>
                          <a:spcPct val="107000"/>
                        </a:lnSpc>
                        <a:buNone/>
                      </a:pPr>
                      <a:r>
                        <a:rPr lang="en-GB" sz="1200" kern="100" dirty="0">
                          <a:effectLst/>
                        </a:rPr>
                        <a:t>1.3 Enhanced application of best practices, tools and approaches for ecosystem-based management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chemeClr val="accent1">
                        <a:lumMod val="20000"/>
                        <a:lumOff val="80000"/>
                      </a:schemeClr>
                    </a:solidFill>
                  </a:tcPr>
                </a:tc>
                <a:extLst>
                  <a:ext uri="{0D108BD9-81ED-4DB2-BD59-A6C34878D82A}">
                    <a16:rowId xmlns:a16="http://schemas.microsoft.com/office/drawing/2014/main" val="793936187"/>
                  </a:ext>
                </a:extLst>
              </a:tr>
              <a:tr h="871134">
                <a:tc>
                  <a:txBody>
                    <a:bodyPr/>
                    <a:lstStyle/>
                    <a:p>
                      <a:pPr algn="l">
                        <a:lnSpc>
                          <a:spcPct val="107000"/>
                        </a:lnSpc>
                        <a:buNone/>
                      </a:pPr>
                      <a:r>
                        <a:rPr lang="en-GB" sz="1200" b="1" kern="100" dirty="0">
                          <a:effectLst/>
                        </a:rPr>
                        <a:t>2. Effective warning systems and preparedness for tsunamis and other ocean-related hazards</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rgbClr val="FFCC99">
                        <a:alpha val="20000"/>
                      </a:srgbClr>
                    </a:solidFill>
                  </a:tcPr>
                </a:tc>
                <a:tc>
                  <a:txBody>
                    <a:bodyPr/>
                    <a:lstStyle/>
                    <a:p>
                      <a:pPr algn="l">
                        <a:lnSpc>
                          <a:spcPct val="107000"/>
                        </a:lnSpc>
                        <a:buNone/>
                      </a:pPr>
                      <a:r>
                        <a:rPr lang="en-GB" sz="1200" kern="100" dirty="0">
                          <a:effectLst/>
                        </a:rPr>
                        <a:t>2.1 Improved ocean observations and data to underpin models and forecasting for ocean hazards</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FFCC99">
                        <a:alpha val="20000"/>
                      </a:srgbClr>
                    </a:solidFill>
                  </a:tcPr>
                </a:tc>
                <a:tc>
                  <a:txBody>
                    <a:bodyPr/>
                    <a:lstStyle/>
                    <a:p>
                      <a:pPr algn="l">
                        <a:lnSpc>
                          <a:spcPct val="107000"/>
                        </a:lnSpc>
                        <a:buNone/>
                      </a:pPr>
                      <a:r>
                        <a:rPr lang="en-GB" sz="1200" kern="100" dirty="0">
                          <a:effectLst/>
                        </a:rPr>
                        <a:t>2.2 Increased access to data and information products for coastal planning and hazard mitigation</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FFCC99">
                        <a:alpha val="20000"/>
                      </a:srgbClr>
                    </a:solidFill>
                  </a:tcPr>
                </a:tc>
                <a:tc>
                  <a:txBody>
                    <a:bodyPr/>
                    <a:lstStyle/>
                    <a:p>
                      <a:pPr algn="l">
                        <a:lnSpc>
                          <a:spcPct val="107000"/>
                        </a:lnSpc>
                        <a:buNone/>
                      </a:pPr>
                      <a:r>
                        <a:rPr lang="en-GB" sz="1200" kern="100" dirty="0">
                          <a:effectLst/>
                        </a:rPr>
                        <a:t>2.3 Enhanced deployment of regionally or nationally adapted decision support tools including multi-hazard early warning and mitigation systems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FFCC99">
                        <a:alpha val="20000"/>
                      </a:srgbClr>
                    </a:solidFill>
                  </a:tcPr>
                </a:tc>
                <a:extLst>
                  <a:ext uri="{0D108BD9-81ED-4DB2-BD59-A6C34878D82A}">
                    <a16:rowId xmlns:a16="http://schemas.microsoft.com/office/drawing/2014/main" val="2405745723"/>
                  </a:ext>
                </a:extLst>
              </a:tr>
              <a:tr h="808601">
                <a:tc>
                  <a:txBody>
                    <a:bodyPr/>
                    <a:lstStyle/>
                    <a:p>
                      <a:pPr algn="l">
                        <a:lnSpc>
                          <a:spcPct val="107000"/>
                        </a:lnSpc>
                        <a:buNone/>
                      </a:pPr>
                      <a:r>
                        <a:rPr lang="en-GB" sz="1200" b="1" kern="100" dirty="0">
                          <a:effectLst/>
                        </a:rPr>
                        <a:t>3. Resilience to climate change and contribution to its mitigation</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rgbClr val="E3F3D1"/>
                    </a:solidFill>
                  </a:tcPr>
                </a:tc>
                <a:tc>
                  <a:txBody>
                    <a:bodyPr/>
                    <a:lstStyle/>
                    <a:p>
                      <a:pPr algn="l">
                        <a:lnSpc>
                          <a:spcPct val="107000"/>
                        </a:lnSpc>
                        <a:buNone/>
                      </a:pPr>
                      <a:r>
                        <a:rPr lang="en-GB" sz="1200" kern="100" dirty="0">
                          <a:effectLst/>
                        </a:rPr>
                        <a:t>3.1 Enhanced observations and data for increased scientific understanding of the ocean dimension in climate change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E3F3D1"/>
                    </a:solidFill>
                  </a:tcPr>
                </a:tc>
                <a:tc>
                  <a:txBody>
                    <a:bodyPr/>
                    <a:lstStyle/>
                    <a:p>
                      <a:pPr algn="l">
                        <a:lnSpc>
                          <a:spcPct val="107000"/>
                        </a:lnSpc>
                        <a:buNone/>
                      </a:pPr>
                      <a:r>
                        <a:rPr lang="en-GB" sz="1200" kern="100" dirty="0">
                          <a:effectLst/>
                        </a:rPr>
                        <a:t>3.2 Enhanced access to scientific knowledge on impacts of climate change on the ocean and on ocean-based climate solutions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E3F3D1"/>
                    </a:solidFill>
                  </a:tcPr>
                </a:tc>
                <a:tc>
                  <a:txBody>
                    <a:bodyPr/>
                    <a:lstStyle/>
                    <a:p>
                      <a:pPr algn="l">
                        <a:lnSpc>
                          <a:spcPct val="107000"/>
                        </a:lnSpc>
                        <a:buNone/>
                      </a:pPr>
                      <a:r>
                        <a:rPr lang="en-GB" sz="1200" kern="100" dirty="0">
                          <a:effectLst/>
                        </a:rPr>
                        <a:t>3.3 Enhanced application of fit for purpose tools for Member States to integrate ocean issues in National Adaptation Plans and Nationally Determined Contributions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E3F3D1"/>
                    </a:solidFill>
                  </a:tcPr>
                </a:tc>
                <a:extLst>
                  <a:ext uri="{0D108BD9-81ED-4DB2-BD59-A6C34878D82A}">
                    <a16:rowId xmlns:a16="http://schemas.microsoft.com/office/drawing/2014/main" val="1551936309"/>
                  </a:ext>
                </a:extLst>
              </a:tr>
              <a:tr h="871134">
                <a:tc>
                  <a:txBody>
                    <a:bodyPr/>
                    <a:lstStyle/>
                    <a:p>
                      <a:pPr algn="l">
                        <a:lnSpc>
                          <a:spcPct val="107000"/>
                        </a:lnSpc>
                        <a:buNone/>
                      </a:pPr>
                      <a:r>
                        <a:rPr lang="en-GB" sz="1200" b="1" kern="100" dirty="0">
                          <a:effectLst/>
                        </a:rPr>
                        <a:t>4. Scientifically founded services for the sustainable ocean economy</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rgbClr val="CCCCFF">
                        <a:alpha val="20000"/>
                      </a:srgbClr>
                    </a:solidFill>
                  </a:tcPr>
                </a:tc>
                <a:tc>
                  <a:txBody>
                    <a:bodyPr/>
                    <a:lstStyle/>
                    <a:p>
                      <a:pPr algn="l">
                        <a:lnSpc>
                          <a:spcPct val="107000"/>
                        </a:lnSpc>
                        <a:buNone/>
                      </a:pPr>
                      <a:r>
                        <a:rPr lang="en-GB" sz="1200" kern="100" dirty="0">
                          <a:effectLst/>
                        </a:rPr>
                        <a:t>4.1 Enhanced evidence base on the societal and economic return on investment in ocean science and ocean science infrastructure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CCCCFF">
                        <a:alpha val="20000"/>
                      </a:srgbClr>
                    </a:solidFill>
                  </a:tcPr>
                </a:tc>
                <a:tc>
                  <a:txBody>
                    <a:bodyPr/>
                    <a:lstStyle/>
                    <a:p>
                      <a:pPr algn="l">
                        <a:lnSpc>
                          <a:spcPct val="107000"/>
                        </a:lnSpc>
                        <a:buNone/>
                      </a:pPr>
                      <a:r>
                        <a:rPr lang="en-GB" sz="1200" kern="100" dirty="0">
                          <a:effectLst/>
                        </a:rPr>
                        <a:t>4.2 Enhanced dissemination of relevant scientific knowledge to marine industries and economic actors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CCCCFF">
                        <a:alpha val="20000"/>
                      </a:srgbClr>
                    </a:solidFill>
                  </a:tcPr>
                </a:tc>
                <a:tc>
                  <a:txBody>
                    <a:bodyPr/>
                    <a:lstStyle/>
                    <a:p>
                      <a:pPr algn="l">
                        <a:lnSpc>
                          <a:spcPct val="107000"/>
                        </a:lnSpc>
                        <a:buNone/>
                      </a:pPr>
                      <a:r>
                        <a:rPr lang="en-GB" sz="1200" kern="100" dirty="0">
                          <a:effectLst/>
                        </a:rPr>
                        <a:t>4.3 Enhanced application of fit for purpose knowledge-based sustainable ocean planning and management tools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CCCCFF">
                        <a:alpha val="20000"/>
                      </a:srgbClr>
                    </a:solidFill>
                  </a:tcPr>
                </a:tc>
                <a:extLst>
                  <a:ext uri="{0D108BD9-81ED-4DB2-BD59-A6C34878D82A}">
                    <a16:rowId xmlns:a16="http://schemas.microsoft.com/office/drawing/2014/main" val="1115830226"/>
                  </a:ext>
                </a:extLst>
              </a:tr>
              <a:tr h="746067">
                <a:tc>
                  <a:txBody>
                    <a:bodyPr/>
                    <a:lstStyle/>
                    <a:p>
                      <a:pPr algn="l">
                        <a:lnSpc>
                          <a:spcPct val="107000"/>
                        </a:lnSpc>
                        <a:buNone/>
                      </a:pPr>
                      <a:r>
                        <a:rPr lang="en-GB" sz="1200" b="1" kern="100" dirty="0">
                          <a:effectLst/>
                        </a:rPr>
                        <a:t>5. Foresight on emerging ocean science issues.</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tc>
                <a:tc>
                  <a:txBody>
                    <a:bodyPr/>
                    <a:lstStyle/>
                    <a:p>
                      <a:pPr algn="l">
                        <a:lnSpc>
                          <a:spcPct val="107000"/>
                        </a:lnSpc>
                        <a:buNone/>
                      </a:pPr>
                      <a:r>
                        <a:rPr lang="en-GB" sz="1200" kern="100">
                          <a:effectLst/>
                        </a:rPr>
                        <a:t>5.1 Improved capacity and processes to anticipate and prioritize emerging ocean science and technology issues</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tc>
                <a:tc>
                  <a:txBody>
                    <a:bodyPr/>
                    <a:lstStyle/>
                    <a:p>
                      <a:pPr algn="l">
                        <a:lnSpc>
                          <a:spcPct val="107000"/>
                        </a:lnSpc>
                        <a:buNone/>
                      </a:pPr>
                      <a:r>
                        <a:rPr lang="en-GB" sz="1200" kern="100">
                          <a:effectLst/>
                        </a:rPr>
                        <a:t>5.2 Enhanced dissemination of scientific understanding of priority emerging ocean science issues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tc>
                <a:tc>
                  <a:txBody>
                    <a:bodyPr/>
                    <a:lstStyle/>
                    <a:p>
                      <a:pPr algn="l">
                        <a:lnSpc>
                          <a:spcPct val="107000"/>
                        </a:lnSpc>
                        <a:buNone/>
                      </a:pPr>
                      <a:r>
                        <a:rPr lang="en-GB" sz="1200" kern="100" dirty="0">
                          <a:effectLst/>
                        </a:rPr>
                        <a:t>5.3 Improved ability to account for and respond to priority emerging issues in decision making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tc>
                <a:extLst>
                  <a:ext uri="{0D108BD9-81ED-4DB2-BD59-A6C34878D82A}">
                    <a16:rowId xmlns:a16="http://schemas.microsoft.com/office/drawing/2014/main" val="3829215627"/>
                  </a:ext>
                </a:extLst>
              </a:tr>
            </a:tbl>
          </a:graphicData>
        </a:graphic>
      </p:graphicFrame>
    </p:spTree>
    <p:extLst>
      <p:ext uri="{BB962C8B-B14F-4D97-AF65-F5344CB8AC3E}">
        <p14:creationId xmlns:p14="http://schemas.microsoft.com/office/powerpoint/2010/main" val="39576263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9F63A1-5B08-74B3-9C79-A9EB9A2250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CEF67C-4CD6-9458-28B7-EBA2F9E3EB9B}"/>
              </a:ext>
            </a:extLst>
          </p:cNvPr>
          <p:cNvSpPr txBox="1"/>
          <p:nvPr/>
        </p:nvSpPr>
        <p:spPr>
          <a:xfrm>
            <a:off x="222874" y="300335"/>
            <a:ext cx="886397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tabLst>
                <a:tab pos="-914400" algn="l"/>
                <a:tab pos="-457200" algn="l"/>
                <a:tab pos="457200" algn="l"/>
                <a:tab pos="914400" algn="l"/>
                <a:tab pos="1371600" algn="l"/>
                <a:tab pos="2286000" algn="l"/>
                <a:tab pos="2743200" algn="l"/>
                <a:tab pos="3200400" algn="l"/>
                <a:tab pos="3507105" algn="l"/>
                <a:tab pos="4114800" algn="l"/>
              </a:tabLst>
            </a:pPr>
            <a:r>
              <a:rPr lang="en-US" sz="1800" b="1" cap="all" dirty="0">
                <a:effectLst/>
                <a:latin typeface="Arial" panose="020B0604020202020204" pitchFamily="34" charset="0"/>
                <a:ea typeface="SimSun" panose="02010600030101010101" pitchFamily="2" charset="-122"/>
              </a:rPr>
              <a:t>DRAFT </a:t>
            </a:r>
            <a:r>
              <a:rPr lang="en-US" sz="1800" b="1" cap="all" dirty="0" err="1">
                <a:effectLst/>
                <a:latin typeface="Arial" panose="020B0604020202020204" pitchFamily="34" charset="0"/>
                <a:ea typeface="SimSun" panose="02010600030101010101" pitchFamily="2" charset="-122"/>
              </a:rPr>
              <a:t>programme</a:t>
            </a:r>
            <a:r>
              <a:rPr lang="en-US" sz="1800" b="1" cap="all" dirty="0">
                <a:effectLst/>
                <a:latin typeface="Arial" panose="020B0604020202020204" pitchFamily="34" charset="0"/>
                <a:ea typeface="SimSun" panose="02010600030101010101" pitchFamily="2" charset="-122"/>
              </a:rPr>
              <a:t> and budget 2026–2027 (Draft 43 C/5) </a:t>
            </a:r>
            <a:br>
              <a:rPr lang="en-US" sz="1800" b="1" cap="all" dirty="0">
                <a:effectLst/>
                <a:latin typeface="Arial" panose="020B0604020202020204" pitchFamily="34" charset="0"/>
                <a:ea typeface="SimSun" panose="02010600030101010101" pitchFamily="2" charset="-122"/>
              </a:rPr>
            </a:br>
            <a:r>
              <a:rPr lang="en-US" sz="1800" b="1" cap="all" dirty="0">
                <a:effectLst/>
                <a:latin typeface="Arial" panose="020B0604020202020204" pitchFamily="34" charset="0"/>
                <a:ea typeface="SimSun" panose="02010600030101010101" pitchFamily="2" charset="-122"/>
              </a:rPr>
              <a:t>first biennium of the 2026–2029 quadrennium</a:t>
            </a:r>
            <a:endParaRPr lang="en-US" sz="1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C93459AF-E5A0-B6A1-D1DD-418320CF19B0}"/>
              </a:ext>
            </a:extLst>
          </p:cNvPr>
          <p:cNvSpPr txBox="1"/>
          <p:nvPr/>
        </p:nvSpPr>
        <p:spPr>
          <a:xfrm>
            <a:off x="222874" y="1199634"/>
            <a:ext cx="541592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None/>
              <a:tabLst>
                <a:tab pos="457200" algn="l"/>
              </a:tabLst>
            </a:pPr>
            <a:r>
              <a:rPr lang="en-GB" sz="1800" b="1" dirty="0">
                <a:effectLst/>
                <a:latin typeface="Arial" panose="020B0604020202020204" pitchFamily="34" charset="0"/>
                <a:ea typeface="Times New Roman" panose="02020603050405020304" pitchFamily="18" charset="0"/>
              </a:rPr>
              <a:t>Draft IOC Results Framework 2026–2027, p22-24</a:t>
            </a:r>
            <a:endParaRPr lang="en-US" sz="2000" dirty="0">
              <a:effectLst/>
              <a:latin typeface="Times New Roman" panose="02020603050405020304" pitchFamily="18" charset="0"/>
              <a:ea typeface="SimSun" panose="02010600030101010101" pitchFamily="2" charset="-122"/>
            </a:endParaRPr>
          </a:p>
        </p:txBody>
      </p:sp>
      <p:graphicFrame>
        <p:nvGraphicFramePr>
          <p:cNvPr id="10" name="Table 9">
            <a:extLst>
              <a:ext uri="{FF2B5EF4-FFF2-40B4-BE49-F238E27FC236}">
                <a16:creationId xmlns:a16="http://schemas.microsoft.com/office/drawing/2014/main" id="{B465DFAF-C7F8-4FA1-2606-44D51B997BD6}"/>
              </a:ext>
            </a:extLst>
          </p:cNvPr>
          <p:cNvGraphicFramePr>
            <a:graphicFrameLocks noGrp="1"/>
          </p:cNvGraphicFramePr>
          <p:nvPr>
            <p:extLst>
              <p:ext uri="{D42A27DB-BD31-4B8C-83A1-F6EECF244321}">
                <p14:modId xmlns:p14="http://schemas.microsoft.com/office/powerpoint/2010/main" val="2216681923"/>
              </p:ext>
            </p:extLst>
          </p:nvPr>
        </p:nvGraphicFramePr>
        <p:xfrm>
          <a:off x="222874" y="1677225"/>
          <a:ext cx="11684000" cy="4351337"/>
        </p:xfrm>
        <a:graphic>
          <a:graphicData uri="http://schemas.openxmlformats.org/drawingml/2006/table">
            <a:tbl>
              <a:tblPr bandRow="1">
                <a:tableStyleId>{BC89EF96-8CEA-46FF-86C4-4CE0E7609802}</a:tableStyleId>
              </a:tblPr>
              <a:tblGrid>
                <a:gridCol w="2615576">
                  <a:extLst>
                    <a:ext uri="{9D8B030D-6E8A-4147-A177-3AD203B41FA5}">
                      <a16:colId xmlns:a16="http://schemas.microsoft.com/office/drawing/2014/main" val="264883066"/>
                    </a:ext>
                  </a:extLst>
                </a:gridCol>
                <a:gridCol w="3022808">
                  <a:extLst>
                    <a:ext uri="{9D8B030D-6E8A-4147-A177-3AD203B41FA5}">
                      <a16:colId xmlns:a16="http://schemas.microsoft.com/office/drawing/2014/main" val="2949621560"/>
                    </a:ext>
                  </a:extLst>
                </a:gridCol>
                <a:gridCol w="3022808">
                  <a:extLst>
                    <a:ext uri="{9D8B030D-6E8A-4147-A177-3AD203B41FA5}">
                      <a16:colId xmlns:a16="http://schemas.microsoft.com/office/drawing/2014/main" val="2265817035"/>
                    </a:ext>
                  </a:extLst>
                </a:gridCol>
                <a:gridCol w="3022808">
                  <a:extLst>
                    <a:ext uri="{9D8B030D-6E8A-4147-A177-3AD203B41FA5}">
                      <a16:colId xmlns:a16="http://schemas.microsoft.com/office/drawing/2014/main" val="2347827923"/>
                    </a:ext>
                  </a:extLst>
                </a:gridCol>
              </a:tblGrid>
              <a:tr h="245800">
                <a:tc>
                  <a:txBody>
                    <a:bodyPr/>
                    <a:lstStyle/>
                    <a:p>
                      <a:pPr algn="l">
                        <a:lnSpc>
                          <a:spcPct val="107000"/>
                        </a:lnSpc>
                        <a:buNone/>
                      </a:pPr>
                      <a:r>
                        <a:rPr lang="en-GB" sz="1200" b="1" kern="100" dirty="0">
                          <a:effectLst/>
                        </a:rPr>
                        <a:t>High Level Objectives</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rgbClr val="FFC000">
                        <a:alpha val="20000"/>
                      </a:srgbClr>
                    </a:solidFill>
                  </a:tcPr>
                </a:tc>
                <a:tc gridSpan="3">
                  <a:txBody>
                    <a:bodyPr/>
                    <a:lstStyle/>
                    <a:p>
                      <a:pPr algn="l">
                        <a:lnSpc>
                          <a:spcPct val="107000"/>
                        </a:lnSpc>
                        <a:buNone/>
                      </a:pPr>
                      <a:r>
                        <a:rPr lang="en-GB" sz="1200" b="1" kern="100" dirty="0">
                          <a:effectLst/>
                        </a:rPr>
                        <a:t>Sub-Objectives</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rgbClr val="FFC000">
                        <a:alpha val="2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7986388"/>
                  </a:ext>
                </a:extLst>
              </a:tr>
              <a:tr h="808601">
                <a:tc>
                  <a:txBody>
                    <a:bodyPr/>
                    <a:lstStyle/>
                    <a:p>
                      <a:pPr algn="l">
                        <a:lnSpc>
                          <a:spcPct val="107000"/>
                        </a:lnSpc>
                        <a:buNone/>
                      </a:pPr>
                      <a:r>
                        <a:rPr lang="en-GB" sz="1200" b="0" kern="100" dirty="0">
                          <a:effectLst/>
                        </a:rPr>
                        <a:t>1. Healthy ocean and sustained ocean ecosystem services</a:t>
                      </a:r>
                      <a:endParaRPr lang="en-US" sz="1200" b="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chemeClr val="accent1">
                        <a:lumMod val="20000"/>
                        <a:lumOff val="80000"/>
                      </a:schemeClr>
                    </a:solidFill>
                  </a:tcPr>
                </a:tc>
                <a:tc>
                  <a:txBody>
                    <a:bodyPr/>
                    <a:lstStyle/>
                    <a:p>
                      <a:pPr algn="l">
                        <a:lnSpc>
                          <a:spcPct val="107000"/>
                        </a:lnSpc>
                        <a:buNone/>
                      </a:pPr>
                      <a:r>
                        <a:rPr lang="en-GB" sz="1200" b="1" kern="100" dirty="0">
                          <a:effectLst/>
                        </a:rPr>
                        <a:t>1.1 Enhanced observations and data for increased understanding of ocean vulnerability to multiple stressors </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chemeClr val="accent1">
                        <a:lumMod val="20000"/>
                        <a:lumOff val="80000"/>
                      </a:schemeClr>
                    </a:solidFill>
                  </a:tcPr>
                </a:tc>
                <a:tc>
                  <a:txBody>
                    <a:bodyPr/>
                    <a:lstStyle/>
                    <a:p>
                      <a:pPr algn="l">
                        <a:lnSpc>
                          <a:spcPct val="107000"/>
                        </a:lnSpc>
                        <a:buNone/>
                      </a:pPr>
                      <a:r>
                        <a:rPr lang="en-GB" sz="1200" kern="100" dirty="0">
                          <a:effectLst/>
                        </a:rPr>
                        <a:t>1.2 Enhanced access to scientific knowledge adapted to regional and national needs to inform sustainable management of ecosystems</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chemeClr val="accent1">
                        <a:lumMod val="20000"/>
                        <a:lumOff val="80000"/>
                      </a:schemeClr>
                    </a:solidFill>
                  </a:tcPr>
                </a:tc>
                <a:tc>
                  <a:txBody>
                    <a:bodyPr/>
                    <a:lstStyle/>
                    <a:p>
                      <a:pPr algn="l">
                        <a:lnSpc>
                          <a:spcPct val="107000"/>
                        </a:lnSpc>
                        <a:buNone/>
                      </a:pPr>
                      <a:r>
                        <a:rPr lang="en-GB" sz="1200" kern="100" dirty="0">
                          <a:effectLst/>
                        </a:rPr>
                        <a:t>1.3 Enhanced application of best practices, tools and approaches for ecosystem-based management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chemeClr val="accent1">
                        <a:lumMod val="20000"/>
                        <a:lumOff val="80000"/>
                      </a:schemeClr>
                    </a:solidFill>
                  </a:tcPr>
                </a:tc>
                <a:extLst>
                  <a:ext uri="{0D108BD9-81ED-4DB2-BD59-A6C34878D82A}">
                    <a16:rowId xmlns:a16="http://schemas.microsoft.com/office/drawing/2014/main" val="793936187"/>
                  </a:ext>
                </a:extLst>
              </a:tr>
              <a:tr h="871134">
                <a:tc>
                  <a:txBody>
                    <a:bodyPr/>
                    <a:lstStyle/>
                    <a:p>
                      <a:pPr algn="l">
                        <a:lnSpc>
                          <a:spcPct val="107000"/>
                        </a:lnSpc>
                        <a:buNone/>
                      </a:pPr>
                      <a:r>
                        <a:rPr lang="en-GB" sz="1200" b="0" kern="100" dirty="0">
                          <a:effectLst/>
                        </a:rPr>
                        <a:t>2. Effective warning systems and preparedness for tsunamis and other ocean-related hazards</a:t>
                      </a:r>
                      <a:endParaRPr lang="en-US" sz="1200" b="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rgbClr val="FFCC99">
                        <a:alpha val="20000"/>
                      </a:srgbClr>
                    </a:solidFill>
                  </a:tcPr>
                </a:tc>
                <a:tc>
                  <a:txBody>
                    <a:bodyPr/>
                    <a:lstStyle/>
                    <a:p>
                      <a:pPr algn="l">
                        <a:lnSpc>
                          <a:spcPct val="107000"/>
                        </a:lnSpc>
                        <a:buNone/>
                      </a:pPr>
                      <a:r>
                        <a:rPr lang="en-GB" sz="1200" b="1" kern="100" dirty="0">
                          <a:effectLst/>
                        </a:rPr>
                        <a:t>2.1 Improved ocean observations and data to underpin models and forecasting for ocean hazards</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FFCC99">
                        <a:alpha val="20000"/>
                      </a:srgbClr>
                    </a:solidFill>
                  </a:tcPr>
                </a:tc>
                <a:tc>
                  <a:txBody>
                    <a:bodyPr/>
                    <a:lstStyle/>
                    <a:p>
                      <a:pPr algn="l">
                        <a:lnSpc>
                          <a:spcPct val="107000"/>
                        </a:lnSpc>
                        <a:buNone/>
                      </a:pPr>
                      <a:r>
                        <a:rPr lang="en-GB" sz="1200" b="1" kern="100" dirty="0">
                          <a:effectLst/>
                        </a:rPr>
                        <a:t>2.2 Increased access to data and information products for coastal planning and hazard mitigation</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FFCC99">
                        <a:alpha val="20000"/>
                      </a:srgbClr>
                    </a:solidFill>
                  </a:tcPr>
                </a:tc>
                <a:tc>
                  <a:txBody>
                    <a:bodyPr/>
                    <a:lstStyle/>
                    <a:p>
                      <a:pPr algn="l">
                        <a:lnSpc>
                          <a:spcPct val="107000"/>
                        </a:lnSpc>
                        <a:buNone/>
                      </a:pPr>
                      <a:r>
                        <a:rPr lang="en-GB" sz="1200" kern="100" dirty="0">
                          <a:effectLst/>
                        </a:rPr>
                        <a:t>2.3 Enhanced deployment of regionally or nationally adapted decision support tools including multi-hazard early warning and mitigation systems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FFCC99">
                        <a:alpha val="20000"/>
                      </a:srgbClr>
                    </a:solidFill>
                  </a:tcPr>
                </a:tc>
                <a:extLst>
                  <a:ext uri="{0D108BD9-81ED-4DB2-BD59-A6C34878D82A}">
                    <a16:rowId xmlns:a16="http://schemas.microsoft.com/office/drawing/2014/main" val="2405745723"/>
                  </a:ext>
                </a:extLst>
              </a:tr>
              <a:tr h="808601">
                <a:tc>
                  <a:txBody>
                    <a:bodyPr/>
                    <a:lstStyle/>
                    <a:p>
                      <a:pPr algn="l">
                        <a:lnSpc>
                          <a:spcPct val="107000"/>
                        </a:lnSpc>
                        <a:buNone/>
                      </a:pPr>
                      <a:r>
                        <a:rPr lang="en-GB" sz="1200" b="0" kern="100" dirty="0">
                          <a:effectLst/>
                        </a:rPr>
                        <a:t>3. Resilience to climate change and contribution to its mitigation</a:t>
                      </a:r>
                      <a:endParaRPr lang="en-US" sz="1200" b="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rgbClr val="E3F3D1"/>
                    </a:solidFill>
                  </a:tcPr>
                </a:tc>
                <a:tc>
                  <a:txBody>
                    <a:bodyPr/>
                    <a:lstStyle/>
                    <a:p>
                      <a:pPr algn="l">
                        <a:lnSpc>
                          <a:spcPct val="107000"/>
                        </a:lnSpc>
                        <a:buNone/>
                      </a:pPr>
                      <a:r>
                        <a:rPr lang="en-GB" sz="1200" b="1" kern="100" dirty="0">
                          <a:effectLst/>
                        </a:rPr>
                        <a:t>3.1 Enhanced observations and data for increased scientific understanding of the ocean dimension in climate change  </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E3F3D1"/>
                    </a:solidFill>
                  </a:tcPr>
                </a:tc>
                <a:tc>
                  <a:txBody>
                    <a:bodyPr/>
                    <a:lstStyle/>
                    <a:p>
                      <a:pPr algn="l">
                        <a:lnSpc>
                          <a:spcPct val="107000"/>
                        </a:lnSpc>
                        <a:buNone/>
                      </a:pPr>
                      <a:r>
                        <a:rPr lang="en-GB" sz="1200" kern="100" dirty="0">
                          <a:effectLst/>
                        </a:rPr>
                        <a:t>3.2 Enhanced access to scientific knowledge on impacts of climate change on the ocean and on ocean-based climate solutions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E3F3D1"/>
                    </a:solidFill>
                  </a:tcPr>
                </a:tc>
                <a:tc>
                  <a:txBody>
                    <a:bodyPr/>
                    <a:lstStyle/>
                    <a:p>
                      <a:pPr algn="l">
                        <a:lnSpc>
                          <a:spcPct val="107000"/>
                        </a:lnSpc>
                        <a:buNone/>
                      </a:pPr>
                      <a:r>
                        <a:rPr lang="en-GB" sz="1200" kern="100" dirty="0">
                          <a:effectLst/>
                        </a:rPr>
                        <a:t>3.3 Enhanced application of fit for purpose tools for Member States to integrate ocean issues in National Adaptation Plans and Nationally Determined Contributions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E3F3D1"/>
                    </a:solidFill>
                  </a:tcPr>
                </a:tc>
                <a:extLst>
                  <a:ext uri="{0D108BD9-81ED-4DB2-BD59-A6C34878D82A}">
                    <a16:rowId xmlns:a16="http://schemas.microsoft.com/office/drawing/2014/main" val="1551936309"/>
                  </a:ext>
                </a:extLst>
              </a:tr>
              <a:tr h="871134">
                <a:tc>
                  <a:txBody>
                    <a:bodyPr/>
                    <a:lstStyle/>
                    <a:p>
                      <a:pPr algn="l">
                        <a:lnSpc>
                          <a:spcPct val="107000"/>
                        </a:lnSpc>
                        <a:buNone/>
                      </a:pPr>
                      <a:r>
                        <a:rPr lang="en-GB" sz="1200" b="0" kern="100" dirty="0">
                          <a:effectLst/>
                        </a:rPr>
                        <a:t>4. Scientifically founded services for the sustainable ocean economy</a:t>
                      </a:r>
                      <a:endParaRPr lang="en-US" sz="1200" b="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solidFill>
                      <a:srgbClr val="CCCCFF">
                        <a:alpha val="20000"/>
                      </a:srgbClr>
                    </a:solidFill>
                  </a:tcPr>
                </a:tc>
                <a:tc>
                  <a:txBody>
                    <a:bodyPr/>
                    <a:lstStyle/>
                    <a:p>
                      <a:pPr algn="l">
                        <a:lnSpc>
                          <a:spcPct val="107000"/>
                        </a:lnSpc>
                        <a:buNone/>
                      </a:pPr>
                      <a:r>
                        <a:rPr lang="en-GB" sz="1200" kern="100" dirty="0">
                          <a:effectLst/>
                        </a:rPr>
                        <a:t>4.1 Enhanced evidence base on the societal and economic return on investment in ocean science and ocean science infrastructure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CCCCFF">
                        <a:alpha val="20000"/>
                      </a:srgbClr>
                    </a:solidFill>
                  </a:tcPr>
                </a:tc>
                <a:tc>
                  <a:txBody>
                    <a:bodyPr/>
                    <a:lstStyle/>
                    <a:p>
                      <a:pPr algn="l">
                        <a:lnSpc>
                          <a:spcPct val="107000"/>
                        </a:lnSpc>
                        <a:buNone/>
                      </a:pPr>
                      <a:r>
                        <a:rPr lang="en-GB" sz="1200" kern="100" dirty="0">
                          <a:effectLst/>
                        </a:rPr>
                        <a:t>4.2 Enhanced dissemination of relevant scientific knowledge to marine industries and economic actors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CCCCFF">
                        <a:alpha val="20000"/>
                      </a:srgbClr>
                    </a:solidFill>
                  </a:tcPr>
                </a:tc>
                <a:tc>
                  <a:txBody>
                    <a:bodyPr/>
                    <a:lstStyle/>
                    <a:p>
                      <a:pPr algn="l">
                        <a:lnSpc>
                          <a:spcPct val="107000"/>
                        </a:lnSpc>
                        <a:buNone/>
                      </a:pPr>
                      <a:r>
                        <a:rPr lang="en-GB" sz="1200" kern="100" dirty="0">
                          <a:effectLst/>
                        </a:rPr>
                        <a:t>4.3 Enhanced application of fit for purpose knowledge-based sustainable ocean planning and management tools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solidFill>
                      <a:srgbClr val="CCCCFF">
                        <a:alpha val="20000"/>
                      </a:srgbClr>
                    </a:solidFill>
                  </a:tcPr>
                </a:tc>
                <a:extLst>
                  <a:ext uri="{0D108BD9-81ED-4DB2-BD59-A6C34878D82A}">
                    <a16:rowId xmlns:a16="http://schemas.microsoft.com/office/drawing/2014/main" val="1115830226"/>
                  </a:ext>
                </a:extLst>
              </a:tr>
              <a:tr h="746067">
                <a:tc>
                  <a:txBody>
                    <a:bodyPr/>
                    <a:lstStyle/>
                    <a:p>
                      <a:pPr algn="l">
                        <a:lnSpc>
                          <a:spcPct val="107000"/>
                        </a:lnSpc>
                        <a:buNone/>
                      </a:pPr>
                      <a:r>
                        <a:rPr lang="en-GB" sz="1200" b="0" kern="100" dirty="0">
                          <a:effectLst/>
                        </a:rPr>
                        <a:t>5. Foresight on emerging ocean science issues.</a:t>
                      </a:r>
                      <a:endParaRPr lang="en-US" sz="1200" b="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nchor="ctr"/>
                </a:tc>
                <a:tc>
                  <a:txBody>
                    <a:bodyPr/>
                    <a:lstStyle/>
                    <a:p>
                      <a:pPr algn="l">
                        <a:lnSpc>
                          <a:spcPct val="107000"/>
                        </a:lnSpc>
                        <a:buNone/>
                      </a:pPr>
                      <a:r>
                        <a:rPr lang="en-GB" sz="1200" b="1" kern="100" dirty="0">
                          <a:effectLst/>
                        </a:rPr>
                        <a:t>5.1 Improved capacity and processes to anticipate and prioritize emerging ocean science and technology issues</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tc>
                <a:tc>
                  <a:txBody>
                    <a:bodyPr/>
                    <a:lstStyle/>
                    <a:p>
                      <a:pPr algn="l">
                        <a:lnSpc>
                          <a:spcPct val="107000"/>
                        </a:lnSpc>
                        <a:buNone/>
                      </a:pPr>
                      <a:r>
                        <a:rPr lang="en-GB" sz="1200" kern="100">
                          <a:effectLst/>
                        </a:rPr>
                        <a:t>5.2 Enhanced dissemination of scientific understanding of priority emerging ocean science issues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tc>
                <a:tc>
                  <a:txBody>
                    <a:bodyPr/>
                    <a:lstStyle/>
                    <a:p>
                      <a:pPr algn="l">
                        <a:lnSpc>
                          <a:spcPct val="107000"/>
                        </a:lnSpc>
                        <a:buNone/>
                      </a:pPr>
                      <a:r>
                        <a:rPr lang="en-GB" sz="1200" b="1" kern="100" dirty="0">
                          <a:effectLst/>
                        </a:rPr>
                        <a:t>5.3 Improved ability to account for and respond to priority emerging issues in decision making </a:t>
                      </a:r>
                      <a:endPar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299" marR="26299" marT="0" marB="0"/>
                </a:tc>
                <a:extLst>
                  <a:ext uri="{0D108BD9-81ED-4DB2-BD59-A6C34878D82A}">
                    <a16:rowId xmlns:a16="http://schemas.microsoft.com/office/drawing/2014/main" val="3829215627"/>
                  </a:ext>
                </a:extLst>
              </a:tr>
            </a:tbl>
          </a:graphicData>
        </a:graphic>
      </p:graphicFrame>
    </p:spTree>
    <p:extLst>
      <p:ext uri="{BB962C8B-B14F-4D97-AF65-F5344CB8AC3E}">
        <p14:creationId xmlns:p14="http://schemas.microsoft.com/office/powerpoint/2010/main" val="8115776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D0470C-672B-7135-A228-251E198AF681}"/>
              </a:ext>
            </a:extLst>
          </p:cNvPr>
          <p:cNvSpPr txBox="1"/>
          <p:nvPr/>
        </p:nvSpPr>
        <p:spPr>
          <a:xfrm>
            <a:off x="838200" y="365125"/>
            <a:ext cx="10515600" cy="1325563"/>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ctr">
            <a:normAutofit/>
          </a:bodyPr>
          <a:lstStyle/>
          <a:p>
            <a:pPr>
              <a:lnSpc>
                <a:spcPct val="90000"/>
              </a:lnSpc>
              <a:spcBef>
                <a:spcPct val="0"/>
              </a:spcBef>
              <a:spcAft>
                <a:spcPts val="600"/>
              </a:spcAft>
            </a:pPr>
            <a:r>
              <a:rPr lang="en-US" sz="3000" b="1" i="0" u="none" strike="noStrike" kern="1200" baseline="0" dirty="0" err="1">
                <a:latin typeface="+mj-lt"/>
                <a:ea typeface="+mj-ea"/>
                <a:cs typeface="+mj-cs"/>
              </a:rPr>
              <a:t>Operationalising</a:t>
            </a:r>
            <a:r>
              <a:rPr lang="en-US" sz="3000" b="1" i="0" u="none" strike="noStrike" kern="1200" baseline="0" dirty="0">
                <a:latin typeface="+mj-lt"/>
                <a:ea typeface="+mj-ea"/>
                <a:cs typeface="+mj-cs"/>
              </a:rPr>
              <a:t> the IOC Results Framework 2026 –2027</a:t>
            </a:r>
            <a:endParaRPr lang="en-US" sz="3000" kern="1200" dirty="0">
              <a:latin typeface="+mj-lt"/>
              <a:ea typeface="+mj-ea"/>
              <a:cs typeface="+mj-cs"/>
            </a:endParaRPr>
          </a:p>
        </p:txBody>
      </p:sp>
      <p:pic>
        <p:nvPicPr>
          <p:cNvPr id="3" name="Picture 2">
            <a:extLst>
              <a:ext uri="{FF2B5EF4-FFF2-40B4-BE49-F238E27FC236}">
                <a16:creationId xmlns:a16="http://schemas.microsoft.com/office/drawing/2014/main" id="{CD87AEF6-02D0-77B8-F200-7DBBAC79EC93}"/>
              </a:ext>
            </a:extLst>
          </p:cNvPr>
          <p:cNvPicPr>
            <a:picLocks noChangeAspect="1"/>
          </p:cNvPicPr>
          <p:nvPr/>
        </p:nvPicPr>
        <p:blipFill>
          <a:blip r:embed="rId2"/>
          <a:srcRect l="5764" t="29260" r="6953" b="13981"/>
          <a:stretch>
            <a:fillRect/>
          </a:stretch>
        </p:blipFill>
        <p:spPr>
          <a:xfrm>
            <a:off x="838200" y="2009681"/>
            <a:ext cx="10515600" cy="3983225"/>
          </a:xfrm>
          <a:prstGeom prst="rect">
            <a:avLst/>
          </a:prstGeom>
          <a:noFill/>
        </p:spPr>
      </p:pic>
    </p:spTree>
    <p:extLst>
      <p:ext uri="{BB962C8B-B14F-4D97-AF65-F5344CB8AC3E}">
        <p14:creationId xmlns:p14="http://schemas.microsoft.com/office/powerpoint/2010/main" val="231401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1FED-EC09-2500-2C3D-0798B91574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060780-75F9-1F9E-E63F-B79E9EF9016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F791085-85CF-6B1A-E681-2AD5B1184308}"/>
              </a:ext>
            </a:extLst>
          </p:cNvPr>
          <p:cNvPicPr>
            <a:picLocks noChangeAspect="1"/>
          </p:cNvPicPr>
          <p:nvPr/>
        </p:nvPicPr>
        <p:blipFill>
          <a:blip r:embed="rId2"/>
          <a:srcRect l="18955" t="27578" r="5278" b="5324"/>
          <a:stretch>
            <a:fillRect/>
          </a:stretch>
        </p:blipFill>
        <p:spPr>
          <a:xfrm>
            <a:off x="213259" y="365125"/>
            <a:ext cx="11978741" cy="6188075"/>
          </a:xfrm>
          <a:prstGeom prst="rect">
            <a:avLst/>
          </a:prstGeom>
        </p:spPr>
      </p:pic>
      <p:sp>
        <p:nvSpPr>
          <p:cNvPr id="6" name="TextBox 5">
            <a:extLst>
              <a:ext uri="{FF2B5EF4-FFF2-40B4-BE49-F238E27FC236}">
                <a16:creationId xmlns:a16="http://schemas.microsoft.com/office/drawing/2014/main" id="{BB72A774-6C7B-8577-B4BF-23A8C36B9F9E}"/>
              </a:ext>
            </a:extLst>
          </p:cNvPr>
          <p:cNvSpPr txBox="1"/>
          <p:nvPr/>
        </p:nvSpPr>
        <p:spPr>
          <a:xfrm>
            <a:off x="5860473" y="1175761"/>
            <a:ext cx="1641763" cy="338554"/>
          </a:xfrm>
          <a:prstGeom prst="rect">
            <a:avLst/>
          </a:prstGeom>
          <a:noFill/>
        </p:spPr>
        <p:txBody>
          <a:bodyPr wrap="square" rtlCol="0">
            <a:spAutoFit/>
          </a:bodyPr>
          <a:lstStyle/>
          <a:p>
            <a:r>
              <a:rPr lang="en-US" sz="1600" dirty="0">
                <a:latin typeface="+mj-lt"/>
              </a:rPr>
              <a:t>and OBIS</a:t>
            </a:r>
          </a:p>
        </p:txBody>
      </p:sp>
    </p:spTree>
    <p:extLst>
      <p:ext uri="{BB962C8B-B14F-4D97-AF65-F5344CB8AC3E}">
        <p14:creationId xmlns:p14="http://schemas.microsoft.com/office/powerpoint/2010/main" val="256695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2F11-0C96-462E-05EE-1902392978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93B072-6BAD-347D-67D4-47765F23EA4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5A3773-CADD-D1B3-7A6E-663745037852}"/>
              </a:ext>
            </a:extLst>
          </p:cNvPr>
          <p:cNvPicPr>
            <a:picLocks noChangeAspect="1"/>
          </p:cNvPicPr>
          <p:nvPr/>
        </p:nvPicPr>
        <p:blipFill>
          <a:blip r:embed="rId2"/>
          <a:srcRect l="19421" t="27806" r="5278" b="13048"/>
          <a:stretch>
            <a:fillRect/>
          </a:stretch>
        </p:blipFill>
        <p:spPr>
          <a:xfrm>
            <a:off x="58000" y="482356"/>
            <a:ext cx="12047441" cy="5519859"/>
          </a:xfrm>
          <a:prstGeom prst="rect">
            <a:avLst/>
          </a:prstGeom>
        </p:spPr>
      </p:pic>
    </p:spTree>
    <p:extLst>
      <p:ext uri="{BB962C8B-B14F-4D97-AF65-F5344CB8AC3E}">
        <p14:creationId xmlns:p14="http://schemas.microsoft.com/office/powerpoint/2010/main" val="209839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4781-F0B8-D4ED-B59D-EDB8454A30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B6B29B-6C4E-3E5F-F519-77A018233CE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55417C1-2EBB-7619-87FB-E3C9B3BBDCBE}"/>
              </a:ext>
            </a:extLst>
          </p:cNvPr>
          <p:cNvPicPr>
            <a:picLocks noChangeAspect="1"/>
          </p:cNvPicPr>
          <p:nvPr/>
        </p:nvPicPr>
        <p:blipFill>
          <a:blip r:embed="rId2"/>
          <a:srcRect l="5808" t="13132" r="5278" b="2121"/>
          <a:stretch>
            <a:fillRect/>
          </a:stretch>
        </p:blipFill>
        <p:spPr>
          <a:xfrm>
            <a:off x="352317" y="235527"/>
            <a:ext cx="11487366" cy="6386945"/>
          </a:xfrm>
          <a:prstGeom prst="rect">
            <a:avLst/>
          </a:prstGeom>
        </p:spPr>
      </p:pic>
    </p:spTree>
    <p:extLst>
      <p:ext uri="{BB962C8B-B14F-4D97-AF65-F5344CB8AC3E}">
        <p14:creationId xmlns:p14="http://schemas.microsoft.com/office/powerpoint/2010/main" val="362505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9F4E-835C-2641-05FC-37CF118EAD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75F0F5-F86D-DDBF-2269-CC68CB70FE7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38F839F-18D4-B4E4-1D07-A02AA4403C53}"/>
              </a:ext>
            </a:extLst>
          </p:cNvPr>
          <p:cNvPicPr>
            <a:picLocks noChangeAspect="1"/>
          </p:cNvPicPr>
          <p:nvPr/>
        </p:nvPicPr>
        <p:blipFill>
          <a:blip r:embed="rId2"/>
          <a:srcRect l="5278" t="12930" r="5278" b="1920"/>
          <a:stretch>
            <a:fillRect/>
          </a:stretch>
        </p:blipFill>
        <p:spPr>
          <a:xfrm>
            <a:off x="131618" y="82675"/>
            <a:ext cx="11963401" cy="6643708"/>
          </a:xfrm>
          <a:prstGeom prst="rect">
            <a:avLst/>
          </a:prstGeom>
        </p:spPr>
      </p:pic>
    </p:spTree>
    <p:extLst>
      <p:ext uri="{BB962C8B-B14F-4D97-AF65-F5344CB8AC3E}">
        <p14:creationId xmlns:p14="http://schemas.microsoft.com/office/powerpoint/2010/main" val="72157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223C60-A763-EA9C-C750-3C999590871C}"/>
              </a:ext>
            </a:extLst>
          </p:cNvPr>
          <p:cNvSpPr txBox="1"/>
          <p:nvPr/>
        </p:nvSpPr>
        <p:spPr>
          <a:xfrm>
            <a:off x="3546764" y="2618509"/>
            <a:ext cx="6075218" cy="707886"/>
          </a:xfrm>
          <a:prstGeom prst="rect">
            <a:avLst/>
          </a:prstGeom>
          <a:noFill/>
        </p:spPr>
        <p:txBody>
          <a:bodyPr wrap="square" rtlCol="0">
            <a:spAutoFit/>
          </a:bodyPr>
          <a:lstStyle/>
          <a:p>
            <a:r>
              <a:rPr lang="en-US" sz="4000" dirty="0"/>
              <a:t>IODE 28 List of Activities</a:t>
            </a:r>
          </a:p>
        </p:txBody>
      </p:sp>
    </p:spTree>
    <p:extLst>
      <p:ext uri="{BB962C8B-B14F-4D97-AF65-F5344CB8AC3E}">
        <p14:creationId xmlns:p14="http://schemas.microsoft.com/office/powerpoint/2010/main" val="2188988223"/>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8ef70f3-4e3d-42be-bd40-fbc1cacc15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4" ma:contentTypeDescription="Create a new document." ma:contentTypeScope="" ma:versionID="be75ff86c010108ec84c0887b65f9cad">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db28962531f5ba399ef6e34fc2025106"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BB465B-9A16-414B-90F3-46AB976AC41C}">
  <ds:schemaRefs>
    <ds:schemaRef ds:uri="http://schemas.microsoft.com/sharepoint/v3/contenttype/forms"/>
  </ds:schemaRefs>
</ds:datastoreItem>
</file>

<file path=customXml/itemProps2.xml><?xml version="1.0" encoding="utf-8"?>
<ds:datastoreItem xmlns:ds="http://schemas.openxmlformats.org/officeDocument/2006/customXml" ds:itemID="{CCDD4463-9D06-478E-926D-3B1828915142}">
  <ds:schemaRefs>
    <ds:schemaRef ds:uri="http://schemas.openxmlformats.org/package/2006/metadata/core-properties"/>
    <ds:schemaRef ds:uri="http://schemas.microsoft.com/office/2006/documentManagement/types"/>
    <ds:schemaRef ds:uri="f8ef70f3-4e3d-42be-bd40-fbc1cacc1519"/>
    <ds:schemaRef ds:uri="http://schemas.microsoft.com/office/infopath/2007/PartnerControls"/>
    <ds:schemaRef ds:uri="http://purl.org/dc/elements/1.1/"/>
    <ds:schemaRef ds:uri="http://schemas.microsoft.com/office/2006/metadata/properties"/>
    <ds:schemaRef ds:uri="http://purl.org/dc/terms/"/>
    <ds:schemaRef ds:uri="5b799ec2-212c-48b5-b7ff-d14ec6cbce2b"/>
    <ds:schemaRef ds:uri="http://www.w3.org/XML/1998/namespace"/>
    <ds:schemaRef ds:uri="http://purl.org/dc/dcmitype/"/>
  </ds:schemaRefs>
</ds:datastoreItem>
</file>

<file path=customXml/itemProps3.xml><?xml version="1.0" encoding="utf-8"?>
<ds:datastoreItem xmlns:ds="http://schemas.openxmlformats.org/officeDocument/2006/customXml" ds:itemID="{91B36689-670A-41E2-B215-2B82042FD2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4493</TotalTime>
  <Words>2838</Words>
  <Application>Microsoft Office PowerPoint</Application>
  <PresentationFormat>Widescreen</PresentationFormat>
  <Paragraphs>270</Paragraphs>
  <Slides>15</Slides>
  <Notes>0</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15</vt:i4>
      </vt:variant>
    </vt:vector>
  </HeadingPairs>
  <TitlesOfParts>
    <vt:vector size="35" baseType="lpstr">
      <vt:lpstr>Aptos</vt:lpstr>
      <vt:lpstr>Aptos Display</vt:lpstr>
      <vt:lpstr>Aptos Narrow</vt:lpstr>
      <vt:lpstr>Arial</vt:lpstr>
      <vt:lpstr>Calibri</vt:lpstr>
      <vt:lpstr>Open Sans</vt:lpstr>
      <vt:lpstr>Roboto</vt:lpstr>
      <vt:lpstr>Times New Roman</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2026-2027</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Post, Joanna</cp:lastModifiedBy>
  <cp:revision>41</cp:revision>
  <dcterms:created xsi:type="dcterms:W3CDTF">2019-09-03T09:02:06Z</dcterms:created>
  <dcterms:modified xsi:type="dcterms:W3CDTF">2026-01-28T07:48:44Z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