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60" r:id="rId4"/>
    <p:sldId id="258" r:id="rId5"/>
    <p:sldId id="261" r:id="rId6"/>
    <p:sldId id="259" r:id="rId7"/>
    <p:sldId id="262" r:id="rId8"/>
    <p:sldId id="263" r:id="rId9"/>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F197BF-D953-4379-3664-5924AEB56DFA}" v="61" dt="2025-11-11T21:00:44.2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92"/>
    <p:restoredTop sz="96323" autoAdjust="0"/>
  </p:normalViewPr>
  <p:slideViewPr>
    <p:cSldViewPr snapToGrid="0">
      <p:cViewPr varScale="1">
        <p:scale>
          <a:sx n="109" d="100"/>
          <a:sy n="109" d="100"/>
        </p:scale>
        <p:origin x="32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GEZ\2-Actividades\4-CURSOS%20OTGA\Estadisticas\OTGA_datos_oficiales_v3.0.xlsx" TargetMode="External"/></Relationships>
</file>

<file path=ppt/charts/_rels/chartEx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037817147856518"/>
          <c:y val="3.4463970513216369E-2"/>
          <c:w val="0.90286351706036749"/>
          <c:h val="0.68528541437480062"/>
        </c:manualLayout>
      </c:layout>
      <c:bar3DChart>
        <c:barDir val="col"/>
        <c:grouping val="stacked"/>
        <c:varyColors val="0"/>
        <c:ser>
          <c:idx val="0"/>
          <c:order val="0"/>
          <c:tx>
            <c:strRef>
              <c:f>'2024-2025'!$B$44</c:f>
              <c:strCache>
                <c:ptCount val="1"/>
                <c:pt idx="0">
                  <c:v>Women</c:v>
                </c:pt>
              </c:strCache>
            </c:strRef>
          </c:tx>
          <c:spPr>
            <a:solidFill>
              <a:srgbClr val="A02B93">
                <a:lumMod val="60000"/>
                <a:lumOff val="40000"/>
              </a:srgb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'2024-2025'!$A$45:$A$52</c:f>
              <c:strCache>
                <c:ptCount val="8"/>
                <c:pt idx="0">
                  <c:v>GIS Marine Tech.</c:v>
                </c:pt>
                <c:pt idx="1">
                  <c:v>Acidification SDG 14.3</c:v>
                </c:pt>
                <c:pt idx="2">
                  <c:v>MSP-ICZM Colombia</c:v>
                </c:pt>
                <c:pt idx="3">
                  <c:v>OBIS</c:v>
                </c:pt>
                <c:pt idx="4">
                  <c:v>MPA data</c:v>
                </c:pt>
                <c:pt idx="5">
                  <c:v>ADAPT</c:v>
                </c:pt>
                <c:pt idx="6">
                  <c:v>Decade</c:v>
                </c:pt>
                <c:pt idx="7">
                  <c:v>OBIS-CMAR</c:v>
                </c:pt>
              </c:strCache>
            </c:strRef>
          </c:cat>
          <c:val>
            <c:numRef>
              <c:f>'2024-2025'!$B$45:$B$52</c:f>
              <c:numCache>
                <c:formatCode>General</c:formatCode>
                <c:ptCount val="8"/>
                <c:pt idx="0">
                  <c:v>4</c:v>
                </c:pt>
                <c:pt idx="1">
                  <c:v>9</c:v>
                </c:pt>
                <c:pt idx="2">
                  <c:v>3</c:v>
                </c:pt>
                <c:pt idx="3">
                  <c:v>3</c:v>
                </c:pt>
                <c:pt idx="4">
                  <c:v>11</c:v>
                </c:pt>
              </c:numCache>
            </c:numRef>
          </c:val>
          <c:extLst>
            <c:ext xmlns:c16="http://schemas.microsoft.com/office/drawing/2014/chart" uri="{C3380CC4-5D6E-409C-BE32-E72D297353CC}">
              <c16:uniqueId val="{00000000-3231-43FA-B430-BC300ED03BD2}"/>
            </c:ext>
          </c:extLst>
        </c:ser>
        <c:ser>
          <c:idx val="1"/>
          <c:order val="1"/>
          <c:tx>
            <c:strRef>
              <c:f>'2024-2025'!$C$44</c:f>
              <c:strCache>
                <c:ptCount val="1"/>
                <c:pt idx="0">
                  <c:v>Men</c:v>
                </c:pt>
              </c:strCache>
            </c:strRef>
          </c:tx>
          <c:spPr>
            <a:solidFill>
              <a:schemeClr val="accent5">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'2024-2025'!$A$45:$A$52</c:f>
              <c:strCache>
                <c:ptCount val="8"/>
                <c:pt idx="0">
                  <c:v>GIS Marine Tech.</c:v>
                </c:pt>
                <c:pt idx="1">
                  <c:v>Acidification SDG 14.3</c:v>
                </c:pt>
                <c:pt idx="2">
                  <c:v>MSP-ICZM Colombia</c:v>
                </c:pt>
                <c:pt idx="3">
                  <c:v>OBIS</c:v>
                </c:pt>
                <c:pt idx="4">
                  <c:v>MPA data</c:v>
                </c:pt>
                <c:pt idx="5">
                  <c:v>ADAPT</c:v>
                </c:pt>
                <c:pt idx="6">
                  <c:v>Decade</c:v>
                </c:pt>
                <c:pt idx="7">
                  <c:v>OBIS-CMAR</c:v>
                </c:pt>
              </c:strCache>
            </c:strRef>
          </c:cat>
          <c:val>
            <c:numRef>
              <c:f>'2024-2025'!$C$45:$C$52</c:f>
              <c:numCache>
                <c:formatCode>General</c:formatCode>
                <c:ptCount val="8"/>
                <c:pt idx="0">
                  <c:v>9</c:v>
                </c:pt>
                <c:pt idx="1">
                  <c:v>4</c:v>
                </c:pt>
                <c:pt idx="2">
                  <c:v>5</c:v>
                </c:pt>
                <c:pt idx="3">
                  <c:v>6</c:v>
                </c:pt>
                <c:pt idx="4">
                  <c:v>8</c:v>
                </c:pt>
              </c:numCache>
            </c:numRef>
          </c:val>
          <c:extLst>
            <c:ext xmlns:c16="http://schemas.microsoft.com/office/drawing/2014/chart" uri="{C3380CC4-5D6E-409C-BE32-E72D297353CC}">
              <c16:uniqueId val="{00000001-3231-43FA-B430-BC300ED03BD2}"/>
            </c:ext>
          </c:extLst>
        </c:ser>
        <c:ser>
          <c:idx val="2"/>
          <c:order val="2"/>
          <c:tx>
            <c:strRef>
              <c:f>'2024-2025'!$D$44</c:f>
              <c:strCache>
                <c:ptCount val="1"/>
                <c:pt idx="0">
                  <c:v>Women</c:v>
                </c:pt>
              </c:strCache>
            </c:strRef>
          </c:tx>
          <c:spPr>
            <a:solidFill>
              <a:srgbClr val="A02B93">
                <a:lumMod val="60000"/>
                <a:lumOff val="40000"/>
              </a:srgb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'2024-2025'!$A$45:$A$52</c:f>
              <c:strCache>
                <c:ptCount val="8"/>
                <c:pt idx="0">
                  <c:v>GIS Marine Tech.</c:v>
                </c:pt>
                <c:pt idx="1">
                  <c:v>Acidification SDG 14.3</c:v>
                </c:pt>
                <c:pt idx="2">
                  <c:v>MSP-ICZM Colombia</c:v>
                </c:pt>
                <c:pt idx="3">
                  <c:v>OBIS</c:v>
                </c:pt>
                <c:pt idx="4">
                  <c:v>MPA data</c:v>
                </c:pt>
                <c:pt idx="5">
                  <c:v>ADAPT</c:v>
                </c:pt>
                <c:pt idx="6">
                  <c:v>Decade</c:v>
                </c:pt>
                <c:pt idx="7">
                  <c:v>OBIS-CMAR</c:v>
                </c:pt>
              </c:strCache>
            </c:strRef>
          </c:cat>
          <c:val>
            <c:numRef>
              <c:f>'2024-2025'!$D$45:$D$52</c:f>
              <c:numCache>
                <c:formatCode>General</c:formatCode>
                <c:ptCount val="8"/>
                <c:pt idx="5">
                  <c:v>9</c:v>
                </c:pt>
                <c:pt idx="6">
                  <c:v>12</c:v>
                </c:pt>
                <c:pt idx="7">
                  <c:v>11</c:v>
                </c:pt>
              </c:numCache>
            </c:numRef>
          </c:val>
          <c:extLst>
            <c:ext xmlns:c16="http://schemas.microsoft.com/office/drawing/2014/chart" uri="{C3380CC4-5D6E-409C-BE32-E72D297353CC}">
              <c16:uniqueId val="{00000002-3231-43FA-B430-BC300ED03BD2}"/>
            </c:ext>
          </c:extLst>
        </c:ser>
        <c:ser>
          <c:idx val="3"/>
          <c:order val="3"/>
          <c:tx>
            <c:strRef>
              <c:f>'2024-2025'!$E$44</c:f>
              <c:strCache>
                <c:ptCount val="1"/>
                <c:pt idx="0">
                  <c:v>Men</c:v>
                </c:pt>
              </c:strCache>
            </c:strRef>
          </c:tx>
          <c:spPr>
            <a:solidFill>
              <a:schemeClr val="accent5">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'2024-2025'!$A$45:$A$52</c:f>
              <c:strCache>
                <c:ptCount val="8"/>
                <c:pt idx="0">
                  <c:v>GIS Marine Tech.</c:v>
                </c:pt>
                <c:pt idx="1">
                  <c:v>Acidification SDG 14.3</c:v>
                </c:pt>
                <c:pt idx="2">
                  <c:v>MSP-ICZM Colombia</c:v>
                </c:pt>
                <c:pt idx="3">
                  <c:v>OBIS</c:v>
                </c:pt>
                <c:pt idx="4">
                  <c:v>MPA data</c:v>
                </c:pt>
                <c:pt idx="5">
                  <c:v>ADAPT</c:v>
                </c:pt>
                <c:pt idx="6">
                  <c:v>Decade</c:v>
                </c:pt>
                <c:pt idx="7">
                  <c:v>OBIS-CMAR</c:v>
                </c:pt>
              </c:strCache>
            </c:strRef>
          </c:cat>
          <c:val>
            <c:numRef>
              <c:f>'2024-2025'!$E$45:$E$52</c:f>
              <c:numCache>
                <c:formatCode>General</c:formatCode>
                <c:ptCount val="8"/>
                <c:pt idx="5">
                  <c:v>6</c:v>
                </c:pt>
                <c:pt idx="6">
                  <c:v>4</c:v>
                </c:pt>
                <c:pt idx="7">
                  <c:v>4</c:v>
                </c:pt>
              </c:numCache>
            </c:numRef>
          </c:val>
          <c:extLst>
            <c:ext xmlns:c16="http://schemas.microsoft.com/office/drawing/2014/chart" uri="{C3380CC4-5D6E-409C-BE32-E72D297353CC}">
              <c16:uniqueId val="{00000003-3231-43FA-B430-BC300ED03BD2}"/>
            </c:ext>
          </c:extLst>
        </c:ser>
        <c:dLbls>
          <c:showLegendKey val="0"/>
          <c:showVal val="1"/>
          <c:showCatName val="0"/>
          <c:showSerName val="0"/>
          <c:showPercent val="0"/>
          <c:showBubbleSize val="0"/>
        </c:dLbls>
        <c:gapWidth val="79"/>
        <c:shape val="box"/>
        <c:axId val="1436292864"/>
        <c:axId val="136971696"/>
        <c:axId val="0"/>
      </c:bar3DChart>
      <c:catAx>
        <c:axId val="14362928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CO"/>
          </a:p>
        </c:txPr>
        <c:crossAx val="136971696"/>
        <c:crosses val="autoZero"/>
        <c:auto val="1"/>
        <c:lblAlgn val="ctr"/>
        <c:lblOffset val="100"/>
        <c:noMultiLvlLbl val="0"/>
      </c:catAx>
      <c:valAx>
        <c:axId val="136971696"/>
        <c:scaling>
          <c:orientation val="minMax"/>
        </c:scaling>
        <c:delete val="1"/>
        <c:axPos val="l"/>
        <c:numFmt formatCode="General" sourceLinked="1"/>
        <c:majorTickMark val="none"/>
        <c:minorTickMark val="none"/>
        <c:tickLblPos val="nextTo"/>
        <c:crossAx val="1436292864"/>
        <c:crosses val="autoZero"/>
        <c:crossBetween val="between"/>
      </c:valAx>
      <c:spPr>
        <a:noFill/>
        <a:ln>
          <a:noFill/>
        </a:ln>
        <a:effectLst/>
      </c:spPr>
    </c:plotArea>
    <c:legend>
      <c:legendPos val="t"/>
      <c:layout>
        <c:manualLayout>
          <c:xMode val="edge"/>
          <c:yMode val="edge"/>
          <c:x val="4.7239282589676294E-2"/>
          <c:y val="6.1538478104442587E-2"/>
          <c:w val="0.45919641294838143"/>
          <c:h val="0.12202304920197839"/>
        </c:manualLayout>
      </c:layout>
      <c:overlay val="0"/>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s-CO"/>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00"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4852B-243F-2B45-9DD8-017B8E00D691}" type="datetimeFigureOut">
              <a:rPr lang="en-BE" smtClean="0"/>
              <a:t>11/11/2025</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178841-2468-F44B-88D1-098F8308700D}" type="slidenum">
              <a:rPr lang="en-BE" smtClean="0"/>
              <a:t>‹Nº›</a:t>
            </a:fld>
            <a:endParaRPr lang="en-BE"/>
          </a:p>
        </p:txBody>
      </p:sp>
    </p:spTree>
    <p:extLst>
      <p:ext uri="{BB962C8B-B14F-4D97-AF65-F5344CB8AC3E}">
        <p14:creationId xmlns:p14="http://schemas.microsoft.com/office/powerpoint/2010/main" val="302319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600"/>
              </a:spcAft>
              <a:buFont typeface="Arial" panose="020B0604020202020204" pitchFamily="34" charset="0"/>
              <a:buNone/>
            </a:pPr>
            <a:r>
              <a:rPr lang="es-CO" dirty="0">
                <a:solidFill>
                  <a:schemeClr val="tx2">
                    <a:lumMod val="90000"/>
                    <a:lumOff val="10000"/>
                  </a:schemeClr>
                </a:solidFill>
                <a:latin typeface="Calibri" panose="020F0502020204030204" pitchFamily="34" charset="0"/>
                <a:cs typeface="Calibri" panose="020F0502020204030204" pitchFamily="34" charset="0"/>
              </a:rPr>
              <a:t>Buenos días a todos, desde el instituto de investigaciones marinas y costeras INVEMAR presentamos una síntesis de </a:t>
            </a:r>
            <a:r>
              <a:rPr lang="en-US" sz="1800" b="0" i="0" u="none" strike="noStrike" dirty="0">
                <a:solidFill>
                  <a:srgbClr val="000000"/>
                </a:solidFill>
                <a:effectLst/>
                <a:latin typeface="Calibri" panose="020F0502020204030204" pitchFamily="34" charset="0"/>
              </a:rPr>
              <a:t>scope and priorities, major achievements of training in 2024-2025 (with OTGA); and </a:t>
            </a:r>
          </a:p>
          <a:p>
            <a:pPr rtl="0" fontAlgn="base">
              <a:spcBef>
                <a:spcPts val="0"/>
              </a:spcBef>
              <a:spcAft>
                <a:spcPts val="600"/>
              </a:spcAft>
              <a:buFont typeface="Arial" panose="020B0604020202020204" pitchFamily="34" charset="0"/>
              <a:buNone/>
            </a:pPr>
            <a:r>
              <a:rPr lang="en-US" sz="1800" b="0" i="0" u="none" strike="noStrike" dirty="0">
                <a:solidFill>
                  <a:srgbClr val="000000"/>
                </a:solidFill>
                <a:effectLst/>
                <a:latin typeface="Calibri" panose="020F0502020204030204" pitchFamily="34" charset="0"/>
              </a:rPr>
              <a:t>course and training activities planned for 2026  </a:t>
            </a:r>
            <a:r>
              <a:rPr lang="en-US" sz="1800" b="0" i="0" u="none" strike="noStrike" dirty="0" err="1">
                <a:solidFill>
                  <a:srgbClr val="000000"/>
                </a:solidFill>
                <a:effectLst/>
                <a:latin typeface="Calibri" panose="020F0502020204030204" pitchFamily="34" charset="0"/>
              </a:rPr>
              <a:t>desde</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el</a:t>
            </a:r>
            <a:r>
              <a:rPr lang="en-US" sz="1800" b="0" i="0" u="none" strike="noStrike" dirty="0">
                <a:solidFill>
                  <a:srgbClr val="000000"/>
                </a:solidFill>
                <a:effectLst/>
                <a:latin typeface="Calibri" panose="020F0502020204030204" pitchFamily="34" charset="0"/>
              </a:rPr>
              <a:t> Centro regional de </a:t>
            </a:r>
            <a:r>
              <a:rPr lang="en-US" sz="1800" b="0" i="0" u="none" strike="noStrike" dirty="0" err="1">
                <a:solidFill>
                  <a:srgbClr val="000000"/>
                </a:solidFill>
                <a:effectLst/>
                <a:latin typeface="Calibri" panose="020F0502020204030204" pitchFamily="34" charset="0"/>
              </a:rPr>
              <a:t>entrenamiento</a:t>
            </a:r>
            <a:r>
              <a:rPr lang="en-US" sz="1800" b="0" i="0" u="none" strike="noStrike" dirty="0">
                <a:solidFill>
                  <a:srgbClr val="000000"/>
                </a:solidFill>
                <a:effectLst/>
                <a:latin typeface="Calibri" panose="020F0502020204030204" pitchFamily="34" charset="0"/>
              </a:rPr>
              <a:t> Colombia para </a:t>
            </a:r>
            <a:r>
              <a:rPr lang="en-US" sz="1800" b="0" i="0" u="none" strike="noStrike" dirty="0" err="1">
                <a:solidFill>
                  <a:srgbClr val="000000"/>
                </a:solidFill>
                <a:effectLst/>
                <a:latin typeface="Calibri" panose="020F0502020204030204" pitchFamily="34" charset="0"/>
              </a:rPr>
              <a:t>hispanoparlantes</a:t>
            </a:r>
            <a:r>
              <a:rPr lang="en-US" sz="1800" b="0" i="0" u="none" strike="noStrike" dirty="0">
                <a:solidFill>
                  <a:srgbClr val="000000"/>
                </a:solidFill>
                <a:effectLst/>
                <a:latin typeface="Calibri" panose="020F0502020204030204" pitchFamily="34" charset="0"/>
              </a:rPr>
              <a:t>.</a:t>
            </a:r>
          </a:p>
          <a:p>
            <a:pPr rtl="0" fontAlgn="base">
              <a:spcBef>
                <a:spcPts val="0"/>
              </a:spcBef>
              <a:spcAft>
                <a:spcPts val="600"/>
              </a:spcAft>
              <a:buFont typeface="Arial" panose="020B0604020202020204" pitchFamily="34" charset="0"/>
              <a:buNone/>
            </a:pPr>
            <a:endParaRPr lang="en-US" sz="1800" b="0" i="0" u="none" strike="noStrike" dirty="0">
              <a:solidFill>
                <a:srgbClr val="000000"/>
              </a:solidFill>
              <a:effectLst/>
              <a:latin typeface="Calibri" panose="020F0502020204030204" pitchFamily="34" charset="0"/>
            </a:endParaRPr>
          </a:p>
          <a:p>
            <a:pPr rtl="0" fontAlgn="base">
              <a:spcBef>
                <a:spcPts val="0"/>
              </a:spcBef>
              <a:spcAft>
                <a:spcPts val="600"/>
              </a:spcAft>
              <a:buFont typeface="Arial" panose="020B0604020202020204" pitchFamily="34" charset="0"/>
              <a:buNone/>
            </a:pPr>
            <a:r>
              <a:rPr lang="en-US" sz="2800" dirty="0"/>
              <a:t>Good morning everyone. On behalf of the Institute of Marine and Coastal Research, INVEMAR, we’d like to share a brief overview of our scope and priorities, key training achievements for 2024–2025 in collaboration with OTGA, and a preview of the courses and training activities planned for 2026 from the Regional Training Center in Colombia for Spanish-speaking countries.</a:t>
            </a:r>
            <a:endParaRPr lang="en-US" sz="1800" b="0" i="0" u="none" strike="noStrike" dirty="0">
              <a:solidFill>
                <a:srgbClr val="000000"/>
              </a:solidFill>
              <a:effectLst/>
              <a:latin typeface="Calibri" panose="020F0502020204030204" pitchFamily="34" charset="0"/>
            </a:endParaRPr>
          </a:p>
          <a:p>
            <a:endParaRPr lang="en-BE" dirty="0">
              <a:solidFill>
                <a:schemeClr val="tx2">
                  <a:lumMod val="90000"/>
                  <a:lumOff val="10000"/>
                </a:schemeClr>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B178841-2468-F44B-88D1-098F8308700D}" type="slidenum">
              <a:rPr lang="en-BE" smtClean="0"/>
              <a:t>1</a:t>
            </a:fld>
            <a:endParaRPr lang="en-BE"/>
          </a:p>
        </p:txBody>
      </p:sp>
    </p:spTree>
    <p:extLst>
      <p:ext uri="{BB962C8B-B14F-4D97-AF65-F5344CB8AC3E}">
        <p14:creationId xmlns:p14="http://schemas.microsoft.com/office/powerpoint/2010/main" val="1259854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B936F-EBB9-1613-435B-044645B1A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BF23C-1500-1AB9-EBAC-85A274517D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0658F4-BE72-333F-929D-006C66786BF7}"/>
              </a:ext>
            </a:extLst>
          </p:cNvPr>
          <p:cNvSpPr>
            <a:spLocks noGrp="1"/>
          </p:cNvSpPr>
          <p:nvPr>
            <p:ph type="body" idx="1"/>
          </p:nvPr>
        </p:nvSpPr>
        <p:spPr/>
        <p:txBody>
          <a:bodyPr/>
          <a:lstStyle/>
          <a:p>
            <a:pPr marL="285750" indent="-285750">
              <a:lnSpc>
                <a:spcPct val="150000"/>
              </a:lnSpc>
              <a:buFont typeface="Arial" panose="020B0604020202020204" pitchFamily="34" charset="0"/>
              <a:buChar char="•"/>
            </a:pPr>
            <a:r>
              <a:rPr lang="en-US" dirty="0"/>
              <a:t>For RTC Colombia, our main focus is to keep aligning training priorities with regional needs, support project initiatives across the Pacific and Caribbean, and reach professionals working in ocean data and information management.</a:t>
            </a:r>
            <a:endParaRPr lang="en-BE" dirty="0">
              <a:solidFill>
                <a:schemeClr val="tx2">
                  <a:lumMod val="90000"/>
                  <a:lumOff val="10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4EA0B47-F6D9-4986-8790-5E9F5F68F62E}"/>
              </a:ext>
            </a:extLst>
          </p:cNvPr>
          <p:cNvSpPr>
            <a:spLocks noGrp="1"/>
          </p:cNvSpPr>
          <p:nvPr>
            <p:ph type="sldNum" sz="quarter" idx="5"/>
          </p:nvPr>
        </p:nvSpPr>
        <p:spPr/>
        <p:txBody>
          <a:bodyPr/>
          <a:lstStyle/>
          <a:p>
            <a:fld id="{BB178841-2468-F44B-88D1-098F8308700D}" type="slidenum">
              <a:rPr lang="en-BE" smtClean="0"/>
              <a:t>2</a:t>
            </a:fld>
            <a:endParaRPr lang="en-BE"/>
          </a:p>
        </p:txBody>
      </p:sp>
    </p:spTree>
    <p:extLst>
      <p:ext uri="{BB962C8B-B14F-4D97-AF65-F5344CB8AC3E}">
        <p14:creationId xmlns:p14="http://schemas.microsoft.com/office/powerpoint/2010/main" val="2368962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2008B-D800-3C00-BD7A-DD93F032E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2F06E-CC15-D8AD-4AC0-F077C8CEA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66AB3-3A4F-F4C9-E149-8EE863FEB5B5}"/>
              </a:ext>
            </a:extLst>
          </p:cNvPr>
          <p:cNvSpPr>
            <a:spLocks noGrp="1"/>
          </p:cNvSpPr>
          <p:nvPr>
            <p:ph type="body" idx="1"/>
          </p:nvPr>
        </p:nvSpPr>
        <p:spPr/>
        <p:txBody>
          <a:bodyPr/>
          <a:lstStyle/>
          <a:p>
            <a:r>
              <a:rPr lang="en-US" dirty="0"/>
              <a:t>In 2024, we conducted five courses on: ocean acidification, information technologies for marine studies (marine GIS), OBIS data management, ICZM &amp; MSP, and data and information for MPAs. In 2025, we held three more courses: OBIS data management for the Tropical Eastern Pacific Marine Corridor, the Ocean Decade Adapt Workshop, and a fourth course that received support during its fieldwork stage. I’d like to highlight the ADAPT project — a small but meaningful initiative that enabled us to organize an in-person workshop and develop a fully online course, which will be launched soon.</a:t>
            </a:r>
            <a:endParaRPr lang="en-BE" dirty="0">
              <a:solidFill>
                <a:schemeClr val="tx2">
                  <a:lumMod val="90000"/>
                  <a:lumOff val="10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D4544C6-0EDE-7171-1360-ADBFDCC840B0}"/>
              </a:ext>
            </a:extLst>
          </p:cNvPr>
          <p:cNvSpPr>
            <a:spLocks noGrp="1"/>
          </p:cNvSpPr>
          <p:nvPr>
            <p:ph type="sldNum" sz="quarter" idx="5"/>
          </p:nvPr>
        </p:nvSpPr>
        <p:spPr/>
        <p:txBody>
          <a:bodyPr/>
          <a:lstStyle/>
          <a:p>
            <a:fld id="{BB178841-2468-F44B-88D1-098F8308700D}" type="slidenum">
              <a:rPr lang="en-BE" smtClean="0"/>
              <a:t>3</a:t>
            </a:fld>
            <a:endParaRPr lang="en-BE"/>
          </a:p>
        </p:txBody>
      </p:sp>
    </p:spTree>
    <p:extLst>
      <p:ext uri="{BB962C8B-B14F-4D97-AF65-F5344CB8AC3E}">
        <p14:creationId xmlns:p14="http://schemas.microsoft.com/office/powerpoint/2010/main" val="3137485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2008B-D800-3C00-BD7A-DD93F032E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2F06E-CC15-D8AD-4AC0-F077C8CEA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66AB3-3A4F-F4C9-E149-8EE863FEB5B5}"/>
              </a:ext>
            </a:extLst>
          </p:cNvPr>
          <p:cNvSpPr>
            <a:spLocks noGrp="1"/>
          </p:cNvSpPr>
          <p:nvPr>
            <p:ph type="body" idx="1"/>
          </p:nvPr>
        </p:nvSpPr>
        <p:spPr/>
        <p:txBody>
          <a:bodyPr/>
          <a:lstStyle/>
          <a:p>
            <a:r>
              <a:rPr lang="es-CO" dirty="0">
                <a:solidFill>
                  <a:schemeClr val="tx2">
                    <a:lumMod val="90000"/>
                    <a:lumOff val="10000"/>
                  </a:schemeClr>
                </a:solidFill>
                <a:latin typeface="Calibri" panose="020F0502020204030204" pitchFamily="34" charset="0"/>
                <a:cs typeface="Calibri" panose="020F0502020204030204" pitchFamily="34" charset="0"/>
              </a:rPr>
              <a:t>Entre los dos años un total de 8 cursos fueron impartidos  en variedad de modalidades, destacando el logro de 4 de ellos con modalidad presencial. Tuvimos 108 estudiantes de 15 países de la región siendo 57% de ellos mujeres. Hubo predominio de estudiantes de Colombia, dado que algunos tuvieron un alcance nacional , pero países como Perú, Ecuador, Chile Costa Rica, Panamá, Venezuela, Argentina y México, también tuvieron representatividad.</a:t>
            </a:r>
          </a:p>
          <a:p>
            <a:r>
              <a:rPr lang="en-US" dirty="0"/>
              <a:t>Over the two years, we delivered eight courses in different formats — four of them in person. We reached 108 participants from 15 countries across the region, with women representing 57% of the total. Most participants were from Colombia, since some courses had a national focus, but we also had great representation from Peru, Ecuador, Chile, Costa Rica, Panama, Venezuela, Argentina, and Mexico.</a:t>
            </a:r>
            <a:endParaRPr lang="en-BE" dirty="0">
              <a:solidFill>
                <a:schemeClr val="tx2">
                  <a:lumMod val="90000"/>
                  <a:lumOff val="10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D4544C6-0EDE-7171-1360-ADBFDCC840B0}"/>
              </a:ext>
            </a:extLst>
          </p:cNvPr>
          <p:cNvSpPr>
            <a:spLocks noGrp="1"/>
          </p:cNvSpPr>
          <p:nvPr>
            <p:ph type="sldNum" sz="quarter" idx="5"/>
          </p:nvPr>
        </p:nvSpPr>
        <p:spPr/>
        <p:txBody>
          <a:bodyPr/>
          <a:lstStyle/>
          <a:p>
            <a:fld id="{BB178841-2468-F44B-88D1-098F8308700D}" type="slidenum">
              <a:rPr lang="en-BE" smtClean="0"/>
              <a:t>4</a:t>
            </a:fld>
            <a:endParaRPr lang="en-BE"/>
          </a:p>
        </p:txBody>
      </p:sp>
    </p:spTree>
    <p:extLst>
      <p:ext uri="{BB962C8B-B14F-4D97-AF65-F5344CB8AC3E}">
        <p14:creationId xmlns:p14="http://schemas.microsoft.com/office/powerpoint/2010/main" val="2530998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2008B-D800-3C00-BD7A-DD93F032E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2F06E-CC15-D8AD-4AC0-F077C8CEA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66AB3-3A4F-F4C9-E149-8EE863FEB5B5}"/>
              </a:ext>
            </a:extLst>
          </p:cNvPr>
          <p:cNvSpPr>
            <a:spLocks noGrp="1"/>
          </p:cNvSpPr>
          <p:nvPr>
            <p:ph type="body" idx="1"/>
          </p:nvPr>
        </p:nvSpPr>
        <p:spPr/>
        <p:txBody>
          <a:bodyPr/>
          <a:lstStyle/>
          <a:p>
            <a:pPr marL="0" indent="0" algn="l">
              <a:buFont typeface="Arial" panose="020B0604020202020204" pitchFamily="34" charset="0"/>
              <a:buNone/>
            </a:pPr>
            <a:r>
              <a:rPr lang="en-US" dirty="0"/>
              <a:t>Additionally, RTC Colombia hosted an intern from Brazil, Isabel Nakaima, who made important contributions to several courses — especially in preparing and designing digital content. We continue to prioritize blended course delivery, depending on available funding, and to keep our training priorities aligned with regional needs.</a:t>
            </a:r>
            <a:endParaRPr lang="es-ES" dirty="0">
              <a:solidFill>
                <a:schemeClr val="tx2">
                  <a:lumMod val="90000"/>
                  <a:lumOff val="10000"/>
                </a:schemeClr>
              </a:solidFill>
              <a:latin typeface="Calibri" panose="020F0502020204030204" pitchFamily="34" charset="0"/>
              <a:cs typeface="Calibri" panose="020F0502020204030204" pitchFamily="34" charset="0"/>
            </a:endParaRPr>
          </a:p>
          <a:p>
            <a:endParaRPr lang="es-ES" dirty="0">
              <a:solidFill>
                <a:schemeClr val="tx2">
                  <a:lumMod val="90000"/>
                  <a:lumOff val="10000"/>
                </a:schemeClr>
              </a:solidFill>
              <a:latin typeface="Calibri" panose="020F0502020204030204" pitchFamily="34" charset="0"/>
              <a:cs typeface="Calibri" panose="020F0502020204030204" pitchFamily="34" charset="0"/>
            </a:endParaRPr>
          </a:p>
          <a:p>
            <a:endParaRPr lang="en-BE" dirty="0">
              <a:solidFill>
                <a:schemeClr val="tx2">
                  <a:lumMod val="90000"/>
                  <a:lumOff val="10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D4544C6-0EDE-7171-1360-ADBFDCC840B0}"/>
              </a:ext>
            </a:extLst>
          </p:cNvPr>
          <p:cNvSpPr>
            <a:spLocks noGrp="1"/>
          </p:cNvSpPr>
          <p:nvPr>
            <p:ph type="sldNum" sz="quarter" idx="5"/>
          </p:nvPr>
        </p:nvSpPr>
        <p:spPr/>
        <p:txBody>
          <a:bodyPr/>
          <a:lstStyle/>
          <a:p>
            <a:fld id="{BB178841-2468-F44B-88D1-098F8308700D}" type="slidenum">
              <a:rPr lang="en-BE" smtClean="0"/>
              <a:t>5</a:t>
            </a:fld>
            <a:endParaRPr lang="en-BE"/>
          </a:p>
        </p:txBody>
      </p:sp>
    </p:spTree>
    <p:extLst>
      <p:ext uri="{BB962C8B-B14F-4D97-AF65-F5344CB8AC3E}">
        <p14:creationId xmlns:p14="http://schemas.microsoft.com/office/powerpoint/2010/main" val="4009043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2008B-D800-3C00-BD7A-DD93F032E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2F06E-CC15-D8AD-4AC0-F077C8CEA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66AB3-3A4F-F4C9-E149-8EE863FEB5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2">
                    <a:lumMod val="90000"/>
                    <a:lumOff val="10000"/>
                  </a:schemeClr>
                </a:solidFill>
                <a:latin typeface="Calibri" panose="020F0502020204030204" pitchFamily="34" charset="0"/>
                <a:cs typeface="Calibri" panose="020F0502020204030204" pitchFamily="34" charset="0"/>
              </a:rPr>
              <a:t>Para 2026, a la fecha tenemos 3 cursos en la programación, un curso nuevo producto de la combinación de temáticas para la Gobernanza Azul, propuesto con recursos propios. El curso sobre </a:t>
            </a:r>
            <a:r>
              <a:rPr lang="en-US" sz="1200" b="0" kern="1200" noProof="0" dirty="0" err="1">
                <a:solidFill>
                  <a:schemeClr val="accent1">
                    <a:lumMod val="60000"/>
                    <a:lumOff val="40000"/>
                  </a:schemeClr>
                </a:solidFill>
                <a:latin typeface="Calibri" panose="020F0502020204030204"/>
                <a:ea typeface="+mn-ea"/>
                <a:cs typeface="+mn-cs"/>
              </a:rPr>
              <a:t>Capacitación</a:t>
            </a:r>
            <a:r>
              <a:rPr lang="en-US" sz="1200" b="0" kern="1200" noProof="0" dirty="0">
                <a:solidFill>
                  <a:schemeClr val="accent1">
                    <a:lumMod val="60000"/>
                    <a:lumOff val="40000"/>
                  </a:schemeClr>
                </a:solidFill>
                <a:latin typeface="Calibri" panose="020F0502020204030204"/>
                <a:ea typeface="+mn-ea"/>
                <a:cs typeface="+mn-cs"/>
              </a:rPr>
              <a:t> y </a:t>
            </a:r>
            <a:r>
              <a:rPr lang="en-US" sz="1200" b="0" kern="1200" noProof="0" dirty="0" err="1">
                <a:solidFill>
                  <a:schemeClr val="accent1">
                    <a:lumMod val="60000"/>
                    <a:lumOff val="40000"/>
                  </a:schemeClr>
                </a:solidFill>
                <a:latin typeface="Calibri" panose="020F0502020204030204"/>
                <a:ea typeface="+mn-ea"/>
                <a:cs typeface="+mn-cs"/>
              </a:rPr>
              <a:t>entrenamiento</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sobre</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medición</a:t>
            </a:r>
            <a:r>
              <a:rPr lang="en-US" sz="1200" b="0" kern="1200" noProof="0" dirty="0">
                <a:solidFill>
                  <a:schemeClr val="accent1">
                    <a:lumMod val="60000"/>
                    <a:lumOff val="40000"/>
                  </a:schemeClr>
                </a:solidFill>
                <a:latin typeface="Calibri" panose="020F0502020204030204"/>
                <a:ea typeface="+mn-ea"/>
                <a:cs typeface="+mn-cs"/>
              </a:rPr>
              <a:t> de </a:t>
            </a:r>
            <a:r>
              <a:rPr lang="en-US" sz="1200" b="0" kern="1200" noProof="0" dirty="0" err="1">
                <a:solidFill>
                  <a:schemeClr val="accent1">
                    <a:lumMod val="60000"/>
                    <a:lumOff val="40000"/>
                  </a:schemeClr>
                </a:solidFill>
                <a:latin typeface="Calibri" panose="020F0502020204030204"/>
                <a:ea typeface="+mn-ea"/>
                <a:cs typeface="+mn-cs"/>
              </a:rPr>
              <a:t>carbonatos</a:t>
            </a:r>
            <a:r>
              <a:rPr lang="en-US" sz="1200" b="0" kern="1200" noProof="0" dirty="0">
                <a:solidFill>
                  <a:schemeClr val="accent1">
                    <a:lumMod val="60000"/>
                    <a:lumOff val="40000"/>
                  </a:schemeClr>
                </a:solidFill>
                <a:latin typeface="Calibri" panose="020F0502020204030204"/>
                <a:ea typeface="+mn-ea"/>
                <a:cs typeface="+mn-cs"/>
              </a:rPr>
              <a:t> para la </a:t>
            </a:r>
            <a:r>
              <a:rPr lang="en-US" sz="1200" b="0" kern="1200" noProof="0" dirty="0" err="1">
                <a:solidFill>
                  <a:schemeClr val="accent1">
                    <a:lumMod val="60000"/>
                    <a:lumOff val="40000"/>
                  </a:schemeClr>
                </a:solidFill>
                <a:latin typeface="Calibri" panose="020F0502020204030204"/>
                <a:ea typeface="+mn-ea"/>
                <a:cs typeface="+mn-cs"/>
              </a:rPr>
              <a:t>evaluación</a:t>
            </a:r>
            <a:r>
              <a:rPr lang="en-US" sz="1200" b="0" kern="1200" noProof="0" dirty="0">
                <a:solidFill>
                  <a:schemeClr val="accent1">
                    <a:lumMod val="60000"/>
                    <a:lumOff val="40000"/>
                  </a:schemeClr>
                </a:solidFill>
                <a:latin typeface="Calibri" panose="020F0502020204030204"/>
                <a:ea typeface="+mn-ea"/>
                <a:cs typeface="+mn-cs"/>
              </a:rPr>
              <a:t> del </a:t>
            </a:r>
            <a:r>
              <a:rPr lang="en-US" sz="1200" b="0" kern="1200" noProof="0" dirty="0" err="1">
                <a:solidFill>
                  <a:schemeClr val="accent1">
                    <a:lumMod val="60000"/>
                    <a:lumOff val="40000"/>
                  </a:schemeClr>
                </a:solidFill>
                <a:latin typeface="Calibri" panose="020F0502020204030204"/>
                <a:ea typeface="+mn-ea"/>
                <a:cs typeface="+mn-cs"/>
              </a:rPr>
              <a:t>indicador</a:t>
            </a:r>
            <a:r>
              <a:rPr lang="en-US" sz="1200" b="0" kern="1200" noProof="0" dirty="0">
                <a:solidFill>
                  <a:schemeClr val="accent1">
                    <a:lumMod val="60000"/>
                    <a:lumOff val="40000"/>
                  </a:schemeClr>
                </a:solidFill>
                <a:latin typeface="Calibri" panose="020F0502020204030204"/>
                <a:ea typeface="+mn-ea"/>
                <a:cs typeface="+mn-cs"/>
              </a:rPr>
              <a:t> de </a:t>
            </a:r>
            <a:r>
              <a:rPr lang="en-US" sz="1200" b="0" kern="1200" noProof="0" dirty="0" err="1">
                <a:solidFill>
                  <a:schemeClr val="accent1">
                    <a:lumMod val="60000"/>
                    <a:lumOff val="40000"/>
                  </a:schemeClr>
                </a:solidFill>
                <a:latin typeface="Calibri" panose="020F0502020204030204"/>
                <a:ea typeface="+mn-ea"/>
                <a:cs typeface="+mn-cs"/>
              </a:rPr>
              <a:t>acidez</a:t>
            </a:r>
            <a:r>
              <a:rPr lang="en-US" sz="1200" b="0" kern="1200" noProof="0" dirty="0">
                <a:solidFill>
                  <a:schemeClr val="accent1">
                    <a:lumMod val="60000"/>
                    <a:lumOff val="40000"/>
                  </a:schemeClr>
                </a:solidFill>
                <a:latin typeface="Calibri" panose="020F0502020204030204"/>
                <a:ea typeface="+mn-ea"/>
                <a:cs typeface="+mn-cs"/>
              </a:rPr>
              <a:t> media del mar ODS 14.3.1, </a:t>
            </a:r>
            <a:r>
              <a:rPr lang="en-US" sz="1200" b="0" kern="1200" noProof="0" dirty="0" err="1">
                <a:solidFill>
                  <a:schemeClr val="accent1">
                    <a:lumMod val="60000"/>
                    <a:lumOff val="40000"/>
                  </a:schemeClr>
                </a:solidFill>
                <a:latin typeface="Calibri" panose="020F0502020204030204"/>
                <a:ea typeface="+mn-ea"/>
                <a:cs typeface="+mn-cs"/>
              </a:rPr>
              <a:t>el</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cual</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está</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actualmente</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gestionando</a:t>
            </a:r>
            <a:r>
              <a:rPr lang="en-US" sz="1200" b="0" kern="1200" noProof="0" dirty="0">
                <a:solidFill>
                  <a:schemeClr val="accent1">
                    <a:lumMod val="60000"/>
                    <a:lumOff val="40000"/>
                  </a:schemeClr>
                </a:solidFill>
                <a:latin typeface="Calibri" panose="020F0502020204030204"/>
                <a:ea typeface="+mn-ea"/>
                <a:cs typeface="+mn-cs"/>
              </a:rPr>
              <a:t> los </a:t>
            </a:r>
            <a:r>
              <a:rPr lang="en-US" sz="1200" b="0" kern="1200" noProof="0" dirty="0" err="1">
                <a:solidFill>
                  <a:schemeClr val="accent1">
                    <a:lumMod val="60000"/>
                    <a:lumOff val="40000"/>
                  </a:schemeClr>
                </a:solidFill>
                <a:latin typeface="Calibri" panose="020F0502020204030204"/>
                <a:ea typeface="+mn-ea"/>
                <a:cs typeface="+mn-cs"/>
              </a:rPr>
              <a:t>recursos</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financieros</a:t>
            </a:r>
            <a:r>
              <a:rPr lang="en-US" sz="1200" b="0" kern="1200" noProof="0" dirty="0">
                <a:solidFill>
                  <a:schemeClr val="accent1">
                    <a:lumMod val="60000"/>
                    <a:lumOff val="40000"/>
                  </a:schemeClr>
                </a:solidFill>
                <a:latin typeface="Calibri" panose="020F0502020204030204"/>
                <a:ea typeface="+mn-ea"/>
                <a:cs typeface="+mn-cs"/>
              </a:rPr>
              <a:t>, dado que se </a:t>
            </a:r>
            <a:r>
              <a:rPr lang="en-US" sz="1200" b="0" kern="1200" noProof="0" dirty="0" err="1">
                <a:solidFill>
                  <a:schemeClr val="accent1">
                    <a:lumMod val="60000"/>
                    <a:lumOff val="40000"/>
                  </a:schemeClr>
                </a:solidFill>
                <a:latin typeface="Calibri" panose="020F0502020204030204"/>
                <a:ea typeface="+mn-ea"/>
                <a:cs typeface="+mn-cs"/>
              </a:rPr>
              <a:t>planea</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realizar</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en</a:t>
            </a:r>
            <a:r>
              <a:rPr lang="en-US" sz="1200" b="0" kern="1200" noProof="0" dirty="0">
                <a:solidFill>
                  <a:schemeClr val="accent1">
                    <a:lumMod val="60000"/>
                    <a:lumOff val="40000"/>
                  </a:schemeClr>
                </a:solidFill>
                <a:latin typeface="Calibri" panose="020F0502020204030204"/>
                <a:ea typeface="+mn-ea"/>
                <a:cs typeface="+mn-cs"/>
              </a:rPr>
              <a:t>  Ingles e </a:t>
            </a:r>
            <a:r>
              <a:rPr lang="en-US" sz="1200" b="0" kern="1200" noProof="0" dirty="0" err="1">
                <a:solidFill>
                  <a:schemeClr val="accent1">
                    <a:lumMod val="60000"/>
                    <a:lumOff val="40000"/>
                  </a:schemeClr>
                </a:solidFill>
                <a:latin typeface="Calibri" panose="020F0502020204030204"/>
                <a:ea typeface="+mn-ea"/>
                <a:cs typeface="+mn-cs"/>
              </a:rPr>
              <a:t>incluye</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trabajo</a:t>
            </a:r>
            <a:r>
              <a:rPr lang="en-US" sz="1200" b="0" kern="1200" noProof="0" dirty="0">
                <a:solidFill>
                  <a:schemeClr val="accent1">
                    <a:lumMod val="60000"/>
                    <a:lumOff val="40000"/>
                  </a:schemeClr>
                </a:solidFill>
                <a:latin typeface="Calibri" panose="020F0502020204030204"/>
                <a:ea typeface="+mn-ea"/>
                <a:cs typeface="+mn-cs"/>
              </a:rPr>
              <a:t> de campo. Tambien </a:t>
            </a:r>
            <a:r>
              <a:rPr lang="en-US" sz="1200" b="0" kern="1200" noProof="0" dirty="0" err="1">
                <a:solidFill>
                  <a:schemeClr val="accent1">
                    <a:lumMod val="60000"/>
                    <a:lumOff val="40000"/>
                  </a:schemeClr>
                </a:solidFill>
                <a:latin typeface="Calibri" panose="020F0502020204030204"/>
                <a:ea typeface="+mn-ea"/>
                <a:cs typeface="+mn-cs"/>
              </a:rPr>
              <a:t>planeando</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abrir</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el</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curso</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mencionado</a:t>
            </a:r>
            <a:r>
              <a:rPr lang="en-US" sz="1200" b="0" kern="1200" noProof="0" dirty="0">
                <a:solidFill>
                  <a:schemeClr val="accent1">
                    <a:lumMod val="60000"/>
                    <a:lumOff val="40000"/>
                  </a:schemeClr>
                </a:solidFill>
                <a:latin typeface="Calibri" panose="020F0502020204030204"/>
                <a:ea typeface="+mn-ea"/>
                <a:cs typeface="+mn-cs"/>
              </a:rPr>
              <a:t> </a:t>
            </a:r>
            <a:r>
              <a:rPr lang="en-US" sz="1200" b="0" kern="1200" noProof="0" dirty="0" err="1">
                <a:solidFill>
                  <a:schemeClr val="accent1">
                    <a:lumMod val="60000"/>
                    <a:lumOff val="40000"/>
                  </a:schemeClr>
                </a:solidFill>
                <a:latin typeface="Calibri" panose="020F0502020204030204"/>
                <a:ea typeface="+mn-ea"/>
                <a:cs typeface="+mn-cs"/>
              </a:rPr>
              <a:t>anteriormente</a:t>
            </a:r>
            <a:r>
              <a:rPr lang="en-US" sz="1200" b="0" kern="1200" noProof="0" dirty="0">
                <a:solidFill>
                  <a:schemeClr val="accent1">
                    <a:lumMod val="60000"/>
                    <a:lumOff val="40000"/>
                  </a:schemeClr>
                </a:solidFill>
                <a:latin typeface="Calibri" panose="020F0502020204030204"/>
                <a:ea typeface="+mn-ea"/>
                <a:cs typeface="+mn-cs"/>
              </a:rPr>
              <a:t> de Proyecto adapt para </a:t>
            </a:r>
            <a:r>
              <a:rPr lang="en-US" sz="1200" kern="1200" noProof="0" dirty="0" err="1">
                <a:solidFill>
                  <a:schemeClr val="accent1">
                    <a:lumMod val="60000"/>
                    <a:lumOff val="40000"/>
                  </a:schemeClr>
                </a:solidFill>
                <a:latin typeface="+mn-lt"/>
                <a:ea typeface="+mn-ea"/>
                <a:cs typeface="+mn-cs"/>
              </a:rPr>
              <a:t>Formación</a:t>
            </a:r>
            <a:r>
              <a:rPr lang="en-US" sz="1200" kern="1200" noProof="0" dirty="0">
                <a:solidFill>
                  <a:schemeClr val="accent1">
                    <a:lumMod val="60000"/>
                    <a:lumOff val="40000"/>
                  </a:schemeClr>
                </a:solidFill>
                <a:latin typeface="+mn-lt"/>
                <a:ea typeface="+mn-ea"/>
                <a:cs typeface="+mn-cs"/>
              </a:rPr>
              <a:t> </a:t>
            </a:r>
            <a:r>
              <a:rPr lang="en-US" sz="1200" kern="1200" noProof="0" dirty="0" err="1">
                <a:solidFill>
                  <a:schemeClr val="accent1">
                    <a:lumMod val="60000"/>
                    <a:lumOff val="40000"/>
                  </a:schemeClr>
                </a:solidFill>
                <a:latin typeface="+mn-lt"/>
                <a:ea typeface="+mn-ea"/>
                <a:cs typeface="+mn-cs"/>
              </a:rPr>
              <a:t>en</a:t>
            </a:r>
            <a:r>
              <a:rPr lang="en-US" sz="1200" kern="1200" noProof="0" dirty="0">
                <a:solidFill>
                  <a:schemeClr val="accent1">
                    <a:lumMod val="60000"/>
                    <a:lumOff val="40000"/>
                  </a:schemeClr>
                </a:solidFill>
                <a:latin typeface="+mn-lt"/>
                <a:ea typeface="+mn-ea"/>
                <a:cs typeface="+mn-cs"/>
              </a:rPr>
              <a:t> </a:t>
            </a:r>
            <a:r>
              <a:rPr lang="en-US" sz="1200" kern="1200" noProof="0" dirty="0" err="1">
                <a:solidFill>
                  <a:schemeClr val="accent1">
                    <a:lumMod val="60000"/>
                    <a:lumOff val="40000"/>
                  </a:schemeClr>
                </a:solidFill>
                <a:latin typeface="+mn-lt"/>
                <a:ea typeface="+mn-ea"/>
                <a:cs typeface="+mn-cs"/>
              </a:rPr>
              <a:t>mejores</a:t>
            </a:r>
            <a:r>
              <a:rPr lang="en-US" sz="1200" kern="1200" noProof="0" dirty="0">
                <a:solidFill>
                  <a:schemeClr val="accent1">
                    <a:lumMod val="60000"/>
                    <a:lumOff val="40000"/>
                  </a:schemeClr>
                </a:solidFill>
                <a:latin typeface="+mn-lt"/>
                <a:ea typeface="+mn-ea"/>
                <a:cs typeface="+mn-cs"/>
              </a:rPr>
              <a:t> </a:t>
            </a:r>
            <a:r>
              <a:rPr lang="en-US" sz="1200" kern="1200" noProof="0" dirty="0" err="1">
                <a:solidFill>
                  <a:schemeClr val="accent1">
                    <a:lumMod val="60000"/>
                    <a:lumOff val="40000"/>
                  </a:schemeClr>
                </a:solidFill>
                <a:latin typeface="+mn-lt"/>
                <a:ea typeface="+mn-ea"/>
                <a:cs typeface="+mn-cs"/>
              </a:rPr>
              <a:t>prácticas</a:t>
            </a:r>
            <a:r>
              <a:rPr lang="en-US" sz="1200" kern="1200" noProof="0" dirty="0">
                <a:solidFill>
                  <a:schemeClr val="accent1">
                    <a:lumMod val="60000"/>
                    <a:lumOff val="40000"/>
                  </a:schemeClr>
                </a:solidFill>
                <a:latin typeface="+mn-lt"/>
                <a:ea typeface="+mn-ea"/>
                <a:cs typeface="+mn-cs"/>
              </a:rPr>
              <a:t> </a:t>
            </a:r>
            <a:r>
              <a:rPr lang="en-US" sz="1200" kern="1200" noProof="0" dirty="0" err="1">
                <a:solidFill>
                  <a:schemeClr val="accent1">
                    <a:lumMod val="60000"/>
                    <a:lumOff val="40000"/>
                  </a:schemeClr>
                </a:solidFill>
                <a:latin typeface="+mn-lt"/>
                <a:ea typeface="+mn-ea"/>
                <a:cs typeface="+mn-cs"/>
              </a:rPr>
              <a:t>en</a:t>
            </a:r>
            <a:r>
              <a:rPr lang="en-US" sz="1200" kern="1200" noProof="0" dirty="0">
                <a:solidFill>
                  <a:schemeClr val="accent1">
                    <a:lumMod val="60000"/>
                    <a:lumOff val="40000"/>
                  </a:schemeClr>
                </a:solidFill>
                <a:latin typeface="+mn-lt"/>
                <a:ea typeface="+mn-ea"/>
                <a:cs typeface="+mn-cs"/>
              </a:rPr>
              <a:t> </a:t>
            </a:r>
            <a:r>
              <a:rPr lang="en-US" sz="1200" kern="1200" noProof="0" dirty="0" err="1">
                <a:solidFill>
                  <a:schemeClr val="accent1">
                    <a:lumMod val="60000"/>
                    <a:lumOff val="40000"/>
                  </a:schemeClr>
                </a:solidFill>
                <a:latin typeface="+mn-lt"/>
                <a:ea typeface="+mn-ea"/>
                <a:cs typeface="+mn-cs"/>
              </a:rPr>
              <a:t>monitoreo</a:t>
            </a:r>
            <a:r>
              <a:rPr lang="en-US" sz="1200" kern="1200" noProof="0" dirty="0">
                <a:solidFill>
                  <a:schemeClr val="accent1">
                    <a:lumMod val="60000"/>
                    <a:lumOff val="40000"/>
                  </a:schemeClr>
                </a:solidFill>
                <a:latin typeface="+mn-lt"/>
                <a:ea typeface="+mn-ea"/>
                <a:cs typeface="+mn-cs"/>
              </a:rPr>
              <a:t> de </a:t>
            </a:r>
            <a:r>
              <a:rPr lang="en-US" sz="1200" kern="1200" noProof="0" dirty="0" err="1">
                <a:solidFill>
                  <a:schemeClr val="accent1">
                    <a:lumMod val="60000"/>
                    <a:lumOff val="40000"/>
                  </a:schemeClr>
                </a:solidFill>
                <a:latin typeface="+mn-lt"/>
                <a:ea typeface="+mn-ea"/>
                <a:cs typeface="+mn-cs"/>
              </a:rPr>
              <a:t>pastos</a:t>
            </a:r>
            <a:r>
              <a:rPr lang="en-US" sz="1200" kern="1200" noProof="0" dirty="0">
                <a:solidFill>
                  <a:schemeClr val="accent1">
                    <a:lumMod val="60000"/>
                    <a:lumOff val="40000"/>
                  </a:schemeClr>
                </a:solidFill>
                <a:latin typeface="+mn-lt"/>
                <a:ea typeface="+mn-ea"/>
                <a:cs typeface="+mn-cs"/>
              </a:rPr>
              <a:t> </a:t>
            </a:r>
            <a:r>
              <a:rPr lang="en-US" sz="1200" kern="1200" noProof="0" dirty="0" err="1">
                <a:solidFill>
                  <a:schemeClr val="accent1">
                    <a:lumMod val="60000"/>
                    <a:lumOff val="40000"/>
                  </a:schemeClr>
                </a:solidFill>
                <a:latin typeface="+mn-lt"/>
                <a:ea typeface="+mn-ea"/>
                <a:cs typeface="+mn-cs"/>
              </a:rPr>
              <a:t>marinos</a:t>
            </a:r>
            <a:r>
              <a:rPr lang="en-US" sz="1200" kern="1200" noProof="0" dirty="0">
                <a:solidFill>
                  <a:schemeClr val="accent1">
                    <a:lumMod val="60000"/>
                    <a:lumOff val="40000"/>
                  </a:schemeClr>
                </a:solidFill>
                <a:latin typeface="+mn-lt"/>
                <a:ea typeface="+mn-ea"/>
                <a:cs typeface="+mn-cs"/>
              </a:rPr>
              <a:t> y mangler  - ADAT, In Spanish. </a:t>
            </a:r>
            <a:r>
              <a:rPr lang="en-US" dirty="0"/>
              <a:t>For 2026, we have three courses planned so far. One is a new course that brings together topics under Blue Governance, developed with our own resources. Another focuses on training in carbonate measurements to support the SDG 14.3.1 indicator on ocean acidification — we’re currently working on securing funding for this one, since it will be offered in English and includes fieldwork. And we’re also preparing to launch the ADAPT course on Best Practices for Seagrass and Mangrove Monitoring, which will be delivered in Spanish.</a:t>
            </a:r>
            <a:endParaRPr lang="en-US" sz="1200" b="0" kern="1200" noProof="0" dirty="0">
              <a:solidFill>
                <a:schemeClr val="accent1">
                  <a:lumMod val="60000"/>
                  <a:lumOff val="40000"/>
                </a:schemeClr>
              </a:solidFill>
              <a:latin typeface="Calibri" panose="020F0502020204030204"/>
              <a:ea typeface="+mn-ea"/>
              <a:cs typeface="+mn-cs"/>
            </a:endParaRPr>
          </a:p>
          <a:p>
            <a:endParaRPr lang="es-ES" b="0" dirty="0">
              <a:solidFill>
                <a:schemeClr val="tx2">
                  <a:lumMod val="90000"/>
                  <a:lumOff val="10000"/>
                </a:schemeClr>
              </a:solidFill>
              <a:latin typeface="Calibri" panose="020F0502020204030204" pitchFamily="34" charset="0"/>
              <a:cs typeface="Calibri" panose="020F0502020204030204" pitchFamily="34" charset="0"/>
            </a:endParaRPr>
          </a:p>
          <a:p>
            <a:endParaRPr lang="en-BE" dirty="0">
              <a:solidFill>
                <a:schemeClr val="tx2">
                  <a:lumMod val="90000"/>
                  <a:lumOff val="10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D4544C6-0EDE-7171-1360-ADBFDCC840B0}"/>
              </a:ext>
            </a:extLst>
          </p:cNvPr>
          <p:cNvSpPr>
            <a:spLocks noGrp="1"/>
          </p:cNvSpPr>
          <p:nvPr>
            <p:ph type="sldNum" sz="quarter" idx="5"/>
          </p:nvPr>
        </p:nvSpPr>
        <p:spPr/>
        <p:txBody>
          <a:bodyPr/>
          <a:lstStyle/>
          <a:p>
            <a:fld id="{BB178841-2468-F44B-88D1-098F8308700D}" type="slidenum">
              <a:rPr lang="en-BE" smtClean="0"/>
              <a:t>6</a:t>
            </a:fld>
            <a:endParaRPr lang="en-BE"/>
          </a:p>
        </p:txBody>
      </p:sp>
    </p:spTree>
    <p:extLst>
      <p:ext uri="{BB962C8B-B14F-4D97-AF65-F5344CB8AC3E}">
        <p14:creationId xmlns:p14="http://schemas.microsoft.com/office/powerpoint/2010/main" val="2213746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2008B-D800-3C00-BD7A-DD93F032E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2F06E-CC15-D8AD-4AC0-F077C8CEA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66AB3-3A4F-F4C9-E149-8EE863FEB5B5}"/>
              </a:ext>
            </a:extLst>
          </p:cNvPr>
          <p:cNvSpPr>
            <a:spLocks noGrp="1"/>
          </p:cNvSpPr>
          <p:nvPr>
            <p:ph type="body" idx="1"/>
          </p:nvPr>
        </p:nvSpPr>
        <p:spPr/>
        <p:txBody>
          <a:bodyPr/>
          <a:lstStyle/>
          <a:p>
            <a:r>
              <a:rPr lang="en-US" b="1" dirty="0"/>
              <a:t>Finally</a:t>
            </a:r>
            <a:r>
              <a:rPr lang="en-US" dirty="0"/>
              <a:t>, I’d like to highlight a few points.</a:t>
            </a:r>
          </a:p>
          <a:p>
            <a:r>
              <a:rPr lang="en-US" dirty="0"/>
              <a:t>In terms of </a:t>
            </a:r>
            <a:r>
              <a:rPr lang="en-US" b="1" dirty="0"/>
              <a:t>course content</a:t>
            </a:r>
            <a:r>
              <a:rPr lang="en-US" dirty="0"/>
              <a:t>, we keep improving all materials — even those not scheduled for updates — ensuring good quality and incorporating feedback from previous editions.</a:t>
            </a:r>
          </a:p>
          <a:p>
            <a:r>
              <a:rPr lang="en-US" dirty="0"/>
              <a:t>Regarding </a:t>
            </a:r>
            <a:r>
              <a:rPr lang="en-US" b="1" dirty="0"/>
              <a:t>platform performance</a:t>
            </a:r>
            <a:r>
              <a:rPr lang="en-US" dirty="0"/>
              <a:t>, we had fewer issues with </a:t>
            </a:r>
            <a:r>
              <a:rPr lang="en-US" dirty="0" err="1"/>
              <a:t>OceanExpert</a:t>
            </a:r>
            <a:r>
              <a:rPr lang="en-US" dirty="0"/>
              <a:t>–OTGA user profiles compared to 2024.</a:t>
            </a:r>
          </a:p>
          <a:p>
            <a:r>
              <a:rPr lang="en-US" dirty="0"/>
              <a:t>We also want to recognize the </a:t>
            </a:r>
            <a:r>
              <a:rPr lang="en-US" b="1" dirty="0"/>
              <a:t>excellent support from the OTGA Project Coordinator in Belgium</a:t>
            </a:r>
            <a:r>
              <a:rPr lang="en-US" dirty="0"/>
              <a:t>, who helped throughout planning, content development, and student activation. Their feedback summaries at the end of each course were really helpful for improving future editions.</a:t>
            </a:r>
          </a:p>
          <a:p>
            <a:r>
              <a:rPr lang="en-US" dirty="0"/>
              <a:t>And in general, we continue expanding </a:t>
            </a:r>
            <a:r>
              <a:rPr lang="en-US" b="1" dirty="0"/>
              <a:t>tailor-made courses</a:t>
            </a:r>
            <a:r>
              <a:rPr lang="en-US" dirty="0"/>
              <a:t> as funding opportunities, and staying aligned with </a:t>
            </a:r>
            <a:r>
              <a:rPr lang="en-US" b="1" dirty="0"/>
              <a:t>IOC and IOCARIBE strategies</a:t>
            </a:r>
            <a:r>
              <a:rPr lang="en-US" dirty="0"/>
              <a:t> — especially promoting gender balance in ocean science and supporting </a:t>
            </a:r>
            <a:r>
              <a:rPr lang="en-US" b="1" dirty="0"/>
              <a:t>young professionals</a:t>
            </a:r>
            <a:r>
              <a:rPr lang="en-US" dirty="0"/>
              <a:t> in the Caribbean.</a:t>
            </a:r>
          </a:p>
          <a:p>
            <a:endParaRPr lang="en-BE" dirty="0">
              <a:solidFill>
                <a:schemeClr val="tx2">
                  <a:lumMod val="90000"/>
                  <a:lumOff val="10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D4544C6-0EDE-7171-1360-ADBFDCC840B0}"/>
              </a:ext>
            </a:extLst>
          </p:cNvPr>
          <p:cNvSpPr>
            <a:spLocks noGrp="1"/>
          </p:cNvSpPr>
          <p:nvPr>
            <p:ph type="sldNum" sz="quarter" idx="5"/>
          </p:nvPr>
        </p:nvSpPr>
        <p:spPr/>
        <p:txBody>
          <a:bodyPr/>
          <a:lstStyle/>
          <a:p>
            <a:fld id="{BB178841-2468-F44B-88D1-098F8308700D}" type="slidenum">
              <a:rPr lang="en-BE" smtClean="0"/>
              <a:t>7</a:t>
            </a:fld>
            <a:endParaRPr lang="en-BE"/>
          </a:p>
        </p:txBody>
      </p:sp>
    </p:spTree>
    <p:extLst>
      <p:ext uri="{BB962C8B-B14F-4D97-AF65-F5344CB8AC3E}">
        <p14:creationId xmlns:p14="http://schemas.microsoft.com/office/powerpoint/2010/main" val="320299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2008B-D800-3C00-BD7A-DD93F032E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2F06E-CC15-D8AD-4AC0-F077C8CEA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66AB3-3A4F-F4C9-E149-8EE863FEB5B5}"/>
              </a:ext>
            </a:extLst>
          </p:cNvPr>
          <p:cNvSpPr>
            <a:spLocks noGrp="1"/>
          </p:cNvSpPr>
          <p:nvPr>
            <p:ph type="body" idx="1"/>
          </p:nvPr>
        </p:nvSpPr>
        <p:spPr/>
        <p:txBody>
          <a:bodyPr/>
          <a:lstStyle/>
          <a:p>
            <a:r>
              <a:rPr lang="en-US" b="1" dirty="0"/>
              <a:t>Finally</a:t>
            </a:r>
            <a:r>
              <a:rPr lang="en-US" dirty="0"/>
              <a:t>, I’d like to highlight a few points.</a:t>
            </a:r>
          </a:p>
          <a:p>
            <a:r>
              <a:rPr lang="en-US" dirty="0"/>
              <a:t>In terms of </a:t>
            </a:r>
            <a:r>
              <a:rPr lang="en-US" b="1" dirty="0"/>
              <a:t>course content</a:t>
            </a:r>
            <a:r>
              <a:rPr lang="en-US" dirty="0"/>
              <a:t>, we keep improving all materials — even those not scheduled for updates — ensuring good quality and incorporating feedback from previous editions.</a:t>
            </a:r>
          </a:p>
          <a:p>
            <a:r>
              <a:rPr lang="en-US" dirty="0"/>
              <a:t>Regarding </a:t>
            </a:r>
            <a:r>
              <a:rPr lang="en-US" b="1" dirty="0"/>
              <a:t>platform performance</a:t>
            </a:r>
            <a:r>
              <a:rPr lang="en-US" dirty="0"/>
              <a:t>, we had fewer issues with </a:t>
            </a:r>
            <a:r>
              <a:rPr lang="en-US" dirty="0" err="1"/>
              <a:t>OceanExpert</a:t>
            </a:r>
            <a:r>
              <a:rPr lang="en-US" dirty="0"/>
              <a:t>–OTGA user profiles compared to 2024.</a:t>
            </a:r>
          </a:p>
          <a:p>
            <a:r>
              <a:rPr lang="en-US" dirty="0"/>
              <a:t>We also want to recognize the </a:t>
            </a:r>
            <a:r>
              <a:rPr lang="en-US" b="1" dirty="0"/>
              <a:t>excellent support from the OTGA Project Coordinator in Belgium</a:t>
            </a:r>
            <a:r>
              <a:rPr lang="en-US" dirty="0"/>
              <a:t>, who helped throughout planning, content development, and student activation. Their feedback summaries at the end of each course were really helpful for improving future editions.</a:t>
            </a:r>
          </a:p>
          <a:p>
            <a:r>
              <a:rPr lang="en-US" dirty="0"/>
              <a:t>And in general, we continue expanding </a:t>
            </a:r>
            <a:r>
              <a:rPr lang="en-US" b="1" dirty="0"/>
              <a:t>tailor-made courses</a:t>
            </a:r>
            <a:r>
              <a:rPr lang="en-US" dirty="0"/>
              <a:t> as funding opportunities, and staying aligned with </a:t>
            </a:r>
            <a:r>
              <a:rPr lang="en-US" b="1" dirty="0"/>
              <a:t>IOC and IOCARIBE strategies</a:t>
            </a:r>
            <a:r>
              <a:rPr lang="en-US" dirty="0"/>
              <a:t> — especially promoting gender balance in ocean science and supporting </a:t>
            </a:r>
            <a:r>
              <a:rPr lang="en-US" b="1" dirty="0"/>
              <a:t>young professionals</a:t>
            </a:r>
            <a:r>
              <a:rPr lang="en-US" dirty="0"/>
              <a:t> in the Caribbean.</a:t>
            </a:r>
          </a:p>
          <a:p>
            <a:endParaRPr lang="en-BE" dirty="0">
              <a:solidFill>
                <a:schemeClr val="tx2">
                  <a:lumMod val="90000"/>
                  <a:lumOff val="10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D4544C6-0EDE-7171-1360-ADBFDCC840B0}"/>
              </a:ext>
            </a:extLst>
          </p:cNvPr>
          <p:cNvSpPr>
            <a:spLocks noGrp="1"/>
          </p:cNvSpPr>
          <p:nvPr>
            <p:ph type="sldNum" sz="quarter" idx="5"/>
          </p:nvPr>
        </p:nvSpPr>
        <p:spPr/>
        <p:txBody>
          <a:bodyPr/>
          <a:lstStyle/>
          <a:p>
            <a:fld id="{BB178841-2468-F44B-88D1-098F8308700D}" type="slidenum">
              <a:rPr lang="en-BE" smtClean="0"/>
              <a:t>8</a:t>
            </a:fld>
            <a:endParaRPr lang="en-BE"/>
          </a:p>
        </p:txBody>
      </p:sp>
    </p:spTree>
    <p:extLst>
      <p:ext uri="{BB962C8B-B14F-4D97-AF65-F5344CB8AC3E}">
        <p14:creationId xmlns:p14="http://schemas.microsoft.com/office/powerpoint/2010/main" val="816620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9BB9D-E654-1C27-ED7E-FE09E932EF2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F791ABBA-6E91-7ED7-6E09-724086EB8C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8ABF777D-1407-CCD3-6478-EA81BB09E342}"/>
              </a:ext>
            </a:extLst>
          </p:cNvPr>
          <p:cNvSpPr>
            <a:spLocks noGrp="1"/>
          </p:cNvSpPr>
          <p:nvPr>
            <p:ph type="dt" sz="half" idx="10"/>
          </p:nvPr>
        </p:nvSpPr>
        <p:spPr/>
        <p:txBody>
          <a:bodyPr/>
          <a:lstStyle/>
          <a:p>
            <a:fld id="{BC37647F-A6AA-6D49-B078-520BFC12A2F6}" type="datetimeFigureOut">
              <a:rPr lang="en-BE" smtClean="0"/>
              <a:t>11/11/2025</a:t>
            </a:fld>
            <a:endParaRPr lang="en-BE"/>
          </a:p>
        </p:txBody>
      </p:sp>
      <p:sp>
        <p:nvSpPr>
          <p:cNvPr id="5" name="Footer Placeholder 4">
            <a:extLst>
              <a:ext uri="{FF2B5EF4-FFF2-40B4-BE49-F238E27FC236}">
                <a16:creationId xmlns:a16="http://schemas.microsoft.com/office/drawing/2014/main" id="{DD000B78-1A6E-3682-0A7A-C39E8DD3CED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08CE8209-BE9D-05B9-9FD7-77B9CFF4898A}"/>
              </a:ext>
            </a:extLst>
          </p:cNvPr>
          <p:cNvSpPr>
            <a:spLocks noGrp="1"/>
          </p:cNvSpPr>
          <p:nvPr>
            <p:ph type="sldNum" sz="quarter" idx="12"/>
          </p:nvPr>
        </p:nvSpPr>
        <p:spPr/>
        <p:txBody>
          <a:bodyPr/>
          <a:lstStyle/>
          <a:p>
            <a:fld id="{B846B9C0-F060-8347-ADBA-BF1DCF1CED89}" type="slidenum">
              <a:rPr lang="en-BE" smtClean="0"/>
              <a:t>‹Nº›</a:t>
            </a:fld>
            <a:endParaRPr lang="en-BE"/>
          </a:p>
        </p:txBody>
      </p:sp>
    </p:spTree>
    <p:extLst>
      <p:ext uri="{BB962C8B-B14F-4D97-AF65-F5344CB8AC3E}">
        <p14:creationId xmlns:p14="http://schemas.microsoft.com/office/powerpoint/2010/main" val="103558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D8B6-BD97-683D-B106-B59F88CA4B72}"/>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6821ECD3-830B-31AF-39AB-3DA27D953E9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C1726610-E19C-8DA8-C55A-F0998E20D956}"/>
              </a:ext>
            </a:extLst>
          </p:cNvPr>
          <p:cNvSpPr>
            <a:spLocks noGrp="1"/>
          </p:cNvSpPr>
          <p:nvPr>
            <p:ph type="dt" sz="half" idx="10"/>
          </p:nvPr>
        </p:nvSpPr>
        <p:spPr/>
        <p:txBody>
          <a:bodyPr/>
          <a:lstStyle/>
          <a:p>
            <a:fld id="{BC37647F-A6AA-6D49-B078-520BFC12A2F6}" type="datetimeFigureOut">
              <a:rPr lang="en-BE" smtClean="0"/>
              <a:t>11/11/2025</a:t>
            </a:fld>
            <a:endParaRPr lang="en-BE"/>
          </a:p>
        </p:txBody>
      </p:sp>
      <p:sp>
        <p:nvSpPr>
          <p:cNvPr id="5" name="Footer Placeholder 4">
            <a:extLst>
              <a:ext uri="{FF2B5EF4-FFF2-40B4-BE49-F238E27FC236}">
                <a16:creationId xmlns:a16="http://schemas.microsoft.com/office/drawing/2014/main" id="{D47B0B45-88E7-F47C-936F-1FBE27E817BB}"/>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E2E28CEC-859E-A72E-5B69-770223A3B8FA}"/>
              </a:ext>
            </a:extLst>
          </p:cNvPr>
          <p:cNvSpPr>
            <a:spLocks noGrp="1"/>
          </p:cNvSpPr>
          <p:nvPr>
            <p:ph type="sldNum" sz="quarter" idx="12"/>
          </p:nvPr>
        </p:nvSpPr>
        <p:spPr/>
        <p:txBody>
          <a:bodyPr/>
          <a:lstStyle/>
          <a:p>
            <a:fld id="{B846B9C0-F060-8347-ADBA-BF1DCF1CED89}" type="slidenum">
              <a:rPr lang="en-BE" smtClean="0"/>
              <a:t>‹Nº›</a:t>
            </a:fld>
            <a:endParaRPr lang="en-BE"/>
          </a:p>
        </p:txBody>
      </p:sp>
    </p:spTree>
    <p:extLst>
      <p:ext uri="{BB962C8B-B14F-4D97-AF65-F5344CB8AC3E}">
        <p14:creationId xmlns:p14="http://schemas.microsoft.com/office/powerpoint/2010/main" val="390903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CA438-D096-E00A-17D2-6D712916243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738393C8-F119-B85F-2BF9-247BE99C265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4D40515A-DED6-4B4A-1C98-74352A89DFED}"/>
              </a:ext>
            </a:extLst>
          </p:cNvPr>
          <p:cNvSpPr>
            <a:spLocks noGrp="1"/>
          </p:cNvSpPr>
          <p:nvPr>
            <p:ph type="dt" sz="half" idx="10"/>
          </p:nvPr>
        </p:nvSpPr>
        <p:spPr/>
        <p:txBody>
          <a:bodyPr/>
          <a:lstStyle/>
          <a:p>
            <a:fld id="{BC37647F-A6AA-6D49-B078-520BFC12A2F6}" type="datetimeFigureOut">
              <a:rPr lang="en-BE" smtClean="0"/>
              <a:t>11/11/2025</a:t>
            </a:fld>
            <a:endParaRPr lang="en-BE"/>
          </a:p>
        </p:txBody>
      </p:sp>
      <p:sp>
        <p:nvSpPr>
          <p:cNvPr id="5" name="Footer Placeholder 4">
            <a:extLst>
              <a:ext uri="{FF2B5EF4-FFF2-40B4-BE49-F238E27FC236}">
                <a16:creationId xmlns:a16="http://schemas.microsoft.com/office/drawing/2014/main" id="{3212B990-A1A8-4023-6E44-55FA81D544E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E1330ED0-2BEA-15D8-E334-10D3ED3CCCAC}"/>
              </a:ext>
            </a:extLst>
          </p:cNvPr>
          <p:cNvSpPr>
            <a:spLocks noGrp="1"/>
          </p:cNvSpPr>
          <p:nvPr>
            <p:ph type="sldNum" sz="quarter" idx="12"/>
          </p:nvPr>
        </p:nvSpPr>
        <p:spPr/>
        <p:txBody>
          <a:bodyPr/>
          <a:lstStyle/>
          <a:p>
            <a:fld id="{B846B9C0-F060-8347-ADBA-BF1DCF1CED89}" type="slidenum">
              <a:rPr lang="en-BE" smtClean="0"/>
              <a:t>‹Nº›</a:t>
            </a:fld>
            <a:endParaRPr lang="en-BE"/>
          </a:p>
        </p:txBody>
      </p:sp>
    </p:spTree>
    <p:extLst>
      <p:ext uri="{BB962C8B-B14F-4D97-AF65-F5344CB8AC3E}">
        <p14:creationId xmlns:p14="http://schemas.microsoft.com/office/powerpoint/2010/main" val="598143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5070-3F26-71F3-BE4C-007E3D32B29D}"/>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9F708493-EFF8-B09F-5587-CDBC3473AEB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126B055B-47D1-D2D4-37EC-8BD7105103BB}"/>
              </a:ext>
            </a:extLst>
          </p:cNvPr>
          <p:cNvSpPr>
            <a:spLocks noGrp="1"/>
          </p:cNvSpPr>
          <p:nvPr>
            <p:ph type="dt" sz="half" idx="10"/>
          </p:nvPr>
        </p:nvSpPr>
        <p:spPr/>
        <p:txBody>
          <a:bodyPr/>
          <a:lstStyle/>
          <a:p>
            <a:fld id="{BC37647F-A6AA-6D49-B078-520BFC12A2F6}" type="datetimeFigureOut">
              <a:rPr lang="en-BE" smtClean="0"/>
              <a:t>11/11/2025</a:t>
            </a:fld>
            <a:endParaRPr lang="en-BE"/>
          </a:p>
        </p:txBody>
      </p:sp>
      <p:sp>
        <p:nvSpPr>
          <p:cNvPr id="5" name="Footer Placeholder 4">
            <a:extLst>
              <a:ext uri="{FF2B5EF4-FFF2-40B4-BE49-F238E27FC236}">
                <a16:creationId xmlns:a16="http://schemas.microsoft.com/office/drawing/2014/main" id="{B65BD7AE-20D3-0B5B-A746-1635B77684A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0A5A4E60-3297-6A18-8FE7-7F350A853806}"/>
              </a:ext>
            </a:extLst>
          </p:cNvPr>
          <p:cNvSpPr>
            <a:spLocks noGrp="1"/>
          </p:cNvSpPr>
          <p:nvPr>
            <p:ph type="sldNum" sz="quarter" idx="12"/>
          </p:nvPr>
        </p:nvSpPr>
        <p:spPr/>
        <p:txBody>
          <a:bodyPr/>
          <a:lstStyle/>
          <a:p>
            <a:fld id="{B846B9C0-F060-8347-ADBA-BF1DCF1CED89}" type="slidenum">
              <a:rPr lang="en-BE" smtClean="0"/>
              <a:t>‹Nº›</a:t>
            </a:fld>
            <a:endParaRPr lang="en-BE"/>
          </a:p>
        </p:txBody>
      </p:sp>
    </p:spTree>
    <p:extLst>
      <p:ext uri="{BB962C8B-B14F-4D97-AF65-F5344CB8AC3E}">
        <p14:creationId xmlns:p14="http://schemas.microsoft.com/office/powerpoint/2010/main" val="177119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06419-82F9-50E1-8E25-D785F1A389A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8FFE2146-EE22-9F36-7495-E2FF1C8152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A04AD8B-1A0C-0AEC-21CE-F27F13C93E8E}"/>
              </a:ext>
            </a:extLst>
          </p:cNvPr>
          <p:cNvSpPr>
            <a:spLocks noGrp="1"/>
          </p:cNvSpPr>
          <p:nvPr>
            <p:ph type="dt" sz="half" idx="10"/>
          </p:nvPr>
        </p:nvSpPr>
        <p:spPr/>
        <p:txBody>
          <a:bodyPr/>
          <a:lstStyle/>
          <a:p>
            <a:fld id="{BC37647F-A6AA-6D49-B078-520BFC12A2F6}" type="datetimeFigureOut">
              <a:rPr lang="en-BE" smtClean="0"/>
              <a:t>11/11/2025</a:t>
            </a:fld>
            <a:endParaRPr lang="en-BE"/>
          </a:p>
        </p:txBody>
      </p:sp>
      <p:sp>
        <p:nvSpPr>
          <p:cNvPr id="5" name="Footer Placeholder 4">
            <a:extLst>
              <a:ext uri="{FF2B5EF4-FFF2-40B4-BE49-F238E27FC236}">
                <a16:creationId xmlns:a16="http://schemas.microsoft.com/office/drawing/2014/main" id="{C4F84606-EA8E-1AEB-E7D3-72AF33C1FB2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81D529DD-7531-6E21-5772-5D66894A544D}"/>
              </a:ext>
            </a:extLst>
          </p:cNvPr>
          <p:cNvSpPr>
            <a:spLocks noGrp="1"/>
          </p:cNvSpPr>
          <p:nvPr>
            <p:ph type="sldNum" sz="quarter" idx="12"/>
          </p:nvPr>
        </p:nvSpPr>
        <p:spPr/>
        <p:txBody>
          <a:bodyPr/>
          <a:lstStyle/>
          <a:p>
            <a:fld id="{B846B9C0-F060-8347-ADBA-BF1DCF1CED89}" type="slidenum">
              <a:rPr lang="en-BE" smtClean="0"/>
              <a:t>‹Nº›</a:t>
            </a:fld>
            <a:endParaRPr lang="en-BE"/>
          </a:p>
        </p:txBody>
      </p:sp>
    </p:spTree>
    <p:extLst>
      <p:ext uri="{BB962C8B-B14F-4D97-AF65-F5344CB8AC3E}">
        <p14:creationId xmlns:p14="http://schemas.microsoft.com/office/powerpoint/2010/main" val="3707930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A328B-416B-78B0-3F51-43A2109D14E5}"/>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500DE13D-F8EC-26C4-A221-4D900E17EBE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F8235B3A-DEEA-3569-278A-6032D7FA13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12908D4C-C478-0D3A-6A92-257B51A810B5}"/>
              </a:ext>
            </a:extLst>
          </p:cNvPr>
          <p:cNvSpPr>
            <a:spLocks noGrp="1"/>
          </p:cNvSpPr>
          <p:nvPr>
            <p:ph type="dt" sz="half" idx="10"/>
          </p:nvPr>
        </p:nvSpPr>
        <p:spPr/>
        <p:txBody>
          <a:bodyPr/>
          <a:lstStyle/>
          <a:p>
            <a:fld id="{BC37647F-A6AA-6D49-B078-520BFC12A2F6}" type="datetimeFigureOut">
              <a:rPr lang="en-BE" smtClean="0"/>
              <a:t>11/11/2025</a:t>
            </a:fld>
            <a:endParaRPr lang="en-BE"/>
          </a:p>
        </p:txBody>
      </p:sp>
      <p:sp>
        <p:nvSpPr>
          <p:cNvPr id="6" name="Footer Placeholder 5">
            <a:extLst>
              <a:ext uri="{FF2B5EF4-FFF2-40B4-BE49-F238E27FC236}">
                <a16:creationId xmlns:a16="http://schemas.microsoft.com/office/drawing/2014/main" id="{ECA59EDC-C25C-2AC9-1043-777580783AAB}"/>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30A00C88-30AF-A50A-C4C8-D43F2A486590}"/>
              </a:ext>
            </a:extLst>
          </p:cNvPr>
          <p:cNvSpPr>
            <a:spLocks noGrp="1"/>
          </p:cNvSpPr>
          <p:nvPr>
            <p:ph type="sldNum" sz="quarter" idx="12"/>
          </p:nvPr>
        </p:nvSpPr>
        <p:spPr/>
        <p:txBody>
          <a:bodyPr/>
          <a:lstStyle/>
          <a:p>
            <a:fld id="{B846B9C0-F060-8347-ADBA-BF1DCF1CED89}" type="slidenum">
              <a:rPr lang="en-BE" smtClean="0"/>
              <a:t>‹Nº›</a:t>
            </a:fld>
            <a:endParaRPr lang="en-BE"/>
          </a:p>
        </p:txBody>
      </p:sp>
    </p:spTree>
    <p:extLst>
      <p:ext uri="{BB962C8B-B14F-4D97-AF65-F5344CB8AC3E}">
        <p14:creationId xmlns:p14="http://schemas.microsoft.com/office/powerpoint/2010/main" val="4173132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1AFFC-C502-006C-549B-EF77329F4013}"/>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5C0BB755-BDA5-E98B-9058-C510B670B8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C17A474-3610-351A-217E-0E5AC4DF223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86545148-1B38-0DCB-CB8D-4124A10FD1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0820621-6999-CC4B-FFFD-C69152F4D0E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F47CD7CB-9587-1505-6278-EDA88A51ED35}"/>
              </a:ext>
            </a:extLst>
          </p:cNvPr>
          <p:cNvSpPr>
            <a:spLocks noGrp="1"/>
          </p:cNvSpPr>
          <p:nvPr>
            <p:ph type="dt" sz="half" idx="10"/>
          </p:nvPr>
        </p:nvSpPr>
        <p:spPr/>
        <p:txBody>
          <a:bodyPr/>
          <a:lstStyle/>
          <a:p>
            <a:fld id="{BC37647F-A6AA-6D49-B078-520BFC12A2F6}" type="datetimeFigureOut">
              <a:rPr lang="en-BE" smtClean="0"/>
              <a:t>11/11/2025</a:t>
            </a:fld>
            <a:endParaRPr lang="en-BE"/>
          </a:p>
        </p:txBody>
      </p:sp>
      <p:sp>
        <p:nvSpPr>
          <p:cNvPr id="8" name="Footer Placeholder 7">
            <a:extLst>
              <a:ext uri="{FF2B5EF4-FFF2-40B4-BE49-F238E27FC236}">
                <a16:creationId xmlns:a16="http://schemas.microsoft.com/office/drawing/2014/main" id="{EA8787E5-D798-688B-1A85-B5B5D1C20E99}"/>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DA4DE885-1AE7-8AAA-4D22-AF9C3DE8FF20}"/>
              </a:ext>
            </a:extLst>
          </p:cNvPr>
          <p:cNvSpPr>
            <a:spLocks noGrp="1"/>
          </p:cNvSpPr>
          <p:nvPr>
            <p:ph type="sldNum" sz="quarter" idx="12"/>
          </p:nvPr>
        </p:nvSpPr>
        <p:spPr/>
        <p:txBody>
          <a:bodyPr/>
          <a:lstStyle/>
          <a:p>
            <a:fld id="{B846B9C0-F060-8347-ADBA-BF1DCF1CED89}" type="slidenum">
              <a:rPr lang="en-BE" smtClean="0"/>
              <a:t>‹Nº›</a:t>
            </a:fld>
            <a:endParaRPr lang="en-BE"/>
          </a:p>
        </p:txBody>
      </p:sp>
    </p:spTree>
    <p:extLst>
      <p:ext uri="{BB962C8B-B14F-4D97-AF65-F5344CB8AC3E}">
        <p14:creationId xmlns:p14="http://schemas.microsoft.com/office/powerpoint/2010/main" val="297532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DEAE-1D69-C937-D372-DC6B02DA464E}"/>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6603462C-5D81-3C8A-55B8-B435642E4E4F}"/>
              </a:ext>
            </a:extLst>
          </p:cNvPr>
          <p:cNvSpPr>
            <a:spLocks noGrp="1"/>
          </p:cNvSpPr>
          <p:nvPr>
            <p:ph type="dt" sz="half" idx="10"/>
          </p:nvPr>
        </p:nvSpPr>
        <p:spPr/>
        <p:txBody>
          <a:bodyPr/>
          <a:lstStyle/>
          <a:p>
            <a:fld id="{BC37647F-A6AA-6D49-B078-520BFC12A2F6}" type="datetimeFigureOut">
              <a:rPr lang="en-BE" smtClean="0"/>
              <a:t>11/11/2025</a:t>
            </a:fld>
            <a:endParaRPr lang="en-BE"/>
          </a:p>
        </p:txBody>
      </p:sp>
      <p:sp>
        <p:nvSpPr>
          <p:cNvPr id="4" name="Footer Placeholder 3">
            <a:extLst>
              <a:ext uri="{FF2B5EF4-FFF2-40B4-BE49-F238E27FC236}">
                <a16:creationId xmlns:a16="http://schemas.microsoft.com/office/drawing/2014/main" id="{7547588C-5BBA-D6F2-F425-C42A827CF69F}"/>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FA2D3726-57F5-715B-8380-AB9BB095AF8E}"/>
              </a:ext>
            </a:extLst>
          </p:cNvPr>
          <p:cNvSpPr>
            <a:spLocks noGrp="1"/>
          </p:cNvSpPr>
          <p:nvPr>
            <p:ph type="sldNum" sz="quarter" idx="12"/>
          </p:nvPr>
        </p:nvSpPr>
        <p:spPr/>
        <p:txBody>
          <a:bodyPr/>
          <a:lstStyle/>
          <a:p>
            <a:fld id="{B846B9C0-F060-8347-ADBA-BF1DCF1CED89}" type="slidenum">
              <a:rPr lang="en-BE" smtClean="0"/>
              <a:t>‹Nº›</a:t>
            </a:fld>
            <a:endParaRPr lang="en-BE"/>
          </a:p>
        </p:txBody>
      </p:sp>
    </p:spTree>
    <p:extLst>
      <p:ext uri="{BB962C8B-B14F-4D97-AF65-F5344CB8AC3E}">
        <p14:creationId xmlns:p14="http://schemas.microsoft.com/office/powerpoint/2010/main" val="4279518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7E0BC5-FFB7-4CFC-E339-C6091E522932}"/>
              </a:ext>
            </a:extLst>
          </p:cNvPr>
          <p:cNvSpPr>
            <a:spLocks noGrp="1"/>
          </p:cNvSpPr>
          <p:nvPr>
            <p:ph type="dt" sz="half" idx="10"/>
          </p:nvPr>
        </p:nvSpPr>
        <p:spPr/>
        <p:txBody>
          <a:bodyPr/>
          <a:lstStyle/>
          <a:p>
            <a:fld id="{BC37647F-A6AA-6D49-B078-520BFC12A2F6}" type="datetimeFigureOut">
              <a:rPr lang="en-BE" smtClean="0"/>
              <a:t>11/11/2025</a:t>
            </a:fld>
            <a:endParaRPr lang="en-BE"/>
          </a:p>
        </p:txBody>
      </p:sp>
      <p:sp>
        <p:nvSpPr>
          <p:cNvPr id="3" name="Footer Placeholder 2">
            <a:extLst>
              <a:ext uri="{FF2B5EF4-FFF2-40B4-BE49-F238E27FC236}">
                <a16:creationId xmlns:a16="http://schemas.microsoft.com/office/drawing/2014/main" id="{ACC570C8-5702-FC23-8FD3-50F7C86C3843}"/>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E11995BD-B51B-E504-F330-3BB2AC9A318C}"/>
              </a:ext>
            </a:extLst>
          </p:cNvPr>
          <p:cNvSpPr>
            <a:spLocks noGrp="1"/>
          </p:cNvSpPr>
          <p:nvPr>
            <p:ph type="sldNum" sz="quarter" idx="12"/>
          </p:nvPr>
        </p:nvSpPr>
        <p:spPr/>
        <p:txBody>
          <a:bodyPr/>
          <a:lstStyle/>
          <a:p>
            <a:fld id="{B846B9C0-F060-8347-ADBA-BF1DCF1CED89}" type="slidenum">
              <a:rPr lang="en-BE" smtClean="0"/>
              <a:t>‹Nº›</a:t>
            </a:fld>
            <a:endParaRPr lang="en-BE"/>
          </a:p>
        </p:txBody>
      </p:sp>
    </p:spTree>
    <p:extLst>
      <p:ext uri="{BB962C8B-B14F-4D97-AF65-F5344CB8AC3E}">
        <p14:creationId xmlns:p14="http://schemas.microsoft.com/office/powerpoint/2010/main" val="255961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2132-3A78-D402-5F43-BAA0810D2D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D40AF408-0636-8A77-7296-C8347755F1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45437D21-A5DD-6D8C-8129-93F6CCE53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ED0D4A-AD78-164D-08EC-767C2F14ADEC}"/>
              </a:ext>
            </a:extLst>
          </p:cNvPr>
          <p:cNvSpPr>
            <a:spLocks noGrp="1"/>
          </p:cNvSpPr>
          <p:nvPr>
            <p:ph type="dt" sz="half" idx="10"/>
          </p:nvPr>
        </p:nvSpPr>
        <p:spPr/>
        <p:txBody>
          <a:bodyPr/>
          <a:lstStyle/>
          <a:p>
            <a:fld id="{BC37647F-A6AA-6D49-B078-520BFC12A2F6}" type="datetimeFigureOut">
              <a:rPr lang="en-BE" smtClean="0"/>
              <a:t>11/11/2025</a:t>
            </a:fld>
            <a:endParaRPr lang="en-BE"/>
          </a:p>
        </p:txBody>
      </p:sp>
      <p:sp>
        <p:nvSpPr>
          <p:cNvPr id="6" name="Footer Placeholder 5">
            <a:extLst>
              <a:ext uri="{FF2B5EF4-FFF2-40B4-BE49-F238E27FC236}">
                <a16:creationId xmlns:a16="http://schemas.microsoft.com/office/drawing/2014/main" id="{30945462-D14A-356B-4D19-5229E1CE6E99}"/>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7DD308E2-BE5C-E422-43B4-8B99F9866522}"/>
              </a:ext>
            </a:extLst>
          </p:cNvPr>
          <p:cNvSpPr>
            <a:spLocks noGrp="1"/>
          </p:cNvSpPr>
          <p:nvPr>
            <p:ph type="sldNum" sz="quarter" idx="12"/>
          </p:nvPr>
        </p:nvSpPr>
        <p:spPr/>
        <p:txBody>
          <a:bodyPr/>
          <a:lstStyle/>
          <a:p>
            <a:fld id="{B846B9C0-F060-8347-ADBA-BF1DCF1CED89}" type="slidenum">
              <a:rPr lang="en-BE" smtClean="0"/>
              <a:t>‹Nº›</a:t>
            </a:fld>
            <a:endParaRPr lang="en-BE"/>
          </a:p>
        </p:txBody>
      </p:sp>
    </p:spTree>
    <p:extLst>
      <p:ext uri="{BB962C8B-B14F-4D97-AF65-F5344CB8AC3E}">
        <p14:creationId xmlns:p14="http://schemas.microsoft.com/office/powerpoint/2010/main" val="2667194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CD708-2B24-E54D-AE7D-B8637C682F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B1BFA5FC-C77F-EBD6-5E8C-DF72A814A1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0AD054D6-CF66-B6D5-9B9F-3131D562E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0E27B5-A06F-0E49-04F6-BA54F86A61C1}"/>
              </a:ext>
            </a:extLst>
          </p:cNvPr>
          <p:cNvSpPr>
            <a:spLocks noGrp="1"/>
          </p:cNvSpPr>
          <p:nvPr>
            <p:ph type="dt" sz="half" idx="10"/>
          </p:nvPr>
        </p:nvSpPr>
        <p:spPr/>
        <p:txBody>
          <a:bodyPr/>
          <a:lstStyle/>
          <a:p>
            <a:fld id="{BC37647F-A6AA-6D49-B078-520BFC12A2F6}" type="datetimeFigureOut">
              <a:rPr lang="en-BE" smtClean="0"/>
              <a:t>11/11/2025</a:t>
            </a:fld>
            <a:endParaRPr lang="en-BE"/>
          </a:p>
        </p:txBody>
      </p:sp>
      <p:sp>
        <p:nvSpPr>
          <p:cNvPr id="6" name="Footer Placeholder 5">
            <a:extLst>
              <a:ext uri="{FF2B5EF4-FFF2-40B4-BE49-F238E27FC236}">
                <a16:creationId xmlns:a16="http://schemas.microsoft.com/office/drawing/2014/main" id="{1DF75ED4-4658-AEF0-FAB4-EB9D0AAD3769}"/>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A38AFC58-6A1D-4775-9EF1-811DC340E87D}"/>
              </a:ext>
            </a:extLst>
          </p:cNvPr>
          <p:cNvSpPr>
            <a:spLocks noGrp="1"/>
          </p:cNvSpPr>
          <p:nvPr>
            <p:ph type="sldNum" sz="quarter" idx="12"/>
          </p:nvPr>
        </p:nvSpPr>
        <p:spPr/>
        <p:txBody>
          <a:bodyPr/>
          <a:lstStyle/>
          <a:p>
            <a:fld id="{B846B9C0-F060-8347-ADBA-BF1DCF1CED89}" type="slidenum">
              <a:rPr lang="en-BE" smtClean="0"/>
              <a:t>‹Nº›</a:t>
            </a:fld>
            <a:endParaRPr lang="en-BE"/>
          </a:p>
        </p:txBody>
      </p:sp>
    </p:spTree>
    <p:extLst>
      <p:ext uri="{BB962C8B-B14F-4D97-AF65-F5344CB8AC3E}">
        <p14:creationId xmlns:p14="http://schemas.microsoft.com/office/powerpoint/2010/main" val="2627649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83763D-CF3E-4688-07BF-43F94B9617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8BFC1B5B-7EC2-5A2E-69A2-771718505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AABDA0D7-91E1-9820-716F-3112370981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37647F-A6AA-6D49-B078-520BFC12A2F6}" type="datetimeFigureOut">
              <a:rPr lang="en-BE" smtClean="0"/>
              <a:t>11/11/2025</a:t>
            </a:fld>
            <a:endParaRPr lang="en-BE"/>
          </a:p>
        </p:txBody>
      </p:sp>
      <p:sp>
        <p:nvSpPr>
          <p:cNvPr id="5" name="Footer Placeholder 4">
            <a:extLst>
              <a:ext uri="{FF2B5EF4-FFF2-40B4-BE49-F238E27FC236}">
                <a16:creationId xmlns:a16="http://schemas.microsoft.com/office/drawing/2014/main" id="{462C76F8-93A4-4F83-C31A-51CE7D20C9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7D2ADB6F-0C64-A088-9A81-6BC39AC19E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46B9C0-F060-8347-ADBA-BF1DCF1CED89}" type="slidenum">
              <a:rPr lang="en-BE" smtClean="0"/>
              <a:t>‹Nº›</a:t>
            </a:fld>
            <a:endParaRPr lang="en-BE"/>
          </a:p>
        </p:txBody>
      </p:sp>
    </p:spTree>
    <p:extLst>
      <p:ext uri="{BB962C8B-B14F-4D97-AF65-F5344CB8AC3E}">
        <p14:creationId xmlns:p14="http://schemas.microsoft.com/office/powerpoint/2010/main" val="2043869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9.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svg"/><Relationship Id="rId11" Type="http://schemas.openxmlformats.org/officeDocument/2006/relationships/image" Target="../media/image8.png"/><Relationship Id="rId5" Type="http://schemas.openxmlformats.org/officeDocument/2006/relationships/image" Target="../media/image1.png"/><Relationship Id="rId10" Type="http://schemas.openxmlformats.org/officeDocument/2006/relationships/image" Target="../media/image7.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slideLayout" Target="../slideLayouts/slideLayout1.xml"/><Relationship Id="rId21" Type="http://schemas.openxmlformats.org/officeDocument/2006/relationships/image" Target="../media/image5.png"/><Relationship Id="rId7" Type="http://schemas.openxmlformats.org/officeDocument/2006/relationships/image" Target="../media/image3.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audio" Target="../media/media3.m4a"/><Relationship Id="rId16" Type="http://schemas.openxmlformats.org/officeDocument/2006/relationships/image" Target="../media/image17.png"/><Relationship Id="rId20" Type="http://schemas.openxmlformats.org/officeDocument/2006/relationships/image" Target="../media/image21.png"/><Relationship Id="rId1" Type="http://schemas.microsoft.com/office/2007/relationships/media" Target="../media/media3.m4a"/><Relationship Id="rId6" Type="http://schemas.openxmlformats.org/officeDocument/2006/relationships/image" Target="../media/image2.svg"/><Relationship Id="rId11" Type="http://schemas.openxmlformats.org/officeDocument/2006/relationships/image" Target="../media/image12.png"/><Relationship Id="rId5" Type="http://schemas.openxmlformats.org/officeDocument/2006/relationships/image" Target="../media/image1.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13" Type="http://schemas.microsoft.com/office/2014/relationships/chartEx" Target="../charts/chartEx1.xml"/><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23.png"/><Relationship Id="rId2" Type="http://schemas.openxmlformats.org/officeDocument/2006/relationships/audio" Target="../media/media4.m4a"/><Relationship Id="rId16" Type="http://schemas.openxmlformats.org/officeDocument/2006/relationships/image" Target="../media/image5.png"/><Relationship Id="rId1" Type="http://schemas.microsoft.com/office/2007/relationships/media" Target="../media/media4.m4a"/><Relationship Id="rId6" Type="http://schemas.openxmlformats.org/officeDocument/2006/relationships/image" Target="../media/image2.svg"/><Relationship Id="rId11" Type="http://schemas.microsoft.com/office/2007/relationships/hdphoto" Target="../media/hdphoto1.wdp"/><Relationship Id="rId5" Type="http://schemas.openxmlformats.org/officeDocument/2006/relationships/image" Target="../media/image1.png"/><Relationship Id="rId15" Type="http://schemas.openxmlformats.org/officeDocument/2006/relationships/image" Target="../media/image24.png"/><Relationship Id="rId10" Type="http://schemas.openxmlformats.org/officeDocument/2006/relationships/image" Target="../media/image22.png"/><Relationship Id="rId4" Type="http://schemas.openxmlformats.org/officeDocument/2006/relationships/notesSlide" Target="../notesSlides/notesSlide4.xml"/><Relationship Id="rId9" Type="http://schemas.openxmlformats.org/officeDocument/2006/relationships/chart" Target="../charts/chart1.xml"/><Relationship Id="rId14" Type="http://schemas.openxmlformats.org/officeDocument/2006/relationships/image" Target="../media/image230.pn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2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svg"/><Relationship Id="rId11" Type="http://schemas.openxmlformats.org/officeDocument/2006/relationships/image" Target="../media/image28.png"/><Relationship Id="rId5" Type="http://schemas.openxmlformats.org/officeDocument/2006/relationships/image" Target="../media/image1.png"/><Relationship Id="rId10" Type="http://schemas.openxmlformats.org/officeDocument/2006/relationships/image" Target="../media/image27.png"/><Relationship Id="rId4" Type="http://schemas.openxmlformats.org/officeDocument/2006/relationships/notesSlide" Target="../notesSlides/notesSlide6.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6AA4370-CC9F-6B13-0866-FA7309EA1B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153" y="198032"/>
            <a:ext cx="1419683" cy="1364009"/>
          </a:xfrm>
          <a:prstGeom prst="rect">
            <a:avLst/>
          </a:prstGeom>
        </p:spPr>
      </p:pic>
      <p:pic>
        <p:nvPicPr>
          <p:cNvPr id="9" name="Graphic 8">
            <a:extLst>
              <a:ext uri="{FF2B5EF4-FFF2-40B4-BE49-F238E27FC236}">
                <a16:creationId xmlns:a16="http://schemas.microsoft.com/office/drawing/2014/main" id="{E7D011D7-3E3A-A086-ADFC-9A4B6737E1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53601" y="504109"/>
            <a:ext cx="1955820" cy="887363"/>
          </a:xfrm>
          <a:prstGeom prst="rect">
            <a:avLst/>
          </a:prstGeom>
        </p:spPr>
      </p:pic>
      <p:sp>
        <p:nvSpPr>
          <p:cNvPr id="18" name="TextBox 17">
            <a:extLst>
              <a:ext uri="{FF2B5EF4-FFF2-40B4-BE49-F238E27FC236}">
                <a16:creationId xmlns:a16="http://schemas.microsoft.com/office/drawing/2014/main" id="{C2CE65D4-9EA7-042B-5A1F-EA089953CE3A}"/>
              </a:ext>
            </a:extLst>
          </p:cNvPr>
          <p:cNvSpPr txBox="1"/>
          <p:nvPr/>
        </p:nvSpPr>
        <p:spPr>
          <a:xfrm>
            <a:off x="2234510" y="1221520"/>
            <a:ext cx="8208084" cy="584775"/>
          </a:xfrm>
          <a:prstGeom prst="rect">
            <a:avLst/>
          </a:prstGeom>
          <a:noFill/>
        </p:spPr>
        <p:txBody>
          <a:bodyPr wrap="square" rtlCol="0">
            <a:spAutoFit/>
          </a:bodyPr>
          <a:lstStyle/>
          <a:p>
            <a:r>
              <a:rPr lang="en-BE" sz="3200" b="1" dirty="0">
                <a:solidFill>
                  <a:srgbClr val="0070C0"/>
                </a:solidFill>
                <a:latin typeface="Calibri" panose="020F0502020204030204" pitchFamily="34" charset="0"/>
                <a:cs typeface="Calibri" panose="020F0502020204030204" pitchFamily="34" charset="0"/>
              </a:rPr>
              <a:t>2.2. RTC</a:t>
            </a:r>
            <a:r>
              <a:rPr lang="es-CO" sz="3200" b="1" dirty="0">
                <a:solidFill>
                  <a:srgbClr val="0070C0"/>
                </a:solidFill>
                <a:latin typeface="Calibri" panose="020F0502020204030204" pitchFamily="34" charset="0"/>
                <a:cs typeface="Calibri" panose="020F0502020204030204" pitchFamily="34" charset="0"/>
              </a:rPr>
              <a:t> COLOMBIA</a:t>
            </a:r>
            <a:r>
              <a:rPr lang="en-BE" sz="3200" b="1" dirty="0">
                <a:solidFill>
                  <a:srgbClr val="0070C0"/>
                </a:solidFill>
                <a:latin typeface="Calibri" panose="020F0502020204030204" pitchFamily="34" charset="0"/>
                <a:cs typeface="Calibri" panose="020F0502020204030204" pitchFamily="34" charset="0"/>
              </a:rPr>
              <a:t> Activities 2024-2025</a:t>
            </a:r>
          </a:p>
        </p:txBody>
      </p:sp>
      <p:sp>
        <p:nvSpPr>
          <p:cNvPr id="20" name="TextBox 19">
            <a:extLst>
              <a:ext uri="{FF2B5EF4-FFF2-40B4-BE49-F238E27FC236}">
                <a16:creationId xmlns:a16="http://schemas.microsoft.com/office/drawing/2014/main" id="{4A7F2330-7A90-C646-F242-325CEB9664CD}"/>
              </a:ext>
            </a:extLst>
          </p:cNvPr>
          <p:cNvSpPr txBox="1"/>
          <p:nvPr/>
        </p:nvSpPr>
        <p:spPr>
          <a:xfrm>
            <a:off x="9745686" y="6565226"/>
            <a:ext cx="2364149" cy="276999"/>
          </a:xfrm>
          <a:prstGeom prst="rect">
            <a:avLst/>
          </a:prstGeom>
          <a:noFill/>
        </p:spPr>
        <p:txBody>
          <a:bodyPr wrap="square">
            <a:spAutoFit/>
          </a:bodyPr>
          <a:lstStyle/>
          <a:p>
            <a:pPr algn="ctr"/>
            <a:r>
              <a:rPr lang="en-BE" sz="1200" i="1" dirty="0"/>
              <a:t>SG-OTGA V, November 2025 </a:t>
            </a:r>
          </a:p>
        </p:txBody>
      </p:sp>
      <p:sp>
        <p:nvSpPr>
          <p:cNvPr id="11" name="Subtitle 2">
            <a:extLst>
              <a:ext uri="{FF2B5EF4-FFF2-40B4-BE49-F238E27FC236}">
                <a16:creationId xmlns:a16="http://schemas.microsoft.com/office/drawing/2014/main" id="{01DD06E3-0FB9-41A3-93E3-4E02C73C6829}"/>
              </a:ext>
            </a:extLst>
          </p:cNvPr>
          <p:cNvSpPr txBox="1">
            <a:spLocks/>
          </p:cNvSpPr>
          <p:nvPr/>
        </p:nvSpPr>
        <p:spPr>
          <a:xfrm>
            <a:off x="924994" y="2664589"/>
            <a:ext cx="9897035" cy="2985433"/>
          </a:xfrm>
          <a:prstGeom prst="rect">
            <a:avLst/>
          </a:prstGeom>
          <a:noFill/>
        </p:spPr>
        <p:txBody>
          <a:bodyPr wrap="square" rtlCol="0">
            <a:spAutoFit/>
          </a:bodyPr>
          <a:lstStyle>
            <a:defPPr>
              <a:defRPr lang="en-BE"/>
            </a:defPPr>
            <a:lvl1pPr algn="ctr">
              <a:defRPr sz="2000">
                <a:solidFill>
                  <a:schemeClr val="tx2">
                    <a:lumMod val="75000"/>
                    <a:lumOff val="25000"/>
                  </a:schemeClr>
                </a:solidFill>
                <a:latin typeface="Calibri" panose="020F0502020204030204" pitchFamily="34" charset="0"/>
                <a:cs typeface="Calibri" panose="020F0502020204030204" pitchFamily="34" charset="0"/>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r>
              <a:rPr lang="en-US" sz="3200" b="1" dirty="0">
                <a:solidFill>
                  <a:srgbClr val="0070C0"/>
                </a:solidFill>
              </a:rPr>
              <a:t>Regional Training Center INVEMAR-Colombia: </a:t>
            </a:r>
          </a:p>
          <a:p>
            <a:r>
              <a:rPr lang="en-US" altLang="es-CO" sz="3200" b="1" dirty="0">
                <a:solidFill>
                  <a:srgbClr val="0070C0"/>
                </a:solidFill>
              </a:rPr>
              <a:t>Inspiring for capacity development, training, and knowledge of the oceans </a:t>
            </a:r>
          </a:p>
          <a:p>
            <a:endParaRPr lang="en-US" sz="3200" b="1" dirty="0">
              <a:solidFill>
                <a:srgbClr val="0070C0"/>
              </a:solidFill>
            </a:endParaRPr>
          </a:p>
          <a:p>
            <a:endParaRPr lang="en-US" dirty="0"/>
          </a:p>
          <a:p>
            <a:r>
              <a:rPr lang="en-US" dirty="0"/>
              <a:t>Paula Cristina Sierra-Correa, PhD. RTC-Colombia Coordinator</a:t>
            </a:r>
          </a:p>
          <a:p>
            <a:r>
              <a:rPr lang="en-US" dirty="0"/>
              <a:t>Carolina García Valencia, RTC-Colombia  support</a:t>
            </a:r>
          </a:p>
        </p:txBody>
      </p:sp>
      <p:pic>
        <p:nvPicPr>
          <p:cNvPr id="2" name="Audio 1">
            <a:hlinkClick r:id="" action="ppaction://media"/>
            <a:extLst>
              <a:ext uri="{FF2B5EF4-FFF2-40B4-BE49-F238E27FC236}">
                <a16:creationId xmlns:a16="http://schemas.microsoft.com/office/drawing/2014/main" id="{D09AE8C9-6869-47F0-BAA4-252E6F7DACD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81259886"/>
      </p:ext>
    </p:extLst>
  </p:cSld>
  <p:clrMapOvr>
    <a:masterClrMapping/>
  </p:clrMapOvr>
  <mc:AlternateContent xmlns:mc="http://schemas.openxmlformats.org/markup-compatibility/2006" xmlns:p14="http://schemas.microsoft.com/office/powerpoint/2010/main">
    <mc:Choice Requires="p14">
      <p:transition spd="slow" p14:dur="2000" advTm="31948"/>
    </mc:Choice>
    <mc:Fallback xmlns="">
      <p:transition spd="slow" advTm="31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634E6-B29A-66BA-5939-B1A28D9E1FED}"/>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E2F879AF-AFBF-47AB-8C1F-508EA22A2A33}"/>
              </a:ext>
            </a:extLst>
          </p:cNvPr>
          <p:cNvSpPr/>
          <p:nvPr/>
        </p:nvSpPr>
        <p:spPr>
          <a:xfrm>
            <a:off x="2788758" y="729452"/>
            <a:ext cx="6103742" cy="600050"/>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D04210C9-51DA-A7C7-CEAB-B5811FFF90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074" y="390052"/>
            <a:ext cx="1268797" cy="1219040"/>
          </a:xfrm>
          <a:prstGeom prst="rect">
            <a:avLst/>
          </a:prstGeom>
        </p:spPr>
      </p:pic>
      <p:pic>
        <p:nvPicPr>
          <p:cNvPr id="9" name="Graphic 8">
            <a:extLst>
              <a:ext uri="{FF2B5EF4-FFF2-40B4-BE49-F238E27FC236}">
                <a16:creationId xmlns:a16="http://schemas.microsoft.com/office/drawing/2014/main" id="{A19B871E-9B3E-C565-19C6-F5093F82015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54009" y="488362"/>
            <a:ext cx="1780917" cy="808009"/>
          </a:xfrm>
          <a:prstGeom prst="rect">
            <a:avLst/>
          </a:prstGeom>
        </p:spPr>
      </p:pic>
      <p:sp>
        <p:nvSpPr>
          <p:cNvPr id="6" name="CuadroTexto 5">
            <a:extLst>
              <a:ext uri="{FF2B5EF4-FFF2-40B4-BE49-F238E27FC236}">
                <a16:creationId xmlns:a16="http://schemas.microsoft.com/office/drawing/2014/main" id="{D2E48668-E576-471C-B643-6778C1AA0E26}"/>
              </a:ext>
            </a:extLst>
          </p:cNvPr>
          <p:cNvSpPr txBox="1"/>
          <p:nvPr/>
        </p:nvSpPr>
        <p:spPr>
          <a:xfrm>
            <a:off x="2792837" y="814906"/>
            <a:ext cx="6094206" cy="441146"/>
          </a:xfrm>
          <a:prstGeom prst="rect">
            <a:avLst/>
          </a:prstGeom>
          <a:noFill/>
          <a:effectLst>
            <a:glow rad="101600">
              <a:srgbClr val="4472C4">
                <a:satMod val="175000"/>
                <a:alpha val="40000"/>
              </a:srgbClr>
            </a:glow>
            <a:outerShdw blurRad="50800" dist="38100" dir="2700000" algn="tl" rotWithShape="0">
              <a:prstClr val="black">
                <a:alpha val="40000"/>
              </a:prstClr>
            </a:outerShdw>
          </a:effectLst>
        </p:spPr>
        <p:txBody>
          <a:bodyPr wrap="square" lIns="91440" tIns="45720" rIns="91440" bIns="45720" anchor="t">
            <a:spAutoFit/>
          </a:bodyPr>
          <a:lstStyle>
            <a:defPPr>
              <a:defRPr lang="en-BE"/>
            </a:defPPr>
            <a:lvl1pPr algn="ctr">
              <a:lnSpc>
                <a:spcPts val="2500"/>
              </a:lnSpc>
              <a:defRPr sz="3200" b="1">
                <a:solidFill>
                  <a:schemeClr val="tx2">
                    <a:lumMod val="75000"/>
                    <a:lumOff val="25000"/>
                  </a:schemeClr>
                </a:solidFill>
                <a:latin typeface="Calibri" panose="020F0502020204030204" pitchFamily="34" charset="0"/>
                <a:cs typeface="Calibri" panose="020F0502020204030204" pitchFamily="34" charset="0"/>
              </a:defRPr>
            </a:lvl1pPr>
          </a:lstStyle>
          <a:p>
            <a:r>
              <a:rPr lang="en-US" dirty="0">
                <a:latin typeface="Calibri"/>
                <a:ea typeface="Calibri"/>
                <a:cs typeface="Calibri"/>
              </a:rPr>
              <a:t>RTC Colombia scope and priorities</a:t>
            </a:r>
          </a:p>
        </p:txBody>
      </p:sp>
      <p:sp>
        <p:nvSpPr>
          <p:cNvPr id="7" name="CuadroTexto 6">
            <a:extLst>
              <a:ext uri="{FF2B5EF4-FFF2-40B4-BE49-F238E27FC236}">
                <a16:creationId xmlns:a16="http://schemas.microsoft.com/office/drawing/2014/main" id="{BF12AAB6-AA60-4E65-9CAF-B2F9E822D763}"/>
              </a:ext>
            </a:extLst>
          </p:cNvPr>
          <p:cNvSpPr txBox="1"/>
          <p:nvPr/>
        </p:nvSpPr>
        <p:spPr>
          <a:xfrm>
            <a:off x="865414" y="2182049"/>
            <a:ext cx="10461172" cy="189128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t>Continue aligning training priorities with regional needs.</a:t>
            </a:r>
          </a:p>
          <a:p>
            <a:pPr marL="285750" indent="-285750">
              <a:lnSpc>
                <a:spcPct val="150000"/>
              </a:lnSpc>
              <a:buFont typeface="Arial" panose="020B0604020202020204" pitchFamily="34" charset="0"/>
              <a:buChar char="•"/>
            </a:pPr>
            <a:r>
              <a:rPr lang="en-US" sz="2000" dirty="0"/>
              <a:t>Support regional project initiatives in the Pacific and Caribbean.</a:t>
            </a:r>
          </a:p>
          <a:p>
            <a:pPr marL="285750" indent="-285750">
              <a:lnSpc>
                <a:spcPct val="150000"/>
              </a:lnSpc>
              <a:buFont typeface="Arial" panose="020B0604020202020204" pitchFamily="34" charset="0"/>
              <a:buChar char="•"/>
            </a:pPr>
            <a:r>
              <a:rPr lang="en-US" sz="2000" dirty="0"/>
              <a:t>Target audience: ocean data and information managers, and marine researchers needing training in data/information management.</a:t>
            </a:r>
          </a:p>
        </p:txBody>
      </p:sp>
      <p:pic>
        <p:nvPicPr>
          <p:cNvPr id="10" name="image52.png">
            <a:extLst>
              <a:ext uri="{FF2B5EF4-FFF2-40B4-BE49-F238E27FC236}">
                <a16:creationId xmlns:a16="http://schemas.microsoft.com/office/drawing/2014/main" id="{DD21D05A-93AF-4ED1-BD30-79A46C0D777B}"/>
              </a:ext>
            </a:extLst>
          </p:cNvPr>
          <p:cNvPicPr/>
          <p:nvPr/>
        </p:nvPicPr>
        <p:blipFill>
          <a:blip r:embed="rId9" cstate="print">
            <a:extLst>
              <a:ext uri="{28A0092B-C50C-407E-A947-70E740481C1C}">
                <a14:useLocalDpi xmlns:a14="http://schemas.microsoft.com/office/drawing/2010/main"/>
              </a:ext>
            </a:extLst>
          </a:blip>
          <a:srcRect/>
          <a:stretch>
            <a:fillRect/>
          </a:stretch>
        </p:blipFill>
        <p:spPr>
          <a:xfrm>
            <a:off x="5880953" y="4959014"/>
            <a:ext cx="3006090" cy="1651000"/>
          </a:xfrm>
          <a:prstGeom prst="rect">
            <a:avLst/>
          </a:prstGeom>
          <a:ln>
            <a:noFill/>
          </a:ln>
          <a:effectLst>
            <a:softEdge rad="112500"/>
          </a:effectLst>
        </p:spPr>
      </p:pic>
      <p:pic>
        <p:nvPicPr>
          <p:cNvPr id="11" name="image48.jpg">
            <a:extLst>
              <a:ext uri="{FF2B5EF4-FFF2-40B4-BE49-F238E27FC236}">
                <a16:creationId xmlns:a16="http://schemas.microsoft.com/office/drawing/2014/main" id="{9F0971A6-0291-4F39-B562-0CC2AF304B6C}"/>
              </a:ext>
            </a:extLst>
          </p:cNvPr>
          <p:cNvPicPr/>
          <p:nvPr/>
        </p:nvPicPr>
        <p:blipFill>
          <a:blip r:embed="rId10" cstate="print">
            <a:extLst>
              <a:ext uri="{28A0092B-C50C-407E-A947-70E740481C1C}">
                <a14:useLocalDpi xmlns:a14="http://schemas.microsoft.com/office/drawing/2010/main"/>
              </a:ext>
            </a:extLst>
          </a:blip>
          <a:srcRect/>
          <a:stretch>
            <a:fillRect/>
          </a:stretch>
        </p:blipFill>
        <p:spPr>
          <a:xfrm>
            <a:off x="239529" y="4919784"/>
            <a:ext cx="2490555" cy="1729460"/>
          </a:xfrm>
          <a:prstGeom prst="rect">
            <a:avLst/>
          </a:prstGeom>
          <a:ln>
            <a:noFill/>
          </a:ln>
          <a:effectLst>
            <a:softEdge rad="112500"/>
          </a:effectLst>
        </p:spPr>
      </p:pic>
      <p:pic>
        <p:nvPicPr>
          <p:cNvPr id="12" name="image47.png">
            <a:extLst>
              <a:ext uri="{FF2B5EF4-FFF2-40B4-BE49-F238E27FC236}">
                <a16:creationId xmlns:a16="http://schemas.microsoft.com/office/drawing/2014/main" id="{AACB3302-FD9F-4EDE-8D82-8F2F4811A5A4}"/>
              </a:ext>
            </a:extLst>
          </p:cNvPr>
          <p:cNvPicPr/>
          <p:nvPr/>
        </p:nvPicPr>
        <p:blipFill rotWithShape="1">
          <a:blip r:embed="rId11" cstate="print">
            <a:extLst>
              <a:ext uri="{28A0092B-C50C-407E-A947-70E740481C1C}">
                <a14:useLocalDpi xmlns:a14="http://schemas.microsoft.com/office/drawing/2010/main"/>
              </a:ext>
            </a:extLst>
          </a:blip>
          <a:srcRect/>
          <a:stretch/>
        </p:blipFill>
        <p:spPr>
          <a:xfrm>
            <a:off x="2914345" y="4919784"/>
            <a:ext cx="2667796" cy="1729460"/>
          </a:xfrm>
          <a:prstGeom prst="rect">
            <a:avLst/>
          </a:prstGeom>
          <a:ln>
            <a:noFill/>
          </a:ln>
          <a:effectLst>
            <a:softEdge rad="112500"/>
          </a:effectLst>
        </p:spPr>
      </p:pic>
      <p:pic>
        <p:nvPicPr>
          <p:cNvPr id="3" name="Imagen 2">
            <a:extLst>
              <a:ext uri="{FF2B5EF4-FFF2-40B4-BE49-F238E27FC236}">
                <a16:creationId xmlns:a16="http://schemas.microsoft.com/office/drawing/2014/main" id="{DEA87F49-2221-491D-AA60-A6BE89B5948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185855" y="4959014"/>
            <a:ext cx="2675816" cy="1651000"/>
          </a:xfrm>
          <a:prstGeom prst="rect">
            <a:avLst/>
          </a:prstGeom>
          <a:ln>
            <a:noFill/>
          </a:ln>
          <a:effectLst>
            <a:softEdge rad="112500"/>
          </a:effectLst>
        </p:spPr>
      </p:pic>
      <p:pic>
        <p:nvPicPr>
          <p:cNvPr id="2" name="Audio 1">
            <a:hlinkClick r:id="" action="ppaction://media"/>
            <a:extLst>
              <a:ext uri="{FF2B5EF4-FFF2-40B4-BE49-F238E27FC236}">
                <a16:creationId xmlns:a16="http://schemas.microsoft.com/office/drawing/2014/main" id="{DD88D49E-4720-4495-9108-149BB6233C9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03901786"/>
      </p:ext>
    </p:extLst>
  </p:cSld>
  <p:clrMapOvr>
    <a:masterClrMapping/>
  </p:clrMapOvr>
  <mc:AlternateContent xmlns:mc="http://schemas.openxmlformats.org/markup-compatibility/2006" xmlns:p14="http://schemas.microsoft.com/office/powerpoint/2010/main">
    <mc:Choice Requires="p14">
      <p:transition spd="slow" p14:dur="2000" advTm="19784"/>
    </mc:Choice>
    <mc:Fallback xmlns="">
      <p:transition spd="slow" advTm="19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135F4-C10D-2437-F657-A7E11B4067C4}"/>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E2697E37-60D0-1192-AF97-8C37D9ADE0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074" y="390052"/>
            <a:ext cx="1268797" cy="1219040"/>
          </a:xfrm>
          <a:prstGeom prst="rect">
            <a:avLst/>
          </a:prstGeom>
        </p:spPr>
      </p:pic>
      <p:pic>
        <p:nvPicPr>
          <p:cNvPr id="9" name="Graphic 8">
            <a:extLst>
              <a:ext uri="{FF2B5EF4-FFF2-40B4-BE49-F238E27FC236}">
                <a16:creationId xmlns:a16="http://schemas.microsoft.com/office/drawing/2014/main" id="{91623172-F25A-8B25-74F4-9B649973C63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54009" y="488362"/>
            <a:ext cx="1780917" cy="808009"/>
          </a:xfrm>
          <a:prstGeom prst="rect">
            <a:avLst/>
          </a:prstGeom>
        </p:spPr>
      </p:pic>
      <p:pic>
        <p:nvPicPr>
          <p:cNvPr id="4" name="Imagen 3">
            <a:extLst>
              <a:ext uri="{FF2B5EF4-FFF2-40B4-BE49-F238E27FC236}">
                <a16:creationId xmlns:a16="http://schemas.microsoft.com/office/drawing/2014/main" id="{01FBAFEE-69EB-4397-913B-0DD72005712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8319" r="6798" b="6318"/>
          <a:stretch/>
        </p:blipFill>
        <p:spPr>
          <a:xfrm>
            <a:off x="407226" y="5775277"/>
            <a:ext cx="4355383" cy="921917"/>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FFEE95DC-1953-46BA-A39E-F78E1DA4191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07226" y="3917330"/>
            <a:ext cx="4307106" cy="678081"/>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BD6CE069-1629-418A-A228-DBD9F166931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5831" r="7801" b="8527"/>
          <a:stretch/>
        </p:blipFill>
        <p:spPr>
          <a:xfrm>
            <a:off x="405351" y="4748317"/>
            <a:ext cx="4307106" cy="924956"/>
          </a:xfrm>
          <a:prstGeom prst="rect">
            <a:avLst/>
          </a:prstGeom>
          <a:ln>
            <a:noFill/>
          </a:ln>
          <a:effectLst>
            <a:outerShdw blurRad="292100" dist="139700" dir="2700000" algn="tl" rotWithShape="0">
              <a:srgbClr val="333333">
                <a:alpha val="65000"/>
              </a:srgbClr>
            </a:outerShdw>
          </a:effectLst>
        </p:spPr>
      </p:pic>
      <p:pic>
        <p:nvPicPr>
          <p:cNvPr id="15" name="Imagen 14">
            <a:extLst>
              <a:ext uri="{FF2B5EF4-FFF2-40B4-BE49-F238E27FC236}">
                <a16:creationId xmlns:a16="http://schemas.microsoft.com/office/drawing/2014/main" id="{6B75F848-A572-401A-8B65-54B9B455F5F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6368" r="6807" b="7987"/>
          <a:stretch/>
        </p:blipFill>
        <p:spPr>
          <a:xfrm>
            <a:off x="407226" y="2879598"/>
            <a:ext cx="4307947" cy="924956"/>
          </a:xfrm>
          <a:prstGeom prst="rect">
            <a:avLst/>
          </a:prstGeom>
          <a:ln>
            <a:noFill/>
          </a:ln>
          <a:effectLst>
            <a:outerShdw blurRad="292100" dist="139700" dir="2700000" algn="tl" rotWithShape="0">
              <a:srgbClr val="333333">
                <a:alpha val="65000"/>
              </a:srgbClr>
            </a:outerShdw>
          </a:effectLst>
        </p:spPr>
      </p:pic>
      <p:pic>
        <p:nvPicPr>
          <p:cNvPr id="17" name="Imagen 16">
            <a:extLst>
              <a:ext uri="{FF2B5EF4-FFF2-40B4-BE49-F238E27FC236}">
                <a16:creationId xmlns:a16="http://schemas.microsoft.com/office/drawing/2014/main" id="{23A222DF-8C10-4F2D-BAF1-9CCCFE32C207}"/>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934592" y="4369885"/>
            <a:ext cx="4539056" cy="1080000"/>
          </a:xfrm>
          <a:prstGeom prst="rect">
            <a:avLst/>
          </a:prstGeom>
          <a:ln>
            <a:noFill/>
          </a:ln>
          <a:effectLst>
            <a:outerShdw blurRad="292100" dist="139700" dir="2700000" algn="tl" rotWithShape="0">
              <a:srgbClr val="333333">
                <a:alpha val="65000"/>
              </a:srgbClr>
            </a:outerShdw>
          </a:effectLst>
        </p:spPr>
      </p:pic>
      <p:pic>
        <p:nvPicPr>
          <p:cNvPr id="19" name="Imagen 18">
            <a:extLst>
              <a:ext uri="{FF2B5EF4-FFF2-40B4-BE49-F238E27FC236}">
                <a16:creationId xmlns:a16="http://schemas.microsoft.com/office/drawing/2014/main" id="{A467A48E-300D-4FBC-89DC-130D7DA8A85A}"/>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934592" y="2044725"/>
            <a:ext cx="4539056" cy="1080000"/>
          </a:xfrm>
          <a:prstGeom prst="rect">
            <a:avLst/>
          </a:prstGeom>
          <a:ln>
            <a:noFill/>
          </a:ln>
          <a:effectLst>
            <a:outerShdw blurRad="292100" dist="139700" dir="2700000" algn="tl" rotWithShape="0">
              <a:srgbClr val="333333">
                <a:alpha val="65000"/>
              </a:srgbClr>
            </a:outerShdw>
          </a:effectLst>
        </p:spPr>
      </p:pic>
      <p:pic>
        <p:nvPicPr>
          <p:cNvPr id="21" name="Imagen 20">
            <a:extLst>
              <a:ext uri="{FF2B5EF4-FFF2-40B4-BE49-F238E27FC236}">
                <a16:creationId xmlns:a16="http://schemas.microsoft.com/office/drawing/2014/main" id="{7EDB9E1D-74A7-4BB3-9BD1-B416F6970826}"/>
              </a:ext>
            </a:extLst>
          </p:cNvPr>
          <p:cNvPicPr>
            <a:picLocks noChangeAspect="1"/>
          </p:cNvPicPr>
          <p:nvPr/>
        </p:nvPicPr>
        <p:blipFill>
          <a:blip r:embed="rId15"/>
          <a:stretch>
            <a:fillRect/>
          </a:stretch>
        </p:blipFill>
        <p:spPr>
          <a:xfrm>
            <a:off x="5934591" y="3207305"/>
            <a:ext cx="4539056" cy="1080000"/>
          </a:xfrm>
          <a:prstGeom prst="rect">
            <a:avLst/>
          </a:prstGeom>
          <a:ln>
            <a:noFill/>
          </a:ln>
          <a:effectLst>
            <a:outerShdw blurRad="292100" dist="139700" dir="2700000" algn="tl" rotWithShape="0">
              <a:srgbClr val="333333">
                <a:alpha val="65000"/>
              </a:srgbClr>
            </a:outerShdw>
          </a:effectLst>
        </p:spPr>
      </p:pic>
      <p:pic>
        <p:nvPicPr>
          <p:cNvPr id="23" name="Imagen 22">
            <a:extLst>
              <a:ext uri="{FF2B5EF4-FFF2-40B4-BE49-F238E27FC236}">
                <a16:creationId xmlns:a16="http://schemas.microsoft.com/office/drawing/2014/main" id="{1A26B3D2-5E6E-4E63-8833-812D0D32094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054009" y="4508501"/>
            <a:ext cx="1780917" cy="395311"/>
          </a:xfrm>
          <a:prstGeom prst="rect">
            <a:avLst/>
          </a:prstGeom>
        </p:spPr>
      </p:pic>
      <p:pic>
        <p:nvPicPr>
          <p:cNvPr id="25" name="Imagen 24">
            <a:extLst>
              <a:ext uri="{FF2B5EF4-FFF2-40B4-BE49-F238E27FC236}">
                <a16:creationId xmlns:a16="http://schemas.microsoft.com/office/drawing/2014/main" id="{FB5D1AED-95A3-4DCE-9C79-60F3CEE9C70E}"/>
              </a:ext>
            </a:extLst>
          </p:cNvPr>
          <p:cNvPicPr>
            <a:picLocks noChangeAspect="1"/>
          </p:cNvPicPr>
          <p:nvPr/>
        </p:nvPicPr>
        <p:blipFill>
          <a:blip r:embed="rId17"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054009" y="4955066"/>
            <a:ext cx="1903917" cy="426630"/>
          </a:xfrm>
          <a:prstGeom prst="rect">
            <a:avLst/>
          </a:prstGeom>
        </p:spPr>
      </p:pic>
      <p:sp>
        <p:nvSpPr>
          <p:cNvPr id="32" name="CuadroTexto 31">
            <a:extLst>
              <a:ext uri="{FF2B5EF4-FFF2-40B4-BE49-F238E27FC236}">
                <a16:creationId xmlns:a16="http://schemas.microsoft.com/office/drawing/2014/main" id="{59287D5A-DE85-4E87-8E0F-F35E8AC5B76C}"/>
              </a:ext>
            </a:extLst>
          </p:cNvPr>
          <p:cNvSpPr txBox="1"/>
          <p:nvPr/>
        </p:nvSpPr>
        <p:spPr>
          <a:xfrm>
            <a:off x="1323436" y="1309184"/>
            <a:ext cx="2088260" cy="646331"/>
          </a:xfrm>
          <a:prstGeom prst="rect">
            <a:avLst/>
          </a:prstGeom>
          <a:noFill/>
        </p:spPr>
        <p:txBody>
          <a:bodyPr wrap="square">
            <a:spAutoFit/>
          </a:bodyPr>
          <a:lstStyle>
            <a:defPPr>
              <a:defRPr lang="en-BE"/>
            </a:defPPr>
            <a:lvl1pPr algn="ctr">
              <a:defRPr>
                <a:solidFill>
                  <a:schemeClr val="tx2">
                    <a:lumMod val="75000"/>
                    <a:lumOff val="25000"/>
                  </a:schemeClr>
                </a:solidFill>
                <a:latin typeface="Calibri" panose="020F0502020204030204" pitchFamily="34" charset="0"/>
                <a:cs typeface="Calibri" panose="020F0502020204030204" pitchFamily="34" charset="0"/>
              </a:defRPr>
            </a:lvl1pPr>
          </a:lstStyle>
          <a:p>
            <a:r>
              <a:rPr lang="es-CO" sz="3600" b="1" dirty="0"/>
              <a:t>2024</a:t>
            </a:r>
          </a:p>
        </p:txBody>
      </p:sp>
      <p:sp>
        <p:nvSpPr>
          <p:cNvPr id="33" name="CuadroTexto 32">
            <a:extLst>
              <a:ext uri="{FF2B5EF4-FFF2-40B4-BE49-F238E27FC236}">
                <a16:creationId xmlns:a16="http://schemas.microsoft.com/office/drawing/2014/main" id="{0311D7D2-9FA7-426D-A62E-6E282A673FA2}"/>
              </a:ext>
            </a:extLst>
          </p:cNvPr>
          <p:cNvSpPr txBox="1"/>
          <p:nvPr/>
        </p:nvSpPr>
        <p:spPr>
          <a:xfrm>
            <a:off x="8020416" y="1337519"/>
            <a:ext cx="1120820" cy="646331"/>
          </a:xfrm>
          <a:prstGeom prst="rect">
            <a:avLst/>
          </a:prstGeom>
          <a:noFill/>
        </p:spPr>
        <p:txBody>
          <a:bodyPr wrap="square">
            <a:spAutoFit/>
          </a:bodyPr>
          <a:lstStyle>
            <a:defPPr>
              <a:defRPr lang="en-BE"/>
            </a:defPPr>
            <a:lvl1pPr algn="ctr">
              <a:defRPr sz="3600" b="1">
                <a:solidFill>
                  <a:schemeClr val="tx2">
                    <a:lumMod val="75000"/>
                    <a:lumOff val="25000"/>
                  </a:schemeClr>
                </a:solidFill>
                <a:latin typeface="Calibri" panose="020F0502020204030204" pitchFamily="34" charset="0"/>
                <a:cs typeface="Calibri" panose="020F0502020204030204" pitchFamily="34" charset="0"/>
              </a:defRPr>
            </a:lvl1pPr>
          </a:lstStyle>
          <a:p>
            <a:r>
              <a:rPr lang="es-CO" dirty="0"/>
              <a:t>2025</a:t>
            </a:r>
          </a:p>
        </p:txBody>
      </p:sp>
      <p:grpSp>
        <p:nvGrpSpPr>
          <p:cNvPr id="38" name="Grupo 37">
            <a:extLst>
              <a:ext uri="{FF2B5EF4-FFF2-40B4-BE49-F238E27FC236}">
                <a16:creationId xmlns:a16="http://schemas.microsoft.com/office/drawing/2014/main" id="{3E9E416C-35B3-46A2-AE32-22E20149A68A}"/>
              </a:ext>
            </a:extLst>
          </p:cNvPr>
          <p:cNvGrpSpPr/>
          <p:nvPr/>
        </p:nvGrpSpPr>
        <p:grpSpPr>
          <a:xfrm>
            <a:off x="404511" y="1955515"/>
            <a:ext cx="4307106" cy="815253"/>
            <a:chOff x="404510" y="1955515"/>
            <a:chExt cx="4307947" cy="815253"/>
          </a:xfrm>
        </p:grpSpPr>
        <p:sp>
          <p:nvSpPr>
            <p:cNvPr id="37" name="Rectángulo 36">
              <a:extLst>
                <a:ext uri="{FF2B5EF4-FFF2-40B4-BE49-F238E27FC236}">
                  <a16:creationId xmlns:a16="http://schemas.microsoft.com/office/drawing/2014/main" id="{0399F74A-E88F-4BAB-A541-AAA769DD0ABB}"/>
                </a:ext>
              </a:extLst>
            </p:cNvPr>
            <p:cNvSpPr/>
            <p:nvPr/>
          </p:nvSpPr>
          <p:spPr>
            <a:xfrm>
              <a:off x="404510" y="1955515"/>
              <a:ext cx="4307947" cy="811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9" name="Imagen 28">
              <a:extLst>
                <a:ext uri="{FF2B5EF4-FFF2-40B4-BE49-F238E27FC236}">
                  <a16:creationId xmlns:a16="http://schemas.microsoft.com/office/drawing/2014/main" id="{58666F52-0861-41A0-8252-C1D195F90BAD}"/>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l="11855" b="58356"/>
            <a:stretch/>
          </p:blipFill>
          <p:spPr>
            <a:xfrm>
              <a:off x="475129" y="1983850"/>
              <a:ext cx="1521105" cy="786918"/>
            </a:xfrm>
            <a:prstGeom prst="rect">
              <a:avLst/>
            </a:prstGeom>
          </p:spPr>
        </p:pic>
        <p:pic>
          <p:nvPicPr>
            <p:cNvPr id="36" name="Imagen 35">
              <a:extLst>
                <a:ext uri="{FF2B5EF4-FFF2-40B4-BE49-F238E27FC236}">
                  <a16:creationId xmlns:a16="http://schemas.microsoft.com/office/drawing/2014/main" id="{4856ED13-0C02-4A38-8C57-CFD87013C9EF}"/>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r="-226"/>
            <a:stretch/>
          </p:blipFill>
          <p:spPr>
            <a:xfrm>
              <a:off x="1996234" y="2146284"/>
              <a:ext cx="2315019" cy="605859"/>
            </a:xfrm>
            <a:prstGeom prst="rect">
              <a:avLst/>
            </a:prstGeom>
          </p:spPr>
        </p:pic>
      </p:grpSp>
      <p:pic>
        <p:nvPicPr>
          <p:cNvPr id="22" name="Imagen 21">
            <a:extLst>
              <a:ext uri="{FF2B5EF4-FFF2-40B4-BE49-F238E27FC236}">
                <a16:creationId xmlns:a16="http://schemas.microsoft.com/office/drawing/2014/main" id="{B793B7B5-D164-4DAE-B581-F1CFCCB41ADB}"/>
              </a:ext>
            </a:extLst>
          </p:cNvPr>
          <p:cNvPicPr>
            <a:picLocks noChangeAspect="1"/>
          </p:cNvPicPr>
          <p:nvPr/>
        </p:nvPicPr>
        <p:blipFill rotWithShape="1">
          <a:blip r:embed="rId20"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934591" y="5532465"/>
            <a:ext cx="4539056" cy="1062835"/>
          </a:xfrm>
          <a:prstGeom prst="rect">
            <a:avLst/>
          </a:prstGeom>
          <a:ln>
            <a:noFill/>
          </a:ln>
          <a:effectLst>
            <a:outerShdw blurRad="292100" dist="139700" dir="2700000" algn="tl" rotWithShape="0">
              <a:srgbClr val="333333">
                <a:alpha val="65000"/>
              </a:srgbClr>
            </a:outerShdw>
          </a:effectLst>
        </p:spPr>
      </p:pic>
      <p:sp>
        <p:nvSpPr>
          <p:cNvPr id="2" name="Rectángulo 1">
            <a:extLst>
              <a:ext uri="{FF2B5EF4-FFF2-40B4-BE49-F238E27FC236}">
                <a16:creationId xmlns:a16="http://schemas.microsoft.com/office/drawing/2014/main" id="{10000DED-106D-48AC-B4BF-8D13959329D1}"/>
              </a:ext>
            </a:extLst>
          </p:cNvPr>
          <p:cNvSpPr/>
          <p:nvPr/>
        </p:nvSpPr>
        <p:spPr>
          <a:xfrm>
            <a:off x="6972300" y="5775277"/>
            <a:ext cx="334108" cy="141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 doblada 23">
            <a:extLst>
              <a:ext uri="{FF2B5EF4-FFF2-40B4-BE49-F238E27FC236}">
                <a16:creationId xmlns:a16="http://schemas.microsoft.com/office/drawing/2014/main" id="{14BBF263-7772-4A10-BB9B-8FD8B71F1C6D}"/>
              </a:ext>
            </a:extLst>
          </p:cNvPr>
          <p:cNvSpPr/>
          <p:nvPr/>
        </p:nvSpPr>
        <p:spPr>
          <a:xfrm>
            <a:off x="4358980" y="1434987"/>
            <a:ext cx="671792" cy="678082"/>
          </a:xfrm>
          <a:prstGeom prst="foldedCorner">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sz="4000" b="1" dirty="0">
                <a:solidFill>
                  <a:srgbClr val="002060"/>
                </a:solidFill>
                <a:effectLst>
                  <a:outerShdw blurRad="38100" dist="38100" dir="2700000" algn="tl">
                    <a:srgbClr val="000000">
                      <a:alpha val="43137"/>
                    </a:srgbClr>
                  </a:outerShdw>
                </a:effectLst>
              </a:rPr>
              <a:t>5</a:t>
            </a:r>
          </a:p>
        </p:txBody>
      </p:sp>
      <p:sp>
        <p:nvSpPr>
          <p:cNvPr id="26" name="Rectángulo: esquina doblada 25">
            <a:extLst>
              <a:ext uri="{FF2B5EF4-FFF2-40B4-BE49-F238E27FC236}">
                <a16:creationId xmlns:a16="http://schemas.microsoft.com/office/drawing/2014/main" id="{81F3C059-BD7D-445E-8F27-81A47EB9DA88}"/>
              </a:ext>
            </a:extLst>
          </p:cNvPr>
          <p:cNvSpPr/>
          <p:nvPr/>
        </p:nvSpPr>
        <p:spPr>
          <a:xfrm>
            <a:off x="10608571" y="1458762"/>
            <a:ext cx="671792" cy="678082"/>
          </a:xfrm>
          <a:prstGeom prst="foldedCorner">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CO" sz="4000" b="1" dirty="0">
                <a:solidFill>
                  <a:srgbClr val="002060"/>
                </a:solidFill>
                <a:effectLst>
                  <a:outerShdw blurRad="38100" dist="38100" dir="2700000" algn="tl">
                    <a:srgbClr val="000000">
                      <a:alpha val="43137"/>
                    </a:srgbClr>
                  </a:outerShdw>
                </a:effectLst>
              </a:rPr>
              <a:t>3</a:t>
            </a:r>
          </a:p>
        </p:txBody>
      </p:sp>
      <p:sp>
        <p:nvSpPr>
          <p:cNvPr id="3" name="CuadroTexto 2">
            <a:extLst>
              <a:ext uri="{FF2B5EF4-FFF2-40B4-BE49-F238E27FC236}">
                <a16:creationId xmlns:a16="http://schemas.microsoft.com/office/drawing/2014/main" id="{D2391323-FB4C-4A35-BAA1-30359BA63F95}"/>
              </a:ext>
            </a:extLst>
          </p:cNvPr>
          <p:cNvSpPr txBox="1"/>
          <p:nvPr/>
        </p:nvSpPr>
        <p:spPr>
          <a:xfrm>
            <a:off x="10448107" y="5951317"/>
            <a:ext cx="1620893" cy="307777"/>
          </a:xfrm>
          <a:prstGeom prst="rect">
            <a:avLst/>
          </a:prstGeom>
          <a:noFill/>
        </p:spPr>
        <p:txBody>
          <a:bodyPr wrap="none" rtlCol="0">
            <a:spAutoFit/>
          </a:bodyPr>
          <a:lstStyle/>
          <a:p>
            <a:r>
              <a:rPr lang="en-US" sz="1400"/>
              <a:t>(Fieldwork support)</a:t>
            </a:r>
          </a:p>
        </p:txBody>
      </p:sp>
      <p:sp>
        <p:nvSpPr>
          <p:cNvPr id="7" name="CuadroTexto 6">
            <a:extLst>
              <a:ext uri="{FF2B5EF4-FFF2-40B4-BE49-F238E27FC236}">
                <a16:creationId xmlns:a16="http://schemas.microsoft.com/office/drawing/2014/main" id="{4BBA8637-E168-40C1-B103-E2B9685E41E1}"/>
              </a:ext>
            </a:extLst>
          </p:cNvPr>
          <p:cNvSpPr txBox="1"/>
          <p:nvPr/>
        </p:nvSpPr>
        <p:spPr>
          <a:xfrm>
            <a:off x="4037272" y="3468128"/>
            <a:ext cx="675185" cy="307777"/>
          </a:xfrm>
          <a:prstGeom prst="rect">
            <a:avLst/>
          </a:prstGeom>
          <a:noFill/>
        </p:spPr>
        <p:txBody>
          <a:bodyPr wrap="none" rtlCol="0">
            <a:spAutoFit/>
          </a:bodyPr>
          <a:lstStyle/>
          <a:p>
            <a:r>
              <a:rPr lang="en-US" sz="1400" dirty="0">
                <a:solidFill>
                  <a:srgbClr val="0070C0"/>
                </a:solidFill>
              </a:rPr>
              <a:t>Virtual</a:t>
            </a:r>
          </a:p>
        </p:txBody>
      </p:sp>
      <p:sp>
        <p:nvSpPr>
          <p:cNvPr id="27" name="CuadroTexto 26">
            <a:extLst>
              <a:ext uri="{FF2B5EF4-FFF2-40B4-BE49-F238E27FC236}">
                <a16:creationId xmlns:a16="http://schemas.microsoft.com/office/drawing/2014/main" id="{B6F306A0-A789-44FB-AEDD-A031D3F216F0}"/>
              </a:ext>
            </a:extLst>
          </p:cNvPr>
          <p:cNvSpPr txBox="1"/>
          <p:nvPr/>
        </p:nvSpPr>
        <p:spPr>
          <a:xfrm>
            <a:off x="3837405" y="4313926"/>
            <a:ext cx="947695" cy="307777"/>
          </a:xfrm>
          <a:prstGeom prst="rect">
            <a:avLst/>
          </a:prstGeom>
          <a:noFill/>
        </p:spPr>
        <p:txBody>
          <a:bodyPr wrap="none" rtlCol="0">
            <a:spAutoFit/>
          </a:bodyPr>
          <a:lstStyle/>
          <a:p>
            <a:r>
              <a:rPr lang="en-US" sz="1400" dirty="0">
                <a:solidFill>
                  <a:srgbClr val="0070C0"/>
                </a:solidFill>
              </a:rPr>
              <a:t>Self-paced</a:t>
            </a:r>
          </a:p>
        </p:txBody>
      </p:sp>
      <p:sp>
        <p:nvSpPr>
          <p:cNvPr id="28" name="CuadroTexto 27">
            <a:extLst>
              <a:ext uri="{FF2B5EF4-FFF2-40B4-BE49-F238E27FC236}">
                <a16:creationId xmlns:a16="http://schemas.microsoft.com/office/drawing/2014/main" id="{48B402C5-200E-4679-BC2F-D3FBBFEE9190}"/>
              </a:ext>
            </a:extLst>
          </p:cNvPr>
          <p:cNvSpPr txBox="1"/>
          <p:nvPr/>
        </p:nvSpPr>
        <p:spPr>
          <a:xfrm>
            <a:off x="3880508" y="5344217"/>
            <a:ext cx="882101" cy="307777"/>
          </a:xfrm>
          <a:prstGeom prst="rect">
            <a:avLst/>
          </a:prstGeom>
          <a:noFill/>
        </p:spPr>
        <p:txBody>
          <a:bodyPr wrap="none" rtlCol="0">
            <a:spAutoFit/>
          </a:bodyPr>
          <a:lstStyle/>
          <a:p>
            <a:r>
              <a:rPr lang="en-US" sz="1400" dirty="0">
                <a:solidFill>
                  <a:srgbClr val="0070C0"/>
                </a:solidFill>
              </a:rPr>
              <a:t>In-person</a:t>
            </a:r>
          </a:p>
        </p:txBody>
      </p:sp>
      <p:sp>
        <p:nvSpPr>
          <p:cNvPr id="30" name="CuadroTexto 29">
            <a:extLst>
              <a:ext uri="{FF2B5EF4-FFF2-40B4-BE49-F238E27FC236}">
                <a16:creationId xmlns:a16="http://schemas.microsoft.com/office/drawing/2014/main" id="{B7661722-EEF5-4AAD-A227-15B93D2BEFE4}"/>
              </a:ext>
            </a:extLst>
          </p:cNvPr>
          <p:cNvSpPr txBox="1"/>
          <p:nvPr/>
        </p:nvSpPr>
        <p:spPr>
          <a:xfrm>
            <a:off x="4087424" y="6354337"/>
            <a:ext cx="675185" cy="307777"/>
          </a:xfrm>
          <a:prstGeom prst="rect">
            <a:avLst/>
          </a:prstGeom>
          <a:noFill/>
        </p:spPr>
        <p:txBody>
          <a:bodyPr wrap="none" rtlCol="0">
            <a:spAutoFit/>
          </a:bodyPr>
          <a:lstStyle/>
          <a:p>
            <a:r>
              <a:rPr lang="en-US" sz="1400" dirty="0">
                <a:solidFill>
                  <a:srgbClr val="0070C0"/>
                </a:solidFill>
              </a:rPr>
              <a:t>Virtual</a:t>
            </a:r>
          </a:p>
        </p:txBody>
      </p:sp>
      <p:sp>
        <p:nvSpPr>
          <p:cNvPr id="31" name="CuadroTexto 30">
            <a:extLst>
              <a:ext uri="{FF2B5EF4-FFF2-40B4-BE49-F238E27FC236}">
                <a16:creationId xmlns:a16="http://schemas.microsoft.com/office/drawing/2014/main" id="{D333A056-AC5E-460B-ABA5-10EB960298D5}"/>
              </a:ext>
            </a:extLst>
          </p:cNvPr>
          <p:cNvSpPr txBox="1"/>
          <p:nvPr/>
        </p:nvSpPr>
        <p:spPr>
          <a:xfrm>
            <a:off x="9660311" y="2827420"/>
            <a:ext cx="787395" cy="307777"/>
          </a:xfrm>
          <a:prstGeom prst="rect">
            <a:avLst/>
          </a:prstGeom>
          <a:noFill/>
        </p:spPr>
        <p:txBody>
          <a:bodyPr wrap="none" rtlCol="0">
            <a:spAutoFit/>
          </a:bodyPr>
          <a:lstStyle/>
          <a:p>
            <a:r>
              <a:rPr lang="en-US" sz="1400" dirty="0">
                <a:solidFill>
                  <a:srgbClr val="0070C0"/>
                </a:solidFill>
              </a:rPr>
              <a:t>Blended</a:t>
            </a:r>
          </a:p>
        </p:txBody>
      </p:sp>
      <p:sp>
        <p:nvSpPr>
          <p:cNvPr id="34" name="CuadroTexto 33">
            <a:extLst>
              <a:ext uri="{FF2B5EF4-FFF2-40B4-BE49-F238E27FC236}">
                <a16:creationId xmlns:a16="http://schemas.microsoft.com/office/drawing/2014/main" id="{51C1D4FA-7677-4237-B699-FC3FB73F30D9}"/>
              </a:ext>
            </a:extLst>
          </p:cNvPr>
          <p:cNvSpPr txBox="1"/>
          <p:nvPr/>
        </p:nvSpPr>
        <p:spPr>
          <a:xfrm>
            <a:off x="9525952" y="3993742"/>
            <a:ext cx="947695" cy="307777"/>
          </a:xfrm>
          <a:prstGeom prst="rect">
            <a:avLst/>
          </a:prstGeom>
          <a:noFill/>
        </p:spPr>
        <p:txBody>
          <a:bodyPr wrap="none" rtlCol="0">
            <a:spAutoFit/>
          </a:bodyPr>
          <a:lstStyle/>
          <a:p>
            <a:r>
              <a:rPr lang="en-US" sz="1400" dirty="0">
                <a:solidFill>
                  <a:srgbClr val="0070C0"/>
                </a:solidFill>
              </a:rPr>
              <a:t>Self-paced</a:t>
            </a:r>
          </a:p>
        </p:txBody>
      </p:sp>
      <p:sp>
        <p:nvSpPr>
          <p:cNvPr id="35" name="CuadroTexto 34">
            <a:extLst>
              <a:ext uri="{FF2B5EF4-FFF2-40B4-BE49-F238E27FC236}">
                <a16:creationId xmlns:a16="http://schemas.microsoft.com/office/drawing/2014/main" id="{E5902E9B-5D60-48A5-B029-52ABCCC63489}"/>
              </a:ext>
            </a:extLst>
          </p:cNvPr>
          <p:cNvSpPr txBox="1"/>
          <p:nvPr/>
        </p:nvSpPr>
        <p:spPr>
          <a:xfrm>
            <a:off x="9212404" y="5142108"/>
            <a:ext cx="787395" cy="307777"/>
          </a:xfrm>
          <a:prstGeom prst="rect">
            <a:avLst/>
          </a:prstGeom>
          <a:noFill/>
        </p:spPr>
        <p:txBody>
          <a:bodyPr wrap="none" rtlCol="0">
            <a:spAutoFit/>
          </a:bodyPr>
          <a:lstStyle/>
          <a:p>
            <a:r>
              <a:rPr lang="en-US" sz="1400" dirty="0">
                <a:solidFill>
                  <a:srgbClr val="0070C0"/>
                </a:solidFill>
              </a:rPr>
              <a:t>Blended</a:t>
            </a:r>
          </a:p>
        </p:txBody>
      </p:sp>
      <p:sp>
        <p:nvSpPr>
          <p:cNvPr id="39" name="CuadroTexto 38">
            <a:extLst>
              <a:ext uri="{FF2B5EF4-FFF2-40B4-BE49-F238E27FC236}">
                <a16:creationId xmlns:a16="http://schemas.microsoft.com/office/drawing/2014/main" id="{D2AF40CF-660A-41C6-8624-3D58466ADFBB}"/>
              </a:ext>
            </a:extLst>
          </p:cNvPr>
          <p:cNvSpPr txBox="1"/>
          <p:nvPr/>
        </p:nvSpPr>
        <p:spPr>
          <a:xfrm>
            <a:off x="9676048" y="6288910"/>
            <a:ext cx="787395" cy="307777"/>
          </a:xfrm>
          <a:prstGeom prst="rect">
            <a:avLst/>
          </a:prstGeom>
          <a:noFill/>
        </p:spPr>
        <p:txBody>
          <a:bodyPr wrap="none" rtlCol="0">
            <a:spAutoFit/>
          </a:bodyPr>
          <a:lstStyle/>
          <a:p>
            <a:r>
              <a:rPr lang="en-US" sz="1400" dirty="0">
                <a:solidFill>
                  <a:srgbClr val="0070C0"/>
                </a:solidFill>
              </a:rPr>
              <a:t>Blended</a:t>
            </a:r>
          </a:p>
        </p:txBody>
      </p:sp>
      <p:sp>
        <p:nvSpPr>
          <p:cNvPr id="40" name="CuadroTexto 39">
            <a:extLst>
              <a:ext uri="{FF2B5EF4-FFF2-40B4-BE49-F238E27FC236}">
                <a16:creationId xmlns:a16="http://schemas.microsoft.com/office/drawing/2014/main" id="{2F7C9C7A-6E2B-4D9C-BCE4-C37E2F4A9A86}"/>
              </a:ext>
            </a:extLst>
          </p:cNvPr>
          <p:cNvSpPr txBox="1"/>
          <p:nvPr/>
        </p:nvSpPr>
        <p:spPr>
          <a:xfrm>
            <a:off x="4161049" y="2449213"/>
            <a:ext cx="787395" cy="307777"/>
          </a:xfrm>
          <a:prstGeom prst="rect">
            <a:avLst/>
          </a:prstGeom>
          <a:noFill/>
        </p:spPr>
        <p:txBody>
          <a:bodyPr wrap="none" rtlCol="0">
            <a:spAutoFit/>
          </a:bodyPr>
          <a:lstStyle/>
          <a:p>
            <a:r>
              <a:rPr lang="en-US" sz="1400" dirty="0">
                <a:solidFill>
                  <a:srgbClr val="0070C0"/>
                </a:solidFill>
              </a:rPr>
              <a:t>Blended</a:t>
            </a:r>
          </a:p>
        </p:txBody>
      </p:sp>
      <p:sp>
        <p:nvSpPr>
          <p:cNvPr id="10" name="Rectángulo 9">
            <a:extLst>
              <a:ext uri="{FF2B5EF4-FFF2-40B4-BE49-F238E27FC236}">
                <a16:creationId xmlns:a16="http://schemas.microsoft.com/office/drawing/2014/main" id="{55186679-4E74-FD57-A8E9-CAD1BD55E4B4}"/>
              </a:ext>
            </a:extLst>
          </p:cNvPr>
          <p:cNvSpPr/>
          <p:nvPr/>
        </p:nvSpPr>
        <p:spPr>
          <a:xfrm>
            <a:off x="1650221" y="377236"/>
            <a:ext cx="8308022" cy="617147"/>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a:extLst>
              <a:ext uri="{FF2B5EF4-FFF2-40B4-BE49-F238E27FC236}">
                <a16:creationId xmlns:a16="http://schemas.microsoft.com/office/drawing/2014/main" id="{65E97BCB-A16B-5D1E-04C1-5217E8258CBE}"/>
              </a:ext>
            </a:extLst>
          </p:cNvPr>
          <p:cNvSpPr txBox="1"/>
          <p:nvPr/>
        </p:nvSpPr>
        <p:spPr>
          <a:xfrm>
            <a:off x="2284039" y="458475"/>
            <a:ext cx="7251800" cy="441146"/>
          </a:xfrm>
          <a:prstGeom prst="rect">
            <a:avLst/>
          </a:prstGeom>
          <a:noFill/>
          <a:effectLst>
            <a:glow rad="101600">
              <a:srgbClr val="4472C4">
                <a:satMod val="175000"/>
                <a:alpha val="40000"/>
              </a:srgbClr>
            </a:glow>
            <a:outerShdw blurRad="50800" dist="38100" dir="2700000" algn="tl" rotWithShape="0">
              <a:prstClr val="black">
                <a:alpha val="40000"/>
              </a:prstClr>
            </a:outerShdw>
          </a:effectLst>
        </p:spPr>
        <p:txBody>
          <a:bodyPr wrap="square" lIns="91440" tIns="45720" rIns="91440" bIns="45720" anchor="t">
            <a:spAutoFit/>
          </a:bodyPr>
          <a:lstStyle>
            <a:defPPr>
              <a:defRPr lang="en-BE"/>
            </a:defPPr>
            <a:lvl1pPr algn="ctr">
              <a:lnSpc>
                <a:spcPts val="2500"/>
              </a:lnSpc>
              <a:defRPr sz="3200" b="1">
                <a:solidFill>
                  <a:schemeClr val="tx2">
                    <a:lumMod val="75000"/>
                    <a:lumOff val="25000"/>
                  </a:schemeClr>
                </a:solidFill>
                <a:latin typeface="Calibri" panose="020F0502020204030204" pitchFamily="34" charset="0"/>
                <a:cs typeface="Calibri" panose="020F0502020204030204" pitchFamily="34" charset="0"/>
              </a:defRPr>
            </a:lvl1pPr>
          </a:lstStyle>
          <a:p>
            <a:r>
              <a:rPr lang="en-US" dirty="0">
                <a:latin typeface="Calibri"/>
                <a:ea typeface="Calibri"/>
                <a:cs typeface="Calibri"/>
              </a:rPr>
              <a:t>Achievements of training in 2024/2025</a:t>
            </a:r>
            <a:endParaRPr lang="en-US" dirty="0">
              <a:ea typeface="Calibri"/>
            </a:endParaRPr>
          </a:p>
        </p:txBody>
      </p:sp>
      <p:pic>
        <p:nvPicPr>
          <p:cNvPr id="18" name="Audio 17">
            <a:hlinkClick r:id="" action="ppaction://media"/>
            <a:extLst>
              <a:ext uri="{FF2B5EF4-FFF2-40B4-BE49-F238E27FC236}">
                <a16:creationId xmlns:a16="http://schemas.microsoft.com/office/drawing/2014/main" id="{9C8E4218-BC58-4E4E-9E65-44ACDDDEA920}"/>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7522505"/>
      </p:ext>
    </p:extLst>
  </p:cSld>
  <p:clrMapOvr>
    <a:masterClrMapping/>
  </p:clrMapOvr>
  <mc:AlternateContent xmlns:mc="http://schemas.openxmlformats.org/markup-compatibility/2006" xmlns:p14="http://schemas.microsoft.com/office/powerpoint/2010/main">
    <mc:Choice Requires="p14">
      <p:transition spd="slow" p14:dur="2000" advTm="59440"/>
    </mc:Choice>
    <mc:Fallback xmlns="">
      <p:transition spd="slow" advTm="59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135F4-C10D-2437-F657-A7E11B4067C4}"/>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E2697E37-60D0-1192-AF97-8C37D9ADE0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074" y="390052"/>
            <a:ext cx="1268797" cy="1219040"/>
          </a:xfrm>
          <a:prstGeom prst="rect">
            <a:avLst/>
          </a:prstGeom>
        </p:spPr>
      </p:pic>
      <p:pic>
        <p:nvPicPr>
          <p:cNvPr id="9" name="Graphic 8">
            <a:extLst>
              <a:ext uri="{FF2B5EF4-FFF2-40B4-BE49-F238E27FC236}">
                <a16:creationId xmlns:a16="http://schemas.microsoft.com/office/drawing/2014/main" id="{91623172-F25A-8B25-74F4-9B649973C63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54009" y="488362"/>
            <a:ext cx="1780917" cy="808009"/>
          </a:xfrm>
          <a:prstGeom prst="rect">
            <a:avLst/>
          </a:prstGeom>
        </p:spPr>
      </p:pic>
      <p:grpSp>
        <p:nvGrpSpPr>
          <p:cNvPr id="60" name="Grupo 59">
            <a:extLst>
              <a:ext uri="{FF2B5EF4-FFF2-40B4-BE49-F238E27FC236}">
                <a16:creationId xmlns:a16="http://schemas.microsoft.com/office/drawing/2014/main" id="{58785EC4-1490-4E89-A635-2846888DEF73}"/>
              </a:ext>
            </a:extLst>
          </p:cNvPr>
          <p:cNvGrpSpPr/>
          <p:nvPr/>
        </p:nvGrpSpPr>
        <p:grpSpPr>
          <a:xfrm>
            <a:off x="137284" y="2067535"/>
            <a:ext cx="4983683" cy="4232844"/>
            <a:chOff x="1515726" y="1832774"/>
            <a:chExt cx="4572000" cy="4080989"/>
          </a:xfrm>
        </p:grpSpPr>
        <p:grpSp>
          <p:nvGrpSpPr>
            <p:cNvPr id="49" name="Grupo 48">
              <a:extLst>
                <a:ext uri="{FF2B5EF4-FFF2-40B4-BE49-F238E27FC236}">
                  <a16:creationId xmlns:a16="http://schemas.microsoft.com/office/drawing/2014/main" id="{C1DF5E49-6AF0-4D5D-8CB5-B73DB6D7A70D}"/>
                </a:ext>
              </a:extLst>
            </p:cNvPr>
            <p:cNvGrpSpPr/>
            <p:nvPr/>
          </p:nvGrpSpPr>
          <p:grpSpPr>
            <a:xfrm>
              <a:off x="1515726" y="1832774"/>
              <a:ext cx="4572000" cy="3714749"/>
              <a:chOff x="3810000" y="1571625"/>
              <a:chExt cx="4572000" cy="3714749"/>
            </a:xfrm>
          </p:grpSpPr>
          <p:graphicFrame>
            <p:nvGraphicFramePr>
              <p:cNvPr id="40" name="Gráfico 39">
                <a:extLst>
                  <a:ext uri="{FF2B5EF4-FFF2-40B4-BE49-F238E27FC236}">
                    <a16:creationId xmlns:a16="http://schemas.microsoft.com/office/drawing/2014/main" id="{36D29073-FC56-455D-830B-81F63C5C6C89}"/>
                  </a:ext>
                </a:extLst>
              </p:cNvPr>
              <p:cNvGraphicFramePr>
                <a:graphicFrameLocks/>
              </p:cNvGraphicFramePr>
              <p:nvPr>
                <p:extLst>
                  <p:ext uri="{D42A27DB-BD31-4B8C-83A1-F6EECF244321}">
                    <p14:modId xmlns:p14="http://schemas.microsoft.com/office/powerpoint/2010/main" val="494293878"/>
                  </p:ext>
                </p:extLst>
              </p:nvPr>
            </p:nvGraphicFramePr>
            <p:xfrm>
              <a:off x="3810000" y="1571625"/>
              <a:ext cx="4572000" cy="3714749"/>
            </p:xfrm>
            <a:graphic>
              <a:graphicData uri="http://schemas.openxmlformats.org/drawingml/2006/chart">
                <c:chart xmlns:c="http://schemas.openxmlformats.org/drawingml/2006/chart" xmlns:r="http://schemas.openxmlformats.org/officeDocument/2006/relationships" r:id="rId9"/>
              </a:graphicData>
            </a:graphic>
          </p:graphicFrame>
          <p:sp>
            <p:nvSpPr>
              <p:cNvPr id="41" name="CuadroTexto 2">
                <a:extLst>
                  <a:ext uri="{FF2B5EF4-FFF2-40B4-BE49-F238E27FC236}">
                    <a16:creationId xmlns:a16="http://schemas.microsoft.com/office/drawing/2014/main" id="{743777A1-9517-4C52-9CAF-6FB3F748AF36}"/>
                  </a:ext>
                </a:extLst>
              </p:cNvPr>
              <p:cNvSpPr txBox="1"/>
              <p:nvPr/>
            </p:nvSpPr>
            <p:spPr>
              <a:xfrm>
                <a:off x="4582583" y="2375959"/>
                <a:ext cx="327654" cy="264560"/>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100" b="1" i="1" u="none" strike="noStrike" kern="0" cap="none" spc="0" normalizeH="0" baseline="0" noProof="0">
                    <a:ln>
                      <a:noFill/>
                    </a:ln>
                    <a:solidFill>
                      <a:sysClr val="windowText" lastClr="000000"/>
                    </a:solidFill>
                    <a:effectLst/>
                    <a:uLnTx/>
                    <a:uFillTx/>
                    <a:latin typeface="Calibri" panose="020F0502020204030204"/>
                    <a:ea typeface="+mn-ea"/>
                    <a:cs typeface="+mn-cs"/>
                  </a:rPr>
                  <a:t>13</a:t>
                </a:r>
              </a:p>
            </p:txBody>
          </p:sp>
          <p:sp>
            <p:nvSpPr>
              <p:cNvPr id="42" name="CuadroTexto 3">
                <a:extLst>
                  <a:ext uri="{FF2B5EF4-FFF2-40B4-BE49-F238E27FC236}">
                    <a16:creationId xmlns:a16="http://schemas.microsoft.com/office/drawing/2014/main" id="{825297AA-AB05-45A5-9786-1182E114028A}"/>
                  </a:ext>
                </a:extLst>
              </p:cNvPr>
              <p:cNvSpPr txBox="1"/>
              <p:nvPr/>
            </p:nvSpPr>
            <p:spPr>
              <a:xfrm>
                <a:off x="5041899" y="2348443"/>
                <a:ext cx="327654" cy="264560"/>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100" b="1" i="1" u="none" strike="noStrike" kern="0" cap="none" spc="0" normalizeH="0" baseline="0" noProof="0">
                    <a:ln>
                      <a:noFill/>
                    </a:ln>
                    <a:solidFill>
                      <a:sysClr val="windowText" lastClr="000000"/>
                    </a:solidFill>
                    <a:effectLst/>
                    <a:uLnTx/>
                    <a:uFillTx/>
                    <a:latin typeface="Calibri" panose="020F0502020204030204"/>
                    <a:ea typeface="+mn-ea"/>
                    <a:cs typeface="+mn-cs"/>
                  </a:rPr>
                  <a:t>13</a:t>
                </a:r>
              </a:p>
            </p:txBody>
          </p:sp>
          <p:sp>
            <p:nvSpPr>
              <p:cNvPr id="43" name="CuadroTexto 4">
                <a:extLst>
                  <a:ext uri="{FF2B5EF4-FFF2-40B4-BE49-F238E27FC236}">
                    <a16:creationId xmlns:a16="http://schemas.microsoft.com/office/drawing/2014/main" id="{FA8D5A5C-E985-4785-BEEE-C9E3F7F87A73}"/>
                  </a:ext>
                </a:extLst>
              </p:cNvPr>
              <p:cNvSpPr txBox="1"/>
              <p:nvPr/>
            </p:nvSpPr>
            <p:spPr>
              <a:xfrm>
                <a:off x="5490632" y="2892427"/>
                <a:ext cx="256160" cy="264560"/>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100" b="1" i="1" u="none" strike="noStrike" kern="0" cap="none" spc="0" normalizeH="0" baseline="0" noProof="0">
                    <a:ln>
                      <a:noFill/>
                    </a:ln>
                    <a:solidFill>
                      <a:sysClr val="windowText" lastClr="000000"/>
                    </a:solidFill>
                    <a:effectLst/>
                    <a:uLnTx/>
                    <a:uFillTx/>
                    <a:latin typeface="Calibri" panose="020F0502020204030204"/>
                    <a:ea typeface="+mn-ea"/>
                    <a:cs typeface="+mn-cs"/>
                  </a:rPr>
                  <a:t>8</a:t>
                </a:r>
              </a:p>
            </p:txBody>
          </p:sp>
          <p:sp>
            <p:nvSpPr>
              <p:cNvPr id="44" name="CuadroTexto 5">
                <a:extLst>
                  <a:ext uri="{FF2B5EF4-FFF2-40B4-BE49-F238E27FC236}">
                    <a16:creationId xmlns:a16="http://schemas.microsoft.com/office/drawing/2014/main" id="{A5B80853-D9AF-4FEF-8B45-7524B13A7DB4}"/>
                  </a:ext>
                </a:extLst>
              </p:cNvPr>
              <p:cNvSpPr txBox="1"/>
              <p:nvPr/>
            </p:nvSpPr>
            <p:spPr>
              <a:xfrm>
                <a:off x="5956299" y="2786593"/>
                <a:ext cx="327654" cy="264560"/>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100" b="1" i="1" u="none" strike="noStrike" kern="0" cap="none" spc="0" normalizeH="0" baseline="0" noProof="0">
                    <a:ln>
                      <a:noFill/>
                    </a:ln>
                    <a:solidFill>
                      <a:sysClr val="windowText" lastClr="000000"/>
                    </a:solidFill>
                    <a:effectLst/>
                    <a:uLnTx/>
                    <a:uFillTx/>
                    <a:latin typeface="Calibri" panose="020F0502020204030204"/>
                    <a:ea typeface="+mn-ea"/>
                    <a:cs typeface="+mn-cs"/>
                  </a:rPr>
                  <a:t>10</a:t>
                </a:r>
              </a:p>
            </p:txBody>
          </p:sp>
          <p:sp>
            <p:nvSpPr>
              <p:cNvPr id="45" name="CuadroTexto 6">
                <a:extLst>
                  <a:ext uri="{FF2B5EF4-FFF2-40B4-BE49-F238E27FC236}">
                    <a16:creationId xmlns:a16="http://schemas.microsoft.com/office/drawing/2014/main" id="{DB7F51FE-85CA-40FC-96FF-A9B746A49C8C}"/>
                  </a:ext>
                </a:extLst>
              </p:cNvPr>
              <p:cNvSpPr txBox="1"/>
              <p:nvPr/>
            </p:nvSpPr>
            <p:spPr>
              <a:xfrm>
                <a:off x="6405032" y="1658409"/>
                <a:ext cx="327654" cy="264560"/>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100" b="1" i="1" u="none" strike="noStrike" kern="0" cap="none" spc="0" normalizeH="0" baseline="0" noProof="0">
                    <a:ln>
                      <a:noFill/>
                    </a:ln>
                    <a:solidFill>
                      <a:sysClr val="windowText" lastClr="000000"/>
                    </a:solidFill>
                    <a:effectLst/>
                    <a:uLnTx/>
                    <a:uFillTx/>
                    <a:latin typeface="Calibri" panose="020F0502020204030204"/>
                    <a:ea typeface="+mn-ea"/>
                    <a:cs typeface="+mn-cs"/>
                  </a:rPr>
                  <a:t>19</a:t>
                </a:r>
              </a:p>
            </p:txBody>
          </p:sp>
          <p:sp>
            <p:nvSpPr>
              <p:cNvPr id="46" name="CuadroTexto 7">
                <a:extLst>
                  <a:ext uri="{FF2B5EF4-FFF2-40B4-BE49-F238E27FC236}">
                    <a16:creationId xmlns:a16="http://schemas.microsoft.com/office/drawing/2014/main" id="{82CA7C96-C1DA-4A68-B865-2E5825117F5C}"/>
                  </a:ext>
                </a:extLst>
              </p:cNvPr>
              <p:cNvSpPr txBox="1"/>
              <p:nvPr/>
            </p:nvSpPr>
            <p:spPr>
              <a:xfrm>
                <a:off x="6843182" y="2075393"/>
                <a:ext cx="327654" cy="264560"/>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100" b="1" i="1" u="none" strike="noStrike" kern="0" cap="none" spc="0" normalizeH="0" baseline="0" noProof="0">
                    <a:ln>
                      <a:noFill/>
                    </a:ln>
                    <a:solidFill>
                      <a:sysClr val="windowText" lastClr="000000"/>
                    </a:solidFill>
                    <a:effectLst/>
                    <a:uLnTx/>
                    <a:uFillTx/>
                    <a:latin typeface="Calibri" panose="020F0502020204030204"/>
                    <a:ea typeface="+mn-ea"/>
                    <a:cs typeface="+mn-cs"/>
                  </a:rPr>
                  <a:t>15</a:t>
                </a:r>
              </a:p>
            </p:txBody>
          </p:sp>
          <p:sp>
            <p:nvSpPr>
              <p:cNvPr id="47" name="CuadroTexto 8">
                <a:extLst>
                  <a:ext uri="{FF2B5EF4-FFF2-40B4-BE49-F238E27FC236}">
                    <a16:creationId xmlns:a16="http://schemas.microsoft.com/office/drawing/2014/main" id="{F5404F1C-5C79-46CB-8DA4-2DC321600589}"/>
                  </a:ext>
                </a:extLst>
              </p:cNvPr>
              <p:cNvSpPr txBox="1"/>
              <p:nvPr/>
            </p:nvSpPr>
            <p:spPr>
              <a:xfrm>
                <a:off x="7323665" y="2016126"/>
                <a:ext cx="327654" cy="264560"/>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100" b="1" i="1" u="none" strike="noStrike" kern="0" cap="none" spc="0" normalizeH="0" baseline="0" noProof="0" dirty="0">
                    <a:ln>
                      <a:noFill/>
                    </a:ln>
                    <a:solidFill>
                      <a:sysClr val="windowText" lastClr="000000"/>
                    </a:solidFill>
                    <a:effectLst/>
                    <a:uLnTx/>
                    <a:uFillTx/>
                    <a:latin typeface="Calibri" panose="020F0502020204030204"/>
                    <a:ea typeface="+mn-ea"/>
                    <a:cs typeface="+mn-cs"/>
                  </a:rPr>
                  <a:t>16</a:t>
                </a:r>
              </a:p>
            </p:txBody>
          </p:sp>
          <p:sp>
            <p:nvSpPr>
              <p:cNvPr id="48" name="CuadroTexto 9">
                <a:extLst>
                  <a:ext uri="{FF2B5EF4-FFF2-40B4-BE49-F238E27FC236}">
                    <a16:creationId xmlns:a16="http://schemas.microsoft.com/office/drawing/2014/main" id="{05D5437E-4EC2-4944-9267-93B6A5822D28}"/>
                  </a:ext>
                </a:extLst>
              </p:cNvPr>
              <p:cNvSpPr txBox="1"/>
              <p:nvPr/>
            </p:nvSpPr>
            <p:spPr>
              <a:xfrm>
                <a:off x="7772398" y="2094443"/>
                <a:ext cx="327654" cy="264560"/>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100" b="1" i="1" u="none" strike="noStrike" kern="0" cap="none" spc="0" normalizeH="0" baseline="0" noProof="0">
                    <a:ln>
                      <a:noFill/>
                    </a:ln>
                    <a:solidFill>
                      <a:sysClr val="windowText" lastClr="000000"/>
                    </a:solidFill>
                    <a:effectLst/>
                    <a:uLnTx/>
                    <a:uFillTx/>
                    <a:latin typeface="Calibri" panose="020F0502020204030204"/>
                    <a:ea typeface="+mn-ea"/>
                    <a:cs typeface="+mn-cs"/>
                  </a:rPr>
                  <a:t>15</a:t>
                </a:r>
              </a:p>
            </p:txBody>
          </p:sp>
        </p:grpSp>
        <p:cxnSp>
          <p:nvCxnSpPr>
            <p:cNvPr id="53" name="Conector recto 52">
              <a:extLst>
                <a:ext uri="{FF2B5EF4-FFF2-40B4-BE49-F238E27FC236}">
                  <a16:creationId xmlns:a16="http://schemas.microsoft.com/office/drawing/2014/main" id="{890C0E02-C12E-4CDA-8907-28B3D8151199}"/>
                </a:ext>
              </a:extLst>
            </p:cNvPr>
            <p:cNvCxnSpPr>
              <a:cxnSpLocks/>
            </p:cNvCxnSpPr>
            <p:nvPr/>
          </p:nvCxnSpPr>
          <p:spPr>
            <a:xfrm>
              <a:off x="2118946" y="4356580"/>
              <a:ext cx="2233246" cy="0"/>
            </a:xfrm>
            <a:prstGeom prst="line">
              <a:avLst/>
            </a:prstGeom>
            <a:ln w="57150">
              <a:prstDash val="sysDash"/>
            </a:ln>
          </p:spPr>
          <p:style>
            <a:lnRef idx="2">
              <a:schemeClr val="dk1"/>
            </a:lnRef>
            <a:fillRef idx="0">
              <a:schemeClr val="dk1"/>
            </a:fillRef>
            <a:effectRef idx="1">
              <a:schemeClr val="dk1"/>
            </a:effectRef>
            <a:fontRef idx="minor">
              <a:schemeClr val="tx1"/>
            </a:fontRef>
          </p:style>
        </p:cxnSp>
        <p:cxnSp>
          <p:nvCxnSpPr>
            <p:cNvPr id="57" name="Conector recto 56">
              <a:extLst>
                <a:ext uri="{FF2B5EF4-FFF2-40B4-BE49-F238E27FC236}">
                  <a16:creationId xmlns:a16="http://schemas.microsoft.com/office/drawing/2014/main" id="{D329D804-9BF3-43C1-8354-4CA51DE569B0}"/>
                </a:ext>
              </a:extLst>
            </p:cNvPr>
            <p:cNvCxnSpPr>
              <a:cxnSpLocks/>
            </p:cNvCxnSpPr>
            <p:nvPr/>
          </p:nvCxnSpPr>
          <p:spPr>
            <a:xfrm>
              <a:off x="4438412" y="4356580"/>
              <a:ext cx="1367366" cy="0"/>
            </a:xfrm>
            <a:prstGeom prst="line">
              <a:avLst/>
            </a:prstGeom>
            <a:ln w="57150">
              <a:solidFill>
                <a:srgbClr val="00B0F0"/>
              </a:solidFill>
              <a:prstDash val="sysDash"/>
            </a:ln>
          </p:spPr>
          <p:style>
            <a:lnRef idx="2">
              <a:schemeClr val="dk1"/>
            </a:lnRef>
            <a:fillRef idx="0">
              <a:schemeClr val="dk1"/>
            </a:fillRef>
            <a:effectRef idx="1">
              <a:schemeClr val="dk1"/>
            </a:effectRef>
            <a:fontRef idx="minor">
              <a:schemeClr val="tx1"/>
            </a:fontRef>
          </p:style>
        </p:cxnSp>
        <p:sp>
          <p:nvSpPr>
            <p:cNvPr id="33" name="CuadroTexto 32">
              <a:extLst>
                <a:ext uri="{FF2B5EF4-FFF2-40B4-BE49-F238E27FC236}">
                  <a16:creationId xmlns:a16="http://schemas.microsoft.com/office/drawing/2014/main" id="{0311D7D2-9FA7-426D-A62E-6E282A673FA2}"/>
                </a:ext>
              </a:extLst>
            </p:cNvPr>
            <p:cNvSpPr txBox="1"/>
            <p:nvPr/>
          </p:nvSpPr>
          <p:spPr>
            <a:xfrm>
              <a:off x="4438412" y="5173497"/>
              <a:ext cx="1120820" cy="646331"/>
            </a:xfrm>
            <a:prstGeom prst="rect">
              <a:avLst/>
            </a:prstGeom>
            <a:noFill/>
          </p:spPr>
          <p:txBody>
            <a:bodyPr wrap="square">
              <a:spAutoFit/>
            </a:bodyPr>
            <a:lstStyle>
              <a:defPPr>
                <a:defRPr lang="en-BE"/>
              </a:defPPr>
              <a:lvl1pPr algn="ctr">
                <a:defRPr sz="3600" b="1">
                  <a:solidFill>
                    <a:schemeClr val="tx2">
                      <a:lumMod val="75000"/>
                      <a:lumOff val="25000"/>
                    </a:schemeClr>
                  </a:solidFill>
                  <a:latin typeface="Calibri" panose="020F0502020204030204" pitchFamily="34" charset="0"/>
                  <a:cs typeface="Calibri" panose="020F0502020204030204" pitchFamily="34" charset="0"/>
                </a:defRPr>
              </a:lvl1pPr>
            </a:lstStyle>
            <a:p>
              <a:r>
                <a:rPr lang="es-CO" dirty="0">
                  <a:solidFill>
                    <a:srgbClr val="00B0F0"/>
                  </a:solidFill>
                  <a:effectLst>
                    <a:outerShdw blurRad="38100" dist="38100" dir="2700000" algn="tl">
                      <a:srgbClr val="000000">
                        <a:alpha val="43137"/>
                      </a:srgbClr>
                    </a:outerShdw>
                  </a:effectLst>
                </a:rPr>
                <a:t>2025</a:t>
              </a:r>
            </a:p>
          </p:txBody>
        </p:sp>
        <p:sp>
          <p:nvSpPr>
            <p:cNvPr id="32" name="CuadroTexto 31">
              <a:extLst>
                <a:ext uri="{FF2B5EF4-FFF2-40B4-BE49-F238E27FC236}">
                  <a16:creationId xmlns:a16="http://schemas.microsoft.com/office/drawing/2014/main" id="{59287D5A-DE85-4E87-8E0F-F35E8AC5B76C}"/>
                </a:ext>
              </a:extLst>
            </p:cNvPr>
            <p:cNvSpPr txBox="1"/>
            <p:nvPr/>
          </p:nvSpPr>
          <p:spPr>
            <a:xfrm>
              <a:off x="1703495" y="5267432"/>
              <a:ext cx="2088260" cy="646331"/>
            </a:xfrm>
            <a:prstGeom prst="rect">
              <a:avLst/>
            </a:prstGeom>
            <a:noFill/>
          </p:spPr>
          <p:txBody>
            <a:bodyPr wrap="square">
              <a:spAutoFit/>
            </a:bodyPr>
            <a:lstStyle>
              <a:defPPr>
                <a:defRPr lang="en-BE"/>
              </a:defPPr>
              <a:lvl1pPr algn="ctr">
                <a:defRPr>
                  <a:solidFill>
                    <a:schemeClr val="tx2">
                      <a:lumMod val="75000"/>
                      <a:lumOff val="25000"/>
                    </a:schemeClr>
                  </a:solidFill>
                  <a:latin typeface="Calibri" panose="020F0502020204030204" pitchFamily="34" charset="0"/>
                  <a:cs typeface="Calibri" panose="020F0502020204030204" pitchFamily="34" charset="0"/>
                </a:defRPr>
              </a:lvl1pPr>
            </a:lstStyle>
            <a:p>
              <a:r>
                <a:rPr lang="es-CO" sz="3600" b="1" dirty="0">
                  <a:ln w="0"/>
                  <a:solidFill>
                    <a:schemeClr val="tx1"/>
                  </a:solidFill>
                  <a:effectLst>
                    <a:outerShdw blurRad="38100" dist="19050" dir="2700000" algn="tl" rotWithShape="0">
                      <a:schemeClr val="dk1">
                        <a:alpha val="40000"/>
                      </a:schemeClr>
                    </a:outerShdw>
                  </a:effectLst>
                </a:rPr>
                <a:t>2024</a:t>
              </a:r>
            </a:p>
          </p:txBody>
        </p:sp>
      </p:grpSp>
      <p:sp>
        <p:nvSpPr>
          <p:cNvPr id="61" name="Rectángulo: esquina doblada 60">
            <a:extLst>
              <a:ext uri="{FF2B5EF4-FFF2-40B4-BE49-F238E27FC236}">
                <a16:creationId xmlns:a16="http://schemas.microsoft.com/office/drawing/2014/main" id="{C86CEA07-004F-4B4D-B0EF-5221EFFE3B90}"/>
              </a:ext>
            </a:extLst>
          </p:cNvPr>
          <p:cNvSpPr/>
          <p:nvPr/>
        </p:nvSpPr>
        <p:spPr>
          <a:xfrm>
            <a:off x="5646338" y="2067535"/>
            <a:ext cx="1096108" cy="954107"/>
          </a:xfrm>
          <a:prstGeom prst="folded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4000" dirty="0">
                <a:solidFill>
                  <a:schemeClr val="tx1"/>
                </a:solidFill>
              </a:rPr>
              <a:t>8</a:t>
            </a:r>
          </a:p>
        </p:txBody>
      </p:sp>
      <p:sp>
        <p:nvSpPr>
          <p:cNvPr id="62" name="CuadroTexto 61">
            <a:extLst>
              <a:ext uri="{FF2B5EF4-FFF2-40B4-BE49-F238E27FC236}">
                <a16:creationId xmlns:a16="http://schemas.microsoft.com/office/drawing/2014/main" id="{59327494-E1A8-4E8B-B5F4-D5F3EF2445B2}"/>
              </a:ext>
            </a:extLst>
          </p:cNvPr>
          <p:cNvSpPr txBox="1"/>
          <p:nvPr/>
        </p:nvSpPr>
        <p:spPr>
          <a:xfrm>
            <a:off x="8810489" y="1658273"/>
            <a:ext cx="1012906" cy="369332"/>
          </a:xfrm>
          <a:prstGeom prst="rect">
            <a:avLst/>
          </a:prstGeom>
          <a:noFill/>
        </p:spPr>
        <p:txBody>
          <a:bodyPr wrap="none" rtlCol="0">
            <a:spAutoFit/>
          </a:bodyPr>
          <a:lstStyle/>
          <a:p>
            <a:r>
              <a:rPr lang="en-US" dirty="0"/>
              <a:t>Students</a:t>
            </a:r>
          </a:p>
        </p:txBody>
      </p:sp>
      <p:sp>
        <p:nvSpPr>
          <p:cNvPr id="22" name="Rectángulo: esquina doblada 21">
            <a:extLst>
              <a:ext uri="{FF2B5EF4-FFF2-40B4-BE49-F238E27FC236}">
                <a16:creationId xmlns:a16="http://schemas.microsoft.com/office/drawing/2014/main" id="{9F8BD273-FC09-48B6-B70A-CBEA5576D79B}"/>
              </a:ext>
            </a:extLst>
          </p:cNvPr>
          <p:cNvSpPr/>
          <p:nvPr/>
        </p:nvSpPr>
        <p:spPr>
          <a:xfrm>
            <a:off x="8768888" y="2010112"/>
            <a:ext cx="1096108" cy="954107"/>
          </a:xfrm>
          <a:prstGeom prst="folded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4000" dirty="0">
                <a:solidFill>
                  <a:schemeClr val="tx1"/>
                </a:solidFill>
              </a:rPr>
              <a:t>108</a:t>
            </a:r>
          </a:p>
        </p:txBody>
      </p:sp>
      <p:sp>
        <p:nvSpPr>
          <p:cNvPr id="24" name="CuadroTexto 23">
            <a:extLst>
              <a:ext uri="{FF2B5EF4-FFF2-40B4-BE49-F238E27FC236}">
                <a16:creationId xmlns:a16="http://schemas.microsoft.com/office/drawing/2014/main" id="{2F75CD21-031F-4AB7-8E6A-80D357C3CD35}"/>
              </a:ext>
            </a:extLst>
          </p:cNvPr>
          <p:cNvSpPr txBox="1"/>
          <p:nvPr/>
        </p:nvSpPr>
        <p:spPr>
          <a:xfrm>
            <a:off x="5712834" y="1715696"/>
            <a:ext cx="922881" cy="369332"/>
          </a:xfrm>
          <a:prstGeom prst="rect">
            <a:avLst/>
          </a:prstGeom>
          <a:noFill/>
        </p:spPr>
        <p:txBody>
          <a:bodyPr wrap="none" rtlCol="0">
            <a:spAutoFit/>
          </a:bodyPr>
          <a:lstStyle/>
          <a:p>
            <a:r>
              <a:rPr lang="en-US" dirty="0"/>
              <a:t>Courses</a:t>
            </a:r>
          </a:p>
        </p:txBody>
      </p:sp>
      <p:pic>
        <p:nvPicPr>
          <p:cNvPr id="25" name="Imagen 1">
            <a:extLst>
              <a:ext uri="{FF2B5EF4-FFF2-40B4-BE49-F238E27FC236}">
                <a16:creationId xmlns:a16="http://schemas.microsoft.com/office/drawing/2014/main" id="{68E050A5-811E-4860-B734-B5103EB987A4}"/>
              </a:ext>
            </a:extLst>
          </p:cNvPr>
          <p:cNvPicPr>
            <a:picLocks noChangeAspect="1"/>
          </p:cNvPicPr>
          <p:nvPr/>
        </p:nvPicPr>
        <p:blipFill>
          <a:blip r:embed="rId10" cstate="print">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934208" y="1985194"/>
            <a:ext cx="302313"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3">
            <a:extLst>
              <a:ext uri="{FF2B5EF4-FFF2-40B4-BE49-F238E27FC236}">
                <a16:creationId xmlns:a16="http://schemas.microsoft.com/office/drawing/2014/main" id="{5E29D013-C52E-4DC8-9CC9-7C44145C69BE}"/>
              </a:ext>
            </a:extLst>
          </p:cNvPr>
          <p:cNvPicPr>
            <a:picLocks noChangeAspect="1"/>
          </p:cNvPicPr>
          <p:nvPr/>
        </p:nvPicPr>
        <p:blipFill>
          <a:blip r:embed="rId12"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l="2533" t="12399" r="58133" b="13200"/>
          <a:stretch>
            <a:fillRect/>
          </a:stretch>
        </p:blipFill>
        <p:spPr bwMode="auto">
          <a:xfrm>
            <a:off x="10015592" y="1997678"/>
            <a:ext cx="361995"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uadroTexto 4">
            <a:extLst>
              <a:ext uri="{FF2B5EF4-FFF2-40B4-BE49-F238E27FC236}">
                <a16:creationId xmlns:a16="http://schemas.microsoft.com/office/drawing/2014/main" id="{E2770A59-C00B-45C0-AFC6-3528E7AF084C}"/>
              </a:ext>
            </a:extLst>
          </p:cNvPr>
          <p:cNvSpPr txBox="1">
            <a:spLocks noChangeArrowheads="1"/>
          </p:cNvSpPr>
          <p:nvPr/>
        </p:nvSpPr>
        <p:spPr bwMode="auto">
          <a:xfrm>
            <a:off x="10797559" y="2735054"/>
            <a:ext cx="7030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defTabSz="434935"/>
            <a:r>
              <a:rPr lang="en-US" altLang="es-CO" sz="1600" b="1" dirty="0">
                <a:latin typeface="Arial" panose="020B0604020202020204" pitchFamily="34" charset="0"/>
                <a:cs typeface="Arial" panose="020B0604020202020204" pitchFamily="34" charset="0"/>
              </a:rPr>
              <a:t>43%</a:t>
            </a:r>
          </a:p>
        </p:txBody>
      </p:sp>
      <p:cxnSp>
        <p:nvCxnSpPr>
          <p:cNvPr id="28" name="Conector recto 27">
            <a:extLst>
              <a:ext uri="{FF2B5EF4-FFF2-40B4-BE49-F238E27FC236}">
                <a16:creationId xmlns:a16="http://schemas.microsoft.com/office/drawing/2014/main" id="{FF350AC1-FC03-4C23-ACCB-8D00FBB5041A}"/>
              </a:ext>
            </a:extLst>
          </p:cNvPr>
          <p:cNvCxnSpPr/>
          <p:nvPr/>
        </p:nvCxnSpPr>
        <p:spPr bwMode="auto">
          <a:xfrm>
            <a:off x="10619111" y="2010112"/>
            <a:ext cx="0" cy="670163"/>
          </a:xfrm>
          <a:prstGeom prst="line">
            <a:avLst/>
          </a:prstGeom>
          <a:ln/>
        </p:spPr>
        <p:style>
          <a:lnRef idx="2">
            <a:schemeClr val="dk1"/>
          </a:lnRef>
          <a:fillRef idx="0">
            <a:schemeClr val="dk1"/>
          </a:fillRef>
          <a:effectRef idx="1">
            <a:schemeClr val="dk1"/>
          </a:effectRef>
          <a:fontRef idx="minor">
            <a:schemeClr val="tx1"/>
          </a:fontRef>
        </p:style>
      </p:cxnSp>
      <p:sp>
        <p:nvSpPr>
          <p:cNvPr id="29" name="CuadroTexto 39">
            <a:extLst>
              <a:ext uri="{FF2B5EF4-FFF2-40B4-BE49-F238E27FC236}">
                <a16:creationId xmlns:a16="http://schemas.microsoft.com/office/drawing/2014/main" id="{4CD16EE8-F879-4232-BA7B-0281AE823D6D}"/>
              </a:ext>
            </a:extLst>
          </p:cNvPr>
          <p:cNvSpPr txBox="1">
            <a:spLocks noChangeArrowheads="1"/>
          </p:cNvSpPr>
          <p:nvPr/>
        </p:nvSpPr>
        <p:spPr bwMode="auto">
          <a:xfrm>
            <a:off x="9936218" y="2735054"/>
            <a:ext cx="6419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defTabSz="434935"/>
            <a:r>
              <a:rPr lang="en-US" altLang="es-CO" sz="1600" b="1" dirty="0">
                <a:latin typeface="Arial" panose="020B0604020202020204" pitchFamily="34" charset="0"/>
                <a:cs typeface="Arial" panose="020B0604020202020204" pitchFamily="34" charset="0"/>
              </a:rPr>
              <a:t>57%</a:t>
            </a:r>
          </a:p>
        </p:txBody>
      </p:sp>
      <p:sp>
        <p:nvSpPr>
          <p:cNvPr id="34" name="Rectángulo: esquina doblada 33">
            <a:extLst>
              <a:ext uri="{FF2B5EF4-FFF2-40B4-BE49-F238E27FC236}">
                <a16:creationId xmlns:a16="http://schemas.microsoft.com/office/drawing/2014/main" id="{44435492-5563-4BE5-AFDA-629A70B55C84}"/>
              </a:ext>
            </a:extLst>
          </p:cNvPr>
          <p:cNvSpPr/>
          <p:nvPr/>
        </p:nvSpPr>
        <p:spPr>
          <a:xfrm>
            <a:off x="7361722" y="3753964"/>
            <a:ext cx="1096108" cy="954107"/>
          </a:xfrm>
          <a:prstGeom prst="folded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O" sz="4000" dirty="0">
                <a:solidFill>
                  <a:schemeClr val="tx1"/>
                </a:solidFill>
              </a:rPr>
              <a:t>15</a:t>
            </a:r>
          </a:p>
        </p:txBody>
      </p:sp>
      <p:sp>
        <p:nvSpPr>
          <p:cNvPr id="35" name="CuadroTexto 34">
            <a:extLst>
              <a:ext uri="{FF2B5EF4-FFF2-40B4-BE49-F238E27FC236}">
                <a16:creationId xmlns:a16="http://schemas.microsoft.com/office/drawing/2014/main" id="{DF217C98-9EF5-4212-8D58-3692EE1A2469}"/>
              </a:ext>
            </a:extLst>
          </p:cNvPr>
          <p:cNvSpPr txBox="1"/>
          <p:nvPr/>
        </p:nvSpPr>
        <p:spPr>
          <a:xfrm>
            <a:off x="7380658" y="3402125"/>
            <a:ext cx="1086644" cy="369332"/>
          </a:xfrm>
          <a:prstGeom prst="rect">
            <a:avLst/>
          </a:prstGeom>
          <a:noFill/>
        </p:spPr>
        <p:txBody>
          <a:bodyPr wrap="none" rtlCol="0">
            <a:spAutoFit/>
          </a:bodyPr>
          <a:lstStyle/>
          <a:p>
            <a:r>
              <a:rPr lang="en-US" dirty="0"/>
              <a:t>Countries</a:t>
            </a:r>
          </a:p>
        </p:txBody>
      </p:sp>
      <p:sp>
        <p:nvSpPr>
          <p:cNvPr id="36" name="CuadroTexto 35">
            <a:extLst>
              <a:ext uri="{FF2B5EF4-FFF2-40B4-BE49-F238E27FC236}">
                <a16:creationId xmlns:a16="http://schemas.microsoft.com/office/drawing/2014/main" id="{1C32A5EC-8E7C-450E-8726-CEF79E452736}"/>
              </a:ext>
            </a:extLst>
          </p:cNvPr>
          <p:cNvSpPr txBox="1"/>
          <p:nvPr/>
        </p:nvSpPr>
        <p:spPr>
          <a:xfrm>
            <a:off x="6721630" y="2051522"/>
            <a:ext cx="1188146" cy="954107"/>
          </a:xfrm>
          <a:prstGeom prst="rect">
            <a:avLst/>
          </a:prstGeom>
          <a:noFill/>
        </p:spPr>
        <p:txBody>
          <a:bodyPr wrap="none" rtlCol="0">
            <a:spAutoFit/>
          </a:bodyPr>
          <a:lstStyle/>
          <a:p>
            <a:r>
              <a:rPr lang="en-US" sz="1400" dirty="0">
                <a:solidFill>
                  <a:srgbClr val="0070C0"/>
                </a:solidFill>
              </a:rPr>
              <a:t>(2) Virtual</a:t>
            </a:r>
          </a:p>
          <a:p>
            <a:r>
              <a:rPr lang="en-US" sz="1400" dirty="0">
                <a:solidFill>
                  <a:srgbClr val="0070C0"/>
                </a:solidFill>
              </a:rPr>
              <a:t>(3) Blended</a:t>
            </a:r>
          </a:p>
          <a:p>
            <a:r>
              <a:rPr lang="en-US" sz="1400" dirty="0">
                <a:solidFill>
                  <a:srgbClr val="0070C0"/>
                </a:solidFill>
              </a:rPr>
              <a:t>(1) In person</a:t>
            </a:r>
          </a:p>
          <a:p>
            <a:r>
              <a:rPr lang="en-US" sz="1400" dirty="0">
                <a:solidFill>
                  <a:srgbClr val="0070C0"/>
                </a:solidFill>
              </a:rPr>
              <a:t>(2) Self-paced</a:t>
            </a:r>
          </a:p>
        </p:txBody>
      </p:sp>
      <p:sp>
        <p:nvSpPr>
          <p:cNvPr id="4" name="Rectángulo 3">
            <a:extLst>
              <a:ext uri="{FF2B5EF4-FFF2-40B4-BE49-F238E27FC236}">
                <a16:creationId xmlns:a16="http://schemas.microsoft.com/office/drawing/2014/main" id="{62150A9E-3F87-8B56-87CE-88BF02A5BF06}"/>
              </a:ext>
            </a:extLst>
          </p:cNvPr>
          <p:cNvSpPr/>
          <p:nvPr/>
        </p:nvSpPr>
        <p:spPr>
          <a:xfrm>
            <a:off x="1650221" y="377236"/>
            <a:ext cx="8308022" cy="617147"/>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C28AB672-5693-A039-7345-F94A97DBEB32}"/>
              </a:ext>
            </a:extLst>
          </p:cNvPr>
          <p:cNvSpPr txBox="1"/>
          <p:nvPr/>
        </p:nvSpPr>
        <p:spPr>
          <a:xfrm>
            <a:off x="2284039" y="458475"/>
            <a:ext cx="7251800" cy="441146"/>
          </a:xfrm>
          <a:prstGeom prst="rect">
            <a:avLst/>
          </a:prstGeom>
          <a:noFill/>
          <a:effectLst>
            <a:glow rad="101600">
              <a:srgbClr val="4472C4">
                <a:satMod val="175000"/>
                <a:alpha val="40000"/>
              </a:srgbClr>
            </a:glow>
            <a:outerShdw blurRad="50800" dist="38100" dir="2700000" algn="tl" rotWithShape="0">
              <a:prstClr val="black">
                <a:alpha val="40000"/>
              </a:prstClr>
            </a:outerShdw>
          </a:effectLst>
        </p:spPr>
        <p:txBody>
          <a:bodyPr wrap="square" lIns="91440" tIns="45720" rIns="91440" bIns="45720" anchor="t">
            <a:spAutoFit/>
          </a:bodyPr>
          <a:lstStyle>
            <a:defPPr>
              <a:defRPr lang="en-BE"/>
            </a:defPPr>
            <a:lvl1pPr algn="ctr">
              <a:lnSpc>
                <a:spcPts val="2500"/>
              </a:lnSpc>
              <a:defRPr sz="3200" b="1">
                <a:solidFill>
                  <a:schemeClr val="tx2">
                    <a:lumMod val="75000"/>
                    <a:lumOff val="25000"/>
                  </a:schemeClr>
                </a:solidFill>
                <a:latin typeface="Calibri" panose="020F0502020204030204" pitchFamily="34" charset="0"/>
                <a:cs typeface="Calibri" panose="020F0502020204030204" pitchFamily="34" charset="0"/>
              </a:defRPr>
            </a:lvl1pPr>
          </a:lstStyle>
          <a:p>
            <a:r>
              <a:rPr lang="en-US" dirty="0">
                <a:latin typeface="Calibri"/>
                <a:ea typeface="Calibri"/>
                <a:cs typeface="Calibri"/>
              </a:rPr>
              <a:t>Achievements of training in 2024/2025</a:t>
            </a:r>
            <a:endParaRPr lang="en-US" dirty="0">
              <a:ea typeface="Calibri"/>
            </a:endParaRPr>
          </a:p>
        </p:txBody>
      </p:sp>
      <mc:AlternateContent xmlns:mc="http://schemas.openxmlformats.org/markup-compatibility/2006" xmlns:cx1="http://schemas.microsoft.com/office/drawing/2015/9/8/chartex">
        <mc:Choice Requires="cx1">
          <p:graphicFrame>
            <p:nvGraphicFramePr>
              <p:cNvPr id="37" name="Gráfico 36">
                <a:extLst>
                  <a:ext uri="{FF2B5EF4-FFF2-40B4-BE49-F238E27FC236}">
                    <a16:creationId xmlns:a16="http://schemas.microsoft.com/office/drawing/2014/main" id="{93687A6A-CAB9-4632-9AE8-7E4F5196B768}"/>
                  </a:ext>
                </a:extLst>
              </p:cNvPr>
              <p:cNvGraphicFramePr/>
              <p:nvPr>
                <p:extLst>
                  <p:ext uri="{D42A27DB-BD31-4B8C-83A1-F6EECF244321}">
                    <p14:modId xmlns:p14="http://schemas.microsoft.com/office/powerpoint/2010/main" val="2578260052"/>
                  </p:ext>
                </p:extLst>
              </p:nvPr>
            </p:nvGraphicFramePr>
            <p:xfrm>
              <a:off x="5064102" y="4850435"/>
              <a:ext cx="6993593" cy="1818411"/>
            </p:xfrm>
            <a:graphic>
              <a:graphicData uri="http://schemas.microsoft.com/office/drawing/2014/chartex">
                <cx:chart xmlns:cx="http://schemas.microsoft.com/office/drawing/2014/chartex" xmlns:r="http://schemas.openxmlformats.org/officeDocument/2006/relationships" r:id="rId13"/>
              </a:graphicData>
            </a:graphic>
          </p:graphicFrame>
        </mc:Choice>
        <mc:Fallback xmlns="">
          <p:pic>
            <p:nvPicPr>
              <p:cNvPr id="37" name="Gráfico 36">
                <a:extLst>
                  <a:ext uri="{FF2B5EF4-FFF2-40B4-BE49-F238E27FC236}">
                    <a16:creationId xmlns:a16="http://schemas.microsoft.com/office/drawing/2014/main" id="{93687A6A-CAB9-4632-9AE8-7E4F5196B768}"/>
                  </a:ext>
                </a:extLst>
              </p:cNvPr>
              <p:cNvPicPr>
                <a:picLocks noGrp="1" noRot="1" noChangeAspect="1" noMove="1" noResize="1" noEditPoints="1" noAdjustHandles="1" noChangeArrowheads="1" noChangeShapeType="1"/>
              </p:cNvPicPr>
              <p:nvPr/>
            </p:nvPicPr>
            <p:blipFill>
              <a:blip r:embed="rId14"/>
              <a:stretch>
                <a:fillRect/>
              </a:stretch>
            </p:blipFill>
            <p:spPr>
              <a:xfrm>
                <a:off x="5064102" y="4850435"/>
                <a:ext cx="6993593" cy="1818411"/>
              </a:xfrm>
              <a:prstGeom prst="rect">
                <a:avLst/>
              </a:prstGeom>
            </p:spPr>
          </p:pic>
        </mc:Fallback>
      </mc:AlternateContent>
      <p:pic>
        <p:nvPicPr>
          <p:cNvPr id="3" name="Imagen 2">
            <a:extLst>
              <a:ext uri="{FF2B5EF4-FFF2-40B4-BE49-F238E27FC236}">
                <a16:creationId xmlns:a16="http://schemas.microsoft.com/office/drawing/2014/main" id="{2968131A-BE41-46D7-9232-A2D60BAECAE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751808" y="4984734"/>
            <a:ext cx="7379541" cy="1818411"/>
          </a:xfrm>
          <a:prstGeom prst="rect">
            <a:avLst/>
          </a:prstGeom>
        </p:spPr>
      </p:pic>
      <p:pic>
        <p:nvPicPr>
          <p:cNvPr id="7" name="Audio 6">
            <a:hlinkClick r:id="" action="ppaction://media"/>
            <a:extLst>
              <a:ext uri="{FF2B5EF4-FFF2-40B4-BE49-F238E27FC236}">
                <a16:creationId xmlns:a16="http://schemas.microsoft.com/office/drawing/2014/main" id="{8D1E0DBB-CFEE-4933-ADE6-6F1A53EBBD0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1363126"/>
      </p:ext>
    </p:extLst>
  </p:cSld>
  <p:clrMapOvr>
    <a:masterClrMapping/>
  </p:clrMapOvr>
  <mc:AlternateContent xmlns:mc="http://schemas.openxmlformats.org/markup-compatibility/2006" xmlns:p14="http://schemas.microsoft.com/office/powerpoint/2010/main">
    <mc:Choice Requires="p14">
      <p:transition spd="slow" p14:dur="2000" advTm="39600"/>
    </mc:Choice>
    <mc:Fallback xmlns="">
      <p:transition spd="slow" advTm="3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135F4-C10D-2437-F657-A7E11B4067C4}"/>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E2697E37-60D0-1192-AF97-8C37D9ADE0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074" y="390052"/>
            <a:ext cx="1268797" cy="1219040"/>
          </a:xfrm>
          <a:prstGeom prst="rect">
            <a:avLst/>
          </a:prstGeom>
        </p:spPr>
      </p:pic>
      <p:pic>
        <p:nvPicPr>
          <p:cNvPr id="9" name="Graphic 8">
            <a:extLst>
              <a:ext uri="{FF2B5EF4-FFF2-40B4-BE49-F238E27FC236}">
                <a16:creationId xmlns:a16="http://schemas.microsoft.com/office/drawing/2014/main" id="{91623172-F25A-8B25-74F4-9B649973C63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54009" y="488362"/>
            <a:ext cx="1780917" cy="808009"/>
          </a:xfrm>
          <a:prstGeom prst="rect">
            <a:avLst/>
          </a:prstGeom>
        </p:spPr>
      </p:pic>
      <p:sp>
        <p:nvSpPr>
          <p:cNvPr id="62" name="CuadroTexto 61">
            <a:extLst>
              <a:ext uri="{FF2B5EF4-FFF2-40B4-BE49-F238E27FC236}">
                <a16:creationId xmlns:a16="http://schemas.microsoft.com/office/drawing/2014/main" id="{59327494-E1A8-4E8B-B5F4-D5F3EF2445B2}"/>
              </a:ext>
            </a:extLst>
          </p:cNvPr>
          <p:cNvSpPr txBox="1"/>
          <p:nvPr/>
        </p:nvSpPr>
        <p:spPr>
          <a:xfrm>
            <a:off x="115474" y="1742683"/>
            <a:ext cx="3951531" cy="523220"/>
          </a:xfrm>
          <a:prstGeom prst="rect">
            <a:avLst/>
          </a:prstGeom>
          <a:noFill/>
        </p:spPr>
        <p:txBody>
          <a:bodyPr wrap="square">
            <a:spAutoFit/>
          </a:bodyPr>
          <a:lstStyle>
            <a:defPPr>
              <a:defRPr lang="en-BE"/>
            </a:defPPr>
            <a:lvl1pPr algn="ctr">
              <a:defRPr sz="3600" b="1">
                <a:solidFill>
                  <a:schemeClr val="tx2">
                    <a:lumMod val="75000"/>
                    <a:lumOff val="25000"/>
                  </a:schemeClr>
                </a:solidFill>
                <a:latin typeface="Calibri" panose="020F0502020204030204" pitchFamily="34" charset="0"/>
                <a:cs typeface="Calibri" panose="020F0502020204030204" pitchFamily="34" charset="0"/>
              </a:defRPr>
            </a:lvl1pPr>
          </a:lstStyle>
          <a:p>
            <a:pPr marL="457200" indent="-457200">
              <a:buFont typeface="Arial" panose="020B0604020202020204" pitchFamily="34" charset="0"/>
              <a:buChar char="•"/>
            </a:pPr>
            <a:r>
              <a:rPr lang="en-US" sz="2800" b="0" dirty="0"/>
              <a:t>UNESCO Internship  </a:t>
            </a:r>
          </a:p>
        </p:txBody>
      </p:sp>
      <p:sp>
        <p:nvSpPr>
          <p:cNvPr id="38" name="Rectángulo 37">
            <a:extLst>
              <a:ext uri="{FF2B5EF4-FFF2-40B4-BE49-F238E27FC236}">
                <a16:creationId xmlns:a16="http://schemas.microsoft.com/office/drawing/2014/main" id="{8A2C9784-0919-4422-8A54-78B3064FFF0C}"/>
              </a:ext>
            </a:extLst>
          </p:cNvPr>
          <p:cNvSpPr/>
          <p:nvPr/>
        </p:nvSpPr>
        <p:spPr>
          <a:xfrm>
            <a:off x="1650221" y="377236"/>
            <a:ext cx="8308022" cy="617147"/>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CuadroTexto 38">
            <a:extLst>
              <a:ext uri="{FF2B5EF4-FFF2-40B4-BE49-F238E27FC236}">
                <a16:creationId xmlns:a16="http://schemas.microsoft.com/office/drawing/2014/main" id="{DBCF10D8-C009-41FD-AEA0-BF5BEC7EA349}"/>
              </a:ext>
            </a:extLst>
          </p:cNvPr>
          <p:cNvSpPr txBox="1"/>
          <p:nvPr/>
        </p:nvSpPr>
        <p:spPr>
          <a:xfrm>
            <a:off x="2284039" y="458475"/>
            <a:ext cx="7251800" cy="441146"/>
          </a:xfrm>
          <a:prstGeom prst="rect">
            <a:avLst/>
          </a:prstGeom>
          <a:noFill/>
          <a:effectLst>
            <a:glow rad="101600">
              <a:srgbClr val="4472C4">
                <a:satMod val="175000"/>
                <a:alpha val="40000"/>
              </a:srgbClr>
            </a:glow>
            <a:outerShdw blurRad="50800" dist="38100" dir="2700000" algn="tl" rotWithShape="0">
              <a:prstClr val="black">
                <a:alpha val="40000"/>
              </a:prstClr>
            </a:outerShdw>
          </a:effectLst>
        </p:spPr>
        <p:txBody>
          <a:bodyPr wrap="square" lIns="91440" tIns="45720" rIns="91440" bIns="45720" anchor="t">
            <a:spAutoFit/>
          </a:bodyPr>
          <a:lstStyle>
            <a:defPPr>
              <a:defRPr lang="en-BE"/>
            </a:defPPr>
            <a:lvl1pPr algn="ctr">
              <a:lnSpc>
                <a:spcPts val="2500"/>
              </a:lnSpc>
              <a:defRPr sz="3200" b="1">
                <a:solidFill>
                  <a:schemeClr val="tx2">
                    <a:lumMod val="75000"/>
                    <a:lumOff val="25000"/>
                  </a:schemeClr>
                </a:solidFill>
                <a:latin typeface="Calibri" panose="020F0502020204030204" pitchFamily="34" charset="0"/>
                <a:cs typeface="Calibri" panose="020F0502020204030204" pitchFamily="34" charset="0"/>
              </a:defRPr>
            </a:lvl1pPr>
          </a:lstStyle>
          <a:p>
            <a:r>
              <a:rPr lang="en-US" dirty="0">
                <a:latin typeface="Calibri"/>
                <a:ea typeface="Calibri"/>
                <a:cs typeface="Calibri"/>
              </a:rPr>
              <a:t>Achievements of training in 2024/2025</a:t>
            </a:r>
            <a:endParaRPr lang="en-US" dirty="0">
              <a:ea typeface="Calibri"/>
            </a:endParaRPr>
          </a:p>
        </p:txBody>
      </p:sp>
      <p:sp>
        <p:nvSpPr>
          <p:cNvPr id="50" name="CuadroTexto 49">
            <a:extLst>
              <a:ext uri="{FF2B5EF4-FFF2-40B4-BE49-F238E27FC236}">
                <a16:creationId xmlns:a16="http://schemas.microsoft.com/office/drawing/2014/main" id="{222A4A4B-B39D-4C19-90BE-772FA987AD02}"/>
              </a:ext>
            </a:extLst>
          </p:cNvPr>
          <p:cNvSpPr txBox="1"/>
          <p:nvPr/>
        </p:nvSpPr>
        <p:spPr>
          <a:xfrm>
            <a:off x="662002" y="3706246"/>
            <a:ext cx="3199754" cy="1015663"/>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Isabelle Nakaima</a:t>
            </a:r>
          </a:p>
          <a:p>
            <a:pPr algn="ctr"/>
            <a:r>
              <a:rPr lang="en-US" sz="1600" dirty="0">
                <a:effectLst/>
                <a:latin typeface="Calibri" panose="020F0502020204030204" pitchFamily="34" charset="0"/>
                <a:ea typeface="Calibri" panose="020F0502020204030204" pitchFamily="34" charset="0"/>
              </a:rPr>
              <a:t>January – March 2025 (Brazil</a:t>
            </a:r>
            <a:r>
              <a:rPr lang="en-US" sz="1800" dirty="0">
                <a:effectLst/>
                <a:latin typeface="Calibri" panose="020F0502020204030204" pitchFamily="34" charset="0"/>
                <a:ea typeface="Calibri" panose="020F0502020204030204" pitchFamily="34" charset="0"/>
              </a:rPr>
              <a:t>)</a:t>
            </a:r>
          </a:p>
          <a:p>
            <a:pPr algn="ctr"/>
            <a:endParaRPr lang="en-US" dirty="0"/>
          </a:p>
        </p:txBody>
      </p:sp>
      <p:pic>
        <p:nvPicPr>
          <p:cNvPr id="52" name="image15.jpg">
            <a:extLst>
              <a:ext uri="{FF2B5EF4-FFF2-40B4-BE49-F238E27FC236}">
                <a16:creationId xmlns:a16="http://schemas.microsoft.com/office/drawing/2014/main" id="{1430844A-D61A-4ED1-89BB-7CF72BB9ACB8}"/>
              </a:ext>
            </a:extLst>
          </p:cNvPr>
          <p:cNvPicPr/>
          <p:nvPr/>
        </p:nvPicPr>
        <p:blipFill rotWithShape="1">
          <a:blip r:embed="rId9" cstate="print">
            <a:extLst>
              <a:ext uri="{28A0092B-C50C-407E-A947-70E740481C1C}">
                <a14:useLocalDpi xmlns:a14="http://schemas.microsoft.com/office/drawing/2010/main"/>
              </a:ext>
            </a:extLst>
          </a:blip>
          <a:srcRect/>
          <a:stretch/>
        </p:blipFill>
        <p:spPr>
          <a:xfrm>
            <a:off x="1727525" y="2392201"/>
            <a:ext cx="1068709" cy="1308216"/>
          </a:xfrm>
          <a:prstGeom prst="rect">
            <a:avLst/>
          </a:prstGeom>
          <a:ln/>
        </p:spPr>
      </p:pic>
      <p:sp>
        <p:nvSpPr>
          <p:cNvPr id="8" name="Rectángulo: esquina doblada 7">
            <a:extLst>
              <a:ext uri="{FF2B5EF4-FFF2-40B4-BE49-F238E27FC236}">
                <a16:creationId xmlns:a16="http://schemas.microsoft.com/office/drawing/2014/main" id="{907D21DC-55DE-4A49-B852-776B473024AB}"/>
              </a:ext>
            </a:extLst>
          </p:cNvPr>
          <p:cNvSpPr/>
          <p:nvPr/>
        </p:nvSpPr>
        <p:spPr>
          <a:xfrm>
            <a:off x="3428903" y="2399494"/>
            <a:ext cx="8241761" cy="1620428"/>
          </a:xfrm>
          <a:prstGeom prst="foldedCorner">
            <a:avLst/>
          </a:prstGeom>
        </p:spPr>
        <p:style>
          <a:lnRef idx="0">
            <a:schemeClr val="accent4"/>
          </a:lnRef>
          <a:fillRef idx="3">
            <a:schemeClr val="accent4"/>
          </a:fillRef>
          <a:effectRef idx="3">
            <a:schemeClr val="accent4"/>
          </a:effectRef>
          <a:fontRef idx="minor">
            <a:schemeClr val="lt1"/>
          </a:fontRef>
        </p:style>
        <p:txBody>
          <a:bodyPr rtlCol="0" anchor="ctr"/>
          <a:lstStyle/>
          <a:p>
            <a:pPr lvl="0" algn="just">
              <a:spcBef>
                <a:spcPts val="1200"/>
              </a:spcBef>
            </a:pPr>
            <a:r>
              <a:rPr lang="en-US" sz="1600" u="none" strike="noStrike" dirty="0">
                <a:solidFill>
                  <a:schemeClr val="tx1"/>
                </a:solidFill>
                <a:effectLst/>
                <a:latin typeface="Calibri" panose="020F0502020204030204" pitchFamily="34" charset="0"/>
                <a:ea typeface="Calibri" panose="020F0502020204030204" pitchFamily="34" charset="0"/>
              </a:rPr>
              <a:t>Ocean Teacher Global Academy (OTGA) Contributions</a:t>
            </a:r>
            <a:endParaRPr lang="es-CO" u="none" strike="noStrike" dirty="0">
              <a:solidFill>
                <a:schemeClr val="tx1"/>
              </a:solidFill>
              <a:effectLst/>
              <a:latin typeface="Calibri" panose="020F0502020204030204" pitchFamily="34" charset="0"/>
              <a:ea typeface="Calibri" panose="020F0502020204030204" pitchFamily="34" charset="0"/>
            </a:endParaRPr>
          </a:p>
          <a:p>
            <a:pPr marL="352425" lvl="1" indent="-171450" algn="just">
              <a:buFont typeface="Arial" panose="020B0604020202020204" pitchFamily="34" charset="0"/>
              <a:buChar char="•"/>
            </a:pPr>
            <a:r>
              <a:rPr lang="en-US" sz="1600" u="none" strike="noStrike" dirty="0">
                <a:solidFill>
                  <a:schemeClr val="tx1"/>
                </a:solidFill>
                <a:effectLst/>
                <a:latin typeface="Calibri" panose="020F0502020204030204" pitchFamily="34" charset="0"/>
                <a:ea typeface="Calibri" panose="020F0502020204030204" pitchFamily="34" charset="0"/>
              </a:rPr>
              <a:t>Assisted in developing capacity-building courses, including translating materials from previous courses (Ocean Acidification Course) and transcribing content into new courses (ADAPT </a:t>
            </a:r>
            <a:r>
              <a:rPr lang="en-US" sz="1600" u="none" strike="noStrike" dirty="0" err="1">
                <a:solidFill>
                  <a:schemeClr val="tx1"/>
                </a:solidFill>
                <a:effectLst/>
                <a:latin typeface="Calibri" panose="020F0502020204030204" pitchFamily="34" charset="0"/>
                <a:ea typeface="Calibri" panose="020F0502020204030204" pitchFamily="34" charset="0"/>
              </a:rPr>
              <a:t>Curso</a:t>
            </a:r>
            <a:r>
              <a:rPr lang="en-US" sz="1600" u="none" strike="noStrike" dirty="0">
                <a:solidFill>
                  <a:schemeClr val="tx1"/>
                </a:solidFill>
                <a:effectLst/>
                <a:latin typeface="Calibri" panose="020F0502020204030204" pitchFamily="34" charset="0"/>
                <a:ea typeface="Calibri" panose="020F0502020204030204" pitchFamily="34" charset="0"/>
              </a:rPr>
              <a:t> de </a:t>
            </a:r>
            <a:r>
              <a:rPr lang="en-US" sz="1600" u="none" strike="noStrike" dirty="0" err="1">
                <a:solidFill>
                  <a:schemeClr val="tx1"/>
                </a:solidFill>
                <a:effectLst/>
                <a:latin typeface="Calibri" panose="020F0502020204030204" pitchFamily="34" charset="0"/>
                <a:ea typeface="Calibri" panose="020F0502020204030204" pitchFamily="34" charset="0"/>
              </a:rPr>
              <a:t>formación</a:t>
            </a:r>
            <a:r>
              <a:rPr lang="en-US" sz="1600" u="none" strike="noStrike" dirty="0">
                <a:solidFill>
                  <a:schemeClr val="tx1"/>
                </a:solidFill>
                <a:effectLst/>
                <a:latin typeface="Calibri" panose="020F0502020204030204" pitchFamily="34" charset="0"/>
                <a:ea typeface="Calibri" panose="020F0502020204030204" pitchFamily="34" charset="0"/>
              </a:rPr>
              <a:t> </a:t>
            </a:r>
            <a:r>
              <a:rPr lang="en-US" sz="1600" u="none" strike="noStrike" dirty="0" err="1">
                <a:solidFill>
                  <a:schemeClr val="tx1"/>
                </a:solidFill>
                <a:effectLst/>
                <a:latin typeface="Calibri" panose="020F0502020204030204" pitchFamily="34" charset="0"/>
                <a:ea typeface="Calibri" panose="020F0502020204030204" pitchFamily="34" charset="0"/>
              </a:rPr>
              <a:t>sobre</a:t>
            </a:r>
            <a:r>
              <a:rPr lang="en-US" sz="1600" u="none" strike="noStrike" dirty="0">
                <a:solidFill>
                  <a:schemeClr val="tx1"/>
                </a:solidFill>
                <a:effectLst/>
                <a:latin typeface="Calibri" panose="020F0502020204030204" pitchFamily="34" charset="0"/>
                <a:ea typeface="Calibri" panose="020F0502020204030204" pitchFamily="34" charset="0"/>
              </a:rPr>
              <a:t> </a:t>
            </a:r>
            <a:r>
              <a:rPr lang="en-US" sz="1600" u="none" strike="noStrike" dirty="0" err="1">
                <a:solidFill>
                  <a:schemeClr val="tx1"/>
                </a:solidFill>
                <a:effectLst/>
                <a:latin typeface="Calibri" panose="020F0502020204030204" pitchFamily="34" charset="0"/>
                <a:ea typeface="Calibri" panose="020F0502020204030204" pitchFamily="34" charset="0"/>
              </a:rPr>
              <a:t>mejores</a:t>
            </a:r>
            <a:r>
              <a:rPr lang="en-US" sz="1600" u="none" strike="noStrike" dirty="0">
                <a:solidFill>
                  <a:schemeClr val="tx1"/>
                </a:solidFill>
                <a:effectLst/>
                <a:latin typeface="Calibri" panose="020F0502020204030204" pitchFamily="34" charset="0"/>
                <a:ea typeface="Calibri" panose="020F0502020204030204" pitchFamily="34" charset="0"/>
              </a:rPr>
              <a:t> </a:t>
            </a:r>
            <a:r>
              <a:rPr lang="en-US" sz="1600" u="none" strike="noStrike" dirty="0" err="1">
                <a:solidFill>
                  <a:schemeClr val="tx1"/>
                </a:solidFill>
                <a:effectLst/>
                <a:latin typeface="Calibri" panose="020F0502020204030204" pitchFamily="34" charset="0"/>
                <a:ea typeface="Calibri" panose="020F0502020204030204" pitchFamily="34" charset="0"/>
              </a:rPr>
              <a:t>prácticas</a:t>
            </a:r>
            <a:r>
              <a:rPr lang="en-US" sz="1600" u="none" strike="noStrike" dirty="0">
                <a:solidFill>
                  <a:schemeClr val="tx1"/>
                </a:solidFill>
                <a:effectLst/>
                <a:latin typeface="Calibri" panose="020F0502020204030204" pitchFamily="34" charset="0"/>
                <a:ea typeface="Calibri" panose="020F0502020204030204" pitchFamily="34" charset="0"/>
              </a:rPr>
              <a:t> </a:t>
            </a:r>
            <a:r>
              <a:rPr lang="en-US" sz="1600" u="none" strike="noStrike" dirty="0" err="1">
                <a:solidFill>
                  <a:schemeClr val="tx1"/>
                </a:solidFill>
                <a:effectLst/>
                <a:latin typeface="Calibri" panose="020F0502020204030204" pitchFamily="34" charset="0"/>
                <a:ea typeface="Calibri" panose="020F0502020204030204" pitchFamily="34" charset="0"/>
              </a:rPr>
              <a:t>oceánicas</a:t>
            </a:r>
            <a:r>
              <a:rPr lang="en-US" sz="1600" u="none" strike="noStrike" dirty="0">
                <a:solidFill>
                  <a:schemeClr val="tx1"/>
                </a:solidFill>
                <a:effectLst/>
                <a:latin typeface="Calibri" panose="020F0502020204030204" pitchFamily="34" charset="0"/>
                <a:ea typeface="Calibri" panose="020F0502020204030204" pitchFamily="34" charset="0"/>
              </a:rPr>
              <a:t>).</a:t>
            </a:r>
            <a:endParaRPr lang="es-CO" u="none" strike="noStrike" dirty="0">
              <a:solidFill>
                <a:schemeClr val="tx1"/>
              </a:solidFill>
              <a:effectLst/>
              <a:latin typeface="Calibri" panose="020F0502020204030204" pitchFamily="34" charset="0"/>
              <a:ea typeface="Calibri" panose="020F0502020204030204" pitchFamily="34" charset="0"/>
            </a:endParaRPr>
          </a:p>
          <a:p>
            <a:pPr marL="352425" lvl="1" indent="-171450" algn="just">
              <a:spcAft>
                <a:spcPts val="1200"/>
              </a:spcAft>
              <a:buFont typeface="Arial" panose="020B0604020202020204" pitchFamily="34" charset="0"/>
              <a:buChar char="•"/>
            </a:pPr>
            <a:r>
              <a:rPr lang="en-US" sz="1600" u="none" strike="noStrike" dirty="0">
                <a:solidFill>
                  <a:schemeClr val="tx1"/>
                </a:solidFill>
                <a:effectLst/>
                <a:latin typeface="Calibri" panose="020F0502020204030204" pitchFamily="34" charset="0"/>
                <a:ea typeface="Calibri" panose="020F0502020204030204" pitchFamily="34" charset="0"/>
              </a:rPr>
              <a:t>Created diagrams and visual materials to enhance course content</a:t>
            </a:r>
            <a:endParaRPr lang="en-US" sz="2800" dirty="0">
              <a:solidFill>
                <a:schemeClr val="tx1"/>
              </a:solidFill>
            </a:endParaRPr>
          </a:p>
        </p:txBody>
      </p:sp>
      <p:sp>
        <p:nvSpPr>
          <p:cNvPr id="54" name="CuadroTexto 53">
            <a:extLst>
              <a:ext uri="{FF2B5EF4-FFF2-40B4-BE49-F238E27FC236}">
                <a16:creationId xmlns:a16="http://schemas.microsoft.com/office/drawing/2014/main" id="{44647B6F-04AE-4DF9-ABE2-B61A27CD31CF}"/>
              </a:ext>
            </a:extLst>
          </p:cNvPr>
          <p:cNvSpPr txBox="1"/>
          <p:nvPr/>
        </p:nvSpPr>
        <p:spPr>
          <a:xfrm>
            <a:off x="301475" y="4803540"/>
            <a:ext cx="11369189" cy="1384995"/>
          </a:xfrm>
          <a:prstGeom prst="rect">
            <a:avLst/>
          </a:prstGeom>
          <a:noFill/>
        </p:spPr>
        <p:txBody>
          <a:bodyPr wrap="square">
            <a:spAutoFit/>
          </a:bodyPr>
          <a:lstStyle>
            <a:defPPr>
              <a:defRPr lang="en-BE"/>
            </a:defPPr>
            <a:lvl1pPr algn="ctr">
              <a:defRPr sz="3600" b="1">
                <a:solidFill>
                  <a:schemeClr val="tx2">
                    <a:lumMod val="75000"/>
                    <a:lumOff val="25000"/>
                  </a:schemeClr>
                </a:solidFill>
                <a:latin typeface="Calibri" panose="020F0502020204030204" pitchFamily="34" charset="0"/>
                <a:cs typeface="Calibri" panose="020F0502020204030204" pitchFamily="34" charset="0"/>
              </a:defRPr>
            </a:lvl1pPr>
          </a:lstStyle>
          <a:p>
            <a:pPr marL="457200" indent="-457200" algn="l">
              <a:buFont typeface="Arial" panose="020B0604020202020204" pitchFamily="34" charset="0"/>
              <a:buChar char="•"/>
            </a:pPr>
            <a:r>
              <a:rPr lang="en-US" sz="2800" b="0" dirty="0"/>
              <a:t>Blended course delivery preferred, subject to funding availability.</a:t>
            </a:r>
          </a:p>
          <a:p>
            <a:pPr marL="457200" indent="-457200" algn="l">
              <a:buFont typeface="Arial" panose="020B0604020202020204" pitchFamily="34" charset="0"/>
              <a:buChar char="•"/>
            </a:pPr>
            <a:endParaRPr lang="en-US" sz="2800" b="0" dirty="0"/>
          </a:p>
          <a:p>
            <a:pPr marL="457200" indent="-457200" algn="l">
              <a:buFont typeface="Arial" panose="020B0604020202020204" pitchFamily="34" charset="0"/>
              <a:buChar char="•"/>
            </a:pPr>
            <a:r>
              <a:rPr lang="en-US" sz="2800" b="0" dirty="0"/>
              <a:t>Maintain training priorities that respond to regional needs.</a:t>
            </a:r>
          </a:p>
        </p:txBody>
      </p:sp>
      <p:pic>
        <p:nvPicPr>
          <p:cNvPr id="3" name="Audio 2">
            <a:hlinkClick r:id="" action="ppaction://media"/>
            <a:extLst>
              <a:ext uri="{FF2B5EF4-FFF2-40B4-BE49-F238E27FC236}">
                <a16:creationId xmlns:a16="http://schemas.microsoft.com/office/drawing/2014/main" id="{413D1BBB-4A3F-4DC2-8AE0-6A23A33C78B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47302328"/>
      </p:ext>
    </p:extLst>
  </p:cSld>
  <p:clrMapOvr>
    <a:masterClrMapping/>
  </p:clrMapOvr>
  <mc:AlternateContent xmlns:mc="http://schemas.openxmlformats.org/markup-compatibility/2006" xmlns:p14="http://schemas.microsoft.com/office/powerpoint/2010/main">
    <mc:Choice Requires="p14">
      <p:transition spd="slow" p14:dur="2000" advTm="29244"/>
    </mc:Choice>
    <mc:Fallback xmlns="">
      <p:transition spd="slow" advTm="29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135F4-C10D-2437-F657-A7E11B4067C4}"/>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E2697E37-60D0-1192-AF97-8C37D9ADE0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074" y="390052"/>
            <a:ext cx="1268797" cy="1219040"/>
          </a:xfrm>
          <a:prstGeom prst="rect">
            <a:avLst/>
          </a:prstGeom>
        </p:spPr>
      </p:pic>
      <p:pic>
        <p:nvPicPr>
          <p:cNvPr id="9" name="Graphic 8">
            <a:extLst>
              <a:ext uri="{FF2B5EF4-FFF2-40B4-BE49-F238E27FC236}">
                <a16:creationId xmlns:a16="http://schemas.microsoft.com/office/drawing/2014/main" id="{91623172-F25A-8B25-74F4-9B649973C63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54009" y="488362"/>
            <a:ext cx="1780917" cy="808009"/>
          </a:xfrm>
          <a:prstGeom prst="rect">
            <a:avLst/>
          </a:prstGeom>
        </p:spPr>
      </p:pic>
      <p:pic>
        <p:nvPicPr>
          <p:cNvPr id="8" name="Imagen 7">
            <a:extLst>
              <a:ext uri="{FF2B5EF4-FFF2-40B4-BE49-F238E27FC236}">
                <a16:creationId xmlns:a16="http://schemas.microsoft.com/office/drawing/2014/main" id="{D05FE3CB-4031-46F3-8384-591D0883E0E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7070" y="3575353"/>
            <a:ext cx="436861" cy="765341"/>
          </a:xfrm>
          <a:prstGeom prst="rect">
            <a:avLst/>
          </a:prstGeom>
        </p:spPr>
      </p:pic>
      <p:sp>
        <p:nvSpPr>
          <p:cNvPr id="11" name="Rectángulo 10">
            <a:extLst>
              <a:ext uri="{FF2B5EF4-FFF2-40B4-BE49-F238E27FC236}">
                <a16:creationId xmlns:a16="http://schemas.microsoft.com/office/drawing/2014/main" id="{C8125776-C1AD-470B-87D7-64AAE89DCBB4}"/>
              </a:ext>
            </a:extLst>
          </p:cNvPr>
          <p:cNvSpPr/>
          <p:nvPr/>
        </p:nvSpPr>
        <p:spPr>
          <a:xfrm>
            <a:off x="1637139" y="592853"/>
            <a:ext cx="8318410" cy="568168"/>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ítulo 1">
            <a:extLst>
              <a:ext uri="{FF2B5EF4-FFF2-40B4-BE49-F238E27FC236}">
                <a16:creationId xmlns:a16="http://schemas.microsoft.com/office/drawing/2014/main" id="{AB1D754A-8D0E-4855-9E97-1BBE56E296CC}"/>
              </a:ext>
            </a:extLst>
          </p:cNvPr>
          <p:cNvSpPr txBox="1">
            <a:spLocks/>
          </p:cNvSpPr>
          <p:nvPr/>
        </p:nvSpPr>
        <p:spPr>
          <a:xfrm>
            <a:off x="1626595" y="719875"/>
            <a:ext cx="8416146" cy="441146"/>
          </a:xfrm>
          <a:prstGeom prst="rect">
            <a:avLst/>
          </a:prstGeom>
          <a:noFill/>
          <a:effectLst>
            <a:glow rad="101600">
              <a:srgbClr val="4472C4">
                <a:satMod val="175000"/>
                <a:alpha val="40000"/>
              </a:srgbClr>
            </a:glow>
            <a:outerShdw blurRad="50800" dist="38100" dir="2700000" algn="tl" rotWithShape="0">
              <a:prstClr val="black">
                <a:alpha val="40000"/>
              </a:prstClr>
            </a:outerShdw>
          </a:effectLst>
        </p:spPr>
        <p:txBody>
          <a:bodyPr wrap="square" lIns="91440" tIns="45720" rIns="91440" bIns="45720">
            <a:spAutoFit/>
          </a:bodyPr>
          <a:lstStyle>
            <a:defPPr>
              <a:defRPr lang="en-US"/>
            </a:defPPr>
            <a:lvl1pPr algn="ctr">
              <a:lnSpc>
                <a:spcPts val="2500"/>
              </a:lnSpc>
              <a:defRPr sz="2800" b="1">
                <a:solidFill>
                  <a:schemeClr val="accent5">
                    <a:lumMod val="75000"/>
                  </a:schemeClr>
                </a:solidFill>
              </a:defRPr>
            </a:lvl1pPr>
          </a:lstStyle>
          <a:p>
            <a:pPr algn="ctr"/>
            <a:r>
              <a:rPr lang="en-US" sz="3200" dirty="0">
                <a:solidFill>
                  <a:schemeClr val="tx2">
                    <a:lumMod val="75000"/>
                    <a:lumOff val="25000"/>
                  </a:schemeClr>
                </a:solidFill>
                <a:latin typeface="Calibri" panose="020F0502020204030204" pitchFamily="34" charset="0"/>
                <a:cs typeface="Calibri" panose="020F0502020204030204" pitchFamily="34" charset="0"/>
              </a:rPr>
              <a:t>Training activities planned for 2026 with OTGA</a:t>
            </a:r>
            <a:endParaRPr lang="en-BE" sz="3200" dirty="0">
              <a:solidFill>
                <a:schemeClr val="tx2">
                  <a:lumMod val="75000"/>
                  <a:lumOff val="25000"/>
                </a:schemeClr>
              </a:solidFill>
              <a:latin typeface="Calibri" panose="020F0502020204030204" pitchFamily="34" charset="0"/>
              <a:cs typeface="Calibri" panose="020F0502020204030204" pitchFamily="34" charset="0"/>
            </a:endParaRPr>
          </a:p>
        </p:txBody>
      </p:sp>
      <p:pic>
        <p:nvPicPr>
          <p:cNvPr id="3" name="Imagen 2">
            <a:extLst>
              <a:ext uri="{FF2B5EF4-FFF2-40B4-BE49-F238E27FC236}">
                <a16:creationId xmlns:a16="http://schemas.microsoft.com/office/drawing/2014/main" id="{22B38A90-756B-466E-B8FA-46A891779D1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9969" y="2635421"/>
            <a:ext cx="417617" cy="730829"/>
          </a:xfrm>
          <a:prstGeom prst="rect">
            <a:avLst/>
          </a:prstGeom>
        </p:spPr>
      </p:pic>
      <p:graphicFrame>
        <p:nvGraphicFramePr>
          <p:cNvPr id="23" name="Tabla 8">
            <a:extLst>
              <a:ext uri="{FF2B5EF4-FFF2-40B4-BE49-F238E27FC236}">
                <a16:creationId xmlns:a16="http://schemas.microsoft.com/office/drawing/2014/main" id="{040E95CA-D6A5-4C87-85F4-D72C7DBEC768}"/>
              </a:ext>
            </a:extLst>
          </p:cNvPr>
          <p:cNvGraphicFramePr>
            <a:graphicFrameLocks noGrp="1"/>
          </p:cNvGraphicFramePr>
          <p:nvPr>
            <p:extLst>
              <p:ext uri="{D42A27DB-BD31-4B8C-83A1-F6EECF244321}">
                <p14:modId xmlns:p14="http://schemas.microsoft.com/office/powerpoint/2010/main" val="1194584968"/>
              </p:ext>
            </p:extLst>
          </p:nvPr>
        </p:nvGraphicFramePr>
        <p:xfrm>
          <a:off x="711499" y="2070611"/>
          <a:ext cx="11196685" cy="3815080"/>
        </p:xfrm>
        <a:graphic>
          <a:graphicData uri="http://schemas.openxmlformats.org/drawingml/2006/table">
            <a:tbl>
              <a:tblPr firstRow="1" bandRow="1"/>
              <a:tblGrid>
                <a:gridCol w="3033187">
                  <a:extLst>
                    <a:ext uri="{9D8B030D-6E8A-4147-A177-3AD203B41FA5}">
                      <a16:colId xmlns:a16="http://schemas.microsoft.com/office/drawing/2014/main" val="558665187"/>
                    </a:ext>
                  </a:extLst>
                </a:gridCol>
                <a:gridCol w="2950028">
                  <a:extLst>
                    <a:ext uri="{9D8B030D-6E8A-4147-A177-3AD203B41FA5}">
                      <a16:colId xmlns:a16="http://schemas.microsoft.com/office/drawing/2014/main" val="1860055892"/>
                    </a:ext>
                  </a:extLst>
                </a:gridCol>
                <a:gridCol w="2261585">
                  <a:extLst>
                    <a:ext uri="{9D8B030D-6E8A-4147-A177-3AD203B41FA5}">
                      <a16:colId xmlns:a16="http://schemas.microsoft.com/office/drawing/2014/main" val="721078990"/>
                    </a:ext>
                  </a:extLst>
                </a:gridCol>
                <a:gridCol w="1536742">
                  <a:extLst>
                    <a:ext uri="{9D8B030D-6E8A-4147-A177-3AD203B41FA5}">
                      <a16:colId xmlns:a16="http://schemas.microsoft.com/office/drawing/2014/main" val="3637189643"/>
                    </a:ext>
                  </a:extLst>
                </a:gridCol>
                <a:gridCol w="1415143">
                  <a:extLst>
                    <a:ext uri="{9D8B030D-6E8A-4147-A177-3AD203B41FA5}">
                      <a16:colId xmlns:a16="http://schemas.microsoft.com/office/drawing/2014/main" val="3133687874"/>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US" sz="1600" noProof="0" dirty="0"/>
                        <a:t>Name</a:t>
                      </a:r>
                    </a:p>
                  </a:txBody>
                  <a:tcPr anchor="ct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US" sz="1600" noProof="0" dirty="0"/>
                        <a:t>Description</a:t>
                      </a:r>
                    </a:p>
                  </a:txBody>
                  <a:tcPr anchor="ct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US" sz="1600" noProof="0" dirty="0"/>
                        <a:t>Funds</a:t>
                      </a:r>
                    </a:p>
                  </a:txBody>
                  <a:tcPr anchor="ct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US" sz="1600" noProof="0" dirty="0"/>
                        <a:t>Date</a:t>
                      </a:r>
                    </a:p>
                  </a:txBody>
                  <a:tcPr anchor="ct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US" sz="1600" noProof="0" dirty="0"/>
                        <a:t>Mode</a:t>
                      </a:r>
                    </a:p>
                  </a:txBody>
                  <a:tcPr anchor="ct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extLst>
                  <a:ext uri="{0D108BD9-81ED-4DB2-BD59-A6C34878D82A}">
                    <a16:rowId xmlns:a16="http://schemas.microsoft.com/office/drawing/2014/main" val="492810155"/>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b="1" noProof="0" dirty="0">
                          <a:solidFill>
                            <a:srgbClr val="0070C0"/>
                          </a:solidFill>
                        </a:rPr>
                        <a:t>Blue Governance</a:t>
                      </a:r>
                    </a:p>
                  </a:txBody>
                  <a:tcPr anchor="ctr">
                    <a:lnL>
                      <a:noFill/>
                    </a:lnL>
                    <a:lnR>
                      <a:noFill/>
                    </a:lnR>
                    <a:lnT w="12700" cmpd="sng">
                      <a:solidFill>
                        <a:srgbClr val="5B9BD5"/>
                      </a:solid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noProof="0" dirty="0">
                          <a:solidFill>
                            <a:srgbClr val="0070C0"/>
                          </a:solidFill>
                        </a:rPr>
                        <a:t>Integrated Coastal Zone Management + Marine Spatial Planning + Marine Protected Areas (national) </a:t>
                      </a:r>
                    </a:p>
                  </a:txBody>
                  <a:tcPr anchor="ctr">
                    <a:lnL>
                      <a:noFill/>
                    </a:lnL>
                    <a:lnR>
                      <a:noFill/>
                    </a:lnR>
                    <a:lnT w="12700" cmpd="sng">
                      <a:solidFill>
                        <a:srgbClr val="5B9BD5"/>
                      </a:solid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kern="1200" noProof="0" dirty="0">
                          <a:solidFill>
                            <a:srgbClr val="0070C0"/>
                          </a:solidFill>
                          <a:latin typeface="+mn-lt"/>
                          <a:ea typeface="+mn-ea"/>
                          <a:cs typeface="+mn-cs"/>
                        </a:rPr>
                        <a:t>INVEMAR</a:t>
                      </a:r>
                    </a:p>
                  </a:txBody>
                  <a:tcPr anchor="ctr">
                    <a:lnL>
                      <a:noFill/>
                    </a:lnL>
                    <a:lnR>
                      <a:noFill/>
                    </a:lnR>
                    <a:lnT w="12700" cmpd="sng">
                      <a:solidFill>
                        <a:srgbClr val="5B9BD5"/>
                      </a:solid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noProof="0" dirty="0">
                          <a:solidFill>
                            <a:srgbClr val="0070C0"/>
                          </a:solidFill>
                        </a:rPr>
                        <a:t>May</a:t>
                      </a:r>
                    </a:p>
                  </a:txBody>
                  <a:tcPr anchor="ctr">
                    <a:lnL>
                      <a:noFill/>
                    </a:lnL>
                    <a:lnR>
                      <a:noFill/>
                    </a:lnR>
                    <a:lnT w="12700" cmpd="sng">
                      <a:solidFill>
                        <a:srgbClr val="5B9BD5"/>
                      </a:solid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386197" rtl="0" eaLnBrk="1" fontAlgn="auto" latinLnBrk="0" hangingPunct="1">
                        <a:lnSpc>
                          <a:spcPct val="100000"/>
                        </a:lnSpc>
                        <a:spcBef>
                          <a:spcPts val="0"/>
                        </a:spcBef>
                        <a:spcAft>
                          <a:spcPts val="0"/>
                        </a:spcAft>
                        <a:buClrTx/>
                        <a:buSzTx/>
                        <a:buFontTx/>
                        <a:buNone/>
                        <a:tabLst/>
                        <a:defRPr/>
                      </a:pPr>
                      <a:r>
                        <a:rPr lang="en-US" sz="1600" noProof="0" dirty="0">
                          <a:solidFill>
                            <a:schemeClr val="accent1">
                              <a:lumMod val="60000"/>
                              <a:lumOff val="40000"/>
                            </a:schemeClr>
                          </a:solidFill>
                        </a:rPr>
                        <a:t>Blended</a:t>
                      </a:r>
                      <a:endParaRPr lang="en-US" sz="1600" noProof="0" dirty="0">
                        <a:solidFill>
                          <a:srgbClr val="0070C0"/>
                        </a:solidFill>
                      </a:endParaRPr>
                    </a:p>
                  </a:txBody>
                  <a:tcPr anchor="ctr">
                    <a:lnL>
                      <a:noFill/>
                    </a:lnL>
                    <a:lnR>
                      <a:noFill/>
                    </a:lnR>
                    <a:lnT w="12700" cmpd="sng">
                      <a:solidFill>
                        <a:srgbClr val="5B9BD5"/>
                      </a:solid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158914502"/>
                  </a:ext>
                </a:extLst>
              </a:tr>
              <a:tr h="214806">
                <a:tc>
                  <a:txBody>
                    <a:bodyPr/>
                    <a:lstStyle/>
                    <a:p>
                      <a:pPr marL="0" algn="ctr" defTabSz="914400" rtl="0" eaLnBrk="1" latinLnBrk="0" hangingPunct="1"/>
                      <a:r>
                        <a:rPr lang="en-US" sz="1600" b="1" kern="1200" noProof="0" dirty="0" err="1">
                          <a:solidFill>
                            <a:schemeClr val="accent1">
                              <a:lumMod val="60000"/>
                              <a:lumOff val="40000"/>
                            </a:schemeClr>
                          </a:solidFill>
                          <a:latin typeface="Calibri" panose="020F0502020204030204"/>
                          <a:ea typeface="+mn-ea"/>
                          <a:cs typeface="+mn-cs"/>
                        </a:rPr>
                        <a:t>Capacitación</a:t>
                      </a:r>
                      <a:r>
                        <a:rPr lang="en-US" sz="1600" b="1" kern="1200" noProof="0" dirty="0">
                          <a:solidFill>
                            <a:schemeClr val="accent1">
                              <a:lumMod val="60000"/>
                              <a:lumOff val="40000"/>
                            </a:schemeClr>
                          </a:solidFill>
                          <a:latin typeface="Calibri" panose="020F0502020204030204"/>
                          <a:ea typeface="+mn-ea"/>
                          <a:cs typeface="+mn-cs"/>
                        </a:rPr>
                        <a:t> y </a:t>
                      </a:r>
                      <a:r>
                        <a:rPr lang="en-US" sz="1600" b="1" kern="1200" noProof="0" dirty="0" err="1">
                          <a:solidFill>
                            <a:schemeClr val="accent1">
                              <a:lumMod val="60000"/>
                              <a:lumOff val="40000"/>
                            </a:schemeClr>
                          </a:solidFill>
                          <a:latin typeface="Calibri" panose="020F0502020204030204"/>
                          <a:ea typeface="+mn-ea"/>
                          <a:cs typeface="+mn-cs"/>
                        </a:rPr>
                        <a:t>entrenamiento</a:t>
                      </a:r>
                      <a:r>
                        <a:rPr lang="en-US" sz="1600" b="1" kern="1200" noProof="0" dirty="0">
                          <a:solidFill>
                            <a:schemeClr val="accent1">
                              <a:lumMod val="60000"/>
                              <a:lumOff val="40000"/>
                            </a:schemeClr>
                          </a:solidFill>
                          <a:latin typeface="Calibri" panose="020F0502020204030204"/>
                          <a:ea typeface="+mn-ea"/>
                          <a:cs typeface="+mn-cs"/>
                        </a:rPr>
                        <a:t> </a:t>
                      </a:r>
                      <a:r>
                        <a:rPr lang="en-US" sz="1600" b="1" kern="1200" noProof="0" dirty="0" err="1">
                          <a:solidFill>
                            <a:schemeClr val="accent1">
                              <a:lumMod val="60000"/>
                              <a:lumOff val="40000"/>
                            </a:schemeClr>
                          </a:solidFill>
                          <a:latin typeface="Calibri" panose="020F0502020204030204"/>
                          <a:ea typeface="+mn-ea"/>
                          <a:cs typeface="+mn-cs"/>
                        </a:rPr>
                        <a:t>sobre</a:t>
                      </a:r>
                      <a:r>
                        <a:rPr lang="en-US" sz="1600" b="1" kern="1200" noProof="0" dirty="0">
                          <a:solidFill>
                            <a:schemeClr val="accent1">
                              <a:lumMod val="60000"/>
                              <a:lumOff val="40000"/>
                            </a:schemeClr>
                          </a:solidFill>
                          <a:latin typeface="Calibri" panose="020F0502020204030204"/>
                          <a:ea typeface="+mn-ea"/>
                          <a:cs typeface="+mn-cs"/>
                        </a:rPr>
                        <a:t> </a:t>
                      </a:r>
                      <a:r>
                        <a:rPr lang="en-US" sz="1600" b="1" kern="1200" noProof="0" dirty="0" err="1">
                          <a:solidFill>
                            <a:schemeClr val="accent1">
                              <a:lumMod val="60000"/>
                              <a:lumOff val="40000"/>
                            </a:schemeClr>
                          </a:solidFill>
                          <a:latin typeface="Calibri" panose="020F0502020204030204"/>
                          <a:ea typeface="+mn-ea"/>
                          <a:cs typeface="+mn-cs"/>
                        </a:rPr>
                        <a:t>medición</a:t>
                      </a:r>
                      <a:r>
                        <a:rPr lang="en-US" sz="1600" b="1" kern="1200" noProof="0" dirty="0">
                          <a:solidFill>
                            <a:schemeClr val="accent1">
                              <a:lumMod val="60000"/>
                              <a:lumOff val="40000"/>
                            </a:schemeClr>
                          </a:solidFill>
                          <a:latin typeface="Calibri" panose="020F0502020204030204"/>
                          <a:ea typeface="+mn-ea"/>
                          <a:cs typeface="+mn-cs"/>
                        </a:rPr>
                        <a:t> de </a:t>
                      </a:r>
                      <a:r>
                        <a:rPr lang="en-US" sz="1600" b="1" kern="1200" noProof="0" dirty="0" err="1">
                          <a:solidFill>
                            <a:schemeClr val="accent1">
                              <a:lumMod val="60000"/>
                              <a:lumOff val="40000"/>
                            </a:schemeClr>
                          </a:solidFill>
                          <a:latin typeface="Calibri" panose="020F0502020204030204"/>
                          <a:ea typeface="+mn-ea"/>
                          <a:cs typeface="+mn-cs"/>
                        </a:rPr>
                        <a:t>carbonatos</a:t>
                      </a:r>
                      <a:r>
                        <a:rPr lang="en-US" sz="1600" b="1" kern="1200" noProof="0" dirty="0">
                          <a:solidFill>
                            <a:schemeClr val="accent1">
                              <a:lumMod val="60000"/>
                              <a:lumOff val="40000"/>
                            </a:schemeClr>
                          </a:solidFill>
                          <a:latin typeface="Calibri" panose="020F0502020204030204"/>
                          <a:ea typeface="+mn-ea"/>
                          <a:cs typeface="+mn-cs"/>
                        </a:rPr>
                        <a:t> para la </a:t>
                      </a:r>
                      <a:r>
                        <a:rPr lang="en-US" sz="1600" b="1" kern="1200" noProof="0" dirty="0" err="1">
                          <a:solidFill>
                            <a:schemeClr val="accent1">
                              <a:lumMod val="60000"/>
                              <a:lumOff val="40000"/>
                            </a:schemeClr>
                          </a:solidFill>
                          <a:latin typeface="Calibri" panose="020F0502020204030204"/>
                          <a:ea typeface="+mn-ea"/>
                          <a:cs typeface="+mn-cs"/>
                        </a:rPr>
                        <a:t>evaluación</a:t>
                      </a:r>
                      <a:r>
                        <a:rPr lang="en-US" sz="1600" b="1" kern="1200" noProof="0" dirty="0">
                          <a:solidFill>
                            <a:schemeClr val="accent1">
                              <a:lumMod val="60000"/>
                              <a:lumOff val="40000"/>
                            </a:schemeClr>
                          </a:solidFill>
                          <a:latin typeface="Calibri" panose="020F0502020204030204"/>
                          <a:ea typeface="+mn-ea"/>
                          <a:cs typeface="+mn-cs"/>
                        </a:rPr>
                        <a:t> del </a:t>
                      </a:r>
                      <a:r>
                        <a:rPr lang="en-US" sz="1600" b="1" kern="1200" noProof="0" dirty="0" err="1">
                          <a:solidFill>
                            <a:schemeClr val="accent1">
                              <a:lumMod val="60000"/>
                              <a:lumOff val="40000"/>
                            </a:schemeClr>
                          </a:solidFill>
                          <a:latin typeface="Calibri" panose="020F0502020204030204"/>
                          <a:ea typeface="+mn-ea"/>
                          <a:cs typeface="+mn-cs"/>
                        </a:rPr>
                        <a:t>indicador</a:t>
                      </a:r>
                      <a:r>
                        <a:rPr lang="en-US" sz="1600" b="1" kern="1200" noProof="0" dirty="0">
                          <a:solidFill>
                            <a:schemeClr val="accent1">
                              <a:lumMod val="60000"/>
                              <a:lumOff val="40000"/>
                            </a:schemeClr>
                          </a:solidFill>
                          <a:latin typeface="Calibri" panose="020F0502020204030204"/>
                          <a:ea typeface="+mn-ea"/>
                          <a:cs typeface="+mn-cs"/>
                        </a:rPr>
                        <a:t> de </a:t>
                      </a:r>
                      <a:r>
                        <a:rPr lang="en-US" sz="1600" b="1" kern="1200" noProof="0" dirty="0" err="1">
                          <a:solidFill>
                            <a:schemeClr val="accent1">
                              <a:lumMod val="60000"/>
                              <a:lumOff val="40000"/>
                            </a:schemeClr>
                          </a:solidFill>
                          <a:latin typeface="Calibri" panose="020F0502020204030204"/>
                          <a:ea typeface="+mn-ea"/>
                          <a:cs typeface="+mn-cs"/>
                        </a:rPr>
                        <a:t>acidez</a:t>
                      </a:r>
                      <a:r>
                        <a:rPr lang="en-US" sz="1600" b="1" kern="1200" noProof="0" dirty="0">
                          <a:solidFill>
                            <a:schemeClr val="accent1">
                              <a:lumMod val="60000"/>
                              <a:lumOff val="40000"/>
                            </a:schemeClr>
                          </a:solidFill>
                          <a:latin typeface="Calibri"/>
                          <a:ea typeface="+mn-ea"/>
                          <a:cs typeface="+mn-cs"/>
                        </a:rPr>
                        <a:t> media del mar ODS 14.3.1</a:t>
                      </a:r>
                    </a:p>
                    <a:p>
                      <a:pPr algn="ctr"/>
                      <a:endParaRPr lang="en-US" sz="1600" b="1" noProof="0" dirty="0">
                        <a:solidFill>
                          <a:schemeClr val="accent1">
                            <a:lumMod val="60000"/>
                            <a:lumOff val="40000"/>
                          </a:schemeClr>
                        </a:solidFill>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1600" noProof="0" dirty="0">
                          <a:solidFill>
                            <a:schemeClr val="accent1">
                              <a:lumMod val="60000"/>
                              <a:lumOff val="40000"/>
                            </a:schemeClr>
                          </a:solidFill>
                        </a:rPr>
                        <a:t>Ocean acidification. In English.</a:t>
                      </a: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1600" kern="1200" noProof="0" dirty="0">
                          <a:solidFill>
                            <a:schemeClr val="accent1">
                              <a:lumMod val="60000"/>
                              <a:lumOff val="40000"/>
                            </a:schemeClr>
                          </a:solidFill>
                          <a:latin typeface="+mn-lt"/>
                          <a:ea typeface="+mn-ea"/>
                          <a:cs typeface="+mn-cs"/>
                        </a:rPr>
                        <a:t>IAEA +  IOC-OTGA? (to be defined)</a:t>
                      </a: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1600" noProof="0" dirty="0">
                          <a:solidFill>
                            <a:schemeClr val="accent1">
                              <a:lumMod val="60000"/>
                              <a:lumOff val="40000"/>
                            </a:schemeClr>
                          </a:solidFill>
                        </a:rPr>
                        <a:t>April-May</a:t>
                      </a: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ctr" defTabSz="386197" rtl="0" eaLnBrk="1" fontAlgn="auto" latinLnBrk="0" hangingPunct="1">
                        <a:lnSpc>
                          <a:spcPct val="100000"/>
                        </a:lnSpc>
                        <a:spcBef>
                          <a:spcPts val="0"/>
                        </a:spcBef>
                        <a:spcAft>
                          <a:spcPts val="0"/>
                        </a:spcAft>
                        <a:buClrTx/>
                        <a:buSzTx/>
                        <a:buFontTx/>
                        <a:buNone/>
                        <a:tabLst/>
                        <a:defRPr/>
                      </a:pPr>
                      <a:r>
                        <a:rPr lang="en-US" sz="1600" noProof="0" dirty="0">
                          <a:solidFill>
                            <a:schemeClr val="accent1">
                              <a:lumMod val="60000"/>
                              <a:lumOff val="40000"/>
                            </a:schemeClr>
                          </a:solidFill>
                        </a:rPr>
                        <a:t>Blended</a:t>
                      </a:r>
                    </a:p>
                    <a:p>
                      <a:pPr marL="0" marR="0" lvl="0" indent="0" algn="ctr" defTabSz="386197" rtl="0" eaLnBrk="1" fontAlgn="auto" latinLnBrk="0" hangingPunct="1">
                        <a:lnSpc>
                          <a:spcPct val="100000"/>
                        </a:lnSpc>
                        <a:spcBef>
                          <a:spcPts val="0"/>
                        </a:spcBef>
                        <a:spcAft>
                          <a:spcPts val="0"/>
                        </a:spcAft>
                        <a:buClrTx/>
                        <a:buSzTx/>
                        <a:buFontTx/>
                        <a:buNone/>
                        <a:tabLst/>
                        <a:defRPr/>
                      </a:pPr>
                      <a:endParaRPr lang="en-US" sz="1600" noProof="0" dirty="0">
                        <a:solidFill>
                          <a:schemeClr val="accent1">
                            <a:lumMod val="60000"/>
                            <a:lumOff val="40000"/>
                          </a:schemeClr>
                        </a:solidFill>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81579405"/>
                  </a:ext>
                </a:extLst>
              </a:tr>
              <a:tr h="214806">
                <a:tc>
                  <a:txBody>
                    <a:bodyPr/>
                    <a:lstStyle/>
                    <a:p>
                      <a:pPr algn="ctr"/>
                      <a:r>
                        <a:rPr lang="en-US" sz="1600" b="1" noProof="0" dirty="0">
                          <a:solidFill>
                            <a:srgbClr val="0070C0"/>
                          </a:solidFill>
                        </a:rPr>
                        <a:t>ADAPT</a:t>
                      </a: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marL="0" algn="ctr" defTabSz="914400" rtl="0" eaLnBrk="1" latinLnBrk="0" hangingPunct="1"/>
                      <a:r>
                        <a:rPr lang="en-US" sz="1600" kern="1200" noProof="0" dirty="0">
                          <a:solidFill>
                            <a:srgbClr val="0070C0"/>
                          </a:solidFill>
                          <a:latin typeface="+mn-lt"/>
                          <a:ea typeface="+mn-ea"/>
                          <a:cs typeface="+mn-cs"/>
                        </a:rPr>
                        <a:t>Seagrass and mangrove best practices monitoring -from ADAPT workshop. In Spanish.</a:t>
                      </a: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1600" kern="1200" noProof="0" dirty="0">
                          <a:solidFill>
                            <a:srgbClr val="0070C0"/>
                          </a:solidFill>
                          <a:latin typeface="+mn-lt"/>
                          <a:ea typeface="+mn-ea"/>
                          <a:cs typeface="+mn-cs"/>
                        </a:rPr>
                        <a:t>---</a:t>
                      </a: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1600" noProof="0" dirty="0">
                          <a:solidFill>
                            <a:srgbClr val="0070C0"/>
                          </a:solidFill>
                        </a:rPr>
                        <a:t>To be defined</a:t>
                      </a: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ctr" defTabSz="386197" rtl="0" eaLnBrk="1" fontAlgn="auto" latinLnBrk="0" hangingPunct="1">
                        <a:lnSpc>
                          <a:spcPct val="100000"/>
                        </a:lnSpc>
                        <a:spcBef>
                          <a:spcPts val="0"/>
                        </a:spcBef>
                        <a:spcAft>
                          <a:spcPts val="0"/>
                        </a:spcAft>
                        <a:buClrTx/>
                        <a:buSzTx/>
                        <a:buFontTx/>
                        <a:buNone/>
                        <a:tabLst/>
                        <a:defRPr/>
                      </a:pPr>
                      <a:r>
                        <a:rPr lang="en-US" sz="1600" noProof="0" dirty="0">
                          <a:solidFill>
                            <a:srgbClr val="0070C0"/>
                          </a:solidFill>
                        </a:rPr>
                        <a:t>Self-paced</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98933309"/>
                  </a:ext>
                </a:extLst>
              </a:tr>
            </a:tbl>
          </a:graphicData>
        </a:graphic>
      </p:graphicFrame>
      <p:pic>
        <p:nvPicPr>
          <p:cNvPr id="13" name="Imagen 12">
            <a:extLst>
              <a:ext uri="{FF2B5EF4-FFF2-40B4-BE49-F238E27FC236}">
                <a16:creationId xmlns:a16="http://schemas.microsoft.com/office/drawing/2014/main" id="{577AFEBA-0214-45D6-8DAD-862E9AB5A9E0}"/>
              </a:ext>
            </a:extLst>
          </p:cNvPr>
          <p:cNvPicPr>
            <a:picLocks noChangeAspect="1"/>
          </p:cNvPicPr>
          <p:nvPr/>
        </p:nvPicPr>
        <p:blipFill>
          <a:blip r:embed="rId11">
            <a:duotone>
              <a:schemeClr val="accent4">
                <a:shade val="45000"/>
                <a:satMod val="135000"/>
              </a:schemeClr>
              <a:prstClr val="white"/>
            </a:duotone>
          </a:blip>
          <a:stretch>
            <a:fillRect/>
          </a:stretch>
        </p:blipFill>
        <p:spPr>
          <a:xfrm>
            <a:off x="10603606" y="2117531"/>
            <a:ext cx="297317" cy="297626"/>
          </a:xfrm>
          <a:prstGeom prst="rect">
            <a:avLst/>
          </a:prstGeom>
        </p:spPr>
      </p:pic>
      <p:pic>
        <p:nvPicPr>
          <p:cNvPr id="15" name="Imagen 14">
            <a:extLst>
              <a:ext uri="{FF2B5EF4-FFF2-40B4-BE49-F238E27FC236}">
                <a16:creationId xmlns:a16="http://schemas.microsoft.com/office/drawing/2014/main" id="{EDCA44BC-0DCC-4BBA-BD16-BDA1834CC071}"/>
              </a:ext>
            </a:extLst>
          </p:cNvPr>
          <p:cNvPicPr>
            <a:picLocks noChangeAspect="1"/>
          </p:cNvPicPr>
          <p:nvPr/>
        </p:nvPicPr>
        <p:blipFill>
          <a:blip r:embed="rId12">
            <a:duotone>
              <a:schemeClr val="accent4">
                <a:shade val="45000"/>
                <a:satMod val="135000"/>
              </a:schemeClr>
              <a:prstClr val="white"/>
            </a:duotone>
          </a:blip>
          <a:stretch>
            <a:fillRect/>
          </a:stretch>
        </p:blipFill>
        <p:spPr>
          <a:xfrm>
            <a:off x="9183724" y="2109237"/>
            <a:ext cx="284311" cy="284311"/>
          </a:xfrm>
          <a:prstGeom prst="rect">
            <a:avLst/>
          </a:prstGeom>
        </p:spPr>
      </p:pic>
      <p:pic>
        <p:nvPicPr>
          <p:cNvPr id="14" name="Imagen 13">
            <a:extLst>
              <a:ext uri="{FF2B5EF4-FFF2-40B4-BE49-F238E27FC236}">
                <a16:creationId xmlns:a16="http://schemas.microsoft.com/office/drawing/2014/main" id="{2C842801-2948-47C1-AFC1-D60487F6CD1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2769" y="5114607"/>
            <a:ext cx="417617" cy="730829"/>
          </a:xfrm>
          <a:prstGeom prst="rect">
            <a:avLst/>
          </a:prstGeom>
        </p:spPr>
      </p:pic>
      <p:pic>
        <p:nvPicPr>
          <p:cNvPr id="4" name="Audio 3">
            <a:hlinkClick r:id="" action="ppaction://media"/>
            <a:extLst>
              <a:ext uri="{FF2B5EF4-FFF2-40B4-BE49-F238E27FC236}">
                <a16:creationId xmlns:a16="http://schemas.microsoft.com/office/drawing/2014/main" id="{3ED8D47E-7231-48A3-B4F4-67DFD851FF3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4460618"/>
      </p:ext>
    </p:extLst>
  </p:cSld>
  <p:clrMapOvr>
    <a:masterClrMapping/>
  </p:clrMapOvr>
  <mc:AlternateContent xmlns:mc="http://schemas.openxmlformats.org/markup-compatibility/2006" xmlns:p14="http://schemas.microsoft.com/office/powerpoint/2010/main">
    <mc:Choice Requires="p14">
      <p:transition spd="slow" p14:dur="2000" advTm="46536"/>
    </mc:Choice>
    <mc:Fallback xmlns="">
      <p:transition spd="slow" advTm="46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135F4-C10D-2437-F657-A7E11B4067C4}"/>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E2697E37-60D0-1192-AF97-8C37D9ADE0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074" y="390052"/>
            <a:ext cx="1268797" cy="1219040"/>
          </a:xfrm>
          <a:prstGeom prst="rect">
            <a:avLst/>
          </a:prstGeom>
        </p:spPr>
      </p:pic>
      <p:pic>
        <p:nvPicPr>
          <p:cNvPr id="9" name="Graphic 8">
            <a:extLst>
              <a:ext uri="{FF2B5EF4-FFF2-40B4-BE49-F238E27FC236}">
                <a16:creationId xmlns:a16="http://schemas.microsoft.com/office/drawing/2014/main" id="{91623172-F25A-8B25-74F4-9B649973C63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54009" y="488362"/>
            <a:ext cx="1780917" cy="808009"/>
          </a:xfrm>
          <a:prstGeom prst="rect">
            <a:avLst/>
          </a:prstGeom>
        </p:spPr>
      </p:pic>
      <p:sp>
        <p:nvSpPr>
          <p:cNvPr id="14" name="Rectángulo 13">
            <a:extLst>
              <a:ext uri="{FF2B5EF4-FFF2-40B4-BE49-F238E27FC236}">
                <a16:creationId xmlns:a16="http://schemas.microsoft.com/office/drawing/2014/main" id="{B637A696-4D3D-4F60-AFE8-1FF7F31F7B25}"/>
              </a:ext>
            </a:extLst>
          </p:cNvPr>
          <p:cNvSpPr/>
          <p:nvPr/>
        </p:nvSpPr>
        <p:spPr>
          <a:xfrm>
            <a:off x="1625871" y="811818"/>
            <a:ext cx="7733282" cy="455942"/>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ítulo 1">
            <a:extLst>
              <a:ext uri="{FF2B5EF4-FFF2-40B4-BE49-F238E27FC236}">
                <a16:creationId xmlns:a16="http://schemas.microsoft.com/office/drawing/2014/main" id="{0EB25624-2EE7-41A9-8EA3-AC62C69126E4}"/>
              </a:ext>
            </a:extLst>
          </p:cNvPr>
          <p:cNvSpPr txBox="1">
            <a:spLocks/>
          </p:cNvSpPr>
          <p:nvPr/>
        </p:nvSpPr>
        <p:spPr>
          <a:xfrm>
            <a:off x="1317366" y="863963"/>
            <a:ext cx="7943011" cy="441146"/>
          </a:xfrm>
          <a:prstGeom prst="rect">
            <a:avLst/>
          </a:prstGeom>
          <a:noFill/>
          <a:effectLst>
            <a:glow rad="101600">
              <a:srgbClr val="4472C4">
                <a:satMod val="175000"/>
                <a:alpha val="40000"/>
              </a:srgbClr>
            </a:glow>
            <a:outerShdw blurRad="50800" dist="38100" dir="2700000" algn="tl" rotWithShape="0">
              <a:prstClr val="black">
                <a:alpha val="40000"/>
              </a:prstClr>
            </a:outerShdw>
          </a:effectLst>
        </p:spPr>
        <p:txBody>
          <a:bodyPr wrap="square" lIns="91440" tIns="45720" rIns="91440" bIns="45720">
            <a:spAutoFit/>
          </a:bodyPr>
          <a:lstStyle>
            <a:lvl1pPr algn="l" defTabSz="772394" rtl="0" eaLnBrk="1" latinLnBrk="0" hangingPunct="1">
              <a:lnSpc>
                <a:spcPct val="90000"/>
              </a:lnSpc>
              <a:spcBef>
                <a:spcPct val="0"/>
              </a:spcBef>
              <a:buNone/>
              <a:defRPr sz="3600" kern="1200" baseline="0">
                <a:solidFill>
                  <a:srgbClr val="1F497D"/>
                </a:solidFill>
                <a:latin typeface="+mj-lt"/>
                <a:ea typeface="+mj-ea"/>
                <a:cs typeface="+mj-cs"/>
              </a:defRPr>
            </a:lvl1pPr>
          </a:lstStyle>
          <a:p>
            <a:pPr marL="0" marR="0" lvl="0" indent="0" algn="ctr" defTabSz="457200" rtl="0" eaLnBrk="1" fontAlgn="auto" latinLnBrk="0" hangingPunct="1">
              <a:lnSpc>
                <a:spcPts val="25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Calibri" panose="020F0502020204030204"/>
                <a:ea typeface="+mj-ea"/>
                <a:cs typeface="+mj-cs"/>
              </a:rPr>
              <a:t>Lessons learned / </a:t>
            </a:r>
            <a:r>
              <a:rPr lang="en-US" sz="3200" b="1" dirty="0">
                <a:solidFill>
                  <a:srgbClr val="5B9BD5">
                    <a:lumMod val="75000"/>
                  </a:srgbClr>
                </a:solidFill>
                <a:latin typeface="Calibri" panose="020F0502020204030204"/>
              </a:rPr>
              <a:t>challenges</a:t>
            </a:r>
            <a:endParaRPr kumimoji="0" lang="en-US" sz="3200" b="1" i="0" u="none" strike="noStrike" kern="1200" cap="none" spc="0" normalizeH="0" baseline="0" noProof="0" dirty="0">
              <a:ln>
                <a:noFill/>
              </a:ln>
              <a:solidFill>
                <a:srgbClr val="5B9BD5">
                  <a:lumMod val="75000"/>
                </a:srgbClr>
              </a:solidFill>
              <a:effectLst/>
              <a:uLnTx/>
              <a:uFillTx/>
              <a:latin typeface="Calibri" panose="020F0502020204030204"/>
              <a:ea typeface="+mj-ea"/>
              <a:cs typeface="+mj-cs"/>
            </a:endParaRPr>
          </a:p>
        </p:txBody>
      </p:sp>
      <p:sp>
        <p:nvSpPr>
          <p:cNvPr id="10" name="CuadroTexto 9">
            <a:extLst>
              <a:ext uri="{FF2B5EF4-FFF2-40B4-BE49-F238E27FC236}">
                <a16:creationId xmlns:a16="http://schemas.microsoft.com/office/drawing/2014/main" id="{B05C5974-6F1F-4A7F-996E-543EB55BE934}"/>
              </a:ext>
            </a:extLst>
          </p:cNvPr>
          <p:cNvSpPr txBox="1"/>
          <p:nvPr/>
        </p:nvSpPr>
        <p:spPr>
          <a:xfrm>
            <a:off x="415778" y="1609092"/>
            <a:ext cx="11360444" cy="4524315"/>
          </a:xfrm>
          <a:prstGeom prst="rect">
            <a:avLst/>
          </a:prstGeom>
          <a:noFill/>
        </p:spPr>
        <p:txBody>
          <a:bodyPr wrap="square">
            <a:spAutoFit/>
          </a:bodyPr>
          <a:lstStyle/>
          <a:p>
            <a:r>
              <a:rPr lang="en-US" sz="1600" dirty="0">
                <a:solidFill>
                  <a:srgbClr val="0070C0"/>
                </a:solidFill>
              </a:rPr>
              <a:t>Course content (new edition courses):</a:t>
            </a:r>
          </a:p>
          <a:p>
            <a:r>
              <a:rPr lang="en-US" sz="1600" dirty="0"/>
              <a:t>Ensure continuous improvement of all course content — even materials not scheduled for updates — maintaining quality control (audio) and incorporating feedback from the previous edition.</a:t>
            </a:r>
          </a:p>
          <a:p>
            <a:endParaRPr lang="en-US" sz="1600" dirty="0"/>
          </a:p>
          <a:p>
            <a:r>
              <a:rPr lang="en-US" sz="1600" dirty="0">
                <a:solidFill>
                  <a:srgbClr val="0070C0"/>
                </a:solidFill>
              </a:rPr>
              <a:t>Platform performance:</a:t>
            </a:r>
          </a:p>
          <a:p>
            <a:r>
              <a:rPr lang="en-US" sz="1600" dirty="0"/>
              <a:t>There were fewer difficulties with </a:t>
            </a:r>
            <a:r>
              <a:rPr lang="en-US" sz="1600" dirty="0" err="1"/>
              <a:t>OceanExpert</a:t>
            </a:r>
            <a:r>
              <a:rPr lang="en-US" sz="1600" dirty="0"/>
              <a:t>–OTGA user profiles than in 2024.</a:t>
            </a:r>
          </a:p>
          <a:p>
            <a:endParaRPr lang="en-US" sz="1600" dirty="0"/>
          </a:p>
          <a:p>
            <a:r>
              <a:rPr lang="en-US" sz="1600" dirty="0">
                <a:solidFill>
                  <a:srgbClr val="0070C0"/>
                </a:solidFill>
              </a:rPr>
              <a:t>OTGA Team support:</a:t>
            </a:r>
          </a:p>
          <a:p>
            <a:pPr marL="285750" indent="-285750">
              <a:buFont typeface="Arial" panose="020B0604020202020204" pitchFamily="34" charset="0"/>
              <a:buChar char="•"/>
            </a:pPr>
            <a:r>
              <a:rPr lang="en-US" sz="1600" dirty="0"/>
              <a:t>The excellent facilitation and support from the OTGA Project Coordinator (IODE–Belgium) were maintained throughout the planning, content structuring, and content uploading processes for each course, as well as in supporting student activation on the platform.</a:t>
            </a:r>
          </a:p>
          <a:p>
            <a:pPr marL="285750" indent="-285750">
              <a:buFont typeface="Arial" panose="020B0604020202020204" pitchFamily="34" charset="0"/>
              <a:buChar char="•"/>
            </a:pPr>
            <a:r>
              <a:rPr lang="en-US" sz="1600" dirty="0"/>
              <a:t>The feedback summaries (rubric evaluations) provided by the OTGA Project Coordinator at the end of each course were highly valuable for improving subsequent course editions and ensuring continuous improvement.</a:t>
            </a:r>
          </a:p>
          <a:p>
            <a:endParaRPr lang="en-US" sz="1600" dirty="0"/>
          </a:p>
          <a:p>
            <a:r>
              <a:rPr lang="en-US" sz="1600" dirty="0">
                <a:solidFill>
                  <a:srgbClr val="0070C0"/>
                </a:solidFill>
              </a:rPr>
              <a:t>In General:</a:t>
            </a:r>
          </a:p>
          <a:p>
            <a:pPr marL="285750" indent="-285750">
              <a:buFont typeface="Arial" panose="020B0604020202020204" pitchFamily="34" charset="0"/>
              <a:buChar char="•"/>
            </a:pPr>
            <a:r>
              <a:rPr lang="en-US" sz="1600" dirty="0"/>
              <a:t>Growth of tailor-made courses as a funding opportunity in the region.</a:t>
            </a:r>
          </a:p>
          <a:p>
            <a:pPr marL="285750" indent="-285750">
              <a:buFont typeface="Arial" panose="020B0604020202020204" pitchFamily="34" charset="0"/>
              <a:buChar char="•"/>
            </a:pPr>
            <a:r>
              <a:rPr lang="en-US" sz="1600" dirty="0"/>
              <a:t>RTC Colombia aligns with IOC and IOCARIBE strategies to promote gender balance in ocean science and support internships for young professionals on Caribbean priority topics.</a:t>
            </a:r>
          </a:p>
        </p:txBody>
      </p:sp>
      <p:pic>
        <p:nvPicPr>
          <p:cNvPr id="2" name="Audio 1">
            <a:hlinkClick r:id="" action="ppaction://media"/>
            <a:extLst>
              <a:ext uri="{FF2B5EF4-FFF2-40B4-BE49-F238E27FC236}">
                <a16:creationId xmlns:a16="http://schemas.microsoft.com/office/drawing/2014/main" id="{5D571240-26BE-408E-B6AD-2C62CD5E611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7336052"/>
      </p:ext>
    </p:extLst>
  </p:cSld>
  <p:clrMapOvr>
    <a:masterClrMapping/>
  </p:clrMapOvr>
  <mc:AlternateContent xmlns:mc="http://schemas.openxmlformats.org/markup-compatibility/2006" xmlns:p14="http://schemas.microsoft.com/office/powerpoint/2010/main">
    <mc:Choice Requires="p14">
      <p:transition spd="slow" p14:dur="2000" advTm="70069"/>
    </mc:Choice>
    <mc:Fallback xmlns="">
      <p:transition spd="slow" advTm="70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135F4-C10D-2437-F657-A7E11B4067C4}"/>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E2697E37-60D0-1192-AF97-8C37D9ADE0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074" y="390052"/>
            <a:ext cx="1268797" cy="1219040"/>
          </a:xfrm>
          <a:prstGeom prst="rect">
            <a:avLst/>
          </a:prstGeom>
        </p:spPr>
      </p:pic>
      <p:pic>
        <p:nvPicPr>
          <p:cNvPr id="9" name="Graphic 8">
            <a:extLst>
              <a:ext uri="{FF2B5EF4-FFF2-40B4-BE49-F238E27FC236}">
                <a16:creationId xmlns:a16="http://schemas.microsoft.com/office/drawing/2014/main" id="{91623172-F25A-8B25-74F4-9B649973C63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54009" y="488362"/>
            <a:ext cx="1780917" cy="808009"/>
          </a:xfrm>
          <a:prstGeom prst="rect">
            <a:avLst/>
          </a:prstGeom>
        </p:spPr>
      </p:pic>
      <p:sp>
        <p:nvSpPr>
          <p:cNvPr id="14" name="Rectángulo 13">
            <a:extLst>
              <a:ext uri="{FF2B5EF4-FFF2-40B4-BE49-F238E27FC236}">
                <a16:creationId xmlns:a16="http://schemas.microsoft.com/office/drawing/2014/main" id="{B637A696-4D3D-4F60-AFE8-1FF7F31F7B25}"/>
              </a:ext>
            </a:extLst>
          </p:cNvPr>
          <p:cNvSpPr/>
          <p:nvPr/>
        </p:nvSpPr>
        <p:spPr>
          <a:xfrm>
            <a:off x="1775340" y="3335210"/>
            <a:ext cx="7733282" cy="455942"/>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ítulo 1">
            <a:extLst>
              <a:ext uri="{FF2B5EF4-FFF2-40B4-BE49-F238E27FC236}">
                <a16:creationId xmlns:a16="http://schemas.microsoft.com/office/drawing/2014/main" id="{0EB25624-2EE7-41A9-8EA3-AC62C69126E4}"/>
              </a:ext>
            </a:extLst>
          </p:cNvPr>
          <p:cNvSpPr txBox="1">
            <a:spLocks/>
          </p:cNvSpPr>
          <p:nvPr/>
        </p:nvSpPr>
        <p:spPr>
          <a:xfrm>
            <a:off x="1775340" y="3361724"/>
            <a:ext cx="7943011" cy="441146"/>
          </a:xfrm>
          <a:prstGeom prst="rect">
            <a:avLst/>
          </a:prstGeom>
          <a:noFill/>
          <a:effectLst>
            <a:glow rad="101600">
              <a:srgbClr val="4472C4">
                <a:satMod val="175000"/>
                <a:alpha val="40000"/>
              </a:srgbClr>
            </a:glow>
            <a:outerShdw blurRad="50800" dist="38100" dir="2700000" algn="tl" rotWithShape="0">
              <a:prstClr val="black">
                <a:alpha val="40000"/>
              </a:prstClr>
            </a:outerShdw>
          </a:effectLst>
        </p:spPr>
        <p:txBody>
          <a:bodyPr wrap="square" lIns="91440" tIns="45720" rIns="91440" bIns="45720">
            <a:spAutoFit/>
          </a:bodyPr>
          <a:lstStyle>
            <a:defPPr>
              <a:defRPr lang="en-BE"/>
            </a:defPPr>
            <a:lvl1pPr marR="0" lvl="0" indent="0" algn="ctr" defTabSz="457200" fontAlgn="auto">
              <a:lnSpc>
                <a:spcPts val="2500"/>
              </a:lnSpc>
              <a:spcBef>
                <a:spcPct val="0"/>
              </a:spcBef>
              <a:spcAft>
                <a:spcPts val="0"/>
              </a:spcAft>
              <a:buClrTx/>
              <a:buSzTx/>
              <a:buFontTx/>
              <a:buNone/>
              <a:tabLst/>
              <a:defRPr kumimoji="0" sz="3200" b="1" i="0" u="none" strike="noStrike" cap="none" spc="0" normalizeH="0" baseline="0">
                <a:ln>
                  <a:noFill/>
                </a:ln>
                <a:solidFill>
                  <a:srgbClr val="5B9BD5">
                    <a:lumMod val="75000"/>
                  </a:srgbClr>
                </a:solidFill>
                <a:effectLst/>
                <a:uLnTx/>
                <a:uFillTx/>
                <a:latin typeface="Calibri" panose="020F0502020204030204"/>
                <a:ea typeface="+mj-ea"/>
                <a:cs typeface="+mj-cs"/>
              </a:defRPr>
            </a:lvl1pPr>
          </a:lstStyle>
          <a:p>
            <a:r>
              <a:rPr lang="en-US" dirty="0"/>
              <a:t>Thank you for taking the time to listen/read!</a:t>
            </a:r>
          </a:p>
        </p:txBody>
      </p:sp>
      <p:pic>
        <p:nvPicPr>
          <p:cNvPr id="4" name="Audio 3">
            <a:hlinkClick r:id="" action="ppaction://media"/>
            <a:extLst>
              <a:ext uri="{FF2B5EF4-FFF2-40B4-BE49-F238E27FC236}">
                <a16:creationId xmlns:a16="http://schemas.microsoft.com/office/drawing/2014/main" id="{34E590D2-F8D6-4CE6-8E64-E485AE4535C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9374804"/>
      </p:ext>
    </p:extLst>
  </p:cSld>
  <p:clrMapOvr>
    <a:masterClrMapping/>
  </p:clrMapOvr>
  <mc:AlternateContent xmlns:mc="http://schemas.openxmlformats.org/markup-compatibility/2006" xmlns:p14="http://schemas.microsoft.com/office/powerpoint/2010/main">
    <mc:Choice Requires="p14">
      <p:transition spd="slow" p14:dur="2000" advTm="4375"/>
    </mc:Choice>
    <mc:Fallback xmlns="">
      <p:transition spd="slow" advTm="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2100</TotalTime>
  <Words>1464</Words>
  <Application>Microsoft Office PowerPoint</Application>
  <PresentationFormat>Panorámica</PresentationFormat>
  <Paragraphs>124</Paragraphs>
  <Slides>8</Slides>
  <Notes>8</Notes>
  <HiddenSlides>0</HiddenSlides>
  <MMClips>8</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vt:i4>
      </vt:variant>
    </vt:vector>
  </HeadingPairs>
  <TitlesOfParts>
    <vt:vector size="13" baseType="lpstr">
      <vt:lpstr>Aptos</vt:lpstr>
      <vt:lpstr>Aptos Display</vt:lpstr>
      <vt:lpstr>Arial</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Mazzuco, Ana Carolina</dc:creator>
  <cp:lastModifiedBy>USR TIP JEFE PT</cp:lastModifiedBy>
  <cp:revision>126</cp:revision>
  <dcterms:created xsi:type="dcterms:W3CDTF">2024-05-28T08:20:42Z</dcterms:created>
  <dcterms:modified xsi:type="dcterms:W3CDTF">2025-11-12T01:08:05Z</dcterms:modified>
</cp:coreProperties>
</file>