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59" r:id="rId6"/>
    <p:sldId id="263" r:id="rId7"/>
    <p:sldId id="260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/>
    <p:restoredTop sz="91473"/>
  </p:normalViewPr>
  <p:slideViewPr>
    <p:cSldViewPr snapToGrid="0">
      <p:cViewPr varScale="1">
        <p:scale>
          <a:sx n="91" d="100"/>
          <a:sy n="9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4852B-243F-2B45-9DD8-017B8E00D691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8841-2468-F44B-88D1-098F830870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231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5985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936F-EBB9-1613-435B-044645B1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BF23C-1500-1AB9-EBAC-85A274517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658F4-BE72-333F-929D-006C66786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A0B47-F6D9-4986-8790-5E9F5F68F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6896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35EAC-0F4D-307E-0783-219F5CEC3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0E636-66B7-F8F3-A1E6-63770820B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F3A77-AD6F-83A4-F4BA-55AB550F0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49FD6-1394-3263-2587-B40FC057B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331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010A0-07A2-3803-0BEB-BF067F3AE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BFC61-CFE8-8494-FADC-9631229D1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9125FE-8AF7-EA4F-8B51-CDE002A96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A0842-6E21-7555-914D-DDCC641FE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3960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044A0-EF9A-C65D-DAB0-329732F9F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2DCD6-D9F6-7556-F83C-5746FAF08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B418B7-0040-513E-2734-0F243F46D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ABA0D-8C17-A2CE-F7F3-5EF6FDA8B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34220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82595-EC1F-F473-A0BA-52AC65DB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3C89E-9CFC-C8E8-AECB-369AB7916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4009F-BEEC-26C6-7ACA-7D6891CD3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061C9-EE47-E9EE-D5D4-358EFCBCC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6923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6DE77-24C3-3622-1156-D387BB636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72FF6-B167-F648-6072-C40260BDE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5CCB8-7A96-FE18-1A99-2E576BE56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4EDA8-DD16-DC1D-7FD3-0D533E97F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3891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BB9D-E654-1C27-ED7E-FE09E932E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1ABBA-6E91-7ED7-6E09-724086EB8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777D-1407-CCD3-6478-EA81BB09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00B78-1A6E-3682-0A7A-C39E8DD3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E8209-BE9D-05B9-9FD7-77B9CFF4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55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D8B6-BD97-683D-B106-B59F88CA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1ECD3-830B-31AF-39AB-3DA27D953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26610-E19C-8DA8-C55A-F0998E20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0B45-88E7-F47C-936F-1FBE27E8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28CEC-859E-A72E-5B69-770223A3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090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CA438-D096-E00A-17D2-6D712916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393C8-F119-B85F-2BF9-247BE99C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0515A-DED6-4B4A-1C98-74352A89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B990-A1A8-4023-6E44-55FA81D5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30ED0-2BEA-15D8-E334-10D3ED3C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9814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5070-3F26-71F3-BE4C-007E3D32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8493-EFF8-B09F-5587-CDBC3473A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055B-47D1-D2D4-37EC-8BD71051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D7AE-20D3-0B5B-A746-1635B776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A4E60-3297-6A18-8FE7-7F350A85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1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6419-82F9-50E1-8E25-D785F1A3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E2146-EE22-9F36-7495-E2FF1C815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4AD8B-1A0C-0AEC-21CE-F27F13C9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84606-EA8E-1AEB-E7D3-72AF33C1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29DD-7531-6E21-5772-5D66894A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793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328B-416B-78B0-3F51-43A2109D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E13D-F8EC-26C4-A221-4D900E17E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35B3A-DEEA-3569-278A-6032D7FA1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08D4C-C478-0D3A-6A92-257B51A8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59EDC-C25C-2AC9-1043-77758078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00C88-30AF-A50A-C4C8-D43F2A48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31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AFFC-C502-006C-549B-EF77329F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BB755-BDA5-E98B-9058-C510B670B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7A474-3610-351A-217E-0E5AC4DF2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45148-1B38-0DCB-CB8D-4124A10FD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20621-6999-CC4B-FFFD-C69152F4D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CD7CB-9587-1505-6278-EDA88A51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787E5-D798-688B-1A85-B5B5D1C2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DE885-1AE7-8AAA-4D22-AF9C3DE8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53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DEAE-1D69-C937-D372-DC6B02DA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462C-5D81-3C8A-55B8-B435642E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7588C-5BBA-D6F2-F425-C42A827C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D3726-57F5-715B-8380-AB9BB09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951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E0BC5-FFB7-4CFC-E339-C6091E52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570C8-5702-FC23-8FD3-50F7C86C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995BD-B51B-E504-F330-3BB2AC9A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5961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2132-3A78-D402-5F43-BAA0810D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F408-0636-8A77-7296-C8347755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37D21-A5DD-6D8C-8129-93F6CCE53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D0D4A-AD78-164D-08EC-767C2F14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45462-D14A-356B-4D19-5229E1CE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308E2-BE5C-E422-43B4-8B99F986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719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D708-2B24-E54D-AE7D-B8637C68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FA5FC-C77F-EBD6-5E8C-DF72A814A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054D6-CF66-B6D5-9B9F-3131D562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E27B5-A06F-0E49-04F6-BA54F86A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75ED4-4658-AEF0-FAB4-EB9D0AAD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AFC58-6A1D-4775-9EF1-811DC340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2764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3763D-CF3E-4688-07BF-43F94B96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1B5B-7EC2-5A2E-69A2-771718505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A0D7-91E1-9820-716F-31123709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7647F-A6AA-6D49-B078-520BFC12A2F6}" type="datetimeFigureOut">
              <a:rPr lang="en-BE" smtClean="0"/>
              <a:t>11/12/2025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76F8-93A4-4F83-C31A-51CE7D20C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DB6F-0C64-A088-9A81-6BC39AC19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38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9.JP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6AA4370-CC9F-6B13-0866-FA7309EA1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153" y="198032"/>
            <a:ext cx="1419683" cy="136400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D011D7-3E3A-A086-ADFC-9A4B6737E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3601" y="504109"/>
            <a:ext cx="1955820" cy="8873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CE65D4-9EA7-042B-5A1F-EA089953CE3A}"/>
              </a:ext>
            </a:extLst>
          </p:cNvPr>
          <p:cNvSpPr txBox="1"/>
          <p:nvPr/>
        </p:nvSpPr>
        <p:spPr>
          <a:xfrm>
            <a:off x="1922621" y="1391472"/>
            <a:ext cx="748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 RTC</a:t>
            </a: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INCOIS</a:t>
            </a:r>
            <a:r>
              <a:rPr lang="en-B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Activities 2024-2025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DB646-38F9-D939-AFCA-5EC543585306}"/>
              </a:ext>
            </a:extLst>
          </p:cNvPr>
          <p:cNvSpPr txBox="1"/>
          <p:nvPr/>
        </p:nvSpPr>
        <p:spPr>
          <a:xfrm>
            <a:off x="2510505" y="2767742"/>
            <a:ext cx="6308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TVS Udaya Bhaskar</a:t>
            </a:r>
            <a:endParaRPr lang="en-BE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F2330-7A90-C646-F242-325CEB9664CD}"/>
              </a:ext>
            </a:extLst>
          </p:cNvPr>
          <p:cNvSpPr txBox="1"/>
          <p:nvPr/>
        </p:nvSpPr>
        <p:spPr>
          <a:xfrm>
            <a:off x="3991058" y="3888764"/>
            <a:ext cx="23641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200" i="1" dirty="0"/>
              <a:t>SG-OTGA V, November 2025 </a:t>
            </a:r>
          </a:p>
        </p:txBody>
      </p:sp>
      <p:pic>
        <p:nvPicPr>
          <p:cNvPr id="4" name="Picture 3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CDEE59DF-E69D-46D1-F19B-AB729968AB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3408" b="19972"/>
          <a:stretch>
            <a:fillRect/>
          </a:stretch>
        </p:blipFill>
        <p:spPr>
          <a:xfrm>
            <a:off x="7339409" y="2501603"/>
            <a:ext cx="918533" cy="1015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125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634E6-B29A-66BA-5939-B1A28D9E1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04210C9-51DA-A7C7-CEAB-B5811FFF9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09" y="0"/>
            <a:ext cx="1268797" cy="12190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19B871E-9B3E-C565-19C6-F5093F820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7374" y="136971"/>
            <a:ext cx="1780917" cy="808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078C86-2D48-A862-9BEF-DB2850543E17}"/>
              </a:ext>
            </a:extLst>
          </p:cNvPr>
          <p:cNvSpPr txBox="1"/>
          <p:nvPr/>
        </p:nvSpPr>
        <p:spPr>
          <a:xfrm>
            <a:off x="247460" y="1324216"/>
            <a:ext cx="118108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Scope/Aim: </a:t>
            </a:r>
          </a:p>
          <a:p>
            <a:pPr algn="just"/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The International Training Centre for Operational Oceanography (</a:t>
            </a:r>
            <a:r>
              <a:rPr lang="en-US" sz="1600" b="0" i="0" dirty="0" err="1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ITCOocean</a:t>
            </a: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) is aimed at promoting the development and optimization of scientific base, technology and information system for operational oceanography at national, regional and global scales.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911D-4411-AF7E-BACB-9877ED236C65}"/>
              </a:ext>
            </a:extLst>
          </p:cNvPr>
          <p:cNvSpPr txBox="1"/>
          <p:nvPr/>
        </p:nvSpPr>
        <p:spPr>
          <a:xfrm>
            <a:off x="2146815" y="80127"/>
            <a:ext cx="748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RTC scope and priorities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46559-0A21-3BA3-016E-CB1F4DCD48A8}"/>
              </a:ext>
            </a:extLst>
          </p:cNvPr>
          <p:cNvSpPr txBox="1"/>
          <p:nvPr/>
        </p:nvSpPr>
        <p:spPr>
          <a:xfrm>
            <a:off x="220211" y="2537389"/>
            <a:ext cx="117515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Objectives: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Provide advanced training in operational oceanography to trainees from India, IOR countries and other developing nations.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Provide training on generation of data from oceans using in situ and satellite platforms, transmission of data to operational </a:t>
            </a:r>
            <a:r>
              <a:rPr lang="en-US" sz="1600" b="0" i="0" dirty="0" err="1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centre</a:t>
            </a: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, data reception, data processing in real-time, usage of data in models and generation of forecasts and dissemination of the same to end users within the shortest possible time.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To provide ship board experience and training in observational oceanography.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To promote excellence in integrated multidisciplinary oceanography.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To help scientists preparedness for nowcasting and forecasting the behavior of the oceans and also to address the role of ocean science and technology in delivering information critical to safety.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8E4D3-191F-6A68-4BD0-63E0C0697692}"/>
              </a:ext>
            </a:extLst>
          </p:cNvPr>
          <p:cNvSpPr txBox="1"/>
          <p:nvPr/>
        </p:nvSpPr>
        <p:spPr>
          <a:xfrm>
            <a:off x="133709" y="5187124"/>
            <a:ext cx="11924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Target Students/Trainees: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2020"/>
                </a:solidFill>
                <a:latin typeface="Open Sans" panose="020B0606030504020204" pitchFamily="34" charset="0"/>
              </a:rPr>
              <a:t>Students	Staff of Maritime related institutes		Staff of Government Departments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Decision Makers		Institutes involved in Marine </a:t>
            </a:r>
            <a:r>
              <a:rPr lang="en-US" sz="1600" b="0" i="0" dirty="0" err="1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Harzard</a:t>
            </a: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 monitoring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Staff of other operational oceanographic centers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1202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0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5B11-7BBC-50F3-53D5-2ED8E438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31DD4E1-70E5-C154-21CF-92A4092DC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09" y="0"/>
            <a:ext cx="1268797" cy="12190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6A2842B-0644-5451-D308-7C649463F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7374" y="136971"/>
            <a:ext cx="1780917" cy="808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8072B-FC8A-4DBB-CB2D-54247ECDA2B5}"/>
              </a:ext>
            </a:extLst>
          </p:cNvPr>
          <p:cNvSpPr txBox="1"/>
          <p:nvPr/>
        </p:nvSpPr>
        <p:spPr>
          <a:xfrm>
            <a:off x="2146815" y="80127"/>
            <a:ext cx="748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with INCOIS-</a:t>
            </a:r>
            <a:r>
              <a:rPr lang="en-B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RTC</a:t>
            </a:r>
          </a:p>
        </p:txBody>
      </p:sp>
      <p:pic>
        <p:nvPicPr>
          <p:cNvPr id="2" name="Picture 1" descr="A building with a street light&#10;&#10;Description automatically generated">
            <a:extLst>
              <a:ext uri="{FF2B5EF4-FFF2-40B4-BE49-F238E27FC236}">
                <a16:creationId xmlns:a16="http://schemas.microsoft.com/office/drawing/2014/main" id="{6D27480C-3848-BEEB-2593-A76F6D57B4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r="24706" b="1"/>
          <a:stretch/>
        </p:blipFill>
        <p:spPr>
          <a:xfrm>
            <a:off x="4146697" y="931193"/>
            <a:ext cx="3968995" cy="2711376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Picture 7" descr="A group of people in a room with computers&#10;&#10;Description automatically generated with low confidence">
            <a:extLst>
              <a:ext uri="{FF2B5EF4-FFF2-40B4-BE49-F238E27FC236}">
                <a16:creationId xmlns:a16="http://schemas.microsoft.com/office/drawing/2014/main" id="{90D090EC-485A-FF28-DB30-705C5685D3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/>
          <a:stretch/>
        </p:blipFill>
        <p:spPr>
          <a:xfrm>
            <a:off x="8027895" y="3983584"/>
            <a:ext cx="3834290" cy="2711384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753331-1B31-25F4-6161-DCEB09679AB2}"/>
              </a:ext>
            </a:extLst>
          </p:cNvPr>
          <p:cNvSpPr txBox="1"/>
          <p:nvPr/>
        </p:nvSpPr>
        <p:spPr>
          <a:xfrm>
            <a:off x="-95284" y="1470991"/>
            <a:ext cx="4376685" cy="506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Conducted 132 training programs training 7400 trainees from 96 IOC member states.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Capacity Open Plenary Hall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172-Seater Auditorium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72-Seater e-classroom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48-Seater e-classroom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30-Seater Board Room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15-Seater Conference Rooms (x 4)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Classrooms, Computer Labs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/ Online / Hybrid capabilities</a:t>
            </a:r>
          </a:p>
        </p:txBody>
      </p:sp>
      <p:pic>
        <p:nvPicPr>
          <p:cNvPr id="12" name="Picture 11" descr="A picture containing text, indoor, ceiling, floor&#10;&#10;Description automatically generated">
            <a:extLst>
              <a:ext uri="{FF2B5EF4-FFF2-40B4-BE49-F238E27FC236}">
                <a16:creationId xmlns:a16="http://schemas.microsoft.com/office/drawing/2014/main" id="{2B029AC0-7ADE-5A92-2322-4B86B6E54F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r="1" b="1"/>
          <a:stretch/>
        </p:blipFill>
        <p:spPr>
          <a:xfrm>
            <a:off x="8045975" y="987903"/>
            <a:ext cx="3816210" cy="2711376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4" name="Picture 13" descr="A building with trees in the background&#10;&#10;Description automatically generated">
            <a:extLst>
              <a:ext uri="{FF2B5EF4-FFF2-40B4-BE49-F238E27FC236}">
                <a16:creationId xmlns:a16="http://schemas.microsoft.com/office/drawing/2014/main" id="{D93881B6-9C19-A023-F497-1F00FA906AF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4068726" y="3755989"/>
            <a:ext cx="4046966" cy="2938979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51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7C06A-C52B-52F3-CB6A-06FD12C51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D6396CB-6377-8942-6DB5-D54050219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09" y="0"/>
            <a:ext cx="1268797" cy="12190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B208DF8-FD9B-12A2-5E24-D17120B1B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7374" y="136971"/>
            <a:ext cx="1780917" cy="808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DA3B34-9BF3-0934-B1B5-C147E78F15AD}"/>
              </a:ext>
            </a:extLst>
          </p:cNvPr>
          <p:cNvSpPr txBox="1"/>
          <p:nvPr/>
        </p:nvSpPr>
        <p:spPr>
          <a:xfrm>
            <a:off x="2146815" y="80127"/>
            <a:ext cx="748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FA93C-FEA7-D35E-4F2D-1993F4A51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06" y="1140065"/>
            <a:ext cx="11489912" cy="5637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51E41-2988-8441-8FA0-D4B7529DD2DD}"/>
              </a:ext>
            </a:extLst>
          </p:cNvPr>
          <p:cNvSpPr txBox="1"/>
          <p:nvPr/>
        </p:nvSpPr>
        <p:spPr>
          <a:xfrm>
            <a:off x="2308022" y="760314"/>
            <a:ext cx="8399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C00000"/>
                </a:solidFill>
                <a:latin typeface="Arial Black" pitchFamily="34" charset="0"/>
              </a:rPr>
              <a:t>TOTAL 132 Courses;  ~7400 Participant from 96 IOC 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343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9D7E3-F15F-7498-8062-CF3549EF5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F58CF0E-7345-5EFC-62A8-FCAD88158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09" y="0"/>
            <a:ext cx="1268797" cy="12190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BD14C3-A09C-4077-C727-DE9C88827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7374" y="136971"/>
            <a:ext cx="1780917" cy="808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0789F0-C0D1-31FF-AB60-A71974A58F50}"/>
              </a:ext>
            </a:extLst>
          </p:cNvPr>
          <p:cNvSpPr txBox="1"/>
          <p:nvPr/>
        </p:nvSpPr>
        <p:spPr>
          <a:xfrm>
            <a:off x="2146815" y="80127"/>
            <a:ext cx="7483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 of trainings in 2024/2025 with OTGA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46DBB-7680-6977-7943-516327208E38}"/>
              </a:ext>
            </a:extLst>
          </p:cNvPr>
          <p:cNvSpPr txBox="1"/>
          <p:nvPr/>
        </p:nvSpPr>
        <p:spPr>
          <a:xfrm>
            <a:off x="220211" y="1560167"/>
            <a:ext cx="117515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Achievements with OTGA</a:t>
            </a:r>
          </a:p>
          <a:p>
            <a:pPr algn="just"/>
            <a:endParaRPr lang="en-US" b="1" i="0" dirty="0">
              <a:solidFill>
                <a:srgbClr val="21202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Two courses were conducted during the year 2024. They are:</a:t>
            </a:r>
          </a:p>
          <a:p>
            <a:pPr algn="just"/>
            <a:endParaRPr lang="en-US" b="0" i="0" dirty="0">
              <a:solidFill>
                <a:srgbClr val="21202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OTGA-INCOIS Course: Coastal Vulnerability Mapping and analysis using QGIS during </a:t>
            </a:r>
            <a:r>
              <a:rPr lang="en-IN" b="1" dirty="0"/>
              <a:t>November 18 -29, 2024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/>
              <a:t>A total of 25 participants (15 Female, 10 Male from 5 countries)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Ocean </a:t>
            </a:r>
            <a:r>
              <a:rPr lang="en-US" b="1" dirty="0" err="1"/>
              <a:t>Colour</a:t>
            </a:r>
            <a:r>
              <a:rPr lang="en-US" b="1" dirty="0"/>
              <a:t> Remote Sensing - Data, Processing and Analysis during October 14 – 25, 2024</a:t>
            </a:r>
            <a:endParaRPr lang="en-US" dirty="0">
              <a:solidFill>
                <a:srgbClr val="212020"/>
              </a:solidFill>
              <a:latin typeface="Open Sans" panose="020B0606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/>
              <a:t>A total of 21 participants (9 Female, 12 Male from 5 countries)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No courses were conducted in 2025 in collaboration with OTGA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But INCOIS/ITCOO has conducted about 25 (13 international, 12 national) training programs to various participants both from India and abroad training about 690 trainees.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Many training and outreach activities undertaken as pert of </a:t>
            </a:r>
            <a:r>
              <a:rPr lang="en-IN" b="1" dirty="0"/>
              <a:t>Decadal Collaborative Centre for Indian Ocean (DCC-IOR) region</a:t>
            </a:r>
            <a:r>
              <a:rPr lang="en-IN" dirty="0"/>
              <a:t> and </a:t>
            </a:r>
            <a:r>
              <a:rPr lang="en-IN" b="1" dirty="0"/>
              <a:t>Ocean Decade activities </a:t>
            </a:r>
            <a:r>
              <a:rPr lang="en-IN" dirty="0"/>
              <a:t>under </a:t>
            </a:r>
            <a:r>
              <a:rPr lang="en-IN" b="1" dirty="0"/>
              <a:t>Challenge - 9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1202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7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BB18-B3D3-6BF0-236D-3A4CB08D3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19C22DB-FFA4-5AED-549B-CE2B31C0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09" y="0"/>
            <a:ext cx="1268797" cy="12190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8F084C0-BC57-634D-A616-1EB9BCEB0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7374" y="136971"/>
            <a:ext cx="1780917" cy="808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5DAFC-7F9F-D391-A3B6-48C46B539A00}"/>
              </a:ext>
            </a:extLst>
          </p:cNvPr>
          <p:cNvSpPr txBox="1"/>
          <p:nvPr/>
        </p:nvSpPr>
        <p:spPr>
          <a:xfrm>
            <a:off x="2146815" y="80127"/>
            <a:ext cx="748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 IOC traineeship in collab with OTGA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CFC3E-767E-9122-119E-30EB285657B2}"/>
              </a:ext>
            </a:extLst>
          </p:cNvPr>
          <p:cNvSpPr txBox="1"/>
          <p:nvPr/>
        </p:nvSpPr>
        <p:spPr>
          <a:xfrm>
            <a:off x="5768377" y="811476"/>
            <a:ext cx="6250856" cy="611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600" b="1" dirty="0"/>
              <a:t>     Program summary (Duration 12 weeks)</a:t>
            </a:r>
          </a:p>
          <a:p>
            <a:pPr marL="685800" lvl="2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b="1" i="1" dirty="0"/>
              <a:t>UNESCO-IOC Ocean Traineeship provides short-term,  mentor-led placements to build technical skills required by trainees' home institutions; trainees perform hands-on work and contribute to host workflows.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600" b="1" dirty="0"/>
              <a:t>      How INCOIS supports the program</a:t>
            </a:r>
            <a:endParaRPr lang="en-US" sz="1600" dirty="0"/>
          </a:p>
          <a:p>
            <a:pPr marL="800100" lvl="1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Hosts trainees in operational &amp; research teams (data processing, remote sensing, ocean modelling, glider/ARGO processing, visualization).</a:t>
            </a:r>
          </a:p>
          <a:p>
            <a:pPr marL="800100" lvl="1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Provides mentor pairing, dataset access, and small project briefs that match INCOIS &amp; IOC technical needs and trainee career goals.</a:t>
            </a:r>
          </a:p>
          <a:p>
            <a:pPr marL="800100" lvl="1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Offers follow-up support (code sharing through GitHub, remote debugging, co-authorship when relevant).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600" b="1" dirty="0"/>
              <a:t>       Key benefits for trainees</a:t>
            </a:r>
            <a:endParaRPr lang="en-US" sz="1600" dirty="0"/>
          </a:p>
          <a:p>
            <a:pPr marL="800100" lvl="1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Rapid skill transfer (practical tools, scripts, QC procedures).</a:t>
            </a:r>
          </a:p>
          <a:p>
            <a:pPr marL="800100" lvl="1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Contribution-ready outputs (scripts, QC workflows, prototype dashboards).</a:t>
            </a:r>
          </a:p>
          <a:p>
            <a:pPr marL="800100" lvl="1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Networking, co-authorship, and improved institutional capacity on return.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35CB3-31D4-8C51-7A25-6A4D42794DA9}"/>
              </a:ext>
            </a:extLst>
          </p:cNvPr>
          <p:cNvSpPr txBox="1"/>
          <p:nvPr/>
        </p:nvSpPr>
        <p:spPr>
          <a:xfrm>
            <a:off x="64605" y="4327281"/>
            <a:ext cx="5755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latin typeface="Garamond" panose="02020404030301010803" pitchFamily="18" charset="0"/>
              </a:rPr>
              <a:t>PROJECT#2024: </a:t>
            </a:r>
          </a:p>
          <a:p>
            <a:pPr algn="just"/>
            <a:r>
              <a:rPr lang="en-IN" b="1" dirty="0">
                <a:latin typeface="Garamond" panose="02020404030301010803" pitchFamily="18" charset="0"/>
              </a:rPr>
              <a:t>“Mapping Sustainable Skipjack Tuna Habitats in the Sri Lankan EEZ: An Integration of Machine Learning and Satellite-Derived Environmental Data.”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46F38-B3C9-83C5-AEBD-A33930A9A133}"/>
              </a:ext>
            </a:extLst>
          </p:cNvPr>
          <p:cNvSpPr txBox="1"/>
          <p:nvPr/>
        </p:nvSpPr>
        <p:spPr>
          <a:xfrm>
            <a:off x="141734" y="5725260"/>
            <a:ext cx="56266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0"/>
            <a:r>
              <a:rPr lang="en-US" b="1" u="none" strike="noStrike" kern="100" baseline="0" dirty="0">
                <a:latin typeface="Garamond" panose="02020404030301010803" pitchFamily="18" charset="0"/>
              </a:rPr>
              <a:t>PROJECT#2025</a:t>
            </a:r>
            <a:r>
              <a:rPr lang="en-US" i="0" u="none" strike="noStrike" kern="100" baseline="0" dirty="0">
                <a:latin typeface="Garamond" panose="02020404030301010803" pitchFamily="18" charset="0"/>
              </a:rPr>
              <a:t>:</a:t>
            </a:r>
            <a:r>
              <a:rPr lang="en-US" b="1" i="0" u="none" strike="noStrike" kern="100" baseline="0" dirty="0">
                <a:latin typeface="Garamond" panose="02020404030301010803" pitchFamily="18" charset="0"/>
              </a:rPr>
              <a:t> </a:t>
            </a:r>
          </a:p>
          <a:p>
            <a:pPr marR="0" algn="just" rtl="0"/>
            <a:r>
              <a:rPr lang="en-US" b="1" i="0" u="none" strike="noStrike" kern="100" baseline="0" dirty="0">
                <a:latin typeface="Garamond" panose="02020404030301010803" pitchFamily="18" charset="0"/>
              </a:rPr>
              <a:t>“Quality Control and Value-Added Product Generation for Operational Oceanographic Applications”</a:t>
            </a:r>
          </a:p>
        </p:txBody>
      </p:sp>
      <p:pic>
        <p:nvPicPr>
          <p:cNvPr id="8" name="Picture 7" descr="A close-up of a person and person&#10;&#10;AI-generated content may be incorrect.">
            <a:extLst>
              <a:ext uri="{FF2B5EF4-FFF2-40B4-BE49-F238E27FC236}">
                <a16:creationId xmlns:a16="http://schemas.microsoft.com/office/drawing/2014/main" id="{77ABA51B-124C-15B2-D2A7-920F6E0C1E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3449"/>
          <a:stretch>
            <a:fillRect/>
          </a:stretch>
        </p:blipFill>
        <p:spPr>
          <a:xfrm>
            <a:off x="77294" y="1614339"/>
            <a:ext cx="5755522" cy="247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6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63B9E-D169-EE1E-3931-28326691A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09D59A6-E5C2-F871-6EFA-0458F623B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09" y="0"/>
            <a:ext cx="1268797" cy="12190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E564CAC-F26B-7D1C-AA52-8A481FC23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7374" y="136971"/>
            <a:ext cx="1780917" cy="808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98F94-933B-4197-74C1-C26EC4B39D9B}"/>
              </a:ext>
            </a:extLst>
          </p:cNvPr>
          <p:cNvSpPr txBox="1"/>
          <p:nvPr/>
        </p:nvSpPr>
        <p:spPr>
          <a:xfrm>
            <a:off x="2146815" y="80127"/>
            <a:ext cx="7483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activities planned for 2026 with OTGA and self courses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4BB09-D67D-171F-9837-C30F33CAAF97}"/>
              </a:ext>
            </a:extLst>
          </p:cNvPr>
          <p:cNvSpPr txBox="1"/>
          <p:nvPr/>
        </p:nvSpPr>
        <p:spPr>
          <a:xfrm>
            <a:off x="220211" y="1818433"/>
            <a:ext cx="117515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Activities planned with OTGA</a:t>
            </a:r>
          </a:p>
          <a:p>
            <a:pPr algn="just"/>
            <a:endParaRPr lang="en-US" b="1" i="0" dirty="0">
              <a:solidFill>
                <a:srgbClr val="21202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Two courses </a:t>
            </a:r>
            <a:r>
              <a:rPr lang="en-US" dirty="0">
                <a:solidFill>
                  <a:srgbClr val="212020"/>
                </a:solidFill>
                <a:latin typeface="Open Sans" panose="020B0606030504020204" pitchFamily="34" charset="0"/>
              </a:rPr>
              <a:t>are planned </a:t>
            </a:r>
            <a:r>
              <a:rPr lang="en-US" b="0" i="0" dirty="0">
                <a:solidFill>
                  <a:srgbClr val="212020"/>
                </a:solidFill>
                <a:effectLst/>
                <a:latin typeface="Open Sans" panose="020B0606030504020204" pitchFamily="34" charset="0"/>
              </a:rPr>
              <a:t>during the year 2026. They are:</a:t>
            </a:r>
          </a:p>
          <a:p>
            <a:pPr algn="just"/>
            <a:endParaRPr lang="en-US" b="0" i="0" dirty="0">
              <a:solidFill>
                <a:srgbClr val="21202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Coastal Vulnerability Mapping and analysis using QGIS during </a:t>
            </a:r>
            <a:r>
              <a:rPr lang="en-IN" b="1" dirty="0"/>
              <a:t>September 2026.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Ocean </a:t>
            </a:r>
            <a:r>
              <a:rPr lang="en-US" b="1" dirty="0" err="1"/>
              <a:t>Colour</a:t>
            </a:r>
            <a:r>
              <a:rPr lang="en-US" b="1" dirty="0"/>
              <a:t> Remote Sensing - Data, Processing and Analysis during October/November 2026.</a:t>
            </a:r>
          </a:p>
          <a:p>
            <a:pPr algn="just"/>
            <a:endParaRPr lang="en-US" b="1" dirty="0">
              <a:solidFill>
                <a:srgbClr val="21202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b="1" dirty="0">
                <a:solidFill>
                  <a:srgbClr val="212020"/>
                </a:solidFill>
                <a:latin typeface="Open Sans" panose="020B0606030504020204" pitchFamily="34" charset="0"/>
              </a:rPr>
              <a:t>ITCOO will continue with all the planned activities as ITCOO and C2C of UNESCO.</a:t>
            </a:r>
          </a:p>
          <a:p>
            <a:pPr algn="just"/>
            <a:endParaRPr lang="en-US" b="1" dirty="0">
              <a:solidFill>
                <a:srgbClr val="21202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b="1" dirty="0">
                <a:solidFill>
                  <a:srgbClr val="212020"/>
                </a:solidFill>
                <a:latin typeface="Open Sans" panose="020B0606030504020204" pitchFamily="34" charset="0"/>
              </a:rPr>
              <a:t>Building own MOODELS platform to provide the pre-course material and online only courses.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020"/>
                </a:solidFill>
                <a:latin typeface="Open Sans" panose="020B0606030504020204" pitchFamily="34" charset="0"/>
              </a:rPr>
              <a:t>Testing the first course early 2026.</a:t>
            </a:r>
          </a:p>
        </p:txBody>
      </p:sp>
    </p:spTree>
    <p:extLst>
      <p:ext uri="{BB962C8B-B14F-4D97-AF65-F5344CB8AC3E}">
        <p14:creationId xmlns:p14="http://schemas.microsoft.com/office/powerpoint/2010/main" val="215311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722</Words>
  <Application>Microsoft Office PowerPoint</Application>
  <PresentationFormat>Widescreen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Calibri</vt:lpstr>
      <vt:lpstr>Garamond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Mazzuco, Ana Carolina</dc:creator>
  <cp:lastModifiedBy>Uday Bhaskar T V S</cp:lastModifiedBy>
  <cp:revision>79</cp:revision>
  <dcterms:created xsi:type="dcterms:W3CDTF">2024-05-28T08:20:42Z</dcterms:created>
  <dcterms:modified xsi:type="dcterms:W3CDTF">2025-11-12T05:59:03Z</dcterms:modified>
</cp:coreProperties>
</file>