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435" r:id="rId3"/>
    <p:sldId id="257" r:id="rId4"/>
    <p:sldId id="258" r:id="rId5"/>
    <p:sldId id="436" r:id="rId6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omena Martins" initials="FM" lastIdx="1" clrIdx="0">
    <p:extLst>
      <p:ext uri="{19B8F6BF-5375-455C-9EA6-DF929625EA0E}">
        <p15:presenceInfo xmlns:p15="http://schemas.microsoft.com/office/powerpoint/2012/main" userId="S-1-5-21-861567501-1614895754-682003330-245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53" autoAdjust="0"/>
    <p:restoredTop sz="42672" autoAdjust="0"/>
  </p:normalViewPr>
  <p:slideViewPr>
    <p:cSldViewPr snapToGrid="0">
      <p:cViewPr varScale="1">
        <p:scale>
          <a:sx n="13" d="100"/>
          <a:sy n="13" d="100"/>
        </p:scale>
        <p:origin x="1914" y="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4852B-243F-2B45-9DD8-017B8E00D691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78841-2468-F44B-88D1-098F8308700D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2319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</a:t>
            </a:r>
            <a:r>
              <a:rPr lang="en-US" baseline="0" dirty="0"/>
              <a:t> Portuguese Regional Training Center is an open consortium formed by 17 institutions </a:t>
            </a:r>
            <a:r>
              <a:rPr lang="en-US" dirty="0">
                <a:ea typeface="Times New Roman" panose="02020603050405020304" pitchFamily="18" charset="0"/>
              </a:rPr>
              <a:t>spread</a:t>
            </a:r>
            <a:r>
              <a:rPr lang="en-US" baseline="0" dirty="0">
                <a:ea typeface="Times New Roman" panose="02020603050405020304" pitchFamily="18" charset="0"/>
              </a:rPr>
              <a:t> through the territory (continent and islands).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>
                <a:ea typeface="Times New Roman" panose="02020603050405020304" pitchFamily="18" charset="0"/>
              </a:rPr>
              <a:t>The consortium is currently being coordinated by the University of Aveiro. </a:t>
            </a:r>
          </a:p>
          <a:p>
            <a:endParaRPr lang="en-BE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178841-2468-F44B-88D1-098F8308700D}" type="slidenum">
              <a:rPr lang="en-BE" smtClean="0"/>
              <a:t>1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59854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008B-D800-3C00-BD7A-DD93F032E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2F06E-CC15-D8AD-4AC0-F077C8CEA7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D66AB3-3A4F-F4C9-E149-8EE863FEB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actual members are Universities, Institutes, Research Laboratories, Research Units and Governance Institutions with a long-lasting, and strong international collaboration with worldwide academic and research institutions, namely from </a:t>
            </a:r>
            <a:r>
              <a:rPr lang="en-GB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Portuguese Speaking Countries</a:t>
            </a:r>
          </a:p>
          <a:p>
            <a:endParaRPr lang="pt-P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participating institutions in this consortium, as a whole, cover most domains of Ocean Science, Technology, Management and Governance </a:t>
            </a:r>
          </a:p>
          <a:p>
            <a:endParaRPr lang="pt-P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design of the training courses, the consortium took a multidisciplinary and transdisciplinary approach, covering a wide spectrum of topics, prioritizing those that fulfil the most relevant training needs.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target audience of this OTGA Regional Training Centre are Portuguese Speaking Countries, but will be open to participants from any other countries. </a:t>
            </a:r>
            <a:endParaRPr lang="pt-P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P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BE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544C6-0EDE-7171-1360-ADBFDCC84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178841-2468-F44B-88D1-098F8308700D}" type="slidenum">
              <a:rPr lang="en-BE" smtClean="0"/>
              <a:t>2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49505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B936F-EBB9-1613-435B-044645B1A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CBF23C-1500-1AB9-EBAC-85A274517D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0658F4-BE72-333F-929D-006C66786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courses offered are organised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the d</a:t>
            </a:r>
            <a:r>
              <a:rPr lang="en-GB" noProof="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ifferent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members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consortium, 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the collaboration of other consortium members.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period of time 2024-2025 we managed to offer 2 new courses and offer courses already held in previous years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greatest challenge identified, which is common to all courses, although it is more significant in the case of maritime literacy, is the  ‘dropout’ of participants.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Additionally, a challenge that has been overcome with the assistance of the OTGA secretariat is the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availability of materials on the Moodle platform.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challenge is more intense for new courses.</a:t>
            </a:r>
            <a:endParaRPr lang="en-BE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A0B47-F6D9-4986-8790-5E9F5F68F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178841-2468-F44B-88D1-098F8308700D}" type="slidenum">
              <a:rPr lang="en-BE" smtClean="0"/>
              <a:t>3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68962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008B-D800-3C00-BD7A-DD93F032E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2F06E-CC15-D8AD-4AC0-F077C8CEA7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D66AB3-3A4F-F4C9-E149-8EE863FEB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2026, we are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organising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ourselves to offer the courses already held again, plus three new courses that were scheduled for 2025 but were postponed due to the mobility of the course coordinator.</a:t>
            </a:r>
          </a:p>
          <a:p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consortium meeting that should have been held in June was postponed, so no dates have yet been set for the courses to take place.</a:t>
            </a:r>
          </a:p>
          <a:p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Ocean Literacy course aims to adjust and update the materials.</a:t>
            </a:r>
          </a:p>
          <a:p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overcome the constraint of reliable internet access (a problem that had been identified in the proposal to create RTC-Portugal), we intend to strengthen links with entities that can provide this service during the course period.</a:t>
            </a:r>
            <a:endParaRPr lang="en-BE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544C6-0EDE-7171-1360-ADBFDCC84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178841-2468-F44B-88D1-098F8308700D}" type="slidenum">
              <a:rPr lang="en-BE" smtClean="0"/>
              <a:t>4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30998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008B-D800-3C00-BD7A-DD93F032E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2F06E-CC15-D8AD-4AC0-F077C8CEA7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D66AB3-3A4F-F4C9-E149-8EE863FEB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544C6-0EDE-7171-1360-ADBFDCC84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178841-2468-F44B-88D1-098F8308700D}" type="slidenum">
              <a:rPr lang="en-BE" smtClean="0"/>
              <a:t>5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1762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9BB9D-E654-1C27-ED7E-FE09E932E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1ABBA-6E91-7ED7-6E09-724086EB8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F777D-1407-CCD3-6478-EA81BB09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00B78-1A6E-3682-0A7A-C39E8DD3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E8209-BE9D-05B9-9FD7-77B9CFF48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355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D8B6-BD97-683D-B106-B59F88CA4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1ECD3-830B-31AF-39AB-3DA27D953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26610-E19C-8DA8-C55A-F0998E20D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B0B45-88E7-F47C-936F-1FBE27E8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28CEC-859E-A72E-5B69-770223A3B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090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ECA438-D096-E00A-17D2-6D7129162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393C8-F119-B85F-2BF9-247BE99C2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0515A-DED6-4B4A-1C98-74352A89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2B990-A1A8-4023-6E44-55FA81D5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30ED0-2BEA-15D8-E334-10D3ED3C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9814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5070-3F26-71F3-BE4C-007E3D32B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08493-EFF8-B09F-5587-CDBC3473A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B055B-47D1-D2D4-37EC-8BD710510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BD7AE-20D3-0B5B-A746-1635B776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A4E60-3297-6A18-8FE7-7F350A85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77119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06419-82F9-50E1-8E25-D785F1A38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E2146-EE22-9F36-7495-E2FF1C815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4AD8B-1A0C-0AEC-21CE-F27F13C93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84606-EA8E-1AEB-E7D3-72AF33C1F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29DD-7531-6E21-5772-5D66894A5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0793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A328B-416B-78B0-3F51-43A2109D1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DE13D-F8EC-26C4-A221-4D900E17E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35B3A-DEEA-3569-278A-6032D7FA1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08D4C-C478-0D3A-6A92-257B51A8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59EDC-C25C-2AC9-1043-77758078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00C88-30AF-A50A-C4C8-D43F2A48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313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1AFFC-C502-006C-549B-EF77329F4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BB755-BDA5-E98B-9058-C510B670B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7A474-3610-351A-217E-0E5AC4DF2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45148-1B38-0DCB-CB8D-4124A10FD1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20621-6999-CC4B-FFFD-C69152F4D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7CD7CB-9587-1505-6278-EDA88A51E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787E5-D798-688B-1A85-B5B5D1C20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4DE885-1AE7-8AAA-4D22-AF9C3DE8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753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9DEAE-1D69-C937-D372-DC6B02DA4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03462C-5D81-3C8A-55B8-B435642E4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47588C-5BBA-D6F2-F425-C42A827C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D3726-57F5-715B-8380-AB9BB095A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7951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7E0BC5-FFB7-4CFC-E339-C6091E52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C570C8-5702-FC23-8FD3-50F7C86C3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995BD-B51B-E504-F330-3BB2AC9A3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5961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E2132-3A78-D402-5F43-BAA0810D2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AF408-0636-8A77-7296-C8347755F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37D21-A5DD-6D8C-8129-93F6CCE53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D0D4A-AD78-164D-08EC-767C2F14A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45462-D14A-356B-4D19-5229E1CE6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D308E2-BE5C-E422-43B4-8B99F9866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6719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CD708-2B24-E54D-AE7D-B8637C68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FA5FC-C77F-EBD6-5E8C-DF72A814A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054D6-CF66-B6D5-9B9F-3131D562E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E27B5-A06F-0E49-04F6-BA54F86A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75ED4-4658-AEF0-FAB4-EB9D0AAD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AFC58-6A1D-4775-9EF1-811DC340E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2764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83763D-CF3E-4688-07BF-43F94B961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C1B5B-7EC2-5A2E-69A2-771718505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DA0D7-91E1-9820-716F-311237098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37647F-A6AA-6D49-B078-520BFC12A2F6}" type="datetimeFigureOut">
              <a:rPr lang="en-BE" smtClean="0"/>
              <a:t>11/12/2025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C76F8-93A4-4F83-C31A-51CE7D20C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ADB6F-0C64-A088-9A81-6BC39AC19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6B9C0-F060-8347-ADBA-BF1DCF1CED89}" type="slidenum">
              <a:rPr lang="en-BE" smtClean="0"/>
              <a:t>‹nº›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4386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6AA4370-CC9F-6B13-0866-FA7309EA1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5153" y="198032"/>
            <a:ext cx="1419683" cy="136400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7D011D7-3E3A-A086-ADFC-9A4B6737E1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53601" y="504109"/>
            <a:ext cx="1955820" cy="88736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2CE65D4-9EA7-042B-5A1F-EA089953CE3A}"/>
              </a:ext>
            </a:extLst>
          </p:cNvPr>
          <p:cNvSpPr txBox="1"/>
          <p:nvPr/>
        </p:nvSpPr>
        <p:spPr>
          <a:xfrm>
            <a:off x="385591" y="2613212"/>
            <a:ext cx="11468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BE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2.2. RTC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Portugal </a:t>
            </a:r>
            <a:r>
              <a:rPr lang="en-BE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 2024-2025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FDB646-38F9-D939-AFCA-5EC543585306}"/>
              </a:ext>
            </a:extLst>
          </p:cNvPr>
          <p:cNvSpPr txBox="1"/>
          <p:nvPr/>
        </p:nvSpPr>
        <p:spPr>
          <a:xfrm>
            <a:off x="385591" y="3532324"/>
            <a:ext cx="11468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Filomena Cardoso Martins</a:t>
            </a:r>
            <a:endParaRPr lang="en-BE" sz="20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7F2330-7A90-C646-F242-325CEB9664CD}"/>
              </a:ext>
            </a:extLst>
          </p:cNvPr>
          <p:cNvSpPr txBox="1"/>
          <p:nvPr/>
        </p:nvSpPr>
        <p:spPr>
          <a:xfrm>
            <a:off x="385591" y="5396477"/>
            <a:ext cx="1146855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BE" sz="1200" i="1" dirty="0"/>
              <a:t>SG-OTGA V, November 2025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BAE944-B427-16E2-A71D-BB3F16C1D298}"/>
              </a:ext>
            </a:extLst>
          </p:cNvPr>
          <p:cNvSpPr txBox="1"/>
          <p:nvPr/>
        </p:nvSpPr>
        <p:spPr>
          <a:xfrm>
            <a:off x="385590" y="4266771"/>
            <a:ext cx="11468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19575" indent="263525">
              <a:buAutoNum type="romanLcPeriod"/>
            </a:pPr>
            <a:r>
              <a:rPr lang="en-US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RTC/STC scope and priorities</a:t>
            </a:r>
          </a:p>
          <a:p>
            <a:pPr marL="4219575" indent="263525">
              <a:buAutoNum type="romanLcPeriod"/>
            </a:pPr>
            <a:r>
              <a:rPr lang="en-US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Achievements of trainings in 2024/2025 with OTGA</a:t>
            </a:r>
          </a:p>
          <a:p>
            <a:pPr marL="4219575" indent="263525">
              <a:buAutoNum type="romanLcPeriod"/>
            </a:pPr>
            <a:r>
              <a:rPr lang="en-US" sz="1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activities planned for 2026 with OTGA</a:t>
            </a:r>
            <a:endParaRPr lang="en-BE" sz="12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25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135F4-C10D-2437-F657-A7E11B406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E2697E37-60D0-1192-AF97-8C37D9ADE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074" y="390052"/>
            <a:ext cx="1268797" cy="121904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1623172-F25A-8B25-74F4-9B649973C6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54009" y="488362"/>
            <a:ext cx="1780917" cy="808009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64672A9D-8BC0-4EB6-85D7-DA686E6D43BA}"/>
              </a:ext>
            </a:extLst>
          </p:cNvPr>
          <p:cNvSpPr/>
          <p:nvPr/>
        </p:nvSpPr>
        <p:spPr>
          <a:xfrm>
            <a:off x="357074" y="4713825"/>
            <a:ext cx="71181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Regional Training Center  PORTUGAL </a:t>
            </a:r>
            <a:endParaRPr lang="pt-PT" sz="44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92001E03-BB60-49C2-8E53-FBFA61273D1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2" t="12874" r="12549" b="20156"/>
          <a:stretch/>
        </p:blipFill>
        <p:spPr>
          <a:xfrm>
            <a:off x="682907" y="2269782"/>
            <a:ext cx="2107770" cy="204577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780C65E-0804-4E65-83ED-FF3D8CA92B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2017" y="1359345"/>
            <a:ext cx="4362450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455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634E6-B29A-66BA-5939-B1A28D9E1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04210C9-51DA-A7C7-CEAB-B5811FFF90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074" y="390052"/>
            <a:ext cx="1268797" cy="121904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19B871E-9B3E-C565-19C6-F5093F8201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54009" y="488362"/>
            <a:ext cx="1780917" cy="808009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ACB3659-EE1C-466D-B827-F6E469AC9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50676"/>
              </p:ext>
            </p:extLst>
          </p:nvPr>
        </p:nvGraphicFramePr>
        <p:xfrm>
          <a:off x="1186375" y="1746416"/>
          <a:ext cx="9819249" cy="5111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251">
                  <a:extLst>
                    <a:ext uri="{9D8B030D-6E8A-4147-A177-3AD203B41FA5}">
                      <a16:colId xmlns:a16="http://schemas.microsoft.com/office/drawing/2014/main" val="962828640"/>
                    </a:ext>
                  </a:extLst>
                </a:gridCol>
                <a:gridCol w="6349268">
                  <a:extLst>
                    <a:ext uri="{9D8B030D-6E8A-4147-A177-3AD203B41FA5}">
                      <a16:colId xmlns:a16="http://schemas.microsoft.com/office/drawing/2014/main" val="1763519809"/>
                    </a:ext>
                  </a:extLst>
                </a:gridCol>
                <a:gridCol w="1814730">
                  <a:extLst>
                    <a:ext uri="{9D8B030D-6E8A-4147-A177-3AD203B41FA5}">
                      <a16:colId xmlns:a16="http://schemas.microsoft.com/office/drawing/2014/main" val="741173441"/>
                    </a:ext>
                  </a:extLst>
                </a:gridCol>
              </a:tblGrid>
              <a:tr h="37978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</a:t>
                      </a:r>
                      <a:endParaRPr lang="pt-P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CURSO</a:t>
                      </a:r>
                      <a:endParaRPr lang="pt-P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3866514"/>
                  </a:ext>
                </a:extLst>
              </a:tr>
              <a:tr h="3199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01-29 | February 2024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Harmful Algal Blooms (HABs): environmental drivers, impacts, and prediction – 1</a:t>
                      </a:r>
                      <a:r>
                        <a:rPr lang="en-US" sz="1400" baseline="30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ed.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653596"/>
                  </a:ext>
                </a:extLst>
              </a:tr>
              <a:tr h="2946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13 March | 15 April 2024</a:t>
                      </a:r>
                      <a:endParaRPr lang="pt-PT" sz="140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change we need for the ocean we want : </a:t>
                      </a:r>
                      <a:r>
                        <a:rPr lang="en-US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Ocean Literacy with schools </a:t>
                      </a:r>
                      <a:r>
                        <a:rPr lang="en-US" sz="1400" b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– 2</a:t>
                      </a:r>
                      <a:r>
                        <a:rPr lang="en-US" sz="1400" b="0" baseline="30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nd</a:t>
                      </a:r>
                      <a:r>
                        <a:rPr lang="en-US" sz="1400" b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ed.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endParaRPr lang="en-US" sz="14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3216820"/>
                  </a:ext>
                </a:extLst>
              </a:tr>
              <a:tr h="2946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15 October -15|  November 2024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Management and mitigation of coastal erosion</a:t>
                      </a:r>
                      <a:r>
                        <a:rPr lang="en-US" sz="1400" baseline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- </a:t>
                      </a:r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2nd ed. 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22544"/>
                  </a:ext>
                </a:extLst>
              </a:tr>
              <a:tr h="320272">
                <a:tc>
                  <a:txBody>
                    <a:bodyPr/>
                    <a:lstStyle/>
                    <a:p>
                      <a:pPr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November - 15 December 2024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Biomonitorização de substâncias perigosas em ecossistemas costeiros – 1st ed.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781020"/>
                  </a:ext>
                </a:extLst>
              </a:tr>
              <a:tr h="333083">
                <a:tc>
                  <a:txBody>
                    <a:bodyPr/>
                    <a:lstStyle/>
                    <a:p>
                      <a:pPr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 March - 02 May 2025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change we need for the ocean we want : </a:t>
                      </a:r>
                      <a:r>
                        <a:rPr lang="en-US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Ocean Literacy with schools </a:t>
                      </a:r>
                      <a:r>
                        <a:rPr lang="en-US" sz="1400" b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– 3</a:t>
                      </a:r>
                      <a:r>
                        <a:rPr lang="en-US" sz="1400" b="0" baseline="30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nd</a:t>
                      </a:r>
                      <a:r>
                        <a:rPr lang="en-US" sz="1400" b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ed.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142530"/>
                  </a:ext>
                </a:extLst>
              </a:tr>
              <a:tr h="333083">
                <a:tc>
                  <a:txBody>
                    <a:bodyPr/>
                    <a:lstStyle/>
                    <a:p>
                      <a:pPr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02 June - 18 July 2025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Harmful Algal Blooms (HABs): environmental drivers, impacts, and prediction – 2nd ed.</a:t>
                      </a:r>
                      <a:r>
                        <a:rPr lang="en-AU" sz="1400" dirty="0">
                          <a:solidFill>
                            <a:srgbClr val="444444"/>
                          </a:solidFill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.</a:t>
                      </a:r>
                      <a:endParaRPr lang="en-AU" sz="1400" dirty="0">
                        <a:solidFill>
                          <a:srgbClr val="444444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444444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9695944"/>
                  </a:ext>
                </a:extLst>
              </a:tr>
              <a:tr h="384327">
                <a:tc>
                  <a:txBody>
                    <a:bodyPr/>
                    <a:lstStyle/>
                    <a:p>
                      <a:pPr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28 July - 22 August 2025</a:t>
                      </a:r>
                      <a:endParaRPr lang="pt-PT" sz="1400" kern="1200" dirty="0">
                        <a:solidFill>
                          <a:schemeClr val="dk1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Recursos online para </a:t>
                      </a:r>
                      <a:r>
                        <a:rPr lang="en-AU" sz="14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análise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n-AU" sz="14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ecossistemas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AU" sz="14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marinhos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 - 1</a:t>
                      </a:r>
                      <a:r>
                        <a:rPr lang="en-AU" sz="1400" kern="1200" baseline="300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group</a:t>
                      </a:r>
                      <a:endParaRPr lang="en-US" sz="14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endParaRPr lang="en-US" sz="14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273171"/>
                  </a:ext>
                </a:extLst>
              </a:tr>
              <a:tr h="307462">
                <a:tc>
                  <a:txBody>
                    <a:bodyPr/>
                    <a:lstStyle/>
                    <a:p>
                      <a:pPr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03 November - 08 December 2025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Biomonitorização de substâncias perigosas em ecossistemas costeiros – 2nd ed.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3712121"/>
                  </a:ext>
                </a:extLst>
              </a:tr>
              <a:tr h="586516">
                <a:tc>
                  <a:txBody>
                    <a:bodyPr/>
                    <a:lstStyle/>
                    <a:p>
                      <a:pPr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03 - 28 November 2025</a:t>
                      </a:r>
                      <a:endParaRPr lang="pt-PT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Recursos online para </a:t>
                      </a:r>
                      <a:r>
                        <a:rPr lang="en-AU" sz="14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análise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n-AU" sz="14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ecossistemas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AU" sz="14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marinhos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 - 2nd</a:t>
                      </a:r>
                      <a:r>
                        <a:rPr lang="en-AU" sz="1400" kern="1200" baseline="300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t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group</a:t>
                      </a:r>
                      <a:endParaRPr lang="en-US" sz="14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endParaRPr lang="en-US" sz="14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5967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9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135F4-C10D-2437-F657-A7E11B406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E2697E37-60D0-1192-AF97-8C37D9ADE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074" y="390052"/>
            <a:ext cx="1268797" cy="121904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1623172-F25A-8B25-74F4-9B649973C6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54009" y="488362"/>
            <a:ext cx="1780917" cy="808009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7A129A8-B492-4CC1-8892-DEBB0738B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484492"/>
              </p:ext>
            </p:extLst>
          </p:nvPr>
        </p:nvGraphicFramePr>
        <p:xfrm>
          <a:off x="1336429" y="2214833"/>
          <a:ext cx="9819249" cy="2813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2947">
                  <a:extLst>
                    <a:ext uri="{9D8B030D-6E8A-4147-A177-3AD203B41FA5}">
                      <a16:colId xmlns:a16="http://schemas.microsoft.com/office/drawing/2014/main" val="962828640"/>
                    </a:ext>
                  </a:extLst>
                </a:gridCol>
                <a:gridCol w="6986302">
                  <a:extLst>
                    <a:ext uri="{9D8B030D-6E8A-4147-A177-3AD203B41FA5}">
                      <a16:colId xmlns:a16="http://schemas.microsoft.com/office/drawing/2014/main" val="1763519809"/>
                    </a:ext>
                  </a:extLst>
                </a:gridCol>
              </a:tblGrid>
              <a:tr h="3601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DATA</a:t>
                      </a:r>
                      <a:endParaRPr lang="pt-PT" sz="1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CURSO</a:t>
                      </a:r>
                      <a:endParaRPr lang="pt-PT" sz="1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3866514"/>
                  </a:ext>
                </a:extLst>
              </a:tr>
              <a:tr h="303379">
                <a:tc rowSpan="8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2026</a:t>
                      </a:r>
                      <a:endParaRPr lang="pt-PT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Harmful Algal Blooms (HABs): environmental drivers, impacts, and prediction – 3</a:t>
                      </a:r>
                      <a:r>
                        <a:rPr lang="en-US" sz="1200" baseline="30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rd</a:t>
                      </a:r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ed.</a:t>
                      </a:r>
                      <a:endParaRPr lang="pt-PT" sz="1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653596"/>
                  </a:ext>
                </a:extLst>
              </a:tr>
              <a:tr h="279419">
                <a:tc vMerge="1">
                  <a:txBody>
                    <a:bodyPr/>
                    <a:lstStyle/>
                    <a:p>
                      <a:endParaRPr lang="pt-P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change we need for the ocean we want : </a:t>
                      </a:r>
                      <a:r>
                        <a:rPr lang="en-US" sz="12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Ocean Literacy with schools </a:t>
                      </a:r>
                      <a:r>
                        <a:rPr lang="en-US" sz="1200" b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– 4th 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3216820"/>
                  </a:ext>
                </a:extLst>
              </a:tr>
              <a:tr h="27941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Management and mitigation of coastal erosion</a:t>
                      </a:r>
                      <a:r>
                        <a:rPr lang="en-US" sz="1200" baseline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– </a:t>
                      </a:r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3rd ed. </a:t>
                      </a:r>
                      <a:endParaRPr lang="pt-PT" sz="1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522544"/>
                  </a:ext>
                </a:extLst>
              </a:tr>
              <a:tr h="303716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Biomonitorização de substâncias perigosas em ecossistemas costeiros – </a:t>
                      </a:r>
                      <a:r>
                        <a:rPr lang="en-US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3rd ed. </a:t>
                      </a:r>
                      <a:endParaRPr lang="pt-PT" sz="1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781020"/>
                  </a:ext>
                </a:extLst>
              </a:tr>
              <a:tr h="31586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Recursos online para </a:t>
                      </a:r>
                      <a:r>
                        <a:rPr lang="en-AU" sz="12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análise</a:t>
                      </a:r>
                      <a:r>
                        <a:rPr lang="en-AU" sz="12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de </a:t>
                      </a:r>
                      <a:r>
                        <a:rPr lang="en-AU" sz="12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ecossistemas</a:t>
                      </a:r>
                      <a:r>
                        <a:rPr lang="en-AU" sz="12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AU" sz="1200" kern="1200" dirty="0" err="1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marinhos</a:t>
                      </a:r>
                      <a:r>
                        <a:rPr lang="en-AU" sz="1200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endParaRPr lang="en-US" sz="1200" b="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142530"/>
                  </a:ext>
                </a:extLst>
              </a:tr>
              <a:tr h="31586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Toxic mixtures: Effects of microplastics and PAHs on ecosystems and human health</a:t>
                      </a:r>
                      <a:endParaRPr lang="en-AU" sz="1200" dirty="0">
                        <a:solidFill>
                          <a:srgbClr val="444444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9695944"/>
                  </a:ext>
                </a:extLst>
              </a:tr>
              <a:tr h="36445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 b="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Monitoring using Remote Sensing from theory to practice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273171"/>
                  </a:ext>
                </a:extLst>
              </a:tr>
              <a:tr h="291568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Conservation</a:t>
                      </a:r>
                      <a:r>
                        <a:rPr lang="pt-PT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of </a:t>
                      </a:r>
                      <a:r>
                        <a:rPr lang="pt-PT" sz="12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Behavioural</a:t>
                      </a:r>
                      <a:r>
                        <a:rPr lang="pt-PT" sz="12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pt-PT" sz="12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Diversity</a:t>
                      </a:r>
                      <a:endParaRPr lang="pt-PT" sz="1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3712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36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135F4-C10D-2437-F657-A7E11B406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E2697E37-60D0-1192-AF97-8C37D9ADE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074" y="390052"/>
            <a:ext cx="1268797" cy="121904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1623172-F25A-8B25-74F4-9B649973C6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54009" y="488362"/>
            <a:ext cx="1780917" cy="8080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F4F4F5-9735-4B44-BDAB-AE8E6952604C}"/>
              </a:ext>
            </a:extLst>
          </p:cNvPr>
          <p:cNvSpPr txBox="1"/>
          <p:nvPr/>
        </p:nvSpPr>
        <p:spPr>
          <a:xfrm>
            <a:off x="1734667" y="2726555"/>
            <a:ext cx="8622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Obrigado pela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vossa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atenção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 …</a:t>
            </a:r>
            <a:endParaRPr lang="pt-PT" sz="4400" dirty="0">
              <a:solidFill>
                <a:schemeClr val="tx1">
                  <a:lumMod val="85000"/>
                  <a:lumOff val="1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D2CE3B7-D1C7-4B2B-982A-CA246F59DA7C}"/>
              </a:ext>
            </a:extLst>
          </p:cNvPr>
          <p:cNvSpPr txBox="1"/>
          <p:nvPr/>
        </p:nvSpPr>
        <p:spPr>
          <a:xfrm>
            <a:off x="1734667" y="3980793"/>
            <a:ext cx="8622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Thanks for listening …</a:t>
            </a:r>
            <a:endParaRPr lang="pt-PT" sz="4400" dirty="0">
              <a:solidFill>
                <a:schemeClr val="tx1">
                  <a:lumMod val="85000"/>
                  <a:lumOff val="15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38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696</Words>
  <Application>Microsoft Office PowerPoint</Application>
  <PresentationFormat>Ecrã Panorâmico</PresentationFormat>
  <Paragraphs>70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Bahnschrift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Mazzuco, Ana Carolina</dc:creator>
  <cp:lastModifiedBy>Filomena Martins</cp:lastModifiedBy>
  <cp:revision>69</cp:revision>
  <dcterms:created xsi:type="dcterms:W3CDTF">2024-05-28T08:20:42Z</dcterms:created>
  <dcterms:modified xsi:type="dcterms:W3CDTF">2025-11-12T08:38:33Z</dcterms:modified>
</cp:coreProperties>
</file>