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1"/>
  </p:notesMasterIdLst>
  <p:sldIdLst>
    <p:sldId id="1126" r:id="rId3"/>
    <p:sldId id="1128" r:id="rId4"/>
    <p:sldId id="1130" r:id="rId5"/>
    <p:sldId id="290" r:id="rId6"/>
    <p:sldId id="291" r:id="rId7"/>
    <p:sldId id="293" r:id="rId8"/>
    <p:sldId id="294" r:id="rId9"/>
    <p:sldId id="1131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000000"/>
          </p15:clr>
        </p15:guide>
        <p15:guide id="2" pos="3024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gjOqcKr1H7sJxcmzNENMlHiRXb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>
        <p:guide orient="horz" pos="2208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51" Type="http://customschemas.google.com/relationships/presentationmetadata" Target="metadata"/><Relationship Id="rId3" Type="http://schemas.openxmlformats.org/officeDocument/2006/relationships/slide" Target="slides/slide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Comic Sans MS" pitchFamily="66" charset="0"/>
              </a:defRPr>
            </a:lvl1pPr>
            <a:lvl2pPr marL="783664" indent="-301409">
              <a:defRPr sz="2500">
                <a:solidFill>
                  <a:schemeClr val="tx1"/>
                </a:solidFill>
                <a:latin typeface="Comic Sans MS" pitchFamily="66" charset="0"/>
              </a:defRPr>
            </a:lvl2pPr>
            <a:lvl3pPr marL="120563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3pPr>
            <a:lvl4pPr marL="1687891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4pPr>
            <a:lvl5pPr marL="217014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A26CC-E342-464B-A74B-0F938CD488CD}" type="slidenum">
              <a:rPr kumimoji="0" lang="da-DK" alt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altLang="da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Comic Sans MS" pitchFamily="66" charset="0"/>
              </a:defRPr>
            </a:lvl1pPr>
            <a:lvl2pPr marL="783664" indent="-301409">
              <a:defRPr sz="2500">
                <a:solidFill>
                  <a:schemeClr val="tx1"/>
                </a:solidFill>
                <a:latin typeface="Comic Sans MS" pitchFamily="66" charset="0"/>
              </a:defRPr>
            </a:lvl2pPr>
            <a:lvl3pPr marL="120563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3pPr>
            <a:lvl4pPr marL="1687891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4pPr>
            <a:lvl5pPr marL="217014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60F4C-FE46-4B6E-8B85-15436459FB73}" type="slidenum">
              <a:rPr kumimoji="0" lang="da-DK" alt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altLang="da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Comic Sans MS" pitchFamily="66" charset="0"/>
              </a:defRPr>
            </a:lvl1pPr>
            <a:lvl2pPr marL="783664" indent="-301409">
              <a:defRPr sz="2500">
                <a:solidFill>
                  <a:schemeClr val="tx1"/>
                </a:solidFill>
                <a:latin typeface="Comic Sans MS" pitchFamily="66" charset="0"/>
              </a:defRPr>
            </a:lvl2pPr>
            <a:lvl3pPr marL="120563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3pPr>
            <a:lvl4pPr marL="1687891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4pPr>
            <a:lvl5pPr marL="217014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C7E3F-3268-4FF9-B38C-F5197874E13E}" type="slidenum">
              <a:rPr kumimoji="0" lang="da-DK" alt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altLang="da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Google Shape;394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7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fld id="{00000000-1234-1234-1234-123412341234}" type="slidenum">
              <a:rPr lang="en-US" sz="3600" b="1" i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fld id="{00000000-1234-1234-1234-123412341234}" type="slidenum">
              <a:rPr lang="en-US" sz="3600" b="1" i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2" name="Google Shape;41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fld id="{00000000-1234-1234-1234-123412341234}" type="slidenum">
              <a:rPr lang="en-US" sz="3600" b="1" i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fld id="{00000000-1234-1234-1234-123412341234}" type="slidenum">
              <a:rPr lang="en-US" sz="3600" b="1" i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C77F2-5765-2BA5-AA3E-4F787C42F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5DD1660B-51FF-BD51-0899-77EBA7FEE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6593308D-E84C-B5E7-3F7F-88BA7600C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100EBC67-2588-23C5-74DE-63AC44595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Comic Sans MS" pitchFamily="66" charset="0"/>
              </a:defRPr>
            </a:lvl1pPr>
            <a:lvl2pPr marL="783664" indent="-301409">
              <a:defRPr sz="2500">
                <a:solidFill>
                  <a:schemeClr val="tx1"/>
                </a:solidFill>
                <a:latin typeface="Comic Sans MS" pitchFamily="66" charset="0"/>
              </a:defRPr>
            </a:lvl2pPr>
            <a:lvl3pPr marL="120563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3pPr>
            <a:lvl4pPr marL="1687891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4pPr>
            <a:lvl5pPr marL="2170146" indent="-241127">
              <a:defRPr sz="2500">
                <a:solidFill>
                  <a:schemeClr val="tx1"/>
                </a:solidFill>
                <a:latin typeface="Comic Sans MS" pitchFamily="66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A26CC-E342-464B-A74B-0F938CD488CD}" type="slidenum">
              <a:rPr kumimoji="0" lang="da-DK" altLang="da-DK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altLang="da-D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2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3A3A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3A3A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4167739" y="298382"/>
            <a:ext cx="2940228" cy="307777"/>
          </a:xfrm>
          <a:prstGeom prst="rect">
            <a:avLst/>
          </a:prstGeom>
          <a:solidFill>
            <a:srgbClr val="5793C9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XVII Session 18-20 March 2025  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01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484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3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39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E36E2F-1D76-DA4D-B9EC-DF417AD9BE2E}"/>
              </a:ext>
            </a:extLst>
          </p:cNvPr>
          <p:cNvSpPr/>
          <p:nvPr userDrawn="1"/>
        </p:nvSpPr>
        <p:spPr>
          <a:xfrm>
            <a:off x="-30928" y="0"/>
            <a:ext cx="9174928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89883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07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87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05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58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62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47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54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700"/>
            <a:ext cx="12493625" cy="112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6"/>
          <p:cNvPicPr preferRelativeResize="0"/>
          <p:nvPr/>
        </p:nvPicPr>
        <p:blipFill rotWithShape="1">
          <a:blip r:embed="rId4">
            <a:alphaModFix/>
          </a:blip>
          <a:srcRect r="29356"/>
          <a:stretch/>
        </p:blipFill>
        <p:spPr>
          <a:xfrm>
            <a:off x="1273175" y="77787"/>
            <a:ext cx="2887662" cy="79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175"/>
            <a:ext cx="1187450" cy="11414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6"/>
          <p:cNvSpPr txBox="1"/>
          <p:nvPr/>
        </p:nvSpPr>
        <p:spPr>
          <a:xfrm>
            <a:off x="4170362" y="77787"/>
            <a:ext cx="44561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Intergovernmental Panel on Harmful Algal Blooms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XVIth Session 27-29 March 2023</a:t>
            </a:r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3A3"/>
              </a:buClr>
              <a:buSzPts val="1200"/>
              <a:buFont typeface="Arial"/>
              <a:buNone/>
              <a:defRPr sz="1200" b="1" i="1" u="none" strike="noStrike" cap="none">
                <a:solidFill>
                  <a:srgbClr val="A3A3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C2F73-8A44-405F-A320-D2C8C0369BDF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5993-EFA0-4CF9-98CC-A47AD5FFBC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H:\_Job backup\HAB\1st folder til tryk\Links\24 Møn syd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20776" r="6447"/>
          <a:stretch>
            <a:fillRect/>
          </a:stretch>
        </p:blipFill>
        <p:spPr bwMode="auto">
          <a:xfrm>
            <a:off x="0" y="86439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7667627" y="857250"/>
            <a:ext cx="1476375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7" tIns="40818" rIns="81637" bIns="40818" anchor="ctr"/>
          <a:lstStyle/>
          <a:p>
            <a:pPr algn="ctr" defTabSz="342900">
              <a:buClrTx/>
              <a:defRPr/>
            </a:pPr>
            <a:endParaRPr lang="da-DK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3" name="Billed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052514"/>
            <a:ext cx="877889" cy="110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69" y="4661297"/>
            <a:ext cx="1085491" cy="1020143"/>
          </a:xfrm>
          <a:prstGeom prst="rect">
            <a:avLst/>
          </a:prstGeom>
        </p:spPr>
      </p:pic>
      <p:sp>
        <p:nvSpPr>
          <p:cNvPr id="391" name="Google Shape;391;p26"/>
          <p:cNvSpPr txBox="1"/>
          <p:nvPr/>
        </p:nvSpPr>
        <p:spPr>
          <a:xfrm>
            <a:off x="1331911" y="1242748"/>
            <a:ext cx="662463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HAB Capacity Building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sz="2800" b="1" i="1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41321dfb98_3_5"/>
          <p:cNvSpPr txBox="1"/>
          <p:nvPr/>
        </p:nvSpPr>
        <p:spPr>
          <a:xfrm>
            <a:off x="195440" y="2644295"/>
            <a:ext cx="716548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The IOC SCIENCE AND COMMUNICATION CENTRE ON HARMFUL ALGAE is an OTGA STC: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1" i="1" u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chemeClr val="dk1"/>
              </a:buClr>
              <a:buSzPts val="2000"/>
            </a:pPr>
            <a:r>
              <a:rPr lang="en-US" sz="2000" b="1" i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The Centre in </a:t>
            </a:r>
            <a:r>
              <a:rPr lang="en-US" sz="2000" b="1" i="1" dirty="0">
                <a:solidFill>
                  <a:schemeClr val="bg1"/>
                </a:solidFill>
              </a:rPr>
              <a:t>Copenhagen, </a:t>
            </a:r>
            <a:r>
              <a:rPr lang="en-US" sz="2000" b="1" i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Denmark, is a decentralized IOC Programme Office for HAB and opened in May 1995 hosted by, and located at, the Department of Biology, University of Copenhagen.</a:t>
            </a:r>
            <a:endParaRPr sz="2000" b="1" i="1" u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48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H:\_Job backup\HAB\1st folder til tryk\Links\24 Møn syd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20776" r="6447"/>
          <a:stretch>
            <a:fillRect/>
          </a:stretch>
        </p:blipFill>
        <p:spPr bwMode="auto">
          <a:xfrm>
            <a:off x="0" y="86439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7667627" y="857250"/>
            <a:ext cx="1476375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7" tIns="40818" rIns="81637" bIns="40818" anchor="ctr"/>
          <a:lstStyle/>
          <a:p>
            <a:pPr algn="ctr" defTabSz="342900">
              <a:buClrTx/>
              <a:defRPr/>
            </a:pPr>
            <a:endParaRPr lang="da-DK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157544" y="823818"/>
            <a:ext cx="7507988" cy="32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7" tIns="40818" rIns="81637" bIns="408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2001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</a:pPr>
            <a:r>
              <a:rPr lang="en-US" altLang="da-DK" sz="21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Harmful Algal Blooms Vulnerability of Humans and the Ocean </a:t>
            </a:r>
          </a:p>
          <a:p>
            <a:pPr defTabSz="342900">
              <a:spcBef>
                <a:spcPct val="0"/>
              </a:spcBef>
              <a:buClrTx/>
              <a:buNone/>
            </a:pPr>
            <a:endParaRPr lang="en-US" altLang="da-DK" sz="1425" b="1" kern="1200" dirty="0">
              <a:solidFill>
                <a:srgbClr val="CCCCFF"/>
              </a:solidFill>
              <a:latin typeface="Comic Sans MS" pitchFamily="66" charset="0"/>
              <a:ea typeface="+mn-ea"/>
              <a:cs typeface="+mn-cs"/>
            </a:endParaRPr>
          </a:p>
          <a:p>
            <a:pPr defTabSz="342900">
              <a:spcBef>
                <a:spcPct val="0"/>
              </a:spcBef>
              <a:buClrTx/>
              <a:buNone/>
            </a:pPr>
            <a:r>
              <a:rPr lang="en-US" altLang="da-DK" sz="1725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STRATEGY:</a:t>
            </a:r>
          </a:p>
          <a:p>
            <a:pPr defTabSz="342900">
              <a:spcBef>
                <a:spcPct val="0"/>
              </a:spcBef>
              <a:buClrTx/>
              <a:buNone/>
            </a:pPr>
            <a:endParaRPr lang="en-US" altLang="da-DK" sz="1725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spcBef>
                <a:spcPct val="0"/>
              </a:spcBef>
              <a:buClrTx/>
              <a:buNone/>
            </a:pPr>
            <a:r>
              <a:rPr lang="en-US" altLang="da-DK" sz="1725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Enhanced of capacity to manage HABs in developing Member States (i.e. training)</a:t>
            </a:r>
          </a:p>
          <a:p>
            <a:pPr defTabSz="342900">
              <a:spcBef>
                <a:spcPct val="0"/>
              </a:spcBef>
              <a:buClrTx/>
              <a:buNone/>
            </a:pPr>
            <a:endParaRPr lang="en-US" altLang="da-DK" sz="1725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342900">
              <a:spcBef>
                <a:spcPct val="0"/>
              </a:spcBef>
              <a:buClrTx/>
              <a:buNone/>
            </a:pPr>
            <a:r>
              <a:rPr lang="en-US" altLang="da-DK" sz="1725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Combined with:</a:t>
            </a:r>
          </a:p>
          <a:p>
            <a:pPr defTabSz="342900">
              <a:spcBef>
                <a:spcPct val="0"/>
              </a:spcBef>
              <a:buClrTx/>
              <a:buNone/>
            </a:pPr>
            <a:endParaRPr lang="en-US" altLang="da-DK" sz="1725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285750" indent="-285750" defTabSz="342900">
              <a:spcBef>
                <a:spcPct val="0"/>
              </a:spcBef>
              <a:buClrTx/>
            </a:pPr>
            <a:r>
              <a:rPr lang="en-US" altLang="da-DK" sz="1725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A normative global research </a:t>
            </a:r>
            <a:r>
              <a:rPr lang="en-US" altLang="da-DK" sz="1725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programme</a:t>
            </a:r>
            <a:endParaRPr lang="en-US" altLang="da-DK" sz="1725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285750" indent="-285750" defTabSz="342900">
              <a:spcBef>
                <a:spcPct val="0"/>
              </a:spcBef>
              <a:buClrTx/>
            </a:pPr>
            <a:r>
              <a:rPr lang="en-US" altLang="da-DK" sz="1725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Manuals and guides for research and management</a:t>
            </a:r>
          </a:p>
          <a:p>
            <a:pPr marL="285750" indent="-285750" defTabSz="342900">
              <a:spcBef>
                <a:spcPct val="0"/>
              </a:spcBef>
              <a:buClrTx/>
            </a:pPr>
            <a:r>
              <a:rPr lang="en-US" altLang="da-DK" sz="1725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Global data bases on HAB events and distribution</a:t>
            </a:r>
          </a:p>
          <a:p>
            <a:pPr defTabSz="342900">
              <a:spcBef>
                <a:spcPct val="0"/>
              </a:spcBef>
              <a:buClrTx/>
              <a:buNone/>
            </a:pPr>
            <a:endParaRPr lang="en-US" altLang="da-DK" sz="1725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101" name="Billed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052514"/>
            <a:ext cx="877889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 descr="H:\_Job backup\HAN\48\en-full-colo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4" y="4994672"/>
            <a:ext cx="1123950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090922_Curso_ANFACO_00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6" y="4607719"/>
            <a:ext cx="139858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090924_Curso_SanExt_00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" y="4607719"/>
            <a:ext cx="2447925" cy="137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090914_Curso_CRL_IEO_000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607719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6" name="Object 2"/>
          <p:cNvGraphicFramePr>
            <a:graphicFrameLocks noChangeAspect="1"/>
          </p:cNvGraphicFramePr>
          <p:nvPr/>
        </p:nvGraphicFramePr>
        <p:xfrm>
          <a:off x="6024563" y="2578839"/>
          <a:ext cx="3286125" cy="1626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12153738" imgH="8019735" progId="AcroExch.Document.11">
                  <p:embed/>
                </p:oleObj>
              </mc:Choice>
              <mc:Fallback>
                <p:oleObj name="Acrobat Document" r:id="rId9" imgW="12153738" imgH="8019735" progId="AcroExch.Document.11">
                  <p:embed/>
                  <p:pic>
                    <p:nvPicPr>
                      <p:cNvPr id="4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2578839"/>
                        <a:ext cx="3286125" cy="16263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14"/>
          <p:cNvGraphicFramePr>
            <a:graphicFrameLocks noChangeAspect="1"/>
          </p:cNvGraphicFramePr>
          <p:nvPr/>
        </p:nvGraphicFramePr>
        <p:xfrm>
          <a:off x="4504675" y="4140994"/>
          <a:ext cx="1606550" cy="2220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5667334" imgH="8019735" progId="AcroExch.Document.7">
                  <p:embed/>
                </p:oleObj>
              </mc:Choice>
              <mc:Fallback>
                <p:oleObj name="Acrobat Document" r:id="rId11" imgW="5667334" imgH="8019735" progId="AcroExch.Document.7">
                  <p:embed/>
                  <p:pic>
                    <p:nvPicPr>
                      <p:cNvPr id="410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675" y="4140994"/>
                        <a:ext cx="1606550" cy="2220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8" name="Picture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4" y="4872038"/>
            <a:ext cx="2459037" cy="101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1" y="3957042"/>
            <a:ext cx="3168142" cy="38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44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H:\_Job backup\HAB\1st folder til tryk\Links\24 Møn syd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20776" r="644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7667627" y="857250"/>
            <a:ext cx="1476375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7" tIns="40818" rIns="81637" bIns="40818" anchor="ctr"/>
          <a:lstStyle/>
          <a:p>
            <a:pPr algn="ctr" defTabSz="342900">
              <a:buClrTx/>
              <a:defRPr/>
            </a:pPr>
            <a:endParaRPr lang="da-DK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89" y="1107282"/>
            <a:ext cx="5999414" cy="6459820"/>
          </a:xfrm>
          <a:prstGeom prst="rect">
            <a:avLst/>
          </a:prstGeom>
          <a:noFill/>
        </p:spPr>
        <p:txBody>
          <a:bodyPr wrap="square" lIns="81637" tIns="40818" rIns="81637" bIns="40818">
            <a:spAutoFit/>
          </a:bodyPr>
          <a:lstStyle/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775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Harmful algal events…..</a:t>
            </a: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Affect almost all coastal states</a:t>
            </a: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Poison seafood, threatening public health and industries</a:t>
            </a: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Kill wild and farmed fish; aquaculture impacts likely to increase with growth of industry</a:t>
            </a: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Threaten water supplies from desalination</a:t>
            </a: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5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Cause economic impacts that are increasing along with increase in occurrences of HABs</a:t>
            </a: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55114" indent="-255114" defTabSz="342900">
              <a:spcAft>
                <a:spcPts val="536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425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5" name="Billed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052514"/>
            <a:ext cx="877889" cy="10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H:\_Job backup\HAN\48\en-full-colo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4" y="4994672"/>
            <a:ext cx="1123950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447980" y="2198001"/>
          <a:ext cx="3915668" cy="3958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8862851" imgH="11947172" progId="Photoshop.Image.6">
                  <p:embed/>
                </p:oleObj>
              </mc:Choice>
              <mc:Fallback>
                <p:oleObj name="Image" r:id="rId6" imgW="8862851" imgH="11947172" progId="Photoshop.Image.6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7980" y="2198001"/>
                        <a:ext cx="3915668" cy="39589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427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7"/>
          <p:cNvSpPr txBox="1"/>
          <p:nvPr/>
        </p:nvSpPr>
        <p:spPr>
          <a:xfrm>
            <a:off x="866775" y="1517650"/>
            <a:ext cx="806608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Courses and training implemented 2024-2025: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1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1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IOC Courses with certification continued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1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IPI in cooperation with Marine Institute and with University of Las Palmas Gran Canarias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1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and in-country courses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8"/>
          <p:cNvSpPr txBox="1"/>
          <p:nvPr/>
        </p:nvSpPr>
        <p:spPr>
          <a:xfrm>
            <a:off x="227266" y="1573911"/>
            <a:ext cx="8404670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IOC Training Course and Identification Qualification in Harmful Marine Microalgae, IOC Science and Communication Centre on Harmful Algae Copenhagen, University of Copenhagen, Denmark, E-learning Sept-Nov 2024, followed by practical course.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dk1"/>
              </a:solidFill>
            </a:endParaRPr>
          </a:p>
          <a:p>
            <a:pPr marL="342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dk1"/>
                </a:solidFill>
              </a:rPr>
              <a:t>International Phytoplankton Intercalibration (IPI): University of Las Palmas Gran Canaria – IOC; sample analyses, taxonomic quiz on </a:t>
            </a:r>
            <a:r>
              <a:rPr lang="en-US" sz="2000" b="1" i="1" dirty="0" err="1">
                <a:solidFill>
                  <a:schemeClr val="dk1"/>
                </a:solidFill>
              </a:rPr>
              <a:t>OceanTeacher</a:t>
            </a:r>
            <a:r>
              <a:rPr lang="en-US" sz="2000" b="1" i="1" dirty="0">
                <a:solidFill>
                  <a:schemeClr val="dk1"/>
                </a:solidFill>
              </a:rPr>
              <a:t>, intercalibration report and workshop, from January to December 2024.</a:t>
            </a: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 txBox="1"/>
          <p:nvPr/>
        </p:nvSpPr>
        <p:spPr>
          <a:xfrm>
            <a:off x="219456" y="1252729"/>
            <a:ext cx="8602281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Advanced Phytoplankton Course 13, Stazione </a:t>
            </a:r>
            <a:r>
              <a:rPr lang="en-US" sz="2000" b="1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Zoologica</a:t>
            </a: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Anton Dohrn, Italy, 6-26 October 2024. Jointly organized by the </a:t>
            </a:r>
            <a:r>
              <a:rPr lang="en-US" sz="2000" b="1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Stazione</a:t>
            </a: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Zoologica</a:t>
            </a: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Anton Dohrn, the UNESCO/IOC Science and Communication Centre on Harmful Algae and the Station </a:t>
            </a:r>
            <a:r>
              <a:rPr lang="en-US" sz="2000" b="1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Biologique</a:t>
            </a: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Roscoff, with the support of UNESCO/IOC Project Office for IODE/Ocean Teacher Global Academy and partners.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Validation and inter-calibration workshop at the National Marine Information and Research Centre (NATMIRC), Swakopmund, Namibia, 9-22 February 2025.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sz="2000" b="1" i="1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dk1"/>
                </a:solidFill>
              </a:rPr>
              <a:t>IOC Training Course and Identification Qualification in Harmful Marine Microalgae, IOC Science and Communication Centre on Harmful Algae Copenhagen, University of Copenhagen, Denmark, E-learning Sept-Nov 2025, followed by practical course.</a:t>
            </a:r>
            <a:r>
              <a:rPr lang="en-US" sz="24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 txBox="1"/>
          <p:nvPr/>
        </p:nvSpPr>
        <p:spPr>
          <a:xfrm>
            <a:off x="225298" y="1228153"/>
            <a:ext cx="8680958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Planned courses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342900" lvl="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IOC Training Course and Identification Qualification in Harmful Marine Microalgae, IOC Science and Communication Centre on Harmful Algae Copenhagen, University of Copenhagen, Denmark, E-learning Sept-Nov 2026, followed by practical course</a:t>
            </a:r>
            <a:r>
              <a:rPr lang="en-US" sz="2000" b="1" i="1" dirty="0">
                <a:solidFill>
                  <a:schemeClr val="dk1"/>
                </a:solidFill>
              </a:rPr>
              <a:t>. </a:t>
            </a:r>
          </a:p>
          <a:p>
            <a:pPr marL="342900" lvl="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dk1"/>
              </a:solidFill>
            </a:endParaRPr>
          </a:p>
          <a:p>
            <a:pPr marL="342900" lvl="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dk1"/>
                </a:solidFill>
              </a:rPr>
              <a:t>International Phytoplankton Intercalibration (IPI): IRTA (Spain) – IOC; sample analyses, taxonomic quiz on </a:t>
            </a:r>
            <a:r>
              <a:rPr lang="en-US" sz="2000" b="1" i="1" dirty="0" err="1">
                <a:solidFill>
                  <a:schemeClr val="dk1"/>
                </a:solidFill>
              </a:rPr>
              <a:t>OceanTeacher</a:t>
            </a:r>
            <a:r>
              <a:rPr lang="en-US" sz="2000" b="1" i="1" dirty="0">
                <a:solidFill>
                  <a:schemeClr val="dk1"/>
                </a:solidFill>
              </a:rPr>
              <a:t>, intercalibration report and workshop, from January to December 2026 and 2027.</a:t>
            </a:r>
            <a:endParaRPr lang="en-US" sz="2000" i="1" dirty="0">
              <a:solidFill>
                <a:schemeClr val="dk1"/>
              </a:solidFill>
            </a:endParaRPr>
          </a:p>
          <a:p>
            <a:pPr marL="342900" lvl="0" indent="-342900">
              <a:buClr>
                <a:schemeClr val="accent2"/>
              </a:buClr>
              <a:buSzPts val="2000"/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dk1"/>
              </a:solidFill>
            </a:endParaRPr>
          </a:p>
          <a:p>
            <a:pPr marL="342900" lvl="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dk1"/>
                </a:solidFill>
              </a:rPr>
              <a:t>Validation and inter-calibration workshop at the National Marine Information and Research Centre (NATMIRC), Swakopmund, Namibia, January 2026</a:t>
            </a:r>
            <a:endParaRPr lang="en-US" sz="2000" i="1" dirty="0">
              <a:solidFill>
                <a:schemeClr val="dk1"/>
              </a:solidFill>
            </a:endParaRPr>
          </a:p>
          <a:p>
            <a:pPr marL="342900" lvl="0" indent="-342900">
              <a:buClr>
                <a:schemeClr val="accent2"/>
              </a:buClr>
              <a:buSzPts val="2000"/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dk1"/>
              </a:solidFill>
            </a:endParaRPr>
          </a:p>
          <a:p>
            <a:pPr marL="342900" lvl="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dk1"/>
                </a:solidFill>
              </a:rPr>
              <a:t>Advanced Phytoplankton Course 14, Station </a:t>
            </a:r>
            <a:r>
              <a:rPr lang="en-US" sz="2000" b="1" i="1" dirty="0" err="1">
                <a:solidFill>
                  <a:schemeClr val="dk1"/>
                </a:solidFill>
              </a:rPr>
              <a:t>Biologique</a:t>
            </a:r>
            <a:r>
              <a:rPr lang="en-US" sz="2000" b="1" i="1" dirty="0">
                <a:solidFill>
                  <a:schemeClr val="dk1"/>
                </a:solidFill>
              </a:rPr>
              <a:t> de Roscoff, Italy, 2026/27, </a:t>
            </a:r>
            <a:r>
              <a:rPr lang="en-US" sz="2000" b="1" i="1" dirty="0" err="1">
                <a:solidFill>
                  <a:schemeClr val="dk1"/>
                </a:solidFill>
              </a:rPr>
              <a:t>t.b.c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55437-DD1D-162D-BB6C-F3E059976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H:\_Job backup\HAB\1st folder til tryk\Links\24 Møn syd.tif">
            <a:extLst>
              <a:ext uri="{FF2B5EF4-FFF2-40B4-BE49-F238E27FC236}">
                <a16:creationId xmlns:a16="http://schemas.microsoft.com/office/drawing/2014/main" id="{DA2D8CCE-2FA9-3EA2-BA2A-9F7FE585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20776" r="6447"/>
          <a:stretch>
            <a:fillRect/>
          </a:stretch>
        </p:blipFill>
        <p:spPr bwMode="auto">
          <a:xfrm>
            <a:off x="0" y="86439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63CA935-8FC0-12DF-84B6-AD084D8650D8}"/>
              </a:ext>
            </a:extLst>
          </p:cNvPr>
          <p:cNvSpPr/>
          <p:nvPr/>
        </p:nvSpPr>
        <p:spPr>
          <a:xfrm>
            <a:off x="7667627" y="857250"/>
            <a:ext cx="1476375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7" tIns="40818" rIns="81637" bIns="40818" anchor="ctr"/>
          <a:lstStyle/>
          <a:p>
            <a:pPr algn="ctr" defTabSz="342900">
              <a:buClrTx/>
              <a:defRPr/>
            </a:pPr>
            <a:endParaRPr lang="da-DK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3" name="Billede 3">
            <a:extLst>
              <a:ext uri="{FF2B5EF4-FFF2-40B4-BE49-F238E27FC236}">
                <a16:creationId xmlns:a16="http://schemas.microsoft.com/office/drawing/2014/main" id="{4A92C8A2-6082-4600-C5D4-B02382A9BC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052514"/>
            <a:ext cx="877889" cy="110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63E54E-9D73-9FFF-A6F6-E46C286A4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69" y="4661297"/>
            <a:ext cx="1085491" cy="1020143"/>
          </a:xfrm>
          <a:prstGeom prst="rect">
            <a:avLst/>
          </a:prstGeom>
        </p:spPr>
      </p:pic>
      <p:sp>
        <p:nvSpPr>
          <p:cNvPr id="391" name="Google Shape;391;p26">
            <a:extLst>
              <a:ext uri="{FF2B5EF4-FFF2-40B4-BE49-F238E27FC236}">
                <a16:creationId xmlns:a16="http://schemas.microsoft.com/office/drawing/2014/main" id="{12736CC0-DC01-4E2B-5F5F-1414C6C65F86}"/>
              </a:ext>
            </a:extLst>
          </p:cNvPr>
          <p:cNvSpPr txBox="1"/>
          <p:nvPr/>
        </p:nvSpPr>
        <p:spPr>
          <a:xfrm>
            <a:off x="1331911" y="1242748"/>
            <a:ext cx="662463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HAB Capacity Building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sz="2800" b="1" i="1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41321dfb98_3_5">
            <a:extLst>
              <a:ext uri="{FF2B5EF4-FFF2-40B4-BE49-F238E27FC236}">
                <a16:creationId xmlns:a16="http://schemas.microsoft.com/office/drawing/2014/main" id="{FA01DC1C-B314-9645-FA66-45EA621F086B}"/>
              </a:ext>
            </a:extLst>
          </p:cNvPr>
          <p:cNvSpPr txBox="1"/>
          <p:nvPr/>
        </p:nvSpPr>
        <p:spPr>
          <a:xfrm>
            <a:off x="195440" y="2644295"/>
            <a:ext cx="716548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Characteristics: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1" u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ctr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Demand driven</a:t>
            </a:r>
          </a:p>
          <a:p>
            <a:pPr marL="342900" lvl="0" indent="-342900" algn="ctr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User funded</a:t>
            </a:r>
          </a:p>
          <a:p>
            <a:pPr marL="342900" lvl="0" indent="-342900" algn="ctr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Examination with certification</a:t>
            </a:r>
            <a:endParaRPr sz="2000" b="1" u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302509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Samf">
      <a:dk1>
        <a:srgbClr val="6E6E6E"/>
      </a:dk1>
      <a:lt1>
        <a:srgbClr val="FFFFFF"/>
      </a:lt1>
      <a:dk2>
        <a:srgbClr val="FF3718"/>
      </a:dk2>
      <a:lt2>
        <a:srgbClr val="6E6E6E"/>
      </a:lt2>
      <a:accent1>
        <a:srgbClr val="FF3718"/>
      </a:accent1>
      <a:accent2>
        <a:srgbClr val="FF5033"/>
      </a:accent2>
      <a:accent3>
        <a:srgbClr val="FFFFFF"/>
      </a:accent3>
      <a:accent4>
        <a:srgbClr val="5D5D5D"/>
      </a:accent4>
      <a:accent5>
        <a:srgbClr val="FFAEAB"/>
      </a:accent5>
      <a:accent6>
        <a:srgbClr val="E7482D"/>
      </a:accent6>
      <a:hlink>
        <a:srgbClr val="FF826D"/>
      </a:hlink>
      <a:folHlink>
        <a:srgbClr val="FFBE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511</Words>
  <Application>Microsoft Office PowerPoint</Application>
  <PresentationFormat>On-screen Show (4:3)</PresentationFormat>
  <Paragraphs>74</Paragraphs>
  <Slides>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2_Custom Design</vt:lpstr>
      <vt:lpstr>Office Theme</vt:lpstr>
      <vt:lpstr>Image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Sexto</dc:creator>
  <cp:lastModifiedBy>Henrik Oksfeldt Enevoldsen</cp:lastModifiedBy>
  <cp:revision>11</cp:revision>
  <dcterms:created xsi:type="dcterms:W3CDTF">2003-06-19T10:42:57Z</dcterms:created>
  <dcterms:modified xsi:type="dcterms:W3CDTF">2025-11-11T13:02:01Z</dcterms:modified>
</cp:coreProperties>
</file>