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72" r:id="rId5"/>
    <p:sldId id="276" r:id="rId6"/>
    <p:sldId id="277" r:id="rId7"/>
    <p:sldId id="278" r:id="rId8"/>
    <p:sldId id="279" r:id="rId9"/>
    <p:sldId id="280" r:id="rId10"/>
    <p:sldId id="282" r:id="rId11"/>
    <p:sldId id="281" r:id="rId12"/>
    <p:sldId id="274" r:id="rId13"/>
    <p:sldId id="275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7"/>
    <p:restoredTop sz="93458"/>
  </p:normalViewPr>
  <p:slideViewPr>
    <p:cSldViewPr snapToGrid="0" snapToObjects="1">
      <p:cViewPr varScale="1">
        <p:scale>
          <a:sx n="103" d="100"/>
          <a:sy n="103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CB81-303B-3243-AB7B-169884A2E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EC3944-EA97-0F44-A79C-79F713389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12067-FB9D-8C4B-84E9-4CD2CDB6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226E-1D8D-3941-BE6F-2F36FA8F6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E73CD-8291-034B-84D3-08D0335C2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61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AEEAA-485C-C840-A7BA-C496CDDFE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A3EAD-AC49-884C-BF20-637AAEFD1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D9727-3681-1E4B-9396-4B796064F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8E716-B609-BF42-B6EE-AD7DBC82E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A120E-9D6A-C44F-8994-3D9E74B4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47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37C0F6-CF46-2D46-A216-8C5F4F708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C9481-F92E-0E43-B62E-98288F042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6895A-30F8-5444-8047-2BFB2142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FD199-E0CB-FD4C-9ED2-D85B5437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E9F5A-4D06-B44F-B584-5CC011276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49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FD59-912A-5E4E-93A3-56E41E0F1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B720B-DD26-394D-95E7-6B94C1A6A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04A9E-498B-CF40-BEC3-8ED0F3D3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2CE83-E614-6145-B18D-6547C288B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5D87D-2DD3-BD40-BC76-4266F43B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83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EB183-E389-6249-9D7C-C768EF26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4341F-E216-6247-B2A4-16724C9F3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5B226-25E7-B444-ABA8-CCADF600B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E09F4-5E9D-E94E-A3AB-600FD37C7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A69C1-5C07-EA4C-87B0-14217E7D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97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7B068-B8C4-EF45-8A00-78EA423B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7390E-FA8D-F947-BDAB-2EF49135A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BBCF7-CDBE-6144-98D2-184BA48DA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23AE9-CD59-064E-BBF1-72F77A7F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7FF09-29C8-2646-B134-B1D04AD33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7F759-DCBD-964F-BC47-4068181B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2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E35D4-B39B-D64B-941C-B9EBD649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AE67F-2E1D-9148-ADE2-86859B49B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CEF22-1ED0-0A44-A60E-F897F9B1E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2C965B-A26A-F549-B311-64693241D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1DA4BC-7169-BC4F-B15B-F5AEB3ECF5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C211A2-D24F-F342-8BF0-8E1EAEC1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057909-6ABD-F94D-8B23-104C450B4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0D059E-C409-6D47-91E0-AD53EF1DD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37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AB8C-4616-3B47-9F8E-A58B3279B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BB93-6034-2D4F-87B4-9E70C068D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9C91D-32A8-6747-B338-2FCD8E287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8837F-6A5E-A441-A527-ABAE03A7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4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58E805-74AD-CE47-BED1-FE1B536E2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C5368-9FFD-0648-B09E-96AEAD1D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20126-75F5-4D42-AC0B-705BF0DAF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13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8C28-DD1C-784F-9112-7BE141A80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26425-9EF5-A046-87EC-AE3FADF5A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62EE6-FE79-2E44-8E99-FD5124CC8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505D12-98C0-A746-9AFF-CE26F09F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A2E15-274E-0F45-AB7B-488BF0983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0917F-399A-9B43-9317-124C73EF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78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73744-9307-FD43-BE93-BE39A6611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2A0CEA-D719-CC44-8152-5A9A06846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07798-C1B4-B546-B5E4-374D6A929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493C2-4933-EB41-A5C8-D707DB14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D8727-49BA-9045-9244-1E88C36BA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596FD-E6E1-B24A-A28D-255FCBA4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21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8A1A0-776E-164A-89A9-48DA0DD0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36A1D-4D1D-A348-A0BB-1BB1F3FFA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5F98B-7A9D-AA45-A2DE-D3D67E567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4ED01-BA16-E744-910A-D6BFD481C28C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AADA-AF14-D248-BD24-AAB173AB8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A0F7C-88EB-9244-A0CB-6E9BE5774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E0EAE-4B75-3C4B-B589-5BC51200BC2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8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c.unesco.org/en/ioc-sopm-strateg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ceanexpert.org/event/4926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ceanexpert.org/document/3686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ceanexpert.org/document/3656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93774-E8EB-6A4D-B866-80C879587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4866"/>
            <a:ext cx="9144000" cy="1406843"/>
          </a:xfrm>
        </p:spPr>
        <p:txBody>
          <a:bodyPr>
            <a:normAutofit fontScale="90000"/>
          </a:bodyPr>
          <a:lstStyle/>
          <a:p>
            <a:r>
              <a:rPr lang="fr-FR" sz="5400" b="1" dirty="0"/>
              <a:t>1st Online Meeting </a:t>
            </a:r>
            <a:br>
              <a:rPr lang="fr-FR" sz="5400" b="1" dirty="0"/>
            </a:br>
            <a:r>
              <a:rPr lang="fr-FR" sz="5400" b="1" dirty="0"/>
              <a:t>IOC-SOPM </a:t>
            </a:r>
            <a:r>
              <a:rPr lang="fr-FR" sz="5400" b="1" dirty="0" err="1"/>
              <a:t>Working</a:t>
            </a:r>
            <a:r>
              <a:rPr lang="fr-FR" sz="5400" b="1" dirty="0"/>
              <a:t>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B20E3-7C3C-FA47-9873-20DFAFBC4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671" y="3387636"/>
            <a:ext cx="10559845" cy="2541216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Tuesday 9 </a:t>
            </a:r>
            <a:r>
              <a:rPr lang="fr-FR" b="1" dirty="0" err="1"/>
              <a:t>December</a:t>
            </a:r>
            <a:r>
              <a:rPr lang="fr-FR" b="1" dirty="0"/>
              <a:t> 2025 </a:t>
            </a:r>
          </a:p>
          <a:p>
            <a:r>
              <a:rPr lang="fr-FR" b="1" dirty="0"/>
              <a:t>15:00-16:30 CET</a:t>
            </a:r>
          </a:p>
          <a:p>
            <a:endParaRPr lang="fr-FR" b="1" dirty="0"/>
          </a:p>
          <a:p>
            <a:r>
              <a:rPr lang="fr-FR" dirty="0"/>
              <a:t>IOC-</a:t>
            </a:r>
            <a:r>
              <a:rPr lang="fr-FR" dirty="0" err="1"/>
              <a:t>wide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 2025-2030</a:t>
            </a:r>
          </a:p>
          <a:p>
            <a:r>
              <a:rPr lang="fr-FR" b="1" dirty="0"/>
              <a:t>Sustainable Ocean Planning and Mangement</a:t>
            </a:r>
          </a:p>
          <a:p>
            <a:r>
              <a:rPr lang="fr-FR" dirty="0"/>
              <a:t>&amp; </a:t>
            </a:r>
            <a:r>
              <a:rPr lang="fr-FR" dirty="0" err="1"/>
              <a:t>Implementation</a:t>
            </a:r>
            <a:r>
              <a:rPr lang="fr-FR" dirty="0"/>
              <a:t> Plan 2025-2027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F868AC-0F83-C732-0CC3-647712CB1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6595" y="337597"/>
            <a:ext cx="1254564" cy="118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81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A549D-017C-153D-63F8-E2ECDAB85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36D3-D062-E9A8-6AC8-6B232928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IOC-SOPM </a:t>
            </a:r>
            <a:r>
              <a:rPr lang="fr-FR" sz="3600" b="1" dirty="0" err="1"/>
              <a:t>Webpages</a:t>
            </a:r>
            <a:r>
              <a:rPr lang="fr-FR" sz="3600" b="1" dirty="0"/>
              <a:t> &amp; Ocean Expert Directory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DDC84-96C2-E469-2B6F-C11365964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77" y="2193730"/>
            <a:ext cx="8663419" cy="46642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200" dirty="0"/>
          </a:p>
          <a:p>
            <a:pPr marL="342900" indent="-342900">
              <a:buAutoNum type="arabicPeriod"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71ADBC-A8FF-C308-A853-CC7DAC719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1A26EE-8ABA-62BB-2441-BDC18149E2CA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BF57EE2-7B02-2357-3E5D-44ABE49B255B}"/>
              </a:ext>
            </a:extLst>
          </p:cNvPr>
          <p:cNvSpPr txBox="1">
            <a:spLocks/>
          </p:cNvSpPr>
          <p:nvPr/>
        </p:nvSpPr>
        <p:spPr>
          <a:xfrm>
            <a:off x="838200" y="2062140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586D9C9-34A1-6491-F298-4FE413FC69A0}"/>
              </a:ext>
            </a:extLst>
          </p:cNvPr>
          <p:cNvSpPr txBox="1">
            <a:spLocks/>
          </p:cNvSpPr>
          <p:nvPr/>
        </p:nvSpPr>
        <p:spPr>
          <a:xfrm>
            <a:off x="1140258" y="2587995"/>
            <a:ext cx="9911483" cy="3098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u="sng" dirty="0">
              <a:hlinkClick r:id="rId3"/>
            </a:endParaRPr>
          </a:p>
          <a:p>
            <a:pPr marL="0" indent="0" algn="ctr">
              <a:buNone/>
            </a:pPr>
            <a:r>
              <a:rPr lang="en-US" u="sng" dirty="0">
                <a:hlinkClick r:id="rId3"/>
              </a:rPr>
              <a:t>www.ioc.unesco.org/en/ioc-sopm-strategy</a:t>
            </a:r>
            <a:endParaRPr lang="fr-FR" dirty="0"/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buNone/>
            </a:pPr>
            <a:r>
              <a:rPr lang="en-US" u="sng" dirty="0" err="1">
                <a:hlinkClick r:id="rId4"/>
              </a:rPr>
              <a:t>OceanExpert</a:t>
            </a:r>
            <a:r>
              <a:rPr lang="en-US" u="sng" dirty="0">
                <a:hlinkClick r:id="rId4"/>
              </a:rPr>
              <a:t> - A Directory of Marine and Freshwater Professionals</a:t>
            </a:r>
            <a:endParaRPr lang="fr-FR" sz="2600" dirty="0"/>
          </a:p>
          <a:p>
            <a:pPr algn="ctr"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 algn="ctr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9764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4E3C9-F187-9DA5-CB15-A2E2E7036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24D00-7C80-E56A-5226-DB92C418C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Discussion &amp; </a:t>
            </a:r>
            <a:r>
              <a:rPr lang="fr-FR" sz="3600" b="1" dirty="0" err="1"/>
              <a:t>Task</a:t>
            </a:r>
            <a:r>
              <a:rPr lang="fr-FR" sz="3600" b="1" dirty="0"/>
              <a:t> Force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11C55-9207-442D-4E2F-E38A6799A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2230414"/>
            <a:ext cx="10884877" cy="46642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endParaRPr lang="fr-FR" sz="2200" dirty="0"/>
          </a:p>
          <a:p>
            <a:pPr marL="342900" indent="-342900">
              <a:buAutoNum type="arabicPeriod"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FAAF67-13FC-AA62-80C6-6889A8228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73C228-4D13-049D-55C2-6EA9ED5C8C82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92E08-0A16-4962-F6D4-5DE53DCF0C61}"/>
              </a:ext>
            </a:extLst>
          </p:cNvPr>
          <p:cNvSpPr txBox="1">
            <a:spLocks/>
          </p:cNvSpPr>
          <p:nvPr/>
        </p:nvSpPr>
        <p:spPr>
          <a:xfrm>
            <a:off x="1084384" y="2009190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9673CEC-C058-C9B7-34E8-67BE36008BDE}"/>
              </a:ext>
            </a:extLst>
          </p:cNvPr>
          <p:cNvSpPr txBox="1">
            <a:spLocks/>
          </p:cNvSpPr>
          <p:nvPr/>
        </p:nvSpPr>
        <p:spPr>
          <a:xfrm>
            <a:off x="1084384" y="2382814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C5956B-1DD8-7081-2706-E617C4153B0B}"/>
              </a:ext>
            </a:extLst>
          </p:cNvPr>
          <p:cNvSpPr txBox="1">
            <a:spLocks/>
          </p:cNvSpPr>
          <p:nvPr/>
        </p:nvSpPr>
        <p:spPr>
          <a:xfrm>
            <a:off x="1236784" y="2535214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fr-FR" sz="2600" dirty="0" err="1"/>
              <a:t>Terms</a:t>
            </a:r>
            <a:r>
              <a:rPr lang="fr-FR" sz="2600" dirty="0"/>
              <a:t> of Reference </a:t>
            </a:r>
            <a:r>
              <a:rPr lang="fr-FR" sz="2600" dirty="0" err="1"/>
              <a:t>under</a:t>
            </a:r>
            <a:r>
              <a:rPr lang="fr-FR" sz="2600" dirty="0"/>
              <a:t> </a:t>
            </a:r>
            <a:r>
              <a:rPr lang="fr-FR" sz="2600" dirty="0" err="1"/>
              <a:t>development</a:t>
            </a:r>
            <a:r>
              <a:rPr lang="fr-FR" sz="2600" dirty="0"/>
              <a:t>.</a:t>
            </a:r>
            <a:endParaRPr lang="fr-FR" sz="2600" i="1" dirty="0"/>
          </a:p>
          <a:p>
            <a:pPr marL="0" indent="0">
              <a:buNone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59721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EA0F3-88C6-BE41-CA48-3753B863E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7F008-21D7-013B-4114-BA941AA4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b="1" dirty="0" err="1"/>
              <a:t>Any</a:t>
            </a:r>
            <a:r>
              <a:rPr lang="fr-FR" b="1" dirty="0"/>
              <a:t> </a:t>
            </a:r>
            <a:r>
              <a:rPr lang="fr-FR" b="1" dirty="0" err="1"/>
              <a:t>Other</a:t>
            </a:r>
            <a:r>
              <a:rPr lang="fr-FR" b="1" dirty="0"/>
              <a:t> Business</a:t>
            </a:r>
            <a:endParaRPr lang="fr-F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7560A-9B53-5AB7-07D1-90B5D077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227"/>
            <a:ext cx="10515600" cy="53074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A1BF6E-6ABC-EF86-7509-B2C6056B8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B36A24C-E177-C2E8-F79A-807BFC7A0577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50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FC951-14F8-95AC-CA06-42365C3FD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6D97C-4B18-5BC3-B739-46FB5686D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b="1" dirty="0" err="1"/>
              <a:t>Closure</a:t>
            </a:r>
            <a:endParaRPr lang="fr-F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54503-0975-6977-68A6-334094717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227"/>
            <a:ext cx="10515600" cy="53074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3B7FCA-5535-B30E-A1C2-CBF3D248E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746DC0-502C-073A-004A-2412EB59061C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08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34996-EA4E-8C40-9863-7EA973F59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b="1" dirty="0"/>
              <a:t>Adoption of the Agenda</a:t>
            </a:r>
            <a:endParaRPr lang="fr-F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CBF3F-75E7-0D4C-ABB9-A128C207A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1776856"/>
            <a:ext cx="10515600" cy="53074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sz="2400" dirty="0"/>
              <a:t>1      Introduction</a:t>
            </a:r>
          </a:p>
          <a:p>
            <a:pPr marL="514350" lvl="0" indent="-514350">
              <a:buAutoNum type="arabicPlain" startAt="2"/>
            </a:pPr>
            <a:r>
              <a:rPr lang="en-US" sz="2400" dirty="0"/>
              <a:t>Terms of Reference of the Working Group</a:t>
            </a:r>
          </a:p>
          <a:p>
            <a:pPr marL="514350" lvl="0" indent="-514350">
              <a:buAutoNum type="arabicPlain" startAt="2"/>
            </a:pPr>
            <a:r>
              <a:rPr lang="en-US" sz="2400" dirty="0"/>
              <a:t>Election of Co-chairs</a:t>
            </a:r>
          </a:p>
          <a:p>
            <a:pPr marL="514350" lvl="0" indent="-514350">
              <a:buAutoNum type="arabicPlain" startAt="2"/>
            </a:pPr>
            <a:r>
              <a:rPr lang="en-US" sz="2400" dirty="0"/>
              <a:t>Adoption of the Agenda</a:t>
            </a:r>
          </a:p>
          <a:p>
            <a:pPr marL="514350" lvl="0" indent="-514350">
              <a:buAutoNum type="arabicPlain" startAt="2"/>
            </a:pPr>
            <a:r>
              <a:rPr lang="en-US" sz="2400" dirty="0"/>
              <a:t>Presentation/discussion Work Plan &amp; milestone deliverables Implementation Plan 2025-2027 + Task Force Groups</a:t>
            </a:r>
          </a:p>
          <a:p>
            <a:pPr marL="514350" lvl="0" indent="-514350">
              <a:buAutoNum type="arabicPlain" startAt="2"/>
            </a:pPr>
            <a:r>
              <a:rPr lang="en-US" sz="2400" dirty="0"/>
              <a:t>Any Other Business</a:t>
            </a:r>
            <a:endParaRPr lang="fr-FR" sz="2400" dirty="0"/>
          </a:p>
          <a:p>
            <a:pPr marL="514350" lvl="0" indent="-514350">
              <a:buAutoNum type="arabicPlain" startAt="2"/>
            </a:pPr>
            <a:r>
              <a:rPr lang="en-US" sz="2400" dirty="0"/>
              <a:t>Closure of the Meeting 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0930BB-FB32-8610-DC5A-C63949810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31D8EC-2ABB-61F3-4A3F-A3AFC8E22741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27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CECAF-BAA8-1DD0-2FAC-6EE3C21BD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7F65A-E0A1-F3AA-BE01-F64F39048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 err="1"/>
              <a:t>Terms</a:t>
            </a:r>
            <a:r>
              <a:rPr lang="fr-FR" sz="3600" b="1" dirty="0"/>
              <a:t> Of Reference </a:t>
            </a:r>
            <a:r>
              <a:rPr lang="fr-FR" sz="3600" b="1" dirty="0" err="1"/>
              <a:t>Working</a:t>
            </a:r>
            <a:r>
              <a:rPr lang="fr-FR" sz="3600" b="1" dirty="0"/>
              <a:t>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E6BF-3832-5070-300E-221517D03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8845062" cy="530749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sz="2000" u="sng" dirty="0">
                <a:hlinkClick r:id="rId2"/>
              </a:rPr>
              <a:t>Decision A-33/4.1</a:t>
            </a:r>
            <a:endParaRPr lang="en-US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b="1" dirty="0"/>
              <a:t>Monitor implementation </a:t>
            </a:r>
            <a:r>
              <a:rPr lang="en-US" sz="2000" dirty="0"/>
              <a:t>of the SOPM </a:t>
            </a:r>
            <a:r>
              <a:rPr lang="en-US" sz="2000" b="1" dirty="0"/>
              <a:t>Strategy &amp; Implementation Plan</a:t>
            </a:r>
            <a:r>
              <a:rPr lang="en-US" sz="2000" dirty="0"/>
              <a:t>, including guidance in the regular assessment of user-needs in the area of SOPM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b="1" dirty="0"/>
              <a:t>Update </a:t>
            </a:r>
            <a:r>
              <a:rPr lang="en-US" sz="2000" dirty="0"/>
              <a:t>the SOPM </a:t>
            </a:r>
            <a:r>
              <a:rPr lang="en-US" sz="2000" b="1" dirty="0"/>
              <a:t>Strategy</a:t>
            </a:r>
            <a:r>
              <a:rPr lang="en-US" sz="2000" dirty="0"/>
              <a:t>, linking the results of the ‘IOC and the Future of the Ocean Consultations’ </a:t>
            </a:r>
            <a:r>
              <a:rPr lang="en-US" sz="2000" b="1" dirty="0"/>
              <a:t>and Implementation Plan 2028-2030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Advise on </a:t>
            </a:r>
            <a:r>
              <a:rPr lang="en-US" sz="2000" b="1" dirty="0"/>
              <a:t>identifying emerging needs </a:t>
            </a:r>
            <a:r>
              <a:rPr lang="en-US" sz="2000" dirty="0"/>
              <a:t>and science, data and knowledge issues with potential implication for SOPM practitioners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Advise on the </a:t>
            </a:r>
            <a:r>
              <a:rPr lang="en-US" sz="2000" b="1" dirty="0"/>
              <a:t>design and delivery of IOC activities </a:t>
            </a:r>
            <a:r>
              <a:rPr lang="en-US" sz="2000" dirty="0"/>
              <a:t>in support of the SOPM Strategy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Advise on the IOC Contribution to the </a:t>
            </a:r>
            <a:r>
              <a:rPr lang="en-US" sz="2000" b="1" dirty="0"/>
              <a:t>UN Ocean Decade Programme on SOP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Advise on the ‘</a:t>
            </a:r>
            <a:r>
              <a:rPr lang="en-US" sz="2000" b="1" dirty="0"/>
              <a:t>IOC and the Future of the Ocean’ Consultation process 2024-2027</a:t>
            </a:r>
            <a:r>
              <a:rPr lang="en-US" sz="2000" dirty="0"/>
              <a:t>, as it relates to SOPM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Provide inputs to the development of the </a:t>
            </a:r>
            <a:r>
              <a:rPr lang="en-US" sz="2000" b="1" dirty="0"/>
              <a:t>IOC Medium-Term Strategy processes</a:t>
            </a:r>
            <a:r>
              <a:rPr lang="en-US" sz="2000" dirty="0"/>
              <a:t>, to be initiated in 2027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Undertake </a:t>
            </a:r>
            <a:r>
              <a:rPr lang="en-US" sz="2000" b="1" dirty="0"/>
              <a:t>any endeavor as requested </a:t>
            </a:r>
            <a:r>
              <a:rPr lang="en-US" sz="2000" dirty="0"/>
              <a:t>by the IOC Governing Bodies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AutoNum type="arabicPlain"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9A0AA0-74E3-2C4E-DE6F-0E2579AC5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9616ED-C0F6-1C2D-969F-1A4B3F8B6E1A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19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C1C4B-D64B-6FFE-EDA0-198E052C9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D7592-090B-870A-C9AE-69A1A0164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Election of Co-Chairs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C0484-5153-6ADF-F05A-79FA617D8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074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sz="2000" b="1" dirty="0"/>
              <a:t>Candidates</a:t>
            </a:r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dirty="0"/>
          </a:p>
          <a:p>
            <a:pPr marL="514350" lvl="0" indent="-514350">
              <a:buAutoNum type="arabicPlain"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CF95B-4C61-E842-82A7-0BB5E0DE8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5623BB-A5A2-E9A7-C968-B1A240ED35EB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9E757-C42A-BE1C-1A15-2CCF2437FE7D}"/>
              </a:ext>
            </a:extLst>
          </p:cNvPr>
          <p:cNvSpPr txBox="1">
            <a:spLocks/>
          </p:cNvSpPr>
          <p:nvPr/>
        </p:nvSpPr>
        <p:spPr>
          <a:xfrm>
            <a:off x="3076668" y="2337719"/>
            <a:ext cx="2640145" cy="5307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Ms. Marinez Scherer, PhD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Associate Professor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Federal </a:t>
            </a:r>
            <a:r>
              <a:rPr lang="fr-FR" sz="2000" dirty="0" err="1"/>
              <a:t>University</a:t>
            </a:r>
            <a:r>
              <a:rPr lang="fr-FR" sz="2000" dirty="0"/>
              <a:t> Santa Catarina, Brazil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626A47-5115-4B2C-9AA2-3E7152468D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540" y="2787707"/>
            <a:ext cx="1861092" cy="2429727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E9085D-EA23-39CB-119B-44B3E956982A}"/>
              </a:ext>
            </a:extLst>
          </p:cNvPr>
          <p:cNvSpPr txBox="1">
            <a:spLocks/>
          </p:cNvSpPr>
          <p:nvPr/>
        </p:nvSpPr>
        <p:spPr>
          <a:xfrm>
            <a:off x="8274712" y="2261833"/>
            <a:ext cx="2812366" cy="5307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Mr. Gunnar Finke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err="1"/>
              <a:t>Ocean</a:t>
            </a:r>
            <a:r>
              <a:rPr lang="fr-FR" sz="2000" dirty="0"/>
              <a:t> Team Leader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err="1"/>
              <a:t>German</a:t>
            </a:r>
            <a:r>
              <a:rPr lang="fr-FR" sz="2000" dirty="0"/>
              <a:t> International </a:t>
            </a:r>
            <a:r>
              <a:rPr lang="fr-FR" sz="2000" dirty="0" err="1"/>
              <a:t>Cooperation</a:t>
            </a:r>
            <a:r>
              <a:rPr lang="fr-FR" sz="2000" dirty="0"/>
              <a:t> Agency (GIZ)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11" name="Picture 10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A262F51F-608C-8DE0-1D04-5EDBFF5659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494" y="2787708"/>
            <a:ext cx="1785704" cy="242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34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C2156-3098-7BBB-7118-65F302B1D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2C171-B8D3-22F2-798E-F170ABDE2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SOPM </a:t>
            </a:r>
            <a:r>
              <a:rPr lang="fr-FR" sz="3600" b="1" dirty="0" err="1"/>
              <a:t>Strategy</a:t>
            </a:r>
            <a:r>
              <a:rPr lang="fr-FR" sz="3600" b="1" dirty="0"/>
              <a:t> </a:t>
            </a:r>
            <a:r>
              <a:rPr lang="fr-FR" sz="3600" b="1" dirty="0" err="1"/>
              <a:t>Implementation</a:t>
            </a:r>
            <a:r>
              <a:rPr lang="fr-FR" sz="3600" b="1" dirty="0"/>
              <a:t> Plan 2025-2027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5A112-AF5B-1D20-442F-4CB4AE769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2136658"/>
            <a:ext cx="10884877" cy="371315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/>
              <a:t>Adoption at </a:t>
            </a:r>
            <a:r>
              <a:rPr lang="fr-FR" sz="2400" b="1" dirty="0"/>
              <a:t>33rd session IOC General </a:t>
            </a:r>
            <a:r>
              <a:rPr lang="fr-FR" sz="2400" b="1" dirty="0" err="1"/>
              <a:t>Assembly</a:t>
            </a:r>
            <a:r>
              <a:rPr lang="fr-FR" sz="2400" dirty="0"/>
              <a:t>: </a:t>
            </a:r>
            <a:r>
              <a:rPr lang="fr-FR" sz="2400" dirty="0">
                <a:hlinkClick r:id="rId2"/>
              </a:rPr>
              <a:t>IOC/A-33/4.1.Doc(1)</a:t>
            </a:r>
            <a:endParaRPr lang="fr-F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err="1"/>
              <a:t>Implementation</a:t>
            </a:r>
            <a:r>
              <a:rPr lang="fr-FR" sz="2400" dirty="0"/>
              <a:t> Plan </a:t>
            </a:r>
            <a:r>
              <a:rPr lang="fr-FR" sz="2400" dirty="0" err="1"/>
              <a:t>period</a:t>
            </a:r>
            <a:r>
              <a:rPr lang="fr-FR" sz="2400" dirty="0"/>
              <a:t> </a:t>
            </a:r>
            <a:r>
              <a:rPr lang="fr-FR" sz="2400" b="1" dirty="0" err="1"/>
              <a:t>mid</a:t>
            </a:r>
            <a:r>
              <a:rPr lang="fr-FR" sz="2400" b="1" dirty="0"/>
              <a:t> 2025-end 2027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 err="1"/>
              <a:t>Reporting</a:t>
            </a:r>
            <a:r>
              <a:rPr lang="fr-FR" sz="2400" b="1" dirty="0"/>
              <a:t> </a:t>
            </a:r>
            <a:r>
              <a:rPr lang="fr-FR" sz="2400" dirty="0"/>
              <a:t>to the 34th session of the </a:t>
            </a:r>
            <a:r>
              <a:rPr lang="fr-FR" sz="2400" b="1" dirty="0"/>
              <a:t>IOC General </a:t>
            </a:r>
            <a:r>
              <a:rPr lang="fr-FR" sz="2400" b="1" dirty="0" err="1"/>
              <a:t>Assembly</a:t>
            </a:r>
            <a:r>
              <a:rPr lang="fr-FR" sz="2400" b="1" dirty="0"/>
              <a:t> </a:t>
            </a:r>
            <a:r>
              <a:rPr lang="fr-FR" sz="2400" dirty="0"/>
              <a:t>(June-July 2027)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b="1" dirty="0"/>
              <a:t>Five Expert</a:t>
            </a:r>
            <a:r>
              <a:rPr lang="fr-FR" sz="2400" dirty="0"/>
              <a:t> </a:t>
            </a:r>
            <a:r>
              <a:rPr lang="fr-FR" sz="2400" dirty="0" err="1"/>
              <a:t>Working</a:t>
            </a:r>
            <a:r>
              <a:rPr lang="fr-FR" sz="2400" dirty="0"/>
              <a:t> Group </a:t>
            </a:r>
            <a:r>
              <a:rPr lang="fr-FR" sz="2400" b="1" dirty="0"/>
              <a:t>meetings</a:t>
            </a:r>
            <a:r>
              <a:rPr lang="fr-FR" sz="2400" dirty="0"/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dirty="0" err="1"/>
              <a:t>December</a:t>
            </a:r>
            <a:r>
              <a:rPr lang="fr-FR" sz="2000" dirty="0"/>
              <a:t> 2025 (online)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dirty="0" err="1"/>
              <a:t>February</a:t>
            </a:r>
            <a:r>
              <a:rPr lang="fr-FR" sz="2000" dirty="0"/>
              <a:t>-March 2026 (online)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dirty="0" err="1"/>
              <a:t>Oct-Nov</a:t>
            </a:r>
            <a:r>
              <a:rPr lang="fr-FR" sz="2000" dirty="0"/>
              <a:t> 2026 (in </a:t>
            </a:r>
            <a:r>
              <a:rPr lang="fr-FR" sz="2000" dirty="0" err="1"/>
              <a:t>person</a:t>
            </a:r>
            <a:r>
              <a:rPr lang="fr-FR" sz="2000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dirty="0"/>
              <a:t>March-April 2027 (online)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000" dirty="0" err="1"/>
              <a:t>Nov-Dec</a:t>
            </a:r>
            <a:r>
              <a:rPr lang="fr-FR" sz="2000" dirty="0"/>
              <a:t> 2027 (online)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9D14BD-C3A2-B7DB-9E17-0387B5642A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37E5BE-EDD9-741E-21CB-6311D5841CF9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78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88C24-C41B-2D35-CE5B-8D78F8346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346E-315B-8E2A-9659-FC891716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Vision, Mission &amp; </a:t>
            </a:r>
            <a:r>
              <a:rPr lang="fr-FR" sz="3600" b="1" dirty="0" err="1"/>
              <a:t>Outcomes</a:t>
            </a:r>
            <a:endParaRPr lang="fr-F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2DC99-9061-0F8D-2239-F9855B8F7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1994438"/>
            <a:ext cx="10884877" cy="46642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600" b="1" u="sng" dirty="0"/>
              <a:t>Vision</a:t>
            </a:r>
          </a:p>
          <a:p>
            <a:pPr marL="0" indent="0">
              <a:buNone/>
            </a:pPr>
            <a:r>
              <a:rPr lang="fr-FR" sz="2600" dirty="0"/>
              <a:t>IOC </a:t>
            </a:r>
            <a:r>
              <a:rPr lang="fr-FR" sz="2600" dirty="0" err="1"/>
              <a:t>Member</a:t>
            </a:r>
            <a:r>
              <a:rPr lang="fr-FR" sz="2600" dirty="0"/>
              <a:t> States </a:t>
            </a:r>
            <a:r>
              <a:rPr lang="fr-FR" sz="2600" dirty="0" err="1"/>
              <a:t>equipped</a:t>
            </a:r>
            <a:r>
              <a:rPr lang="fr-FR" sz="2600" dirty="0"/>
              <a:t> to </a:t>
            </a:r>
            <a:r>
              <a:rPr lang="fr-FR" sz="2600" dirty="0" err="1"/>
              <a:t>implement</a:t>
            </a:r>
            <a:r>
              <a:rPr lang="fr-FR" sz="2600" dirty="0"/>
              <a:t> </a:t>
            </a:r>
            <a:r>
              <a:rPr lang="fr-FR" sz="2600" dirty="0" err="1"/>
              <a:t>knowledge-based</a:t>
            </a:r>
            <a:r>
              <a:rPr lang="fr-FR" sz="2600" dirty="0"/>
              <a:t> SOPM</a:t>
            </a:r>
          </a:p>
          <a:p>
            <a:pPr marL="0" indent="0">
              <a:buNone/>
            </a:pPr>
            <a:endParaRPr lang="fr-FR" sz="2600" dirty="0"/>
          </a:p>
          <a:p>
            <a:pPr marL="0" indent="0">
              <a:buNone/>
            </a:pPr>
            <a:r>
              <a:rPr lang="fr-FR" sz="2600" b="1" u="sng" dirty="0"/>
              <a:t>Mission</a:t>
            </a:r>
          </a:p>
          <a:p>
            <a:pPr marL="0" indent="0">
              <a:buNone/>
            </a:pPr>
            <a:r>
              <a:rPr lang="fr-FR" sz="2600" dirty="0"/>
              <a:t>Support </a:t>
            </a:r>
            <a:r>
              <a:rPr lang="fr-FR" sz="2600" dirty="0" err="1"/>
              <a:t>decision-makers</a:t>
            </a:r>
            <a:r>
              <a:rPr lang="fr-FR" sz="2600" dirty="0"/>
              <a:t> by </a:t>
            </a:r>
            <a:r>
              <a:rPr lang="fr-FR" sz="2600" dirty="0" err="1"/>
              <a:t>facilitating</a:t>
            </a:r>
            <a:r>
              <a:rPr lang="fr-FR" sz="2600" dirty="0"/>
              <a:t> data </a:t>
            </a:r>
            <a:r>
              <a:rPr lang="fr-FR" sz="2600" dirty="0" err="1"/>
              <a:t>uptake</a:t>
            </a:r>
            <a:r>
              <a:rPr lang="fr-FR" sz="2600" dirty="0"/>
              <a:t>, </a:t>
            </a:r>
            <a:r>
              <a:rPr lang="fr-FR" sz="2600" dirty="0" err="1"/>
              <a:t>advancing</a:t>
            </a:r>
            <a:r>
              <a:rPr lang="fr-FR" sz="2600" dirty="0"/>
              <a:t> </a:t>
            </a:r>
            <a:r>
              <a:rPr lang="fr-FR" sz="2600" dirty="0" err="1"/>
              <a:t>knowledge</a:t>
            </a:r>
            <a:r>
              <a:rPr lang="fr-FR" sz="2600" dirty="0"/>
              <a:t> </a:t>
            </a:r>
            <a:r>
              <a:rPr lang="fr-FR" sz="2600" dirty="0" err="1"/>
              <a:t>products</a:t>
            </a:r>
            <a:r>
              <a:rPr lang="fr-FR" sz="2600" dirty="0"/>
              <a:t>, and </a:t>
            </a:r>
            <a:r>
              <a:rPr lang="fr-FR" sz="2600" dirty="0" err="1"/>
              <a:t>strengthening</a:t>
            </a:r>
            <a:r>
              <a:rPr lang="fr-FR" sz="2600" dirty="0"/>
              <a:t> </a:t>
            </a:r>
            <a:r>
              <a:rPr lang="fr-FR" sz="2600" dirty="0" err="1"/>
              <a:t>capacities</a:t>
            </a:r>
            <a:r>
              <a:rPr lang="fr-FR" sz="2600" dirty="0"/>
              <a:t> by 2030</a:t>
            </a:r>
          </a:p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600" b="1" u="sng" dirty="0" err="1"/>
              <a:t>Expected</a:t>
            </a:r>
            <a:r>
              <a:rPr lang="fr-FR" sz="2600" b="1" u="sng" dirty="0"/>
              <a:t> </a:t>
            </a:r>
            <a:r>
              <a:rPr lang="fr-FR" sz="2600" b="1" u="sng" dirty="0" err="1"/>
              <a:t>Outcomes</a:t>
            </a:r>
            <a:endParaRPr lang="fr-FR" sz="2600" b="1" u="sng" dirty="0"/>
          </a:p>
          <a:p>
            <a:pPr marL="342900" indent="-342900">
              <a:buAutoNum type="arabicPeriod"/>
            </a:pPr>
            <a:r>
              <a:rPr lang="fr-FR" sz="2200" dirty="0"/>
              <a:t>Science-</a:t>
            </a:r>
            <a:r>
              <a:rPr lang="fr-FR" sz="2200" dirty="0" err="1"/>
              <a:t>based</a:t>
            </a:r>
            <a:r>
              <a:rPr lang="fr-FR" sz="2200" dirty="0"/>
              <a:t> SOPM </a:t>
            </a:r>
            <a:r>
              <a:rPr lang="fr-FR" sz="2200" dirty="0" err="1"/>
              <a:t>policy</a:t>
            </a:r>
            <a:r>
              <a:rPr lang="fr-FR" sz="2200" dirty="0"/>
              <a:t> </a:t>
            </a:r>
            <a:r>
              <a:rPr lang="fr-FR" sz="2200" dirty="0" err="1"/>
              <a:t>approaches</a:t>
            </a:r>
            <a:endParaRPr lang="fr-FR" sz="2200" dirty="0"/>
          </a:p>
          <a:p>
            <a:pPr marL="342900" indent="-342900">
              <a:buAutoNum type="arabicPeriod"/>
            </a:pPr>
            <a:r>
              <a:rPr lang="fr-FR" sz="2200" dirty="0" err="1"/>
              <a:t>Integration</a:t>
            </a:r>
            <a:r>
              <a:rPr lang="fr-FR" sz="2200" dirty="0"/>
              <a:t> of </a:t>
            </a:r>
            <a:r>
              <a:rPr lang="fr-FR" sz="2200" dirty="0" err="1"/>
              <a:t>ocean</a:t>
            </a:r>
            <a:r>
              <a:rPr lang="fr-FR" sz="2200" dirty="0"/>
              <a:t> data &amp; </a:t>
            </a:r>
            <a:r>
              <a:rPr lang="fr-FR" sz="2200" dirty="0" err="1"/>
              <a:t>knowledge</a:t>
            </a:r>
            <a:endParaRPr lang="fr-FR" sz="2200" dirty="0"/>
          </a:p>
          <a:p>
            <a:pPr marL="342900" indent="-342900">
              <a:buAutoNum type="arabicPeriod"/>
            </a:pPr>
            <a:r>
              <a:rPr lang="fr-FR" sz="2200" dirty="0" err="1"/>
              <a:t>Coherence</a:t>
            </a:r>
            <a:r>
              <a:rPr lang="fr-FR" sz="2200" dirty="0"/>
              <a:t> </a:t>
            </a:r>
            <a:r>
              <a:rPr lang="fr-FR" sz="2200" dirty="0" err="1"/>
              <a:t>across</a:t>
            </a:r>
            <a:r>
              <a:rPr lang="fr-FR" sz="2200" dirty="0"/>
              <a:t> </a:t>
            </a:r>
            <a:r>
              <a:rPr lang="fr-FR" sz="2200" dirty="0" err="1"/>
              <a:t>sectors</a:t>
            </a:r>
            <a:r>
              <a:rPr lang="fr-FR" sz="2200" dirty="0"/>
              <a:t> &amp; </a:t>
            </a:r>
            <a:r>
              <a:rPr lang="fr-FR" sz="2200" dirty="0" err="1"/>
              <a:t>boundaries</a:t>
            </a:r>
            <a:endParaRPr lang="fr-FR" sz="2200" dirty="0"/>
          </a:p>
          <a:p>
            <a:pPr marL="342900" indent="-342900">
              <a:buAutoNum type="arabicPeriod"/>
            </a:pPr>
            <a:r>
              <a:rPr lang="fr-FR" sz="2200" dirty="0" err="1"/>
              <a:t>Increased</a:t>
            </a:r>
            <a:r>
              <a:rPr lang="fr-FR" sz="2200" dirty="0"/>
              <a:t> stakeholder </a:t>
            </a:r>
            <a:r>
              <a:rPr lang="fr-FR" sz="2200" dirty="0" err="1"/>
              <a:t>capacity</a:t>
            </a:r>
            <a:endParaRPr lang="fr-FR" sz="2200" dirty="0"/>
          </a:p>
          <a:p>
            <a:pPr marL="342900" indent="-342900">
              <a:buAutoNum type="arabicPeriod"/>
            </a:pPr>
            <a:r>
              <a:rPr lang="fr-FR" sz="2200" dirty="0" err="1"/>
              <a:t>Climate</a:t>
            </a:r>
            <a:r>
              <a:rPr lang="fr-FR" sz="2200" dirty="0"/>
              <a:t> &amp; </a:t>
            </a:r>
            <a:r>
              <a:rPr lang="fr-FR" sz="2200" dirty="0" err="1"/>
              <a:t>Biodiversity</a:t>
            </a:r>
            <a:r>
              <a:rPr lang="fr-FR" sz="2200" dirty="0"/>
              <a:t> </a:t>
            </a:r>
            <a:r>
              <a:rPr lang="fr-FR" sz="2200" dirty="0" err="1"/>
              <a:t>integration</a:t>
            </a:r>
            <a:endParaRPr lang="fr-FR" sz="2200" dirty="0"/>
          </a:p>
          <a:p>
            <a:pPr marL="342900" indent="-342900">
              <a:buAutoNum type="arabicPeriod"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F52FD6-D177-9C00-D3F5-A23A893A9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34ADF6-F782-757C-94EC-9206C2E42210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970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3B17B-1D00-01D3-0969-ADC679D37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F4367-48DB-E4DF-7EEB-42652C67B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Key </a:t>
            </a:r>
            <a:r>
              <a:rPr lang="fr-FR" sz="3600" b="1" dirty="0" err="1"/>
              <a:t>Activities</a:t>
            </a:r>
            <a:endParaRPr lang="fr-F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04366-9934-87AD-31BD-9BA7E3491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2230414"/>
            <a:ext cx="10884877" cy="4664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b="1" dirty="0"/>
              <a:t>A1:	</a:t>
            </a:r>
            <a:r>
              <a:rPr lang="fr-FR" sz="2600" dirty="0" err="1"/>
              <a:t>Identify</a:t>
            </a:r>
            <a:r>
              <a:rPr lang="fr-FR" sz="2600" dirty="0"/>
              <a:t> </a:t>
            </a:r>
            <a:r>
              <a:rPr lang="fr-FR" sz="2600" b="1" dirty="0" err="1"/>
              <a:t>decision-makers</a:t>
            </a:r>
            <a:r>
              <a:rPr lang="fr-FR" sz="2600" b="1" dirty="0"/>
              <a:t> &amp; engagement </a:t>
            </a:r>
            <a:r>
              <a:rPr lang="fr-FR" sz="2600" dirty="0" err="1"/>
              <a:t>mechanisms</a:t>
            </a:r>
            <a:endParaRPr lang="fr-FR" sz="2600" dirty="0"/>
          </a:p>
          <a:p>
            <a:pPr marL="0" indent="0">
              <a:buNone/>
            </a:pPr>
            <a:r>
              <a:rPr lang="fr-FR" sz="2600" b="1" dirty="0"/>
              <a:t>A2:</a:t>
            </a:r>
            <a:r>
              <a:rPr lang="fr-FR" sz="2600" dirty="0"/>
              <a:t>	</a:t>
            </a:r>
            <a:r>
              <a:rPr lang="fr-FR" sz="2600" dirty="0" err="1"/>
              <a:t>Develop</a:t>
            </a:r>
            <a:r>
              <a:rPr lang="fr-FR" sz="2600" dirty="0"/>
              <a:t> </a:t>
            </a:r>
            <a:r>
              <a:rPr lang="fr-FR" sz="2600" b="1" dirty="0"/>
              <a:t>communication plan </a:t>
            </a:r>
            <a:r>
              <a:rPr lang="fr-FR" sz="2600" dirty="0"/>
              <a:t>&amp; </a:t>
            </a:r>
            <a:r>
              <a:rPr lang="fr-FR" sz="2600" dirty="0" err="1"/>
              <a:t>multilingual</a:t>
            </a:r>
            <a:r>
              <a:rPr lang="fr-FR" sz="2600" dirty="0"/>
              <a:t> </a:t>
            </a:r>
            <a:r>
              <a:rPr lang="fr-FR" sz="2600" dirty="0" err="1"/>
              <a:t>outreach</a:t>
            </a:r>
            <a:r>
              <a:rPr lang="fr-FR" sz="2600" dirty="0"/>
              <a:t> </a:t>
            </a:r>
            <a:r>
              <a:rPr lang="fr-FR" sz="2600" dirty="0" err="1"/>
              <a:t>materials</a:t>
            </a:r>
            <a:endParaRPr lang="fr-FR" sz="2600" dirty="0"/>
          </a:p>
          <a:p>
            <a:pPr marL="0" indent="0">
              <a:buNone/>
            </a:pPr>
            <a:r>
              <a:rPr lang="fr-FR" sz="2600" dirty="0"/>
              <a:t>	</a:t>
            </a:r>
            <a:r>
              <a:rPr lang="fr-FR" sz="2600" dirty="0" err="1"/>
              <a:t>What</a:t>
            </a:r>
            <a:r>
              <a:rPr lang="fr-FR" sz="2600" dirty="0"/>
              <a:t>, how, </a:t>
            </a:r>
            <a:r>
              <a:rPr lang="fr-FR" sz="2600" dirty="0" err="1"/>
              <a:t>why</a:t>
            </a:r>
            <a:r>
              <a:rPr lang="fr-FR" sz="2600" dirty="0"/>
              <a:t>, </a:t>
            </a:r>
            <a:r>
              <a:rPr lang="fr-FR" sz="2600" dirty="0" err="1"/>
              <a:t>when</a:t>
            </a:r>
            <a:r>
              <a:rPr lang="fr-FR" sz="2600" dirty="0"/>
              <a:t> of SOPM &amp; </a:t>
            </a:r>
            <a:r>
              <a:rPr lang="fr-FR" sz="2600" dirty="0" err="1"/>
              <a:t>role</a:t>
            </a:r>
            <a:r>
              <a:rPr lang="fr-FR" sz="2600" dirty="0"/>
              <a:t> of IOC</a:t>
            </a:r>
          </a:p>
          <a:p>
            <a:pPr marL="0" indent="0">
              <a:buNone/>
            </a:pPr>
            <a:r>
              <a:rPr lang="fr-FR" sz="2600" b="1" dirty="0"/>
              <a:t>A3:</a:t>
            </a:r>
            <a:r>
              <a:rPr lang="fr-FR" sz="2600" dirty="0"/>
              <a:t>	</a:t>
            </a:r>
            <a:r>
              <a:rPr lang="fr-FR" sz="2600" b="1" dirty="0"/>
              <a:t>End-user</a:t>
            </a:r>
            <a:r>
              <a:rPr lang="fr-FR" sz="2600" dirty="0"/>
              <a:t> consultations &amp; </a:t>
            </a:r>
            <a:r>
              <a:rPr lang="fr-FR" sz="2600" dirty="0" err="1"/>
              <a:t>reporting</a:t>
            </a:r>
            <a:r>
              <a:rPr lang="fr-FR" sz="2600" dirty="0"/>
              <a:t> on </a:t>
            </a:r>
            <a:r>
              <a:rPr lang="fr-FR" sz="2600" b="1" dirty="0"/>
              <a:t>science, data </a:t>
            </a:r>
            <a:r>
              <a:rPr lang="fr-FR" sz="2600" b="1" dirty="0" err="1"/>
              <a:t>needs</a:t>
            </a:r>
            <a:r>
              <a:rPr lang="fr-FR" sz="2600" b="1" dirty="0"/>
              <a:t> &amp; gaps</a:t>
            </a:r>
          </a:p>
          <a:p>
            <a:pPr marL="0" indent="0">
              <a:buNone/>
            </a:pPr>
            <a:r>
              <a:rPr lang="fr-FR" sz="2600" b="1" dirty="0"/>
              <a:t>A4:	</a:t>
            </a:r>
            <a:r>
              <a:rPr lang="fr-FR" sz="2600" dirty="0"/>
              <a:t>Review SOPM Initiatives, </a:t>
            </a:r>
            <a:r>
              <a:rPr lang="fr-FR" sz="2600" dirty="0" err="1"/>
              <a:t>develop</a:t>
            </a:r>
            <a:r>
              <a:rPr lang="fr-FR" sz="2600" dirty="0"/>
              <a:t>/</a:t>
            </a:r>
            <a:r>
              <a:rPr lang="fr-FR" sz="2600" dirty="0" err="1"/>
              <a:t>implement</a:t>
            </a:r>
            <a:r>
              <a:rPr lang="fr-FR" sz="2600" dirty="0"/>
              <a:t> </a:t>
            </a:r>
            <a:r>
              <a:rPr lang="fr-FR" sz="2600" b="1" dirty="0" err="1"/>
              <a:t>technical</a:t>
            </a:r>
            <a:r>
              <a:rPr lang="fr-FR" sz="2600" b="1" dirty="0"/>
              <a:t> guidance &amp; 	</a:t>
            </a:r>
            <a:r>
              <a:rPr lang="fr-FR" sz="2600" b="1" dirty="0" err="1"/>
              <a:t>capacity</a:t>
            </a:r>
            <a:r>
              <a:rPr lang="fr-FR" sz="2600" b="1" dirty="0"/>
              <a:t> </a:t>
            </a:r>
            <a:r>
              <a:rPr lang="fr-FR" sz="2600" b="1" dirty="0" err="1"/>
              <a:t>development</a:t>
            </a:r>
            <a:r>
              <a:rPr lang="fr-FR" sz="2600" dirty="0"/>
              <a:t> plan</a:t>
            </a:r>
          </a:p>
          <a:p>
            <a:pPr marL="0" indent="0">
              <a:buNone/>
            </a:pPr>
            <a:r>
              <a:rPr lang="fr-FR" sz="2600" b="1" dirty="0"/>
              <a:t>A5:	</a:t>
            </a:r>
            <a:r>
              <a:rPr lang="fr-FR" sz="2600" dirty="0"/>
              <a:t>Concept &amp; </a:t>
            </a:r>
            <a:r>
              <a:rPr lang="fr-FR" sz="2600" dirty="0" err="1"/>
              <a:t>ToR</a:t>
            </a:r>
            <a:r>
              <a:rPr lang="fr-FR" sz="2600" dirty="0"/>
              <a:t> for SOPM </a:t>
            </a:r>
            <a:r>
              <a:rPr lang="fr-FR" sz="2600" b="1" dirty="0"/>
              <a:t>pilot </a:t>
            </a:r>
            <a:r>
              <a:rPr lang="fr-FR" sz="2600" b="1" dirty="0" err="1"/>
              <a:t>project</a:t>
            </a:r>
            <a:r>
              <a:rPr lang="fr-FR" sz="2600" b="1" dirty="0"/>
              <a:t> </a:t>
            </a:r>
            <a:r>
              <a:rPr lang="fr-FR" sz="2600" dirty="0"/>
              <a:t>in </a:t>
            </a:r>
            <a:r>
              <a:rPr lang="fr-FR" sz="2600" dirty="0" err="1"/>
              <a:t>Member</a:t>
            </a:r>
            <a:r>
              <a:rPr lang="fr-FR" sz="2600" dirty="0"/>
              <a:t> States </a:t>
            </a:r>
          </a:p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200" dirty="0"/>
              <a:t>+ </a:t>
            </a:r>
            <a:r>
              <a:rPr lang="fr-FR" sz="2200" dirty="0" err="1"/>
              <a:t>Fundraising</a:t>
            </a:r>
            <a:r>
              <a:rPr lang="fr-FR" sz="2200" dirty="0"/>
              <a:t> &amp; partnership establishment</a:t>
            </a: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F685F3-B704-146F-1C36-6252C7391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376356-4BCB-55BE-B822-B67FE0AD1A10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033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B0C71-4111-D3E9-F796-41A80D32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8B769-1910-7860-8A40-2D521FC0F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971"/>
            <a:ext cx="10515600" cy="1325563"/>
          </a:xfrm>
        </p:spPr>
        <p:txBody>
          <a:bodyPr/>
          <a:lstStyle/>
          <a:p>
            <a:r>
              <a:rPr lang="fr-FR" sz="3600" b="1" dirty="0"/>
              <a:t>Work Plan &amp;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CBC55-ABE4-9EFB-260B-642B2C579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4" y="2230414"/>
            <a:ext cx="10884877" cy="46642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endParaRPr lang="fr-FR" sz="2200" dirty="0"/>
          </a:p>
          <a:p>
            <a:pPr marL="342900" indent="-342900">
              <a:buAutoNum type="arabicPeriod"/>
            </a:pPr>
            <a:endParaRPr lang="fr-FR" sz="1600" dirty="0"/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endParaRPr lang="fr-FR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138D9E-C2EF-573B-F3A1-EDD2F7FB1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061" y="618616"/>
            <a:ext cx="1052035" cy="99210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B20B576-0B5F-49E4-0DB8-99AC770FDD46}"/>
              </a:ext>
            </a:extLst>
          </p:cNvPr>
          <p:cNvCxnSpPr/>
          <p:nvPr/>
        </p:nvCxnSpPr>
        <p:spPr>
          <a:xfrm>
            <a:off x="931984" y="1738629"/>
            <a:ext cx="10681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391911-2FD5-34E1-E44D-108CA0FDAC2F}"/>
              </a:ext>
            </a:extLst>
          </p:cNvPr>
          <p:cNvSpPr txBox="1">
            <a:spLocks/>
          </p:cNvSpPr>
          <p:nvPr/>
        </p:nvSpPr>
        <p:spPr>
          <a:xfrm>
            <a:off x="1084384" y="2009190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5F7D0D-8D1C-49FC-066F-450D9D7243E9}"/>
              </a:ext>
            </a:extLst>
          </p:cNvPr>
          <p:cNvSpPr txBox="1">
            <a:spLocks/>
          </p:cNvSpPr>
          <p:nvPr/>
        </p:nvSpPr>
        <p:spPr>
          <a:xfrm>
            <a:off x="1084384" y="2382814"/>
            <a:ext cx="10884877" cy="4664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fr-FR" sz="2600" b="1" dirty="0" err="1"/>
              <a:t>Fundraising</a:t>
            </a:r>
            <a:r>
              <a:rPr lang="fr-FR" sz="2600" b="1" dirty="0"/>
              <a:t> &amp; partnership building </a:t>
            </a:r>
            <a:r>
              <a:rPr lang="fr-FR" sz="2600" i="1" dirty="0" err="1"/>
              <a:t>throughout</a:t>
            </a:r>
            <a:r>
              <a:rPr lang="fr-FR" sz="2600" i="1" dirty="0"/>
              <a:t> Q3 2025-Q4 2027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600" dirty="0"/>
              <a:t>Complete </a:t>
            </a:r>
            <a:r>
              <a:rPr lang="fr-FR" sz="2600" b="1" dirty="0"/>
              <a:t>communication plan, </a:t>
            </a:r>
            <a:r>
              <a:rPr lang="fr-FR" sz="2600" b="1" dirty="0" err="1"/>
              <a:t>outreach</a:t>
            </a:r>
            <a:r>
              <a:rPr lang="fr-FR" sz="2600" b="1" dirty="0"/>
              <a:t> </a:t>
            </a:r>
            <a:r>
              <a:rPr lang="fr-FR" sz="2600" b="1" dirty="0" err="1"/>
              <a:t>materials</a:t>
            </a:r>
            <a:r>
              <a:rPr lang="fr-FR" sz="2600" b="1" dirty="0"/>
              <a:t> &amp; initial good practices</a:t>
            </a:r>
            <a:r>
              <a:rPr lang="fr-FR" sz="2600" dirty="0"/>
              <a:t> </a:t>
            </a:r>
            <a:r>
              <a:rPr lang="fr-FR" sz="2600" dirty="0" err="1"/>
              <a:t>summarized</a:t>
            </a:r>
            <a:r>
              <a:rPr lang="fr-FR" sz="2600" dirty="0"/>
              <a:t> </a:t>
            </a:r>
            <a:r>
              <a:rPr lang="fr-FR" sz="2600" i="1" dirty="0"/>
              <a:t>by Q2 2026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600" b="1" dirty="0" err="1"/>
              <a:t>Technical</a:t>
            </a:r>
            <a:r>
              <a:rPr lang="fr-FR" sz="2600" b="1" dirty="0"/>
              <a:t> guidance &amp; best practices </a:t>
            </a:r>
            <a:r>
              <a:rPr lang="fr-FR" sz="2600" i="1" dirty="0"/>
              <a:t>by Q3 2026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600" dirty="0"/>
              <a:t>Start </a:t>
            </a:r>
            <a:r>
              <a:rPr lang="fr-FR" sz="2600" b="1" dirty="0"/>
              <a:t>pilot </a:t>
            </a:r>
            <a:r>
              <a:rPr lang="fr-FR" sz="2600" b="1" dirty="0" err="1"/>
              <a:t>project</a:t>
            </a:r>
            <a:r>
              <a:rPr lang="fr-FR" sz="2600" b="1" dirty="0"/>
              <a:t> </a:t>
            </a:r>
            <a:r>
              <a:rPr lang="fr-FR" sz="2600" b="1" dirty="0" err="1"/>
              <a:t>Member</a:t>
            </a:r>
            <a:r>
              <a:rPr lang="fr-FR" sz="2600" b="1" dirty="0"/>
              <a:t> </a:t>
            </a:r>
            <a:r>
              <a:rPr lang="fr-FR" sz="2600" dirty="0"/>
              <a:t>States </a:t>
            </a:r>
            <a:r>
              <a:rPr lang="fr-FR" sz="2600" i="1" dirty="0"/>
              <a:t>by Q4 2026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600" dirty="0" err="1"/>
              <a:t>Organize</a:t>
            </a:r>
            <a:r>
              <a:rPr lang="fr-FR" sz="2600" dirty="0"/>
              <a:t> </a:t>
            </a:r>
            <a:r>
              <a:rPr lang="fr-FR" sz="2600" b="1" dirty="0" err="1"/>
              <a:t>regional</a:t>
            </a:r>
            <a:r>
              <a:rPr lang="fr-FR" sz="2600" b="1" dirty="0"/>
              <a:t> consultations for data &amp; science </a:t>
            </a:r>
            <a:r>
              <a:rPr lang="fr-FR" sz="2600" b="1" dirty="0" err="1"/>
              <a:t>needs</a:t>
            </a:r>
            <a:r>
              <a:rPr lang="fr-FR" sz="2600" b="1" dirty="0"/>
              <a:t> report </a:t>
            </a:r>
            <a:r>
              <a:rPr lang="fr-FR" sz="2600" i="1" dirty="0"/>
              <a:t>in Q2-Q4 2026, Q1 2027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600" b="1" dirty="0" err="1"/>
              <a:t>Consolidate</a:t>
            </a:r>
            <a:r>
              <a:rPr lang="fr-FR" sz="2600" b="1" dirty="0"/>
              <a:t> </a:t>
            </a:r>
            <a:r>
              <a:rPr lang="fr-FR" sz="2600" b="1" dirty="0" err="1"/>
              <a:t>progress</a:t>
            </a:r>
            <a:r>
              <a:rPr lang="fr-FR" sz="2600" b="1" dirty="0"/>
              <a:t> &amp; update </a:t>
            </a:r>
            <a:r>
              <a:rPr lang="fr-FR" sz="2600" b="1" dirty="0" err="1"/>
              <a:t>Implementation</a:t>
            </a:r>
            <a:r>
              <a:rPr lang="fr-FR" sz="2600" b="1" dirty="0"/>
              <a:t> Plan </a:t>
            </a:r>
            <a:r>
              <a:rPr lang="fr-FR" sz="2600" dirty="0"/>
              <a:t>for </a:t>
            </a:r>
            <a:r>
              <a:rPr lang="fr-FR" sz="2600" i="1" dirty="0"/>
              <a:t>IOC-GA 2027</a:t>
            </a:r>
          </a:p>
          <a:p>
            <a:pPr marL="0" indent="0">
              <a:buNone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600" dirty="0"/>
          </a:p>
          <a:p>
            <a:pPr>
              <a:buFont typeface="Wingdings" panose="05000000000000000000" pitchFamily="2" charset="2"/>
              <a:buChar char="§"/>
            </a:pPr>
            <a:endParaRPr lang="fr-FR" sz="22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608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79969FB-D5E5-5461-F2CB-0903C744B4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389864"/>
              </p:ext>
            </p:extLst>
          </p:nvPr>
        </p:nvGraphicFramePr>
        <p:xfrm>
          <a:off x="752514" y="145026"/>
          <a:ext cx="1068697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261">
                  <a:extLst>
                    <a:ext uri="{9D8B030D-6E8A-4147-A177-3AD203B41FA5}">
                      <a16:colId xmlns:a16="http://schemas.microsoft.com/office/drawing/2014/main" val="554271867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328977050"/>
                    </a:ext>
                  </a:extLst>
                </a:gridCol>
                <a:gridCol w="8312827">
                  <a:extLst>
                    <a:ext uri="{9D8B030D-6E8A-4147-A177-3AD203B41FA5}">
                      <a16:colId xmlns:a16="http://schemas.microsoft.com/office/drawing/2014/main" val="1872994008"/>
                    </a:ext>
                  </a:extLst>
                </a:gridCol>
              </a:tblGrid>
              <a:tr h="243571">
                <a:tc>
                  <a:txBody>
                    <a:bodyPr/>
                    <a:lstStyle/>
                    <a:p>
                      <a:r>
                        <a:rPr lang="fr-FR" sz="1400" dirty="0"/>
                        <a:t>Timeline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Milestone </a:t>
                      </a:r>
                      <a:r>
                        <a:rPr lang="fr-FR" sz="1400" dirty="0" err="1"/>
                        <a:t>Deliverables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265413"/>
                  </a:ext>
                </a:extLst>
              </a:tr>
              <a:tr h="522141">
                <a:tc>
                  <a:txBody>
                    <a:bodyPr/>
                    <a:lstStyle/>
                    <a:p>
                      <a:r>
                        <a:rPr lang="fr-FR" sz="1400" b="1" dirty="0"/>
                        <a:t>Q3-Q4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A.1</a:t>
                      </a:r>
                    </a:p>
                    <a:p>
                      <a:r>
                        <a:rPr lang="fr-FR" sz="1400" b="1" dirty="0"/>
                        <a:t>A.2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Initial </a:t>
                      </a:r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; Team Set Up; COP30 adoption; 1st WG Expert Meeting</a:t>
                      </a:r>
                    </a:p>
                    <a:p>
                      <a:r>
                        <a:rPr lang="fr-FR" sz="1400" dirty="0"/>
                        <a:t>Velux; Tiffany &amp; Co </a:t>
                      </a:r>
                      <a:r>
                        <a:rPr lang="fr-FR" sz="1400" dirty="0" err="1"/>
                        <a:t>Foundation</a:t>
                      </a:r>
                      <a:r>
                        <a:rPr lang="fr-FR" sz="1400" dirty="0"/>
                        <a:t>; GEF</a:t>
                      </a:r>
                    </a:p>
                    <a:p>
                      <a:r>
                        <a:rPr lang="fr-FR" sz="1400" dirty="0"/>
                        <a:t>Launch communication (</a:t>
                      </a:r>
                      <a:r>
                        <a:rPr lang="fr-FR" sz="1400" dirty="0" err="1"/>
                        <a:t>website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067787"/>
                  </a:ext>
                </a:extLst>
              </a:tr>
              <a:tr h="369850">
                <a:tc>
                  <a:txBody>
                    <a:bodyPr/>
                    <a:lstStyle/>
                    <a:p>
                      <a:r>
                        <a:rPr lang="fr-FR" sz="1400" b="1" dirty="0"/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A.2</a:t>
                      </a:r>
                    </a:p>
                    <a:p>
                      <a:r>
                        <a:rPr lang="fr-FR" sz="1400" b="1" dirty="0"/>
                        <a:t>A.4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Communication plan &amp; initial </a:t>
                      </a:r>
                      <a:r>
                        <a:rPr lang="fr-FR" sz="1400" dirty="0" err="1"/>
                        <a:t>outreach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materials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finalized</a:t>
                      </a:r>
                      <a:r>
                        <a:rPr lang="fr-FR" sz="1400" dirty="0"/>
                        <a:t>; initial good practices </a:t>
                      </a:r>
                      <a:r>
                        <a:rPr lang="fr-FR" sz="1400" dirty="0" err="1"/>
                        <a:t>summarized</a:t>
                      </a:r>
                      <a:r>
                        <a:rPr lang="fr-FR" sz="1400" dirty="0"/>
                        <a:t>/</a:t>
                      </a:r>
                      <a:r>
                        <a:rPr lang="fr-FR" sz="1400" dirty="0" err="1"/>
                        <a:t>dissiminated</a:t>
                      </a:r>
                      <a:endParaRPr lang="fr-FR" sz="1400" dirty="0"/>
                    </a:p>
                    <a:p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337391"/>
                  </a:ext>
                </a:extLst>
              </a:tr>
              <a:tr h="674432">
                <a:tc>
                  <a:txBody>
                    <a:bodyPr/>
                    <a:lstStyle/>
                    <a:p>
                      <a:r>
                        <a:rPr lang="fr-FR" sz="1400" b="1" dirty="0"/>
                        <a:t>Q2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A.1</a:t>
                      </a:r>
                    </a:p>
                    <a:p>
                      <a:r>
                        <a:rPr lang="fr-FR" sz="1400" b="1" dirty="0"/>
                        <a:t>A.2</a:t>
                      </a:r>
                    </a:p>
                    <a:p>
                      <a:r>
                        <a:rPr lang="fr-FR" sz="1400" b="1" dirty="0"/>
                        <a:t>A.3</a:t>
                      </a:r>
                    </a:p>
                    <a:p>
                      <a:r>
                        <a:rPr lang="fr-FR" sz="1400" b="1" dirty="0"/>
                        <a:t>A.4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Regional</a:t>
                      </a:r>
                      <a:r>
                        <a:rPr lang="fr-FR" sz="1400" dirty="0"/>
                        <a:t> meeting LAC/Caribbean (March); First in-country training; </a:t>
                      </a:r>
                      <a:r>
                        <a:rPr lang="fr-FR" sz="1400" dirty="0" err="1"/>
                        <a:t>preliminary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summary</a:t>
                      </a:r>
                      <a:r>
                        <a:rPr lang="fr-FR" sz="1400" dirty="0"/>
                        <a:t> data </a:t>
                      </a:r>
                      <a:r>
                        <a:rPr lang="fr-FR" sz="1400" dirty="0" err="1"/>
                        <a:t>needs</a:t>
                      </a:r>
                      <a:r>
                        <a:rPr lang="fr-FR" sz="1400" dirty="0"/>
                        <a:t>/gaps; 2</a:t>
                      </a:r>
                      <a:r>
                        <a:rPr lang="fr-FR" sz="1400" baseline="30000" dirty="0"/>
                        <a:t>nd</a:t>
                      </a:r>
                      <a:r>
                        <a:rPr lang="fr-FR" sz="1400" dirty="0"/>
                        <a:t> WG meeting April-May </a:t>
                      </a:r>
                    </a:p>
                    <a:p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  <a:p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communication plan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608813"/>
                  </a:ext>
                </a:extLst>
              </a:tr>
              <a:tr h="674432">
                <a:tc>
                  <a:txBody>
                    <a:bodyPr/>
                    <a:lstStyle/>
                    <a:p>
                      <a:r>
                        <a:rPr lang="fr-FR" sz="1400" b="1" dirty="0"/>
                        <a:t>Q3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A.5</a:t>
                      </a:r>
                    </a:p>
                    <a:p>
                      <a:r>
                        <a:rPr lang="fr-FR" sz="1400" b="1" dirty="0"/>
                        <a:t>A.1-A.4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Pilot </a:t>
                      </a:r>
                      <a:r>
                        <a:rPr lang="fr-FR" sz="1400" dirty="0" err="1"/>
                        <a:t>project</a:t>
                      </a:r>
                      <a:r>
                        <a:rPr lang="fr-FR" sz="1400" dirty="0"/>
                        <a:t> commences; </a:t>
                      </a:r>
                      <a:r>
                        <a:rPr lang="fr-FR" sz="1400" dirty="0" err="1"/>
                        <a:t>regional</a:t>
                      </a:r>
                      <a:r>
                        <a:rPr lang="fr-FR" sz="1400" dirty="0"/>
                        <a:t> meeting Asia (June); </a:t>
                      </a:r>
                      <a:r>
                        <a:rPr lang="fr-FR" sz="1400" dirty="0" err="1"/>
                        <a:t>biodiversity</a:t>
                      </a:r>
                      <a:r>
                        <a:rPr lang="fr-FR" sz="1400" dirty="0"/>
                        <a:t> &amp; </a:t>
                      </a:r>
                      <a:r>
                        <a:rPr lang="fr-FR" sz="1400" dirty="0" err="1"/>
                        <a:t>climate</a:t>
                      </a:r>
                      <a:r>
                        <a:rPr lang="fr-FR" sz="1400" dirty="0"/>
                        <a:t> expert meeting; draft </a:t>
                      </a:r>
                      <a:r>
                        <a:rPr lang="fr-FR" sz="1400" dirty="0" err="1"/>
                        <a:t>technical</a:t>
                      </a:r>
                      <a:r>
                        <a:rPr lang="fr-FR" sz="1400" dirty="0"/>
                        <a:t> guidance &amp; training; Our Ocean </a:t>
                      </a:r>
                      <a:r>
                        <a:rPr lang="fr-FR" sz="1400" dirty="0" err="1"/>
                        <a:t>Conference</a:t>
                      </a:r>
                      <a:endParaRPr lang="fr-FR" sz="1400" dirty="0"/>
                    </a:p>
                    <a:p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communication plan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442463"/>
                  </a:ext>
                </a:extLst>
              </a:tr>
              <a:tr h="369850">
                <a:tc>
                  <a:txBody>
                    <a:bodyPr/>
                    <a:lstStyle/>
                    <a:p>
                      <a:r>
                        <a:rPr lang="fr-FR" sz="1400" b="1" dirty="0"/>
                        <a:t>Q4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A.1</a:t>
                      </a:r>
                    </a:p>
                    <a:p>
                      <a:r>
                        <a:rPr lang="fr-FR" sz="1400" b="1" dirty="0"/>
                        <a:t>A.3</a:t>
                      </a:r>
                    </a:p>
                    <a:p>
                      <a:r>
                        <a:rPr lang="fr-FR" sz="1400" b="1" dirty="0"/>
                        <a:t>A.4  A.5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Regional</a:t>
                      </a:r>
                      <a:r>
                        <a:rPr lang="fr-FR" sz="1400" dirty="0"/>
                        <a:t> meeting </a:t>
                      </a:r>
                      <a:r>
                        <a:rPr lang="fr-FR" sz="1400" dirty="0" err="1"/>
                        <a:t>Africa</a:t>
                      </a:r>
                      <a:endParaRPr lang="fr-FR" sz="1400" dirty="0"/>
                    </a:p>
                    <a:p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639205"/>
                  </a:ext>
                </a:extLst>
              </a:tr>
              <a:tr h="522141">
                <a:tc>
                  <a:txBody>
                    <a:bodyPr/>
                    <a:lstStyle/>
                    <a:p>
                      <a:r>
                        <a:rPr lang="fr-FR" sz="1400" b="1" dirty="0"/>
                        <a:t>Q1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A.1</a:t>
                      </a:r>
                    </a:p>
                    <a:p>
                      <a:r>
                        <a:rPr lang="fr-FR" sz="1400" b="1" dirty="0"/>
                        <a:t>A.3</a:t>
                      </a:r>
                    </a:p>
                    <a:p>
                      <a:r>
                        <a:rPr lang="fr-FR" sz="1400" b="1" dirty="0"/>
                        <a:t>A.4  A.5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Regional</a:t>
                      </a:r>
                      <a:r>
                        <a:rPr lang="fr-FR" sz="1400" dirty="0"/>
                        <a:t> meeting </a:t>
                      </a:r>
                      <a:r>
                        <a:rPr lang="fr-FR" sz="1400" dirty="0" err="1"/>
                        <a:t>Indian</a:t>
                      </a:r>
                      <a:r>
                        <a:rPr lang="fr-FR" sz="1400" dirty="0"/>
                        <a:t> Ocean; </a:t>
                      </a:r>
                      <a:r>
                        <a:rPr lang="fr-FR" sz="1400" dirty="0" err="1"/>
                        <a:t>prep</a:t>
                      </a:r>
                      <a:r>
                        <a:rPr lang="fr-FR" sz="1400" dirty="0"/>
                        <a:t> for data </a:t>
                      </a:r>
                      <a:r>
                        <a:rPr lang="fr-FR" sz="1400" dirty="0" err="1"/>
                        <a:t>needs</a:t>
                      </a:r>
                      <a:r>
                        <a:rPr lang="fr-FR" sz="1400" dirty="0"/>
                        <a:t> report; WG meeting Mar-April</a:t>
                      </a:r>
                    </a:p>
                    <a:p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communication plan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741761"/>
                  </a:ext>
                </a:extLst>
              </a:tr>
              <a:tr h="522141">
                <a:tc>
                  <a:txBody>
                    <a:bodyPr/>
                    <a:lstStyle/>
                    <a:p>
                      <a:r>
                        <a:rPr lang="fr-FR" sz="1400" b="1" dirty="0"/>
                        <a:t>Q2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A.4 </a:t>
                      </a:r>
                    </a:p>
                    <a:p>
                      <a:r>
                        <a:rPr lang="fr-FR" sz="1400" b="1" dirty="0"/>
                        <a:t>A.5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Preparation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reporting</a:t>
                      </a:r>
                      <a:r>
                        <a:rPr lang="fr-FR" sz="1400" dirty="0"/>
                        <a:t> IOC-GA; </a:t>
                      </a:r>
                      <a:r>
                        <a:rPr lang="fr-FR" sz="1400" dirty="0" err="1"/>
                        <a:t>complete</a:t>
                      </a:r>
                      <a:r>
                        <a:rPr lang="fr-FR" sz="1400" dirty="0"/>
                        <a:t> guidance; update </a:t>
                      </a: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plan 2028-2030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communication plan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32854"/>
                  </a:ext>
                </a:extLst>
              </a:tr>
              <a:tr h="522141">
                <a:tc>
                  <a:txBody>
                    <a:bodyPr/>
                    <a:lstStyle/>
                    <a:p>
                      <a:r>
                        <a:rPr lang="fr-FR" sz="1400" b="1" dirty="0"/>
                        <a:t>Q3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Data </a:t>
                      </a:r>
                      <a:r>
                        <a:rPr lang="fr-FR" sz="1400" dirty="0" err="1"/>
                        <a:t>needs</a:t>
                      </a:r>
                      <a:r>
                        <a:rPr lang="fr-FR" sz="1400" dirty="0"/>
                        <a:t> report </a:t>
                      </a:r>
                      <a:r>
                        <a:rPr lang="fr-FR" sz="1400" dirty="0" err="1"/>
                        <a:t>completed</a:t>
                      </a:r>
                      <a:r>
                        <a:rPr lang="fr-FR" sz="1400" dirty="0"/>
                        <a:t>; start </a:t>
                      </a: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new biennium plans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Fundraising</a:t>
                      </a:r>
                      <a:r>
                        <a:rPr lang="fr-FR" sz="1400" dirty="0"/>
                        <a:t>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communication plan (</a:t>
                      </a:r>
                      <a:r>
                        <a:rPr lang="fr-FR" sz="1400" dirty="0" err="1"/>
                        <a:t>cont</a:t>
                      </a:r>
                      <a:r>
                        <a:rPr lang="fr-FR"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54317"/>
                  </a:ext>
                </a:extLst>
              </a:tr>
              <a:tr h="243571">
                <a:tc>
                  <a:txBody>
                    <a:bodyPr/>
                    <a:lstStyle/>
                    <a:p>
                      <a:r>
                        <a:rPr lang="fr-FR" sz="1400" b="1" dirty="0"/>
                        <a:t>Q4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A.1-A.5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WG Meeting (</a:t>
                      </a:r>
                      <a:r>
                        <a:rPr lang="fr-FR" sz="1400" dirty="0" err="1"/>
                        <a:t>Nov-Dec</a:t>
                      </a:r>
                      <a:r>
                        <a:rPr lang="fr-FR" sz="1400" dirty="0"/>
                        <a:t>) </a:t>
                      </a:r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post 34th IOC-AG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98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655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850</Words>
  <Application>Microsoft Office PowerPoint</Application>
  <PresentationFormat>Widescreen</PresentationFormat>
  <Paragraphs>176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1st Online Meeting  IOC-SOPM Working Group</vt:lpstr>
      <vt:lpstr>Adoption of the Agenda</vt:lpstr>
      <vt:lpstr>Terms Of Reference Working Group</vt:lpstr>
      <vt:lpstr>Election of Co-Chairs</vt:lpstr>
      <vt:lpstr>SOPM Strategy Implementation Plan 2025-2027</vt:lpstr>
      <vt:lpstr>Vision, Mission &amp; Outcomes</vt:lpstr>
      <vt:lpstr>Key Activities</vt:lpstr>
      <vt:lpstr>Work Plan &amp; Timeline</vt:lpstr>
      <vt:lpstr>PowerPoint Presentation</vt:lpstr>
      <vt:lpstr>IOC-SOPM Webpages &amp; Ocean Expert Directory</vt:lpstr>
      <vt:lpstr>Discussion &amp; Task Force Groups</vt:lpstr>
      <vt:lpstr>Any Other Business</vt:lpstr>
      <vt:lpstr>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Table &amp; Methods</dc:title>
  <dc:creator>Douvere, Fanny</dc:creator>
  <cp:lastModifiedBy>Gillard, Elle</cp:lastModifiedBy>
  <cp:revision>41</cp:revision>
  <dcterms:created xsi:type="dcterms:W3CDTF">2025-02-04T10:40:16Z</dcterms:created>
  <dcterms:modified xsi:type="dcterms:W3CDTF">2025-12-09T16:27:19Z</dcterms:modified>
</cp:coreProperties>
</file>