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35B00C16-1CD0-4144-A853-CE2F351AB93A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sldImg"/>
          </p:nvPr>
        </p:nvSpPr>
        <p:spPr>
          <a:xfrm>
            <a:off x="3027240" y="857160"/>
            <a:ext cx="3087360" cy="2314080"/>
          </a:xfrm>
          <a:prstGeom prst="rect">
            <a:avLst/>
          </a:prstGeom>
          <a:ln w="0">
            <a:noFill/>
          </a:ln>
        </p:spPr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sldNum" idx="10"/>
          </p:nvPr>
        </p:nvSpPr>
        <p:spPr>
          <a:xfrm>
            <a:off x="5179680" y="6514200"/>
            <a:ext cx="3961080" cy="34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E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0DBE8D7-6F8F-4EDB-960B-A7745A4C94B3}" type="slidenum">
              <a:rPr b="0" lang="es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C19A82-32AB-4FEB-9825-647BEA75DBA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1CE3C6-D2DB-49B5-B936-D385E0417A8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A5E646-DF0C-4A29-AC2F-83991AA846F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C5A07B-C0A3-4449-B0E3-2DF587C549F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6000018-CD79-44E2-9D02-0E65A9381A2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9062E67-0A14-4E53-A45A-639D22CD3F4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DD3EA67-9EED-43D1-A7FC-5A75D93A5E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38C9306-01EA-4916-BBAB-7A82DA9464B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89C4B50-C825-4551-84EC-7D06998221F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880" cy="530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C3BA654-E153-481F-88B9-6659DC631AF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61C8EFE-9710-4B48-AB2D-06650A9B26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F520B2-77F2-465D-8BE8-7906B95744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560181D-FB65-44EA-9C63-989E7A85B87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F856F1F-8B3A-405C-B796-3184169756C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F7F258C-A0D8-411E-B6AF-85D1C90F352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609C79A-4141-404E-9F6E-8721FEF524D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65DFAA8-7621-4965-8B62-CD113A23177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CF6CFB-A8F1-4CAA-9109-AB3EF23E849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877AA5-DEC1-4710-9DB1-9666701FB5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182208-E0AC-4B1C-B117-11ED290E01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880" cy="530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C71253-53F3-4903-8BC8-7B8C6EA8C5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FA065A-8F2F-4779-9532-BCFEA68CFA1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DA1593-E49E-400D-97FE-F6B254FE937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F43AFA-3FB4-4D0C-9B0F-D967F5B6D8D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200" spc="-1" strike="noStrike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30F9328-04DE-4545-B27A-DFF8C7487591}" type="slidenum">
              <a:rPr b="0" lang="de-DE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200" spc="-1" strike="noStrike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B7BA665-1390-42F6-A901-A3683E6C0A67}" type="slidenum">
              <a:rPr b="0" lang="de-DE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3" descr=""/>
          <p:cNvPicPr/>
          <p:nvPr/>
        </p:nvPicPr>
        <p:blipFill>
          <a:blip r:embed="rId1"/>
          <a:srcRect l="37581" t="56269" r="42341" b="25656"/>
          <a:stretch/>
        </p:blipFill>
        <p:spPr>
          <a:xfrm>
            <a:off x="7156080" y="0"/>
            <a:ext cx="1986840" cy="952920"/>
          </a:xfrm>
          <a:prstGeom prst="rect">
            <a:avLst/>
          </a:prstGeom>
          <a:ln w="9525">
            <a:noFill/>
          </a:ln>
        </p:spPr>
      </p:pic>
      <p:sp>
        <p:nvSpPr>
          <p:cNvPr id="89" name="CuadroTexto 3"/>
          <p:cNvSpPr/>
          <p:nvPr/>
        </p:nvSpPr>
        <p:spPr>
          <a:xfrm>
            <a:off x="1371600" y="1828800"/>
            <a:ext cx="183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0" name="CuadroTexto 6"/>
          <p:cNvSpPr/>
          <p:nvPr/>
        </p:nvSpPr>
        <p:spPr>
          <a:xfrm>
            <a:off x="31320" y="3234600"/>
            <a:ext cx="9039960" cy="28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WG1 members did not meet formally during the intersessional period but communication took place between members of the WG1 and other groups during meeting and conferences.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GB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Some meetings (since previous ICG/NEAMTWS, Nov. 2024):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Forecast Meeting - Lisbon (IPMA) (5-6 March)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Expert meeting on tsunami sources – Paris (UNESCO-IOC) (18-20 March)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EGU 2025 – Vienna (27 April – 2 May)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Coastwave2.0 training workshops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OUG drafting on-line meetings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Espace réservé du contenu 2"/>
          <p:cNvSpPr/>
          <p:nvPr/>
        </p:nvSpPr>
        <p:spPr>
          <a:xfrm>
            <a:off x="0" y="0"/>
            <a:ext cx="7314480" cy="130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i="1" lang="fr-FR" sz="1600" spc="-1" strike="noStrike">
                <a:solidFill>
                  <a:srgbClr val="8b8b8b"/>
                </a:solidFill>
                <a:latin typeface="Cambria"/>
                <a:ea typeface="Cambria"/>
              </a:rPr>
              <a:t>20th Session of the Intergouvenmantal Coordination Group for the Tsunami Early Warning and Mitigation System in the North-eastern Atalntic, the Mediterranean and Connected Seas (ICG/NEAMTWS-XX)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i="1" lang="fr-FR" sz="1600" spc="-1" strike="noStrike">
                <a:solidFill>
                  <a:srgbClr val="8b8b8b"/>
                </a:solidFill>
                <a:latin typeface="Cambria"/>
                <a:ea typeface="Cambria"/>
              </a:rPr>
              <a:t>Paris, France 3-5 December 2025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1143720" y="914400"/>
            <a:ext cx="7085160" cy="13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2a6099"/>
                </a:solidFill>
                <a:latin typeface="Arial"/>
                <a:ea typeface="DejaVu Sans"/>
              </a:rPr>
              <a:t>Working Group 1 – Hazard assessment and modelling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2a6099"/>
                </a:solidFill>
                <a:latin typeface="Arial"/>
                <a:ea typeface="DejaVu Sans"/>
              </a:rPr>
              <a:t>Jorge Macías – Universidad de Málaga, Spain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2a6099"/>
                </a:solidFill>
                <a:latin typeface="Arial"/>
                <a:ea typeface="DejaVu Sans"/>
              </a:rPr>
              <a:t>Audrey Gailler – CEA, France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ustomShape 4"/>
          <p:cNvSpPr/>
          <p:nvPr/>
        </p:nvSpPr>
        <p:spPr>
          <a:xfrm>
            <a:off x="373320" y="2442960"/>
            <a:ext cx="207540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de-DE" sz="2800" spc="-1" strike="noStrike">
                <a:solidFill>
                  <a:srgbClr val="558ed5"/>
                </a:solidFill>
                <a:latin typeface="Calibri"/>
                <a:ea typeface="DejaVu Sans"/>
              </a:rPr>
              <a:t>2025 Actions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3" descr=""/>
          <p:cNvPicPr/>
          <p:nvPr/>
        </p:nvPicPr>
        <p:blipFill>
          <a:blip r:embed="rId1"/>
          <a:srcRect l="37581" t="56269" r="42341" b="25656"/>
          <a:stretch/>
        </p:blipFill>
        <p:spPr>
          <a:xfrm>
            <a:off x="7156080" y="278280"/>
            <a:ext cx="1986840" cy="952920"/>
          </a:xfrm>
          <a:prstGeom prst="rect">
            <a:avLst/>
          </a:prstGeom>
          <a:ln w="9525">
            <a:noFill/>
          </a:ln>
        </p:spPr>
      </p:pic>
      <p:sp>
        <p:nvSpPr>
          <p:cNvPr id="95" name="CuadroTexto 6"/>
          <p:cNvSpPr/>
          <p:nvPr/>
        </p:nvSpPr>
        <p:spPr>
          <a:xfrm>
            <a:off x="1626120" y="-45000"/>
            <a:ext cx="493596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Plan of Action WG1 (agreed at ICG/NEAMTWS-XIX)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updated Dec. 2025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6" name="Image 5" descr=""/>
          <p:cNvPicPr/>
          <p:nvPr/>
        </p:nvPicPr>
        <p:blipFill>
          <a:blip r:embed="rId2"/>
          <a:stretch/>
        </p:blipFill>
        <p:spPr>
          <a:xfrm>
            <a:off x="235440" y="718920"/>
            <a:ext cx="8617320" cy="5978880"/>
          </a:xfrm>
          <a:prstGeom prst="rect">
            <a:avLst/>
          </a:prstGeom>
          <a:ln w="0">
            <a:solidFill>
              <a:srgbClr val="000000"/>
            </a:solidFill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3" descr=""/>
          <p:cNvPicPr/>
          <p:nvPr/>
        </p:nvPicPr>
        <p:blipFill>
          <a:blip r:embed="rId1"/>
          <a:srcRect l="37581" t="56269" r="42341" b="25656"/>
          <a:stretch/>
        </p:blipFill>
        <p:spPr>
          <a:xfrm>
            <a:off x="7156080" y="0"/>
            <a:ext cx="1986840" cy="952920"/>
          </a:xfrm>
          <a:prstGeom prst="rect">
            <a:avLst/>
          </a:prstGeom>
          <a:ln w="9525">
            <a:noFill/>
          </a:ln>
        </p:spPr>
      </p:pic>
      <p:sp>
        <p:nvSpPr>
          <p:cNvPr id="98" name="CuadroTexto 3"/>
          <p:cNvSpPr/>
          <p:nvPr/>
        </p:nvSpPr>
        <p:spPr>
          <a:xfrm>
            <a:off x="1371600" y="1828800"/>
            <a:ext cx="183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9" name="CuadroTexto 6"/>
          <p:cNvSpPr/>
          <p:nvPr/>
        </p:nvSpPr>
        <p:spPr>
          <a:xfrm>
            <a:off x="103320" y="1720080"/>
            <a:ext cx="9039960" cy="475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Items discussed during different project meetings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(OUG drafting, CostWave2.0, conferences and other meetings)</a:t>
            </a:r>
            <a:r>
              <a:rPr b="1" lang="en-GB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OUG update: Take part in writing the “tsunami forecasting” chapter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Tsunami sources (expert meeting)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Noto Sans CJK SC"/>
              </a:rPr>
              <a:t>Take part in the PSC of Coastwave2.0 project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Presentation in Coastwave2.0 workshops: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Training on evacuation mapping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Training on Tsunami hazard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Tsunami forecast approaches, focus on PTF (workshop organized by IPMA)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Calibri"/>
              </a:rPr>
              <a:t>Methodologies and procedures for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Calibri"/>
              </a:rPr>
              <a:t>hazard assessment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Calibri"/>
              </a:rPr>
              <a:t>(deterministic vs probabilistic) for different applications: preparation, mitigation, evacuation (Tsunami Ready).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CustomShape 4"/>
          <p:cNvSpPr/>
          <p:nvPr/>
        </p:nvSpPr>
        <p:spPr>
          <a:xfrm>
            <a:off x="348120" y="1129320"/>
            <a:ext cx="207540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de-DE" sz="2800" spc="-1" strike="noStrike">
                <a:solidFill>
                  <a:srgbClr val="558ed5"/>
                </a:solidFill>
                <a:latin typeface="Calibri"/>
                <a:ea typeface="DejaVu Sans"/>
              </a:rPr>
              <a:t>2025 Actions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Espace réservé du contenu 2"/>
          <p:cNvSpPr/>
          <p:nvPr/>
        </p:nvSpPr>
        <p:spPr>
          <a:xfrm>
            <a:off x="77400" y="34560"/>
            <a:ext cx="7513920" cy="107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i="1" lang="fr-FR" sz="1800" spc="-1" strike="noStrike">
                <a:solidFill>
                  <a:srgbClr val="8b8b8b"/>
                </a:solidFill>
                <a:latin typeface="Cambria"/>
                <a:ea typeface="Cambria"/>
              </a:rPr>
              <a:t>(ICG/NEAMTWS-XX) – </a:t>
            </a:r>
            <a:r>
              <a:rPr b="0" i="1" lang="fr-FR" sz="1800" spc="-1" strike="noStrike">
                <a:solidFill>
                  <a:srgbClr val="8b8b8b"/>
                </a:solidFill>
                <a:latin typeface="Cambria"/>
                <a:ea typeface="Cambria"/>
              </a:rPr>
              <a:t>3-5 December 2025 - WG1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i="1" lang="fr-FR" sz="1800" spc="-1" strike="noStrike">
                <a:solidFill>
                  <a:srgbClr val="558ed5"/>
                </a:solidFill>
                <a:latin typeface="Cambria"/>
                <a:ea typeface="Cambria"/>
              </a:rPr>
              <a:t>Report on the Intersessional Activites of Working Group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i="1" lang="fr-FR" sz="1800" spc="-1" strike="noStrike">
                <a:solidFill>
                  <a:srgbClr val="558ed5"/>
                </a:solidFill>
                <a:latin typeface="Cambria"/>
                <a:ea typeface="Cambria"/>
              </a:rPr>
              <a:t>Hazard Assessment and Modelling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3" descr=""/>
          <p:cNvPicPr/>
          <p:nvPr/>
        </p:nvPicPr>
        <p:blipFill>
          <a:blip r:embed="rId1"/>
          <a:srcRect l="37589" t="56284" r="42352" b="25663"/>
          <a:stretch/>
        </p:blipFill>
        <p:spPr>
          <a:xfrm>
            <a:off x="7156080" y="0"/>
            <a:ext cx="1987560" cy="953640"/>
          </a:xfrm>
          <a:prstGeom prst="rect">
            <a:avLst/>
          </a:prstGeom>
          <a:ln w="9525">
            <a:noFill/>
          </a:ln>
        </p:spPr>
      </p:pic>
      <p:sp>
        <p:nvSpPr>
          <p:cNvPr id="103" name="CuadroTexto 4"/>
          <p:cNvSpPr/>
          <p:nvPr/>
        </p:nvSpPr>
        <p:spPr>
          <a:xfrm>
            <a:off x="1371600" y="182880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4" name="CuadroTexto 5"/>
          <p:cNvSpPr/>
          <p:nvPr/>
        </p:nvSpPr>
        <p:spPr>
          <a:xfrm>
            <a:off x="225720" y="910080"/>
            <a:ext cx="8840520" cy="423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WG1 Interaction with ongoing projects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 algn="just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DT-GEO - Improved hydrodynamics integration into PTF workflow 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Geo-INQUIRE - VA SDL (Simulation Data Lake)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                       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- VA Ch-HySEA (and others BingClaw/AmpFact/Gauss/Slip)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                       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- TA Ch-HySEA / TA Ch-PTHA  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ChEESE-2P  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137160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- Code improvements (dispersion) / New codes (Meteo-HySEA)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                          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- Global Tsunami Hazard Map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                          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- Complex multi-source tsunami modeling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PCTWIN (UK-India)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Aristotle4-ENHSP (All Risk Integrated System TOwards Trans-hoListic Early-warning 4 - European Natural Hazards Scientific Partnership)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57200"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adroTexto 7"/>
          <p:cNvSpPr/>
          <p:nvPr/>
        </p:nvSpPr>
        <p:spPr>
          <a:xfrm>
            <a:off x="261360" y="4663440"/>
            <a:ext cx="8686080" cy="19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New projects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 algn="just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GANANA (EU-India) – TEWS / PTHA / European flagship codes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NEAM-COMMITMENT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 </a:t>
            </a:r>
            <a:r>
              <a:rPr b="0" lang="en-US" sz="1400" spc="-1" strike="noStrike">
                <a:solidFill>
                  <a:srgbClr val="000000"/>
                </a:solidFill>
                <a:latin typeface="Cambria"/>
                <a:ea typeface="DejaVu Sans"/>
              </a:rPr>
              <a:t>(</a:t>
            </a:r>
            <a:r>
              <a:rPr b="0" lang="es-ES" sz="1400" spc="-1" strike="noStrike">
                <a:solidFill>
                  <a:srgbClr val="000000"/>
                </a:solidFill>
                <a:latin typeface="Cambria"/>
                <a:ea typeface="DejaVu Sans"/>
              </a:rPr>
              <a:t>UCPM-2024-KAPP - Knowledge for Action in Prevention and Preparedness) – KoM 24-25 February, Athens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COST Action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THREAT </a:t>
            </a:r>
            <a:r>
              <a:rPr b="0" lang="en-US" sz="1400" spc="-1" strike="noStrike">
                <a:solidFill>
                  <a:srgbClr val="000000"/>
                </a:solidFill>
                <a:latin typeface="Cambria"/>
                <a:ea typeface="DejaVu Sans"/>
              </a:rPr>
              <a:t>(</a:t>
            </a:r>
            <a:r>
              <a:rPr b="0" lang="es-ES" sz="1400" spc="-1" strike="noStrike">
                <a:solidFill>
                  <a:srgbClr val="000000"/>
                </a:solidFill>
                <a:latin typeface="Cambria"/>
                <a:ea typeface="DejaVu Sans"/>
              </a:rPr>
              <a:t>Tsunami Hazard and Risk Education through Accessible Training)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algn="just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Espace réservé du contenu 2"/>
          <p:cNvSpPr/>
          <p:nvPr/>
        </p:nvSpPr>
        <p:spPr>
          <a:xfrm>
            <a:off x="77400" y="34560"/>
            <a:ext cx="7513920" cy="107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i="1" lang="fr-FR" sz="1800" spc="-1" strike="noStrike">
                <a:solidFill>
                  <a:srgbClr val="8b8b8b"/>
                </a:solidFill>
                <a:latin typeface="Cambria"/>
                <a:ea typeface="Cambria"/>
              </a:rPr>
              <a:t>(ICG/NEAMTWS-XX) – </a:t>
            </a:r>
            <a:r>
              <a:rPr b="0" i="1" lang="fr-FR" sz="1800" spc="-1" strike="noStrike">
                <a:solidFill>
                  <a:srgbClr val="8b8b8b"/>
                </a:solidFill>
                <a:latin typeface="Cambria"/>
                <a:ea typeface="Cambria"/>
              </a:rPr>
              <a:t>3-5 December 2025 - WG1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 descr=""/>
          <p:cNvPicPr/>
          <p:nvPr/>
        </p:nvPicPr>
        <p:blipFill>
          <a:blip r:embed="rId1"/>
          <a:srcRect l="37581" t="56269" r="42341" b="25656"/>
          <a:stretch/>
        </p:blipFill>
        <p:spPr>
          <a:xfrm>
            <a:off x="7156080" y="0"/>
            <a:ext cx="1986840" cy="952920"/>
          </a:xfrm>
          <a:prstGeom prst="rect">
            <a:avLst/>
          </a:prstGeom>
          <a:ln w="9525">
            <a:noFill/>
          </a:ln>
        </p:spPr>
      </p:pic>
      <p:sp>
        <p:nvSpPr>
          <p:cNvPr id="108" name="CuadroTexto 1"/>
          <p:cNvSpPr/>
          <p:nvPr/>
        </p:nvSpPr>
        <p:spPr>
          <a:xfrm>
            <a:off x="1371600" y="1828800"/>
            <a:ext cx="183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9" name="Espace réservé du contenu 2"/>
          <p:cNvSpPr/>
          <p:nvPr/>
        </p:nvSpPr>
        <p:spPr>
          <a:xfrm>
            <a:off x="77400" y="34560"/>
            <a:ext cx="7513920" cy="107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i="1" lang="fr-FR" sz="1800" spc="-1" strike="noStrike">
                <a:solidFill>
                  <a:srgbClr val="8b8b8b"/>
                </a:solidFill>
                <a:latin typeface="Cambria"/>
                <a:ea typeface="Cambria"/>
              </a:rPr>
              <a:t>(ICG/NEAMTWS-XX) – </a:t>
            </a:r>
            <a:r>
              <a:rPr b="0" i="1" lang="fr-FR" sz="1800" spc="-1" strike="noStrike">
                <a:solidFill>
                  <a:srgbClr val="8b8b8b"/>
                </a:solidFill>
                <a:latin typeface="Cambria"/>
                <a:ea typeface="Cambria"/>
              </a:rPr>
              <a:t>3-5 December 2025 - WG1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CuadroTexto 1"/>
          <p:cNvSpPr/>
          <p:nvPr/>
        </p:nvSpPr>
        <p:spPr>
          <a:xfrm>
            <a:off x="225720" y="399600"/>
            <a:ext cx="9040680" cy="265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Project meetings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NEAM-COMMITMENT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 </a:t>
            </a: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– KoM 24-25 February, Athens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GANANA Symposium – 6-7 March, Stockholm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DT-GEO General Assembly – 11-13 June , Switherland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Geo-INQUIRE – Jupiter Notebooks meeting – 26-27 June, Potsdam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Geo INQUIRE – Landslide Workshop – 16-18 September, Barcelona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Arsitotle meeting – 7-9 October, Azores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4th EPOS TCS Tsunami – 20-21 October, Athens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GTM Board Meeting – 22-23 October, Athens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CuadroTexto 2"/>
          <p:cNvSpPr/>
          <p:nvPr/>
        </p:nvSpPr>
        <p:spPr>
          <a:xfrm>
            <a:off x="395280" y="3057480"/>
            <a:ext cx="8330760" cy="152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National activities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Jornada PAL ante el riesgo de  maremotos – 10 November, Chipiona, Cádiz, Spain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Simulacro RespuestA25, 20 November, Cádiz, Spain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CuadroTexto 3"/>
          <p:cNvSpPr/>
          <p:nvPr/>
        </p:nvSpPr>
        <p:spPr>
          <a:xfrm>
            <a:off x="417600" y="4379760"/>
            <a:ext cx="8330760" cy="124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Overseas collaboration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UPRM/RSPR (Puerto Rico) – Hazard Maps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UNA/SINAMOT (Costa Rica) – 24-28 Novembre – Hazard Maps/PTHA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00000"/>
              </a:lnSpc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adroTexto 9"/>
          <p:cNvSpPr/>
          <p:nvPr/>
        </p:nvSpPr>
        <p:spPr>
          <a:xfrm>
            <a:off x="417600" y="5464800"/>
            <a:ext cx="8330760" cy="152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Interaction with other ICG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002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ICG CARIBE-EWS Expert Meeting on Seismic Sources in the </a:t>
            </a: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Caribbean and on Non-Seismic Sources of Tsunamis for the </a:t>
            </a: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Caribbean and Adjacent Regions (EMCR-2024) - Heredia, Costa </a:t>
            </a:r>
            <a:r>
              <a:rPr b="0" lang="es-E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Rica, 3-5 Dec. 2024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00000"/>
              </a:lnSpc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3" descr=""/>
          <p:cNvPicPr/>
          <p:nvPr/>
        </p:nvPicPr>
        <p:blipFill>
          <a:blip r:embed="rId1"/>
          <a:srcRect l="37581" t="56269" r="42341" b="25656"/>
          <a:stretch/>
        </p:blipFill>
        <p:spPr>
          <a:xfrm>
            <a:off x="7156080" y="0"/>
            <a:ext cx="1986840" cy="952920"/>
          </a:xfrm>
          <a:prstGeom prst="rect">
            <a:avLst/>
          </a:prstGeom>
          <a:ln w="9525">
            <a:noFill/>
          </a:ln>
        </p:spPr>
      </p:pic>
      <p:sp>
        <p:nvSpPr>
          <p:cNvPr id="115" name="Rectangle 1"/>
          <p:cNvSpPr/>
          <p:nvPr/>
        </p:nvSpPr>
        <p:spPr>
          <a:xfrm>
            <a:off x="204120" y="925200"/>
            <a:ext cx="8881920" cy="586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1. CoastWave2.0 EU Project interaction: </a:t>
            </a:r>
            <a:r>
              <a:rPr b="1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guidelines evacuation maps for Tsunami Ready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(probabilistic and deterministic approximation), coll. </a:t>
            </a:r>
            <a:r>
              <a:rPr b="0" lang="en-GB" sz="1800" spc="-1" strike="noStrike">
                <a:solidFill>
                  <a:srgbClr val="000000"/>
                </a:solidFill>
                <a:latin typeface="Cambria"/>
                <a:ea typeface="Cambria"/>
              </a:rPr>
              <a:t>with TT TR, WG4: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628200" indent="-21600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1" lang="en-GB" sz="1800" spc="-1" strike="noStrike">
                <a:solidFill>
                  <a:srgbClr val="000000"/>
                </a:solidFill>
                <a:latin typeface="Cambria"/>
                <a:ea typeface="Cambria"/>
              </a:rPr>
              <a:t>input required data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628200" indent="-21600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1" lang="en-GB" sz="1800" spc="-1" strike="noStrike">
                <a:solidFill>
                  <a:srgbClr val="000000"/>
                </a:solidFill>
                <a:latin typeface="Cambria"/>
                <a:ea typeface="Cambria"/>
              </a:rPr>
              <a:t>numerical tools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628200" indent="-21600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513000"/>
              </a:tabLst>
            </a:pPr>
            <a:r>
              <a:rPr b="1" lang="en-GB" sz="1800" spc="-1" strike="noStrike">
                <a:solidFill>
                  <a:srgbClr val="000000"/>
                </a:solidFill>
                <a:latin typeface="Cambria"/>
                <a:ea typeface="Cambria"/>
              </a:rPr>
              <a:t>map approximation </a:t>
            </a:r>
            <a:r>
              <a:rPr b="0" lang="en-GB" sz="1800" spc="-1" strike="noStrike">
                <a:solidFill>
                  <a:srgbClr val="000000"/>
                </a:solidFill>
                <a:latin typeface="Cambria"/>
                <a:ea typeface="Cambria"/>
              </a:rPr>
              <a:t>(deterministic, probabilistic)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628200" indent="-21600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513000"/>
              </a:tabLst>
            </a:pPr>
            <a:r>
              <a:rPr b="1" lang="en-GB" sz="1800" spc="-1" strike="noStrike">
                <a:solidFill>
                  <a:srgbClr val="000000"/>
                </a:solidFill>
                <a:latin typeface="Cambria"/>
                <a:ea typeface="Cambria"/>
              </a:rPr>
              <a:t>standards for map construction </a:t>
            </a:r>
            <a:r>
              <a:rPr b="0" lang="en-GB" sz="1800" spc="-1" strike="noStrike">
                <a:solidFill>
                  <a:srgbClr val="000000"/>
                </a:solidFill>
                <a:latin typeface="Cambria"/>
                <a:ea typeface="Cambria"/>
              </a:rPr>
              <a:t>(colors, minimal information to be included in maps,…etc)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2. Feedback report on usage of PTF for a chosen scenario (TBD)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3. Contact WG4 to collaborate on a </a:t>
            </a:r>
            <a:r>
              <a:rPr b="1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guideline on risk application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(preparation, mitigation, evacuation) </a:t>
            </a:r>
            <a:r>
              <a:rPr b="1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to be decided---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4. Participation in</a:t>
            </a:r>
            <a:r>
              <a:rPr b="1" lang="en-US" sz="1800" spc="-1" strike="noStrike">
                <a:solidFill>
                  <a:srgbClr val="ff0000"/>
                </a:solidFill>
                <a:latin typeface="Cambria"/>
                <a:ea typeface="Calibri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projects (meetings and tasks)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5. Having meetings (e.g. EGU, EPOS,…)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51300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6. Collect more benchmark data for NEAMTWS. Spain, France, Italy, Greece, Portugal, Turkey, …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  <a:tabLst>
                <a:tab algn="l" pos="0"/>
              </a:tabLst>
            </a:pPr>
            <a:r>
              <a:rPr b="1" lang="en-US" sz="1800" spc="-1" strike="noStrike">
                <a:solidFill>
                  <a:srgbClr val="000000"/>
                </a:solidFill>
                <a:latin typeface="Cambria"/>
                <a:ea typeface="Calibri"/>
              </a:rPr>
              <a:t> 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CustomShape 1"/>
          <p:cNvSpPr/>
          <p:nvPr/>
        </p:nvSpPr>
        <p:spPr>
          <a:xfrm>
            <a:off x="694440" y="67680"/>
            <a:ext cx="48765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de-DE" sz="2800" spc="-1" strike="noStrike">
                <a:solidFill>
                  <a:srgbClr val="558ed5"/>
                </a:solidFill>
                <a:latin typeface="Calibri"/>
                <a:ea typeface="DejaVu Sans"/>
              </a:rPr>
              <a:t>Plan of Actions (PoA WG1) 2026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3882</TotalTime>
  <Application>LibreOffice/7.5.4.2$Linux_X86_64 LibreOffice_project/50$Build-2</Application>
  <AppVersion>15.0000</AppVersion>
  <Words>794</Words>
  <Paragraphs>104</Paragraphs>
  <Company>Universität Hamburg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2018-11-26T09:41:05Z</dcterms:created>
  <dc:creator>Jörn Behrens</dc:creator>
  <dc:description/>
  <dc:language>en-US</dc:language>
  <cp:lastModifiedBy/>
  <cp:lastPrinted>2024-11-25T12:30:37Z</cp:lastPrinted>
  <dcterms:modified xsi:type="dcterms:W3CDTF">2025-11-27T14:28:08Z</dcterms:modified>
  <cp:revision>211</cp:revision>
  <dc:subject/>
  <dc:title>PowerPoint-Präsentation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Presentación en pantalla (4:3)</vt:lpwstr>
  </property>
  <property fmtid="{D5CDD505-2E9C-101B-9397-08002B2CF9AE}" pid="4" name="Slides">
    <vt:i4>7</vt:i4>
  </property>
</Properties>
</file>