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6" r:id="rId3"/>
  </p:sldMasterIdLst>
  <p:notesMasterIdLst>
    <p:notesMasterId r:id="rId19"/>
  </p:notesMasterIdLst>
  <p:sldIdLst>
    <p:sldId id="279" r:id="rId4"/>
    <p:sldId id="257" r:id="rId5"/>
    <p:sldId id="258" r:id="rId6"/>
    <p:sldId id="2839" r:id="rId7"/>
    <p:sldId id="2846" r:id="rId8"/>
    <p:sldId id="2843" r:id="rId9"/>
    <p:sldId id="2844" r:id="rId10"/>
    <p:sldId id="2845" r:id="rId11"/>
    <p:sldId id="2824" r:id="rId12"/>
    <p:sldId id="2840" r:id="rId13"/>
    <p:sldId id="2841" r:id="rId14"/>
    <p:sldId id="2842" r:id="rId15"/>
    <p:sldId id="2847" r:id="rId16"/>
    <p:sldId id="2848" r:id="rId17"/>
    <p:sldId id="28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EFCF0-0328-4E3D-8270-3134EE98EA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0866E3-ED3C-4164-8D40-7E815E18D8C9}">
      <dgm:prSet/>
      <dgm:spPr/>
      <dgm:t>
        <a:bodyPr/>
        <a:lstStyle/>
        <a:p>
          <a:r>
            <a:rPr lang="en-US"/>
            <a:t>85-90% of Tsunami's are generated from earthquakes. </a:t>
          </a:r>
        </a:p>
      </dgm:t>
    </dgm:pt>
    <dgm:pt modelId="{B32DBEC1-5E6D-4BFE-B6BD-A7A452BC95CE}" type="parTrans" cxnId="{22647B1D-7D77-472B-ADE9-4AACA3DE827E}">
      <dgm:prSet/>
      <dgm:spPr/>
      <dgm:t>
        <a:bodyPr/>
        <a:lstStyle/>
        <a:p>
          <a:endParaRPr lang="en-US"/>
        </a:p>
      </dgm:t>
    </dgm:pt>
    <dgm:pt modelId="{82352109-0C78-4B37-A6E5-308F0FB6EF5A}" type="sibTrans" cxnId="{22647B1D-7D77-472B-ADE9-4AACA3DE827E}">
      <dgm:prSet/>
      <dgm:spPr/>
      <dgm:t>
        <a:bodyPr/>
        <a:lstStyle/>
        <a:p>
          <a:endParaRPr lang="en-US"/>
        </a:p>
      </dgm:t>
    </dgm:pt>
    <dgm:pt modelId="{4AAD5CEF-7F5B-4560-AABD-49712DC63AEF}">
      <dgm:prSet/>
      <dgm:spPr/>
      <dgm:t>
        <a:bodyPr/>
        <a:lstStyle/>
        <a:p>
          <a:r>
            <a:rPr lang="en-US"/>
            <a:t>Volcanic eruptions are the 2</a:t>
          </a:r>
          <a:r>
            <a:rPr lang="en-US" baseline="26000"/>
            <a:t>nd </a:t>
          </a:r>
          <a:r>
            <a:rPr lang="en-US"/>
            <a:t>most common cause.</a:t>
          </a:r>
        </a:p>
      </dgm:t>
    </dgm:pt>
    <dgm:pt modelId="{26724AE7-60F5-4D31-9A86-32C9267D9F37}" type="parTrans" cxnId="{4800F4F0-D1F1-4282-AAD1-F4B74F47E218}">
      <dgm:prSet/>
      <dgm:spPr/>
      <dgm:t>
        <a:bodyPr/>
        <a:lstStyle/>
        <a:p>
          <a:endParaRPr lang="en-US"/>
        </a:p>
      </dgm:t>
    </dgm:pt>
    <dgm:pt modelId="{D58425AA-DE58-4843-B060-6C7349372A5D}" type="sibTrans" cxnId="{4800F4F0-D1F1-4282-AAD1-F4B74F47E218}">
      <dgm:prSet/>
      <dgm:spPr/>
      <dgm:t>
        <a:bodyPr/>
        <a:lstStyle/>
        <a:p>
          <a:endParaRPr lang="en-US"/>
        </a:p>
      </dgm:t>
    </dgm:pt>
    <dgm:pt modelId="{CEEB1571-03DA-42FE-9C63-3F688244D589}">
      <dgm:prSet/>
      <dgm:spPr/>
      <dgm:t>
        <a:bodyPr/>
        <a:lstStyle/>
        <a:p>
          <a:r>
            <a:rPr lang="en-US"/>
            <a:t>Non-seismic SOPs should be as similar to seismic SOP's as possible</a:t>
          </a:r>
        </a:p>
      </dgm:t>
    </dgm:pt>
    <dgm:pt modelId="{DF5B18CC-BBC0-40A2-9500-73C21A5AED04}" type="parTrans" cxnId="{B997E8C1-BA39-499A-9CB6-E3ACF77AFA9B}">
      <dgm:prSet/>
      <dgm:spPr/>
      <dgm:t>
        <a:bodyPr/>
        <a:lstStyle/>
        <a:p>
          <a:endParaRPr lang="en-US"/>
        </a:p>
      </dgm:t>
    </dgm:pt>
    <dgm:pt modelId="{DEDD4B67-A204-4619-AF66-3136033B952E}" type="sibTrans" cxnId="{B997E8C1-BA39-499A-9CB6-E3ACF77AFA9B}">
      <dgm:prSet/>
      <dgm:spPr/>
      <dgm:t>
        <a:bodyPr/>
        <a:lstStyle/>
        <a:p>
          <a:endParaRPr lang="en-US"/>
        </a:p>
      </dgm:t>
    </dgm:pt>
    <dgm:pt modelId="{BA1DC117-F2D6-4F34-A4C1-2F2AB8E98307}">
      <dgm:prSet/>
      <dgm:spPr/>
      <dgm:t>
        <a:bodyPr/>
        <a:lstStyle/>
        <a:p>
          <a:r>
            <a:rPr lang="en-US"/>
            <a:t>Different SOPs for near field and far field</a:t>
          </a:r>
        </a:p>
      </dgm:t>
    </dgm:pt>
    <dgm:pt modelId="{D9C4D66D-ACE0-4EE6-B791-1735202BF8AD}" type="parTrans" cxnId="{DC2658C8-2424-4855-87C4-4741705C8630}">
      <dgm:prSet/>
      <dgm:spPr/>
      <dgm:t>
        <a:bodyPr/>
        <a:lstStyle/>
        <a:p>
          <a:endParaRPr lang="en-US"/>
        </a:p>
      </dgm:t>
    </dgm:pt>
    <dgm:pt modelId="{16369CA1-8D55-42C6-8FA8-0EDE58AB60E7}" type="sibTrans" cxnId="{DC2658C8-2424-4855-87C4-4741705C8630}">
      <dgm:prSet/>
      <dgm:spPr/>
      <dgm:t>
        <a:bodyPr/>
        <a:lstStyle/>
        <a:p>
          <a:endParaRPr lang="en-US"/>
        </a:p>
      </dgm:t>
    </dgm:pt>
    <dgm:pt modelId="{2A96869D-FBCB-4A17-B39B-2760E83584D6}">
      <dgm:prSet/>
      <dgm:spPr/>
      <dgm:t>
        <a:bodyPr/>
        <a:lstStyle/>
        <a:p>
          <a:r>
            <a:rPr lang="en-US" b="1"/>
            <a:t>The tsunami warning process can be divided into the following stages:</a:t>
          </a:r>
          <a:endParaRPr lang="en-US"/>
        </a:p>
      </dgm:t>
    </dgm:pt>
    <dgm:pt modelId="{8F4D2093-F07F-4CDD-BB06-74532A4A7D70}" type="parTrans" cxnId="{FF6AB13D-3C98-4C69-8F42-810A885BC7E8}">
      <dgm:prSet/>
      <dgm:spPr/>
      <dgm:t>
        <a:bodyPr/>
        <a:lstStyle/>
        <a:p>
          <a:endParaRPr lang="en-US"/>
        </a:p>
      </dgm:t>
    </dgm:pt>
    <dgm:pt modelId="{DF4CE04B-BE92-4299-BF90-A416D36D9310}" type="sibTrans" cxnId="{FF6AB13D-3C98-4C69-8F42-810A885BC7E8}">
      <dgm:prSet/>
      <dgm:spPr/>
      <dgm:t>
        <a:bodyPr/>
        <a:lstStyle/>
        <a:p>
          <a:endParaRPr lang="en-US"/>
        </a:p>
      </dgm:t>
    </dgm:pt>
    <dgm:pt modelId="{287B41DC-7434-4B40-829B-CAFF54B4CD0B}">
      <dgm:prSet custT="1"/>
      <dgm:spPr/>
      <dgm:t>
        <a:bodyPr/>
        <a:lstStyle/>
        <a:p>
          <a:r>
            <a:rPr lang="en-US" sz="1600" dirty="0"/>
            <a:t>Source Identification</a:t>
          </a:r>
        </a:p>
      </dgm:t>
    </dgm:pt>
    <dgm:pt modelId="{6CE92CB0-6A17-4D3F-9A39-C823A6F8B587}" type="parTrans" cxnId="{82CD3847-A053-433A-9974-C4561137F70E}">
      <dgm:prSet/>
      <dgm:spPr/>
      <dgm:t>
        <a:bodyPr/>
        <a:lstStyle/>
        <a:p>
          <a:endParaRPr lang="en-US"/>
        </a:p>
      </dgm:t>
    </dgm:pt>
    <dgm:pt modelId="{EC0784C5-0593-4745-B0F0-886FCF9A317F}" type="sibTrans" cxnId="{82CD3847-A053-433A-9974-C4561137F70E}">
      <dgm:prSet/>
      <dgm:spPr/>
      <dgm:t>
        <a:bodyPr/>
        <a:lstStyle/>
        <a:p>
          <a:endParaRPr lang="en-US"/>
        </a:p>
      </dgm:t>
    </dgm:pt>
    <dgm:pt modelId="{44AFD54A-DC63-4974-A96E-5332AD9CA8A9}">
      <dgm:prSet custT="1"/>
      <dgm:spPr/>
      <dgm:t>
        <a:bodyPr/>
        <a:lstStyle/>
        <a:p>
          <a:r>
            <a:rPr lang="en-US" sz="1600" dirty="0"/>
            <a:t>Threat assessment</a:t>
          </a:r>
        </a:p>
      </dgm:t>
    </dgm:pt>
    <dgm:pt modelId="{5FC130C2-FA13-475E-87C7-71A38CE574AC}" type="parTrans" cxnId="{5E487203-C130-4174-84CC-CBF683BD6FB9}">
      <dgm:prSet/>
      <dgm:spPr/>
      <dgm:t>
        <a:bodyPr/>
        <a:lstStyle/>
        <a:p>
          <a:endParaRPr lang="en-US"/>
        </a:p>
      </dgm:t>
    </dgm:pt>
    <dgm:pt modelId="{2DE92201-8299-4B42-94FD-DA07B9838DCA}" type="sibTrans" cxnId="{5E487203-C130-4174-84CC-CBF683BD6FB9}">
      <dgm:prSet/>
      <dgm:spPr/>
      <dgm:t>
        <a:bodyPr/>
        <a:lstStyle/>
        <a:p>
          <a:endParaRPr lang="en-US"/>
        </a:p>
      </dgm:t>
    </dgm:pt>
    <dgm:pt modelId="{E7A08494-6017-40DA-ABEE-92666EBA1FC8}">
      <dgm:prSet custT="1"/>
      <dgm:spPr/>
      <dgm:t>
        <a:bodyPr/>
        <a:lstStyle/>
        <a:p>
          <a:r>
            <a:rPr lang="en-US" sz="1600" dirty="0"/>
            <a:t>Product generation and dissemination</a:t>
          </a:r>
        </a:p>
      </dgm:t>
    </dgm:pt>
    <dgm:pt modelId="{B3256612-385B-48EC-8BE7-4EF203927D29}" type="parTrans" cxnId="{64B73683-6241-419E-971B-D0F0AA21DDED}">
      <dgm:prSet/>
      <dgm:spPr/>
      <dgm:t>
        <a:bodyPr/>
        <a:lstStyle/>
        <a:p>
          <a:endParaRPr lang="en-US"/>
        </a:p>
      </dgm:t>
    </dgm:pt>
    <dgm:pt modelId="{B5C305AC-59D2-4D75-884D-7207624F856B}" type="sibTrans" cxnId="{64B73683-6241-419E-971B-D0F0AA21DDED}">
      <dgm:prSet/>
      <dgm:spPr/>
      <dgm:t>
        <a:bodyPr/>
        <a:lstStyle/>
        <a:p>
          <a:endParaRPr lang="en-US"/>
        </a:p>
      </dgm:t>
    </dgm:pt>
    <dgm:pt modelId="{879F2CA4-ABA5-42A8-90CC-12D34403C984}" type="pres">
      <dgm:prSet presAssocID="{173EFCF0-0328-4E3D-8270-3134EE98EAB6}" presName="Name0" presStyleCnt="0">
        <dgm:presLayoutVars>
          <dgm:dir/>
          <dgm:animLvl val="lvl"/>
          <dgm:resizeHandles val="exact"/>
        </dgm:presLayoutVars>
      </dgm:prSet>
      <dgm:spPr/>
    </dgm:pt>
    <dgm:pt modelId="{268D9273-F6E7-428D-9D4A-316C524F002D}" type="pres">
      <dgm:prSet presAssocID="{6A0866E3-ED3C-4164-8D40-7E815E18D8C9}" presName="linNode" presStyleCnt="0"/>
      <dgm:spPr/>
    </dgm:pt>
    <dgm:pt modelId="{C4C98383-82BB-471E-84C6-1EFE16EE023A}" type="pres">
      <dgm:prSet presAssocID="{6A0866E3-ED3C-4164-8D40-7E815E18D8C9}" presName="parentText" presStyleLbl="node1" presStyleIdx="0" presStyleCnt="5">
        <dgm:presLayoutVars>
          <dgm:chMax val="1"/>
          <dgm:bulletEnabled val="1"/>
        </dgm:presLayoutVars>
      </dgm:prSet>
      <dgm:spPr/>
    </dgm:pt>
    <dgm:pt modelId="{E0BBEA3D-406C-40D7-9D4D-926D3B9BC6C6}" type="pres">
      <dgm:prSet presAssocID="{82352109-0C78-4B37-A6E5-308F0FB6EF5A}" presName="sp" presStyleCnt="0"/>
      <dgm:spPr/>
    </dgm:pt>
    <dgm:pt modelId="{BB7D149F-A0B6-47C9-8E5A-A22A12F31FDC}" type="pres">
      <dgm:prSet presAssocID="{4AAD5CEF-7F5B-4560-AABD-49712DC63AEF}" presName="linNode" presStyleCnt="0"/>
      <dgm:spPr/>
    </dgm:pt>
    <dgm:pt modelId="{3C92FCFD-7D8E-436B-9CF0-51B8D6032934}" type="pres">
      <dgm:prSet presAssocID="{4AAD5CEF-7F5B-4560-AABD-49712DC63AEF}" presName="parentText" presStyleLbl="node1" presStyleIdx="1" presStyleCnt="5">
        <dgm:presLayoutVars>
          <dgm:chMax val="1"/>
          <dgm:bulletEnabled val="1"/>
        </dgm:presLayoutVars>
      </dgm:prSet>
      <dgm:spPr/>
    </dgm:pt>
    <dgm:pt modelId="{104A6F18-9C60-4FD5-9B4E-53607EFC6603}" type="pres">
      <dgm:prSet presAssocID="{D58425AA-DE58-4843-B060-6C7349372A5D}" presName="sp" presStyleCnt="0"/>
      <dgm:spPr/>
    </dgm:pt>
    <dgm:pt modelId="{7A335E12-EE63-439C-8C77-58459F1C8371}" type="pres">
      <dgm:prSet presAssocID="{CEEB1571-03DA-42FE-9C63-3F688244D589}" presName="linNode" presStyleCnt="0"/>
      <dgm:spPr/>
    </dgm:pt>
    <dgm:pt modelId="{38C4CD4B-2227-4296-B5A3-DAAEC8E0C21B}" type="pres">
      <dgm:prSet presAssocID="{CEEB1571-03DA-42FE-9C63-3F688244D589}" presName="parentText" presStyleLbl="node1" presStyleIdx="2" presStyleCnt="5">
        <dgm:presLayoutVars>
          <dgm:chMax val="1"/>
          <dgm:bulletEnabled val="1"/>
        </dgm:presLayoutVars>
      </dgm:prSet>
      <dgm:spPr/>
    </dgm:pt>
    <dgm:pt modelId="{C953D80F-939D-46C8-BEEB-C843BAEC205F}" type="pres">
      <dgm:prSet presAssocID="{DEDD4B67-A204-4619-AF66-3136033B952E}" presName="sp" presStyleCnt="0"/>
      <dgm:spPr/>
    </dgm:pt>
    <dgm:pt modelId="{8884004B-45C7-4320-B45B-D3F3DCE12B8D}" type="pres">
      <dgm:prSet presAssocID="{BA1DC117-F2D6-4F34-A4C1-2F2AB8E98307}" presName="linNode" presStyleCnt="0"/>
      <dgm:spPr/>
    </dgm:pt>
    <dgm:pt modelId="{00C0D5B2-CE19-4312-BF98-3C554F79802F}" type="pres">
      <dgm:prSet presAssocID="{BA1DC117-F2D6-4F34-A4C1-2F2AB8E98307}" presName="parentText" presStyleLbl="node1" presStyleIdx="3" presStyleCnt="5">
        <dgm:presLayoutVars>
          <dgm:chMax val="1"/>
          <dgm:bulletEnabled val="1"/>
        </dgm:presLayoutVars>
      </dgm:prSet>
      <dgm:spPr/>
    </dgm:pt>
    <dgm:pt modelId="{9379277D-21BA-47A1-93AF-F66D496F1DDC}" type="pres">
      <dgm:prSet presAssocID="{16369CA1-8D55-42C6-8FA8-0EDE58AB60E7}" presName="sp" presStyleCnt="0"/>
      <dgm:spPr/>
    </dgm:pt>
    <dgm:pt modelId="{BD7BBD90-AECF-43F0-B305-18354758C5B3}" type="pres">
      <dgm:prSet presAssocID="{2A96869D-FBCB-4A17-B39B-2760E83584D6}" presName="linNode" presStyleCnt="0"/>
      <dgm:spPr/>
    </dgm:pt>
    <dgm:pt modelId="{2C62E3DE-AC02-4D7C-8B62-EF2A3C0425D2}" type="pres">
      <dgm:prSet presAssocID="{2A96869D-FBCB-4A17-B39B-2760E83584D6}" presName="parentText" presStyleLbl="node1" presStyleIdx="4" presStyleCnt="5">
        <dgm:presLayoutVars>
          <dgm:chMax val="1"/>
          <dgm:bulletEnabled val="1"/>
        </dgm:presLayoutVars>
      </dgm:prSet>
      <dgm:spPr/>
    </dgm:pt>
    <dgm:pt modelId="{56004897-3E50-4B97-939B-E8AFFBF37846}" type="pres">
      <dgm:prSet presAssocID="{2A96869D-FBCB-4A17-B39B-2760E83584D6}" presName="descendantText" presStyleLbl="alignAccFollowNode1" presStyleIdx="0" presStyleCnt="1" custScaleY="125732">
        <dgm:presLayoutVars>
          <dgm:bulletEnabled val="1"/>
        </dgm:presLayoutVars>
      </dgm:prSet>
      <dgm:spPr/>
    </dgm:pt>
  </dgm:ptLst>
  <dgm:cxnLst>
    <dgm:cxn modelId="{F7613101-45BC-4068-A7C2-291649BCB069}" type="presOf" srcId="{2A96869D-FBCB-4A17-B39B-2760E83584D6}" destId="{2C62E3DE-AC02-4D7C-8B62-EF2A3C0425D2}" srcOrd="0" destOrd="0" presId="urn:microsoft.com/office/officeart/2005/8/layout/vList5"/>
    <dgm:cxn modelId="{5E487203-C130-4174-84CC-CBF683BD6FB9}" srcId="{2A96869D-FBCB-4A17-B39B-2760E83584D6}" destId="{44AFD54A-DC63-4974-A96E-5332AD9CA8A9}" srcOrd="1" destOrd="0" parTransId="{5FC130C2-FA13-475E-87C7-71A38CE574AC}" sibTransId="{2DE92201-8299-4B42-94FD-DA07B9838DCA}"/>
    <dgm:cxn modelId="{5AB2C807-95F2-4C76-B855-20D7A985B4F6}" type="presOf" srcId="{BA1DC117-F2D6-4F34-A4C1-2F2AB8E98307}" destId="{00C0D5B2-CE19-4312-BF98-3C554F79802F}" srcOrd="0" destOrd="0" presId="urn:microsoft.com/office/officeart/2005/8/layout/vList5"/>
    <dgm:cxn modelId="{22647B1D-7D77-472B-ADE9-4AACA3DE827E}" srcId="{173EFCF0-0328-4E3D-8270-3134EE98EAB6}" destId="{6A0866E3-ED3C-4164-8D40-7E815E18D8C9}" srcOrd="0" destOrd="0" parTransId="{B32DBEC1-5E6D-4BFE-B6BD-A7A452BC95CE}" sibTransId="{82352109-0C78-4B37-A6E5-308F0FB6EF5A}"/>
    <dgm:cxn modelId="{7CC00334-73B8-4FEA-98B9-D4910C467BA2}" type="presOf" srcId="{E7A08494-6017-40DA-ABEE-92666EBA1FC8}" destId="{56004897-3E50-4B97-939B-E8AFFBF37846}" srcOrd="0" destOrd="2" presId="urn:microsoft.com/office/officeart/2005/8/layout/vList5"/>
    <dgm:cxn modelId="{FF6AB13D-3C98-4C69-8F42-810A885BC7E8}" srcId="{173EFCF0-0328-4E3D-8270-3134EE98EAB6}" destId="{2A96869D-FBCB-4A17-B39B-2760E83584D6}" srcOrd="4" destOrd="0" parTransId="{8F4D2093-F07F-4CDD-BB06-74532A4A7D70}" sibTransId="{DF4CE04B-BE92-4299-BF90-A416D36D9310}"/>
    <dgm:cxn modelId="{E7D19941-2326-4444-93C8-CDBEE4E77BF8}" type="presOf" srcId="{CEEB1571-03DA-42FE-9C63-3F688244D589}" destId="{38C4CD4B-2227-4296-B5A3-DAAEC8E0C21B}" srcOrd="0" destOrd="0" presId="urn:microsoft.com/office/officeart/2005/8/layout/vList5"/>
    <dgm:cxn modelId="{82CD3847-A053-433A-9974-C4561137F70E}" srcId="{2A96869D-FBCB-4A17-B39B-2760E83584D6}" destId="{287B41DC-7434-4B40-829B-CAFF54B4CD0B}" srcOrd="0" destOrd="0" parTransId="{6CE92CB0-6A17-4D3F-9A39-C823A6F8B587}" sibTransId="{EC0784C5-0593-4745-B0F0-886FCF9A317F}"/>
    <dgm:cxn modelId="{F50A157F-D8F8-42F2-93E7-75636E76632B}" type="presOf" srcId="{173EFCF0-0328-4E3D-8270-3134EE98EAB6}" destId="{879F2CA4-ABA5-42A8-90CC-12D34403C984}" srcOrd="0" destOrd="0" presId="urn:microsoft.com/office/officeart/2005/8/layout/vList5"/>
    <dgm:cxn modelId="{64B73683-6241-419E-971B-D0F0AA21DDED}" srcId="{2A96869D-FBCB-4A17-B39B-2760E83584D6}" destId="{E7A08494-6017-40DA-ABEE-92666EBA1FC8}" srcOrd="2" destOrd="0" parTransId="{B3256612-385B-48EC-8BE7-4EF203927D29}" sibTransId="{B5C305AC-59D2-4D75-884D-7207624F856B}"/>
    <dgm:cxn modelId="{A8BE09B5-5F87-4BFE-8D86-815B86352D08}" type="presOf" srcId="{6A0866E3-ED3C-4164-8D40-7E815E18D8C9}" destId="{C4C98383-82BB-471E-84C6-1EFE16EE023A}" srcOrd="0" destOrd="0" presId="urn:microsoft.com/office/officeart/2005/8/layout/vList5"/>
    <dgm:cxn modelId="{A13B96C0-0F0B-408D-AF4A-891228E62D13}" type="presOf" srcId="{4AAD5CEF-7F5B-4560-AABD-49712DC63AEF}" destId="{3C92FCFD-7D8E-436B-9CF0-51B8D6032934}" srcOrd="0" destOrd="0" presId="urn:microsoft.com/office/officeart/2005/8/layout/vList5"/>
    <dgm:cxn modelId="{B997E8C1-BA39-499A-9CB6-E3ACF77AFA9B}" srcId="{173EFCF0-0328-4E3D-8270-3134EE98EAB6}" destId="{CEEB1571-03DA-42FE-9C63-3F688244D589}" srcOrd="2" destOrd="0" parTransId="{DF5B18CC-BBC0-40A2-9500-73C21A5AED04}" sibTransId="{DEDD4B67-A204-4619-AF66-3136033B952E}"/>
    <dgm:cxn modelId="{B23F54C7-BF01-437E-AEB6-E7B0BD9A4286}" type="presOf" srcId="{287B41DC-7434-4B40-829B-CAFF54B4CD0B}" destId="{56004897-3E50-4B97-939B-E8AFFBF37846}" srcOrd="0" destOrd="0" presId="urn:microsoft.com/office/officeart/2005/8/layout/vList5"/>
    <dgm:cxn modelId="{DC2658C8-2424-4855-87C4-4741705C8630}" srcId="{173EFCF0-0328-4E3D-8270-3134EE98EAB6}" destId="{BA1DC117-F2D6-4F34-A4C1-2F2AB8E98307}" srcOrd="3" destOrd="0" parTransId="{D9C4D66D-ACE0-4EE6-B791-1735202BF8AD}" sibTransId="{16369CA1-8D55-42C6-8FA8-0EDE58AB60E7}"/>
    <dgm:cxn modelId="{4800F4F0-D1F1-4282-AAD1-F4B74F47E218}" srcId="{173EFCF0-0328-4E3D-8270-3134EE98EAB6}" destId="{4AAD5CEF-7F5B-4560-AABD-49712DC63AEF}" srcOrd="1" destOrd="0" parTransId="{26724AE7-60F5-4D31-9A86-32C9267D9F37}" sibTransId="{D58425AA-DE58-4843-B060-6C7349372A5D}"/>
    <dgm:cxn modelId="{4A5D1CF8-E23B-46B4-BA2B-8AD4FF4F9E29}" type="presOf" srcId="{44AFD54A-DC63-4974-A96E-5332AD9CA8A9}" destId="{56004897-3E50-4B97-939B-E8AFFBF37846}" srcOrd="0" destOrd="1" presId="urn:microsoft.com/office/officeart/2005/8/layout/vList5"/>
    <dgm:cxn modelId="{53297131-9FBA-4A89-936D-1E28FFFDFA4D}" type="presParOf" srcId="{879F2CA4-ABA5-42A8-90CC-12D34403C984}" destId="{268D9273-F6E7-428D-9D4A-316C524F002D}" srcOrd="0" destOrd="0" presId="urn:microsoft.com/office/officeart/2005/8/layout/vList5"/>
    <dgm:cxn modelId="{CA09F89D-78B8-421B-B162-7938F3D3BAB0}" type="presParOf" srcId="{268D9273-F6E7-428D-9D4A-316C524F002D}" destId="{C4C98383-82BB-471E-84C6-1EFE16EE023A}" srcOrd="0" destOrd="0" presId="urn:microsoft.com/office/officeart/2005/8/layout/vList5"/>
    <dgm:cxn modelId="{7FFB311A-933C-4D4B-839D-AD4211B21C9E}" type="presParOf" srcId="{879F2CA4-ABA5-42A8-90CC-12D34403C984}" destId="{E0BBEA3D-406C-40D7-9D4D-926D3B9BC6C6}" srcOrd="1" destOrd="0" presId="urn:microsoft.com/office/officeart/2005/8/layout/vList5"/>
    <dgm:cxn modelId="{DD4D4AA4-CB59-4E26-901B-BFF322F403F7}" type="presParOf" srcId="{879F2CA4-ABA5-42A8-90CC-12D34403C984}" destId="{BB7D149F-A0B6-47C9-8E5A-A22A12F31FDC}" srcOrd="2" destOrd="0" presId="urn:microsoft.com/office/officeart/2005/8/layout/vList5"/>
    <dgm:cxn modelId="{DC78CA29-2FB8-4994-98B6-DEA6736A2519}" type="presParOf" srcId="{BB7D149F-A0B6-47C9-8E5A-A22A12F31FDC}" destId="{3C92FCFD-7D8E-436B-9CF0-51B8D6032934}" srcOrd="0" destOrd="0" presId="urn:microsoft.com/office/officeart/2005/8/layout/vList5"/>
    <dgm:cxn modelId="{E75E2FAB-FFC2-46AF-92C7-4F8A1CE65995}" type="presParOf" srcId="{879F2CA4-ABA5-42A8-90CC-12D34403C984}" destId="{104A6F18-9C60-4FD5-9B4E-53607EFC6603}" srcOrd="3" destOrd="0" presId="urn:microsoft.com/office/officeart/2005/8/layout/vList5"/>
    <dgm:cxn modelId="{954DB6D2-9102-4DCA-AC21-6302EEF38580}" type="presParOf" srcId="{879F2CA4-ABA5-42A8-90CC-12D34403C984}" destId="{7A335E12-EE63-439C-8C77-58459F1C8371}" srcOrd="4" destOrd="0" presId="urn:microsoft.com/office/officeart/2005/8/layout/vList5"/>
    <dgm:cxn modelId="{33C97BF7-6EB6-4BDB-81B2-09AF0A3B90EF}" type="presParOf" srcId="{7A335E12-EE63-439C-8C77-58459F1C8371}" destId="{38C4CD4B-2227-4296-B5A3-DAAEC8E0C21B}" srcOrd="0" destOrd="0" presId="urn:microsoft.com/office/officeart/2005/8/layout/vList5"/>
    <dgm:cxn modelId="{7D0D7080-4A18-4697-914B-CC19FAFD6C78}" type="presParOf" srcId="{879F2CA4-ABA5-42A8-90CC-12D34403C984}" destId="{C953D80F-939D-46C8-BEEB-C843BAEC205F}" srcOrd="5" destOrd="0" presId="urn:microsoft.com/office/officeart/2005/8/layout/vList5"/>
    <dgm:cxn modelId="{E6AEB5FF-B72C-4D90-885D-27913707C362}" type="presParOf" srcId="{879F2CA4-ABA5-42A8-90CC-12D34403C984}" destId="{8884004B-45C7-4320-B45B-D3F3DCE12B8D}" srcOrd="6" destOrd="0" presId="urn:microsoft.com/office/officeart/2005/8/layout/vList5"/>
    <dgm:cxn modelId="{18F3B799-E215-413C-9B4D-E0763C0193C3}" type="presParOf" srcId="{8884004B-45C7-4320-B45B-D3F3DCE12B8D}" destId="{00C0D5B2-CE19-4312-BF98-3C554F79802F}" srcOrd="0" destOrd="0" presId="urn:microsoft.com/office/officeart/2005/8/layout/vList5"/>
    <dgm:cxn modelId="{BBB7BBCF-DFF0-4AD4-9757-9025150089E0}" type="presParOf" srcId="{879F2CA4-ABA5-42A8-90CC-12D34403C984}" destId="{9379277D-21BA-47A1-93AF-F66D496F1DDC}" srcOrd="7" destOrd="0" presId="urn:microsoft.com/office/officeart/2005/8/layout/vList5"/>
    <dgm:cxn modelId="{E977424B-B7B0-49B3-86D8-C612DF532F14}" type="presParOf" srcId="{879F2CA4-ABA5-42A8-90CC-12D34403C984}" destId="{BD7BBD90-AECF-43F0-B305-18354758C5B3}" srcOrd="8" destOrd="0" presId="urn:microsoft.com/office/officeart/2005/8/layout/vList5"/>
    <dgm:cxn modelId="{BFDB1B80-C95B-4496-A837-EBC2D31862B6}" type="presParOf" srcId="{BD7BBD90-AECF-43F0-B305-18354758C5B3}" destId="{2C62E3DE-AC02-4D7C-8B62-EF2A3C0425D2}" srcOrd="0" destOrd="0" presId="urn:microsoft.com/office/officeart/2005/8/layout/vList5"/>
    <dgm:cxn modelId="{CD7EE157-1166-451F-B1A6-DDE48FB9DEC8}" type="presParOf" srcId="{BD7BBD90-AECF-43F0-B305-18354758C5B3}" destId="{56004897-3E50-4B97-939B-E8AFFBF378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98383-82BB-471E-84C6-1EFE16EE023A}">
      <dsp:nvSpPr>
        <dsp:cNvPr id="0" name=""/>
        <dsp:cNvSpPr/>
      </dsp:nvSpPr>
      <dsp:spPr>
        <a:xfrm>
          <a:off x="4078" y="2378"/>
          <a:ext cx="3006806" cy="890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85-90% of Tsunami's are generated from earthquakes. </a:t>
          </a:r>
        </a:p>
      </dsp:txBody>
      <dsp:txXfrm>
        <a:off x="47571" y="45871"/>
        <a:ext cx="2919820" cy="803968"/>
      </dsp:txXfrm>
    </dsp:sp>
    <dsp:sp modelId="{3C92FCFD-7D8E-436B-9CF0-51B8D6032934}">
      <dsp:nvSpPr>
        <dsp:cNvPr id="0" name=""/>
        <dsp:cNvSpPr/>
      </dsp:nvSpPr>
      <dsp:spPr>
        <a:xfrm>
          <a:off x="4078" y="937880"/>
          <a:ext cx="3006806" cy="890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Volcanic eruptions are the 2</a:t>
          </a:r>
          <a:r>
            <a:rPr lang="en-US" sz="1700" kern="1200" baseline="26000"/>
            <a:t>nd </a:t>
          </a:r>
          <a:r>
            <a:rPr lang="en-US" sz="1700" kern="1200"/>
            <a:t>most common cause.</a:t>
          </a:r>
        </a:p>
      </dsp:txBody>
      <dsp:txXfrm>
        <a:off x="47571" y="981373"/>
        <a:ext cx="2919820" cy="803968"/>
      </dsp:txXfrm>
    </dsp:sp>
    <dsp:sp modelId="{38C4CD4B-2227-4296-B5A3-DAAEC8E0C21B}">
      <dsp:nvSpPr>
        <dsp:cNvPr id="0" name=""/>
        <dsp:cNvSpPr/>
      </dsp:nvSpPr>
      <dsp:spPr>
        <a:xfrm>
          <a:off x="4078" y="1873383"/>
          <a:ext cx="3006806" cy="890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Non-seismic SOPs should be as similar to seismic SOP's as possible</a:t>
          </a:r>
        </a:p>
      </dsp:txBody>
      <dsp:txXfrm>
        <a:off x="47571" y="1916876"/>
        <a:ext cx="2919820" cy="803968"/>
      </dsp:txXfrm>
    </dsp:sp>
    <dsp:sp modelId="{00C0D5B2-CE19-4312-BF98-3C554F79802F}">
      <dsp:nvSpPr>
        <dsp:cNvPr id="0" name=""/>
        <dsp:cNvSpPr/>
      </dsp:nvSpPr>
      <dsp:spPr>
        <a:xfrm>
          <a:off x="4078" y="2808885"/>
          <a:ext cx="3006806" cy="890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Different SOPs for near field and far field</a:t>
          </a:r>
        </a:p>
      </dsp:txBody>
      <dsp:txXfrm>
        <a:off x="47571" y="2852378"/>
        <a:ext cx="2919820" cy="803968"/>
      </dsp:txXfrm>
    </dsp:sp>
    <dsp:sp modelId="{56004897-3E50-4B97-939B-E8AFFBF37846}">
      <dsp:nvSpPr>
        <dsp:cNvPr id="0" name=""/>
        <dsp:cNvSpPr/>
      </dsp:nvSpPr>
      <dsp:spPr>
        <a:xfrm rot="5400000">
          <a:off x="5229969" y="1522366"/>
          <a:ext cx="896171" cy="534021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Source Identification</a:t>
          </a:r>
        </a:p>
        <a:p>
          <a:pPr marL="171450" lvl="1" indent="-171450" algn="l" defTabSz="711200">
            <a:lnSpc>
              <a:spcPct val="90000"/>
            </a:lnSpc>
            <a:spcBef>
              <a:spcPct val="0"/>
            </a:spcBef>
            <a:spcAft>
              <a:spcPct val="15000"/>
            </a:spcAft>
            <a:buChar char="•"/>
          </a:pPr>
          <a:r>
            <a:rPr lang="en-US" sz="1600" kern="1200" dirty="0"/>
            <a:t>Threat assessment</a:t>
          </a:r>
        </a:p>
        <a:p>
          <a:pPr marL="171450" lvl="1" indent="-171450" algn="l" defTabSz="711200">
            <a:lnSpc>
              <a:spcPct val="90000"/>
            </a:lnSpc>
            <a:spcBef>
              <a:spcPct val="0"/>
            </a:spcBef>
            <a:spcAft>
              <a:spcPct val="15000"/>
            </a:spcAft>
            <a:buChar char="•"/>
          </a:pPr>
          <a:r>
            <a:rPr lang="en-US" sz="1600" kern="1200" dirty="0"/>
            <a:t>Product generation and dissemination</a:t>
          </a:r>
        </a:p>
      </dsp:txBody>
      <dsp:txXfrm rot="-5400000">
        <a:off x="3007948" y="3788135"/>
        <a:ext cx="5296467" cy="808677"/>
      </dsp:txXfrm>
    </dsp:sp>
    <dsp:sp modelId="{2C62E3DE-AC02-4D7C-8B62-EF2A3C0425D2}">
      <dsp:nvSpPr>
        <dsp:cNvPr id="0" name=""/>
        <dsp:cNvSpPr/>
      </dsp:nvSpPr>
      <dsp:spPr>
        <a:xfrm>
          <a:off x="4078" y="3746996"/>
          <a:ext cx="3003870" cy="890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t>The tsunami warning process can be divided into the following stages:</a:t>
          </a:r>
          <a:endParaRPr lang="en-US" sz="1700" kern="1200"/>
        </a:p>
      </dsp:txBody>
      <dsp:txXfrm>
        <a:off x="47571" y="3790489"/>
        <a:ext cx="2916884" cy="8039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EE893-8A1F-4AD5-8A59-81F04A234A0E}"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F2B51-DA04-4328-9B12-9BCD62817C53}" type="slidenum">
              <a:rPr lang="en-US" smtClean="0"/>
              <a:t>‹#›</a:t>
            </a:fld>
            <a:endParaRPr lang="en-US"/>
          </a:p>
        </p:txBody>
      </p:sp>
    </p:spTree>
    <p:extLst>
      <p:ext uri="{BB962C8B-B14F-4D97-AF65-F5344CB8AC3E}">
        <p14:creationId xmlns:p14="http://schemas.microsoft.com/office/powerpoint/2010/main" val="387139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95F0-3F79-B279-4C16-6C4339829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CCCB2E-B256-64F6-1673-0C9F558705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0326B5-29ED-C2B8-FE1A-7B7AE3EDAD70}"/>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64AA909D-82A4-9858-D1D1-2C106D88E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EFF28-B61A-6C56-FDEA-530C0856B91C}"/>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159708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BA07-0141-CF28-7F29-D4C6C7BC7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5F8E-BA80-F4C9-F6C5-26AE4F1C8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FA0A9-6EC5-D0FF-A6F2-6AA47A4CBCC2}"/>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43EAC4A0-D85A-3A98-4659-7B2EDCEEA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0C823-4DBB-7F6B-E214-22ADDE09B0BA}"/>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410552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5B3A6-5F34-8537-3932-68B87D572D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D71F3-7B89-3060-F8D2-B7539882F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11951-1C7E-E0D5-A1D1-A91878286EDD}"/>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C430AA18-4AF0-0EEA-BDD5-C310C12AB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5A022-9ABB-F10D-81A4-6A3BA042D1EC}"/>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139624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40090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39750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7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098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AE81-20B4-B16D-969C-606B15C93CA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1184D6B-1760-DBA6-C83B-6424ADBCE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41CF2AB-9460-4703-90CA-E92CEA30393F}"/>
              </a:ext>
            </a:extLst>
          </p:cNvPr>
          <p:cNvSpPr>
            <a:spLocks noGrp="1"/>
          </p:cNvSpPr>
          <p:nvPr>
            <p:ph type="dt" sz="half" idx="10"/>
          </p:nvPr>
        </p:nvSpPr>
        <p:spPr/>
        <p:txBody>
          <a:bodyPr/>
          <a:lstStyle/>
          <a:p>
            <a:fld id="{3AF457F0-B37F-416E-8E43-7AED3111A142}" type="datetimeFigureOut">
              <a:rPr lang="fr-FR" smtClean="0"/>
              <a:t>27/10/2025</a:t>
            </a:fld>
            <a:endParaRPr lang="fr-FR"/>
          </a:p>
        </p:txBody>
      </p:sp>
      <p:sp>
        <p:nvSpPr>
          <p:cNvPr id="5" name="Footer Placeholder 4">
            <a:extLst>
              <a:ext uri="{FF2B5EF4-FFF2-40B4-BE49-F238E27FC236}">
                <a16:creationId xmlns:a16="http://schemas.microsoft.com/office/drawing/2014/main" id="{2FD9236C-A788-6026-242D-0D628A99A39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28D7C40-6473-4304-0B4B-0EA1303E1901}"/>
              </a:ext>
            </a:extLst>
          </p:cNvPr>
          <p:cNvSpPr>
            <a:spLocks noGrp="1"/>
          </p:cNvSpPr>
          <p:nvPr>
            <p:ph type="sldNum" sz="quarter" idx="12"/>
          </p:nvPr>
        </p:nvSpPr>
        <p:spPr/>
        <p:txBody>
          <a:bodyPr/>
          <a:lstStyle/>
          <a:p>
            <a:fld id="{AF940872-1F9D-4DC4-90CF-1ECEE3589B9E}" type="slidenum">
              <a:rPr lang="fr-FR" smtClean="0"/>
              <a:t>‹#›</a:t>
            </a:fld>
            <a:endParaRPr lang="fr-FR"/>
          </a:p>
        </p:txBody>
      </p:sp>
    </p:spTree>
    <p:extLst>
      <p:ext uri="{BB962C8B-B14F-4D97-AF65-F5344CB8AC3E}">
        <p14:creationId xmlns:p14="http://schemas.microsoft.com/office/powerpoint/2010/main" val="182771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939E-5EAF-E24A-C565-E8E425876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9B2B6-3976-90DD-3787-93707F511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D3882-A8E6-0526-E6D7-9260FBB91ED5}"/>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6EBDFCE2-A1D5-F40D-4E88-BC75A6B1D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EF6A3-E1B6-815D-C570-17BD7A329D2D}"/>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422914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E1B7-3E63-5455-366F-24BAEB0AA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6BE1AC-1834-72FC-872A-36F815301A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02EA2A-3A74-C223-B2CE-249FA42D9405}"/>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A9D7C514-F00D-9ED7-7B8C-A6EFE5D1D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74F20-8722-E15E-56B3-EBF83D07DF4E}"/>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177988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987C-2F8C-21B9-8339-978C43448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AB0E1-BF68-AD35-BE86-BB21A4D20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4FA53-97E9-5C09-DA9D-8B0B2F39BA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BA843-6483-06EF-864F-434456DC3FE7}"/>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6" name="Footer Placeholder 5">
            <a:extLst>
              <a:ext uri="{FF2B5EF4-FFF2-40B4-BE49-F238E27FC236}">
                <a16:creationId xmlns:a16="http://schemas.microsoft.com/office/drawing/2014/main" id="{300D0F3F-3154-0C48-2F70-8E5DF59E9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E1ECA-0A37-E1F0-1879-390AF0314014}"/>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207468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71B2-9C4D-AEF1-5206-0AA2A6C15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568EB-783C-D415-BE78-4FA50659A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4331-5D1F-5CCF-C8D3-EDC57FEAA0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A01402-028D-6D47-A3C2-CD086BE5C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3E619D-3730-6BB2-5637-31BD576F1C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BE95BE-E2D4-ADCE-50DF-53755415E901}"/>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8" name="Footer Placeholder 7">
            <a:extLst>
              <a:ext uri="{FF2B5EF4-FFF2-40B4-BE49-F238E27FC236}">
                <a16:creationId xmlns:a16="http://schemas.microsoft.com/office/drawing/2014/main" id="{46E0DD62-17A4-EB88-7038-58870F2C8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1E4E9-1A8A-EBB3-B8C1-650519A8DED6}"/>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170754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E0F5-5F41-C940-B5EE-CB3EBC685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7BFBF5-CF7D-DAC0-C6BA-1537F6FAE3E1}"/>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4" name="Footer Placeholder 3">
            <a:extLst>
              <a:ext uri="{FF2B5EF4-FFF2-40B4-BE49-F238E27FC236}">
                <a16:creationId xmlns:a16="http://schemas.microsoft.com/office/drawing/2014/main" id="{08B41934-7281-FEF9-6D74-C620E8186B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17F96-265A-0A5E-63A2-B147C6E98A7C}"/>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151969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264CB-513D-1A26-21B6-80510A35AC17}"/>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3" name="Footer Placeholder 2">
            <a:extLst>
              <a:ext uri="{FF2B5EF4-FFF2-40B4-BE49-F238E27FC236}">
                <a16:creationId xmlns:a16="http://schemas.microsoft.com/office/drawing/2014/main" id="{A00AB2F4-2C41-FA7D-E136-92F0B1449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85BE8A-DD68-2224-EA41-50DBEF110387}"/>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59824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7E57-4CF6-4B08-42E6-094507C04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80247-538C-D423-FA75-3BB1F7FC5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5A4EE-505A-20CA-A616-B52B2DB01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7259F-7134-7389-9E6A-042DC2353764}"/>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6" name="Footer Placeholder 5">
            <a:extLst>
              <a:ext uri="{FF2B5EF4-FFF2-40B4-BE49-F238E27FC236}">
                <a16:creationId xmlns:a16="http://schemas.microsoft.com/office/drawing/2014/main" id="{2318EDEB-3307-3362-420C-834536021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E5AFF-4D9A-AC6D-6EE8-48BD45E18294}"/>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242833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F3AE-C375-10CB-DDCA-2E076147E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EDE925-88BB-E0BA-45E2-ED3FE3C03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CC8BD0-E531-25BA-44B4-87AE2EC7F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7AB38-F114-3BC8-6CEE-AAFCDB308915}"/>
              </a:ext>
            </a:extLst>
          </p:cNvPr>
          <p:cNvSpPr>
            <a:spLocks noGrp="1"/>
          </p:cNvSpPr>
          <p:nvPr>
            <p:ph type="dt" sz="half" idx="10"/>
          </p:nvPr>
        </p:nvSpPr>
        <p:spPr/>
        <p:txBody>
          <a:bodyPr/>
          <a:lstStyle/>
          <a:p>
            <a:fld id="{F365AA91-09E8-4D83-B8AF-15E313901D02}" type="datetimeFigureOut">
              <a:rPr lang="en-US" smtClean="0"/>
              <a:t>10/27/2025</a:t>
            </a:fld>
            <a:endParaRPr lang="en-US"/>
          </a:p>
        </p:txBody>
      </p:sp>
      <p:sp>
        <p:nvSpPr>
          <p:cNvPr id="6" name="Footer Placeholder 5">
            <a:extLst>
              <a:ext uri="{FF2B5EF4-FFF2-40B4-BE49-F238E27FC236}">
                <a16:creationId xmlns:a16="http://schemas.microsoft.com/office/drawing/2014/main" id="{033ABF90-FFE6-31F2-57A4-565FE5BE8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87F9E-C2CC-8519-7923-386180AD86E4}"/>
              </a:ext>
            </a:extLst>
          </p:cNvPr>
          <p:cNvSpPr>
            <a:spLocks noGrp="1"/>
          </p:cNvSpPr>
          <p:nvPr>
            <p:ph type="sldNum" sz="quarter" idx="12"/>
          </p:nvPr>
        </p:nvSpPr>
        <p:spPr/>
        <p:txBody>
          <a:bodyPr/>
          <a:lstStyle/>
          <a:p>
            <a:fld id="{91070554-1566-4CC6-BDED-3ED8A8F87112}" type="slidenum">
              <a:rPr lang="en-US" smtClean="0"/>
              <a:t>‹#›</a:t>
            </a:fld>
            <a:endParaRPr lang="en-US"/>
          </a:p>
        </p:txBody>
      </p:sp>
    </p:spTree>
    <p:extLst>
      <p:ext uri="{BB962C8B-B14F-4D97-AF65-F5344CB8AC3E}">
        <p14:creationId xmlns:p14="http://schemas.microsoft.com/office/powerpoint/2010/main" val="208470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5C375-0374-D8AD-FE4C-362D4E773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CAC7F-9A9D-A90F-ADC5-36F7D8F8F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6AC4B-1286-20E0-D7B6-F1554F4AF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65AA91-09E8-4D83-B8AF-15E313901D02}" type="datetimeFigureOut">
              <a:rPr lang="en-US" smtClean="0"/>
              <a:t>10/27/2025</a:t>
            </a:fld>
            <a:endParaRPr lang="en-US"/>
          </a:p>
        </p:txBody>
      </p:sp>
      <p:sp>
        <p:nvSpPr>
          <p:cNvPr id="5" name="Footer Placeholder 4">
            <a:extLst>
              <a:ext uri="{FF2B5EF4-FFF2-40B4-BE49-F238E27FC236}">
                <a16:creationId xmlns:a16="http://schemas.microsoft.com/office/drawing/2014/main" id="{21D70B71-BAEC-2491-82C4-62A81DFE3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2E1D08-AF0F-99C9-D325-F6DD12C72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070554-1566-4CC6-BDED-3ED8A8F87112}" type="slidenum">
              <a:rPr lang="en-US" smtClean="0"/>
              <a:t>‹#›</a:t>
            </a:fld>
            <a:endParaRPr lang="en-US"/>
          </a:p>
        </p:txBody>
      </p:sp>
    </p:spTree>
    <p:extLst>
      <p:ext uri="{BB962C8B-B14F-4D97-AF65-F5344CB8AC3E}">
        <p14:creationId xmlns:p14="http://schemas.microsoft.com/office/powerpoint/2010/main" val="30062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pic>
        <p:nvPicPr>
          <p:cNvPr id="2" name="Picture 1" descr="An aerial view of a volcano&#10;&#10;AI-generated content may be incorrect.">
            <a:extLst>
              <a:ext uri="{FF2B5EF4-FFF2-40B4-BE49-F238E27FC236}">
                <a16:creationId xmlns:a16="http://schemas.microsoft.com/office/drawing/2014/main" id="{FF440BAC-C46E-294E-A172-67E5C3765B3A}"/>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rcRect t="15403" b="13304"/>
          <a:stretch/>
        </p:blipFill>
        <p:spPr>
          <a:xfrm>
            <a:off x="0" y="0"/>
            <a:ext cx="12192001" cy="6519152"/>
          </a:xfrm>
          <a:prstGeom prst="rect">
            <a:avLst/>
          </a:prstGeom>
        </p:spPr>
      </p:pic>
      <p:sp>
        <p:nvSpPr>
          <p:cNvPr id="52" name="Google Shape;52;p21"/>
          <p:cNvSpPr/>
          <p:nvPr/>
        </p:nvSpPr>
        <p:spPr>
          <a:xfrm rot="10800000">
            <a:off x="518275" y="972401"/>
            <a:ext cx="3010016" cy="4571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sp>
        <p:nvSpPr>
          <p:cNvPr id="5" name="TextBox 4">
            <a:extLst>
              <a:ext uri="{FF2B5EF4-FFF2-40B4-BE49-F238E27FC236}">
                <a16:creationId xmlns:a16="http://schemas.microsoft.com/office/drawing/2014/main" id="{2FF58ECA-DE0B-B0BA-9D2E-30FEE1CC26DC}"/>
              </a:ext>
            </a:extLst>
          </p:cNvPr>
          <p:cNvSpPr txBox="1"/>
          <p:nvPr userDrawn="1"/>
        </p:nvSpPr>
        <p:spPr>
          <a:xfrm>
            <a:off x="-1" y="6519152"/>
            <a:ext cx="12192001" cy="369332"/>
          </a:xfrm>
          <a:prstGeom prst="rect">
            <a:avLst/>
          </a:prstGeom>
          <a:solidFill>
            <a:schemeClr val="accent4">
              <a:lumMod val="75000"/>
            </a:schemeClr>
          </a:solidFill>
        </p:spPr>
        <p:txBody>
          <a:bodyPr wrap="square" rtlCol="0">
            <a:spAutoFit/>
          </a:bodyPr>
          <a:lstStyle/>
          <a:p>
            <a:pPr algn="ctr"/>
            <a:r>
              <a:rPr lang="en-AU" i="1" dirty="0">
                <a:solidFill>
                  <a:schemeClr val="bg1"/>
                </a:solidFill>
                <a:latin typeface="Arial" panose="020B0604020202020204" pitchFamily="34" charset="0"/>
                <a:cs typeface="Arial" panose="020B0604020202020204" pitchFamily="34" charset="0"/>
              </a:rPr>
              <a:t>UNESCO-IOC Webinar on Monitoring and Warning for Tsunamis Generated by Volcanoes, 16 &amp; 23 April 2025</a:t>
            </a:r>
          </a:p>
        </p:txBody>
      </p:sp>
      <p:pic>
        <p:nvPicPr>
          <p:cNvPr id="4" name="Picture 3" descr="A blue and black sign with white text&#10;&#10;AI-generated content may be incorrect.">
            <a:extLst>
              <a:ext uri="{FF2B5EF4-FFF2-40B4-BE49-F238E27FC236}">
                <a16:creationId xmlns:a16="http://schemas.microsoft.com/office/drawing/2014/main" id="{F5A2A8AB-EAB2-A790-5317-AA2BB0969A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5665" y="212783"/>
            <a:ext cx="1020918" cy="959458"/>
          </a:xfrm>
          <a:prstGeom prst="rect">
            <a:avLst/>
          </a:prstGeom>
        </p:spPr>
      </p:pic>
    </p:spTree>
    <p:extLst>
      <p:ext uri="{BB962C8B-B14F-4D97-AF65-F5344CB8AC3E}">
        <p14:creationId xmlns:p14="http://schemas.microsoft.com/office/powerpoint/2010/main" val="678898902"/>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0921073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4424" y="1267570"/>
            <a:ext cx="5644951" cy="2308324"/>
          </a:xfrm>
          <a:prstGeom prst="rect">
            <a:avLst/>
          </a:prstGeom>
        </p:spPr>
        <p:txBody>
          <a:bodyPr wrap="square">
            <a:spAutoFit/>
          </a:bodyPr>
          <a:lstStyle/>
          <a:p>
            <a:pPr algn="ctr">
              <a:defRPr/>
            </a:pPr>
            <a:r>
              <a:rPr lang="en-US" sz="4000" dirty="0">
                <a:solidFill>
                  <a:schemeClr val="bg1"/>
                </a:solidFill>
              </a:rPr>
              <a:t>SOP Efforts for</a:t>
            </a:r>
          </a:p>
          <a:p>
            <a:pPr algn="ctr">
              <a:defRPr/>
            </a:pPr>
            <a:r>
              <a:rPr lang="en-US" sz="4000" dirty="0">
                <a:solidFill>
                  <a:schemeClr val="bg1"/>
                </a:solidFill>
              </a:rPr>
              <a:t> Non-Seismic and</a:t>
            </a:r>
          </a:p>
          <a:p>
            <a:pPr algn="ctr">
              <a:defRPr/>
            </a:pPr>
            <a:r>
              <a:rPr lang="en-US" sz="4000" dirty="0">
                <a:solidFill>
                  <a:schemeClr val="bg1"/>
                </a:solidFill>
              </a:rPr>
              <a:t> Complex sources</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955967" y="3575894"/>
            <a:ext cx="4431326" cy="3016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Denis Chang Seng, PhD</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Technical Secretary (ICG-NEAMTWS  &amp; TOWS Task Team on Disaster Management and Preparedness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ODTP Focal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CoastWAVE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Project Responsible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Resilience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UNESCO IOC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Dr Alessandro Amato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Arial" panose="020B0604020202020204" pitchFamily="34" charset="0"/>
                <a:cs typeface="Arial" panose="020B0604020202020204" pitchFamily="34" charset="0"/>
              </a:rPr>
              <a:t>INGV, Italy</a:t>
            </a: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13FC7C9-AF3A-5131-0B95-98F57811EC23}"/>
              </a:ext>
            </a:extLst>
          </p:cNvPr>
          <p:cNvSpPr txBox="1"/>
          <p:nvPr/>
        </p:nvSpPr>
        <p:spPr>
          <a:xfrm>
            <a:off x="8986900" y="1267570"/>
            <a:ext cx="18473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2C4DFD-0AFC-5D7A-B7B3-0B9FD45DDD7B}"/>
              </a:ext>
            </a:extLst>
          </p:cNvPr>
          <p:cNvSpPr txBox="1"/>
          <p:nvPr/>
        </p:nvSpPr>
        <p:spPr>
          <a:xfrm>
            <a:off x="6240392" y="401849"/>
            <a:ext cx="60940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BF00-7328-768B-666E-196BB6CF8319}"/>
              </a:ext>
            </a:extLst>
          </p:cNvPr>
          <p:cNvSpPr>
            <a:spLocks noGrp="1"/>
          </p:cNvSpPr>
          <p:nvPr>
            <p:ph type="title"/>
          </p:nvPr>
        </p:nvSpPr>
        <p:spPr>
          <a:xfrm>
            <a:off x="428368" y="172907"/>
            <a:ext cx="11704596" cy="1325563"/>
          </a:xfrm>
        </p:spPr>
        <p:txBody>
          <a:bodyPr/>
          <a:lstStyle/>
          <a:p>
            <a:pPr algn="ctr"/>
            <a:r>
              <a:rPr lang="en-US" dirty="0">
                <a:solidFill>
                  <a:srgbClr val="0070C0"/>
                </a:solidFill>
              </a:rPr>
              <a:t>Stromboli </a:t>
            </a:r>
            <a:r>
              <a:rPr lang="en-US" dirty="0" err="1">
                <a:solidFill>
                  <a:srgbClr val="0070C0"/>
                </a:solidFill>
              </a:rPr>
              <a:t>Volcanoe</a:t>
            </a:r>
            <a:r>
              <a:rPr lang="en-US" dirty="0">
                <a:solidFill>
                  <a:srgbClr val="0070C0"/>
                </a:solidFill>
              </a:rPr>
              <a:t> </a:t>
            </a:r>
            <a:br>
              <a:rPr lang="en-US" dirty="0">
                <a:solidFill>
                  <a:srgbClr val="0070C0"/>
                </a:solidFill>
              </a:rPr>
            </a:br>
            <a:r>
              <a:rPr lang="en-US" dirty="0">
                <a:solidFill>
                  <a:srgbClr val="0070C0"/>
                </a:solidFill>
              </a:rPr>
              <a:t>Emergency Response  Plan</a:t>
            </a:r>
          </a:p>
        </p:txBody>
      </p:sp>
      <p:sp>
        <p:nvSpPr>
          <p:cNvPr id="7" name="TextBox 6">
            <a:extLst>
              <a:ext uri="{FF2B5EF4-FFF2-40B4-BE49-F238E27FC236}">
                <a16:creationId xmlns:a16="http://schemas.microsoft.com/office/drawing/2014/main" id="{95A8C65D-47BF-1B40-59F2-52C9EE82D13E}"/>
              </a:ext>
            </a:extLst>
          </p:cNvPr>
          <p:cNvSpPr txBox="1"/>
          <p:nvPr/>
        </p:nvSpPr>
        <p:spPr>
          <a:xfrm>
            <a:off x="8665431" y="4716928"/>
            <a:ext cx="3336324" cy="1477328"/>
          </a:xfrm>
          <a:prstGeom prst="rect">
            <a:avLst/>
          </a:prstGeom>
          <a:noFill/>
        </p:spPr>
        <p:txBody>
          <a:bodyPr wrap="square">
            <a:spAutoFit/>
          </a:bodyPr>
          <a:lstStyle/>
          <a:p>
            <a:r>
              <a:rPr lang="en-US" dirty="0"/>
              <a:t>Position of the COA and the Acoustic Alert (siren) system used to warn population on the possible occurrence of a tsunami.</a:t>
            </a:r>
          </a:p>
        </p:txBody>
      </p:sp>
      <p:pic>
        <p:nvPicPr>
          <p:cNvPr id="8" name="Image 56">
            <a:extLst>
              <a:ext uri="{FF2B5EF4-FFF2-40B4-BE49-F238E27FC236}">
                <a16:creationId xmlns:a16="http://schemas.microsoft.com/office/drawing/2014/main" id="{7536C554-BF6A-22AD-7288-17E5C6DFC015}"/>
              </a:ext>
            </a:extLst>
          </p:cNvPr>
          <p:cNvPicPr>
            <a:picLocks/>
          </p:cNvPicPr>
          <p:nvPr/>
        </p:nvPicPr>
        <p:blipFill>
          <a:blip r:embed="rId2" cstate="print"/>
          <a:stretch>
            <a:fillRect/>
          </a:stretch>
        </p:blipFill>
        <p:spPr>
          <a:xfrm>
            <a:off x="8340811" y="1825626"/>
            <a:ext cx="3660944" cy="2721660"/>
          </a:xfrm>
          <a:prstGeom prst="rect">
            <a:avLst/>
          </a:prstGeom>
        </p:spPr>
      </p:pic>
      <p:sp>
        <p:nvSpPr>
          <p:cNvPr id="10" name="TextBox 9">
            <a:extLst>
              <a:ext uri="{FF2B5EF4-FFF2-40B4-BE49-F238E27FC236}">
                <a16:creationId xmlns:a16="http://schemas.microsoft.com/office/drawing/2014/main" id="{E502B665-4306-6F06-8979-A4EC71DD8528}"/>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
        <p:nvSpPr>
          <p:cNvPr id="4" name="Rectangle 1">
            <a:extLst>
              <a:ext uri="{FF2B5EF4-FFF2-40B4-BE49-F238E27FC236}">
                <a16:creationId xmlns:a16="http://schemas.microsoft.com/office/drawing/2014/main" id="{62263771-F1BD-41C0-50E7-6E9BB4B330F8}"/>
              </a:ext>
            </a:extLst>
          </p:cNvPr>
          <p:cNvSpPr>
            <a:spLocks noGrp="1" noChangeArrowheads="1"/>
          </p:cNvSpPr>
          <p:nvPr>
            <p:ph idx="1"/>
          </p:nvPr>
        </p:nvSpPr>
        <p:spPr bwMode="auto">
          <a:xfrm>
            <a:off x="428625" y="1414254"/>
            <a:ext cx="768976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Italian Civil Protection Department (DPC) developed a national emergency plan for non-conventional (volcanic) tsunamis.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Implemented with Sicily Regional Civil Protection, Lipari Municipality, INGV, and University of Florence (LGS).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Alert time &lt; 4 minutes — TEWS issues alert within 20 seconds of onset.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No time for modeling tsunami impact before arrival.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Upon TEWS notification, DPC activates 3-minute acoustic sirens at Stromboli, </a:t>
            </a:r>
            <a:r>
              <a:rPr kumimoji="0" lang="en-US" altLang="en-US" sz="2400" i="0" u="none" strike="noStrike" cap="none" normalizeH="0" baseline="0" dirty="0" err="1">
                <a:ln>
                  <a:noFill/>
                </a:ln>
                <a:solidFill>
                  <a:schemeClr val="tx1"/>
                </a:solidFill>
                <a:effectLst/>
                <a:latin typeface="Arial" panose="020B0604020202020204" pitchFamily="34" charset="0"/>
              </a:rPr>
              <a:t>Ginostra</a:t>
            </a:r>
            <a:r>
              <a:rPr kumimoji="0" lang="en-US" altLang="en-US" sz="2400" i="0" u="none" strike="noStrike" cap="none" normalizeH="0" baseline="0" dirty="0">
                <a:ln>
                  <a:noFill/>
                </a:ln>
                <a:solidFill>
                  <a:schemeClr val="tx1"/>
                </a:solidFill>
                <a:effectLst/>
                <a:latin typeface="Arial" panose="020B0604020202020204" pitchFamily="34" charset="0"/>
              </a:rPr>
              <a:t>, </a:t>
            </a:r>
            <a:r>
              <a:rPr kumimoji="0" lang="en-US" altLang="en-US" sz="2400" i="0" u="none" strike="noStrike" cap="none" normalizeH="0" baseline="0" dirty="0" err="1">
                <a:ln>
                  <a:noFill/>
                </a:ln>
                <a:solidFill>
                  <a:schemeClr val="tx1"/>
                </a:solidFill>
                <a:effectLst/>
                <a:latin typeface="Arial" panose="020B0604020202020204" pitchFamily="34" charset="0"/>
              </a:rPr>
              <a:t>Panarea</a:t>
            </a:r>
            <a:r>
              <a:rPr kumimoji="0" lang="en-US" altLang="en-US" sz="2400" i="0" u="none" strike="noStrike" cap="none" normalizeH="0" baseline="0" dirty="0">
                <a:ln>
                  <a:noFill/>
                </a:ln>
                <a:solidFill>
                  <a:schemeClr val="tx1"/>
                </a:solidFill>
                <a:effectLst/>
                <a:latin typeface="Arial" panose="020B0604020202020204" pitchFamily="34" charset="0"/>
              </a:rPr>
              <a:t>, Lipari, and Milazzo </a:t>
            </a:r>
            <a:r>
              <a:rPr kumimoji="0" lang="en-US" altLang="en-US" sz="2400" i="0" u="none" strike="noStrike" cap="none" normalizeH="0" baseline="0" dirty="0" err="1">
                <a:ln>
                  <a:noFill/>
                </a:ln>
                <a:solidFill>
                  <a:schemeClr val="tx1"/>
                </a:solidFill>
                <a:effectLst/>
                <a:latin typeface="Arial" panose="020B0604020202020204" pitchFamily="34" charset="0"/>
              </a:rPr>
              <a:t>Harbour</a:t>
            </a:r>
            <a:r>
              <a:rPr kumimoji="0" lang="en-US" altLang="en-US" sz="2400" i="0" u="none" strike="noStrike" cap="none" normalizeH="0" baseline="0" dirty="0">
                <a:ln>
                  <a:noFill/>
                </a:ln>
                <a:solidFill>
                  <a:schemeClr val="tx1"/>
                </a:solidFill>
                <a:effectLst/>
                <a:latin typeface="Arial" panose="020B0604020202020204" pitchFamily="34" charset="0"/>
              </a:rPr>
              <a:t> Office.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Automatic alerts (email &amp; SMS) sent to authorities with message: </a:t>
            </a:r>
            <a:r>
              <a:rPr kumimoji="0" lang="en-US" altLang="en-US" sz="2400" i="1" u="none" strike="noStrike" cap="none" normalizeH="0" baseline="0" dirty="0">
                <a:ln>
                  <a:noFill/>
                </a:ln>
                <a:solidFill>
                  <a:schemeClr val="tx1"/>
                </a:solidFill>
                <a:effectLst/>
                <a:latin typeface="Arial" panose="020B0604020202020204" pitchFamily="34" charset="0"/>
              </a:rPr>
              <a:t>“Tsunami wave in progress at Stromboli.”</a:t>
            </a:r>
            <a:endParaRPr kumimoji="0" lang="en-US" altLang="en-US" sz="24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446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C9E8-B9AC-0282-4F78-EBA07D28691E}"/>
              </a:ext>
            </a:extLst>
          </p:cNvPr>
          <p:cNvSpPr>
            <a:spLocks noGrp="1"/>
          </p:cNvSpPr>
          <p:nvPr>
            <p:ph type="title"/>
          </p:nvPr>
        </p:nvSpPr>
        <p:spPr/>
        <p:txBody>
          <a:bodyPr/>
          <a:lstStyle/>
          <a:p>
            <a:pPr algn="ctr"/>
            <a:r>
              <a:rPr lang="en-US" dirty="0">
                <a:solidFill>
                  <a:srgbClr val="0070C0"/>
                </a:solidFill>
              </a:rPr>
              <a:t>Stromboli </a:t>
            </a:r>
            <a:r>
              <a:rPr lang="en-US" dirty="0" err="1">
                <a:solidFill>
                  <a:srgbClr val="0070C0"/>
                </a:solidFill>
              </a:rPr>
              <a:t>Volcanoe</a:t>
            </a:r>
            <a:r>
              <a:rPr lang="en-US" dirty="0">
                <a:solidFill>
                  <a:srgbClr val="0070C0"/>
                </a:solidFill>
              </a:rPr>
              <a:t> </a:t>
            </a:r>
            <a:br>
              <a:rPr lang="en-US" dirty="0">
                <a:solidFill>
                  <a:srgbClr val="0070C0"/>
                </a:solidFill>
              </a:rPr>
            </a:br>
            <a:r>
              <a:rPr lang="en-US" dirty="0">
                <a:solidFill>
                  <a:srgbClr val="0070C0"/>
                </a:solidFill>
              </a:rPr>
              <a:t>Emergency Response  Plan</a:t>
            </a:r>
            <a:endParaRPr lang="en-US" dirty="0"/>
          </a:p>
        </p:txBody>
      </p:sp>
      <p:sp>
        <p:nvSpPr>
          <p:cNvPr id="3" name="Content Placeholder 2">
            <a:extLst>
              <a:ext uri="{FF2B5EF4-FFF2-40B4-BE49-F238E27FC236}">
                <a16:creationId xmlns:a16="http://schemas.microsoft.com/office/drawing/2014/main" id="{E7933D99-42BB-E401-C05A-27874EAEE569}"/>
              </a:ext>
            </a:extLst>
          </p:cNvPr>
          <p:cNvSpPr>
            <a:spLocks noGrp="1"/>
          </p:cNvSpPr>
          <p:nvPr>
            <p:ph idx="1"/>
          </p:nvPr>
        </p:nvSpPr>
        <p:spPr/>
        <p:txBody>
          <a:bodyPr>
            <a:normAutofit fontScale="92500" lnSpcReduction="20000"/>
          </a:bodyPr>
          <a:lstStyle/>
          <a:p>
            <a:r>
              <a:rPr lang="en-US" dirty="0"/>
              <a:t>The early-warning message is thus automatically delivered to the emergency control rooms for the: i) National Civil Protection; ii) Sicily Regional Civil Protection; iii) </a:t>
            </a:r>
            <a:r>
              <a:rPr lang="en-US" dirty="0" err="1"/>
              <a:t>Lipary</a:t>
            </a:r>
            <a:r>
              <a:rPr lang="en-US" dirty="0"/>
              <a:t> Municipality; and iv) Prefecture of Messina. </a:t>
            </a:r>
          </a:p>
          <a:p>
            <a:r>
              <a:rPr lang="en-US" dirty="0"/>
              <a:t>In coordination and cooperation with the National Department of Civil Protection, the authorities in-charge will keep contact with: i) Mayor’s delegates for the islands of Stromboli, Vulcano, </a:t>
            </a:r>
            <a:r>
              <a:rPr lang="en-US" dirty="0" err="1"/>
              <a:t>Panarea</a:t>
            </a:r>
            <a:r>
              <a:rPr lang="en-US" dirty="0"/>
              <a:t>, </a:t>
            </a:r>
            <a:r>
              <a:rPr lang="en-US" dirty="0" err="1"/>
              <a:t>Alicudi</a:t>
            </a:r>
            <a:r>
              <a:rPr lang="en-US" dirty="0"/>
              <a:t>, and Filicudi; ii) Municipalities along the Sicily and Calabria coast, iii) Operational bodies present in the territory (e.g., Police, Firefighters, Forestry Corps, etc.); and iv) Voluntary structures of Civil Protection present on the different islands.</a:t>
            </a:r>
          </a:p>
          <a:p>
            <a:r>
              <a:rPr lang="en-US" dirty="0"/>
              <a:t> The aim is to inform people, apply the safety procedures at local level, and regulate the navigation and the docking of boats.</a:t>
            </a:r>
          </a:p>
        </p:txBody>
      </p:sp>
      <p:sp>
        <p:nvSpPr>
          <p:cNvPr id="6" name="TextBox 5">
            <a:extLst>
              <a:ext uri="{FF2B5EF4-FFF2-40B4-BE49-F238E27FC236}">
                <a16:creationId xmlns:a16="http://schemas.microsoft.com/office/drawing/2014/main" id="{1472C800-85C1-36C1-345D-8736C6CF3F1B}"/>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9810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BCE0-C695-A9B9-550D-3D5381D66978}"/>
              </a:ext>
            </a:extLst>
          </p:cNvPr>
          <p:cNvSpPr>
            <a:spLocks noGrp="1"/>
          </p:cNvSpPr>
          <p:nvPr>
            <p:ph type="title"/>
          </p:nvPr>
        </p:nvSpPr>
        <p:spPr/>
        <p:txBody>
          <a:bodyPr/>
          <a:lstStyle/>
          <a:p>
            <a:pPr algn="ctr"/>
            <a:r>
              <a:rPr lang="en-US" dirty="0">
                <a:solidFill>
                  <a:srgbClr val="0070C0"/>
                </a:solidFill>
              </a:rPr>
              <a:t>Stromboli </a:t>
            </a:r>
            <a:r>
              <a:rPr lang="en-US" dirty="0" err="1">
                <a:solidFill>
                  <a:srgbClr val="0070C0"/>
                </a:solidFill>
              </a:rPr>
              <a:t>Volcanoe</a:t>
            </a:r>
            <a:r>
              <a:rPr lang="en-US" dirty="0">
                <a:solidFill>
                  <a:srgbClr val="0070C0"/>
                </a:solidFill>
              </a:rPr>
              <a:t> </a:t>
            </a:r>
            <a:br>
              <a:rPr lang="en-US" dirty="0">
                <a:solidFill>
                  <a:srgbClr val="0070C0"/>
                </a:solidFill>
              </a:rPr>
            </a:br>
            <a:r>
              <a:rPr lang="en-US" dirty="0">
                <a:solidFill>
                  <a:srgbClr val="0070C0"/>
                </a:solidFill>
              </a:rPr>
              <a:t>Emergency Response  Plan</a:t>
            </a:r>
            <a:endParaRPr lang="en-US" dirty="0"/>
          </a:p>
        </p:txBody>
      </p:sp>
      <p:sp>
        <p:nvSpPr>
          <p:cNvPr id="3" name="Content Placeholder 2">
            <a:extLst>
              <a:ext uri="{FF2B5EF4-FFF2-40B4-BE49-F238E27FC236}">
                <a16:creationId xmlns:a16="http://schemas.microsoft.com/office/drawing/2014/main" id="{01A58387-426D-92DA-73CE-7D25686E6503}"/>
              </a:ext>
            </a:extLst>
          </p:cNvPr>
          <p:cNvSpPr>
            <a:spLocks noGrp="1"/>
          </p:cNvSpPr>
          <p:nvPr>
            <p:ph idx="1"/>
          </p:nvPr>
        </p:nvSpPr>
        <p:spPr/>
        <p:txBody>
          <a:bodyPr/>
          <a:lstStyle/>
          <a:p>
            <a:r>
              <a:rPr lang="en-US" dirty="0"/>
              <a:t>Once the tsunami risk is declared over, the Lipari Municipality, with the support of the Regional Department of Civil Protection, will evaluate the opportunity to inform the population of Stromboli, </a:t>
            </a:r>
            <a:r>
              <a:rPr lang="en-US" dirty="0" err="1"/>
              <a:t>Ginostra</a:t>
            </a:r>
            <a:r>
              <a:rPr lang="en-US" dirty="0"/>
              <a:t>, and </a:t>
            </a:r>
            <a:r>
              <a:rPr lang="en-US" dirty="0" err="1"/>
              <a:t>Panarea</a:t>
            </a:r>
            <a:r>
              <a:rPr lang="en-US" dirty="0"/>
              <a:t> by using the same acoustic alert system in “voice” mode.</a:t>
            </a:r>
          </a:p>
          <a:p>
            <a:endParaRPr lang="en-US" dirty="0"/>
          </a:p>
          <a:p>
            <a:r>
              <a:rPr lang="en-US" dirty="0"/>
              <a:t> The Department of Civil Protection will monitor the possible effects of the tsunami along the coasts and in agreement with the Sicilian Region, it will evaluate the activation of the emergency national civil protection plan.</a:t>
            </a:r>
          </a:p>
        </p:txBody>
      </p:sp>
      <p:sp>
        <p:nvSpPr>
          <p:cNvPr id="4" name="TextBox 3">
            <a:extLst>
              <a:ext uri="{FF2B5EF4-FFF2-40B4-BE49-F238E27FC236}">
                <a16:creationId xmlns:a16="http://schemas.microsoft.com/office/drawing/2014/main" id="{B80607A9-2515-AC54-DE8E-75827BFEED04}"/>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9426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EF1-41AB-C49B-7091-55FC29AF4115}"/>
              </a:ext>
            </a:extLst>
          </p:cNvPr>
          <p:cNvSpPr>
            <a:spLocks noGrp="1"/>
          </p:cNvSpPr>
          <p:nvPr>
            <p:ph type="title"/>
          </p:nvPr>
        </p:nvSpPr>
        <p:spPr>
          <a:xfrm>
            <a:off x="838200" y="681037"/>
            <a:ext cx="5945659" cy="1325563"/>
          </a:xfrm>
        </p:spPr>
        <p:txBody>
          <a:bodyPr>
            <a:normAutofit fontScale="90000"/>
          </a:bodyPr>
          <a:lstStyle/>
          <a:p>
            <a:r>
              <a:rPr lang="en-US" b="1" dirty="0">
                <a:solidFill>
                  <a:srgbClr val="0070C0"/>
                </a:solidFill>
              </a:rPr>
              <a:t>Santorini Experience </a:t>
            </a:r>
            <a:br>
              <a:rPr lang="en-US" b="1" dirty="0"/>
            </a:br>
            <a:br>
              <a:rPr lang="en-US" b="1" dirty="0"/>
            </a:br>
            <a:endParaRPr lang="en-US" dirty="0"/>
          </a:p>
        </p:txBody>
      </p:sp>
      <p:sp>
        <p:nvSpPr>
          <p:cNvPr id="3" name="Content Placeholder 2">
            <a:extLst>
              <a:ext uri="{FF2B5EF4-FFF2-40B4-BE49-F238E27FC236}">
                <a16:creationId xmlns:a16="http://schemas.microsoft.com/office/drawing/2014/main" id="{7DCBE753-59A4-3F5A-CC61-2341C6DFF649}"/>
              </a:ext>
            </a:extLst>
          </p:cNvPr>
          <p:cNvSpPr>
            <a:spLocks noGrp="1"/>
          </p:cNvSpPr>
          <p:nvPr>
            <p:ph idx="1"/>
          </p:nvPr>
        </p:nvSpPr>
        <p:spPr>
          <a:xfrm>
            <a:off x="838200" y="1210962"/>
            <a:ext cx="5945658" cy="5362833"/>
          </a:xfrm>
        </p:spPr>
        <p:txBody>
          <a:bodyPr>
            <a:normAutofit fontScale="62500" lnSpcReduction="20000"/>
          </a:bodyPr>
          <a:lstStyle/>
          <a:p>
            <a:r>
              <a:rPr lang="en-US" sz="3800" dirty="0">
                <a:cs typeface="Arial" panose="020B0604020202020204" pitchFamily="34" charset="0"/>
              </a:rPr>
              <a:t>Over 1,200 earthquakes, with magnitudes ranging from 1.0 to 5.2, occurred between January 25 and February 7, 2025 (10:00 TS). </a:t>
            </a:r>
          </a:p>
          <a:p>
            <a:endParaRPr lang="en-US" sz="3800" dirty="0">
              <a:cs typeface="Arial" panose="020B0604020202020204" pitchFamily="34" charset="0"/>
            </a:endParaRPr>
          </a:p>
          <a:p>
            <a:r>
              <a:rPr lang="en-US" sz="3800" dirty="0">
                <a:cs typeface="Arial" panose="020B0604020202020204" pitchFamily="34" charset="0"/>
              </a:rPr>
              <a:t>A meeting was organized by NEAMTWS Tsunami Service Providers(Feb 2025) to discuss operational procedures and communication strategies for Member States, especially in the event of non-seismic tsunamis.</a:t>
            </a:r>
          </a:p>
          <a:p>
            <a:r>
              <a:rPr lang="en-US" sz="3800" dirty="0">
                <a:cs typeface="Arial" panose="020B0604020202020204" pitchFamily="34" charset="0"/>
              </a:rPr>
              <a:t>TSP Experts noted that the existing mandate of Tsunami Service Providers (TSPs) purely  covers seismic tsunamis and emphasized the operational challenges that arise when addressing non-seismic tsunami events.</a:t>
            </a:r>
          </a:p>
          <a:p>
            <a:endParaRPr lang="en-US" sz="3800" dirty="0"/>
          </a:p>
          <a:p>
            <a:endParaRPr lang="en-US" dirty="0"/>
          </a:p>
        </p:txBody>
      </p:sp>
      <p:pic>
        <p:nvPicPr>
          <p:cNvPr id="3074" name="Picture 2" descr="Santorini Island">
            <a:extLst>
              <a:ext uri="{FF2B5EF4-FFF2-40B4-BE49-F238E27FC236}">
                <a16:creationId xmlns:a16="http://schemas.microsoft.com/office/drawing/2014/main" id="{80584494-B9DE-A074-6E77-7AF7C6B74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450" y="0"/>
            <a:ext cx="5214550" cy="3479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Earthquake distributions of the Aegean Sea Earthquake Storm ">
            <a:extLst>
              <a:ext uri="{FF2B5EF4-FFF2-40B4-BE49-F238E27FC236}">
                <a16:creationId xmlns:a16="http://schemas.microsoft.com/office/drawing/2014/main" id="{EE87E722-8779-F1A2-B452-ED9323181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450" y="3429000"/>
            <a:ext cx="5169242" cy="22928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52EAB8-04A8-A90C-C0D9-2FFA6DA1D887}"/>
              </a:ext>
            </a:extLst>
          </p:cNvPr>
          <p:cNvSpPr txBox="1"/>
          <p:nvPr/>
        </p:nvSpPr>
        <p:spPr>
          <a:xfrm>
            <a:off x="7076304" y="5875804"/>
            <a:ext cx="5070388" cy="830997"/>
          </a:xfrm>
          <a:prstGeom prst="rect">
            <a:avLst/>
          </a:prstGeom>
          <a:noFill/>
        </p:spPr>
        <p:txBody>
          <a:bodyPr wrap="square">
            <a:spAutoFit/>
          </a:bodyPr>
          <a:lstStyle/>
          <a:p>
            <a:pPr algn="l">
              <a:buNone/>
            </a:pPr>
            <a:r>
              <a:rPr lang="en-US" sz="1200" b="0" i="0" dirty="0">
                <a:solidFill>
                  <a:srgbClr val="4C5054"/>
                </a:solidFill>
                <a:effectLst/>
                <a:latin typeface="Inter"/>
              </a:rPr>
              <a:t>Earthquake distributions of the Aegean Sea Earthquake Storm</a:t>
            </a:r>
            <a:br>
              <a:rPr lang="en-US" sz="1200" b="0" i="0" dirty="0">
                <a:solidFill>
                  <a:srgbClr val="4C5054"/>
                </a:solidFill>
                <a:effectLst/>
                <a:latin typeface="Inter"/>
              </a:rPr>
            </a:br>
            <a:r>
              <a:rPr lang="en-US" sz="1200" b="0" i="0" dirty="0">
                <a:solidFill>
                  <a:srgbClr val="4C5054"/>
                </a:solidFill>
                <a:effectLst/>
                <a:latin typeface="Inter"/>
              </a:rPr>
              <a:t>Figure 1 b: Active faults are represented by black lines, while the subsiding block is indicated by arrows. Modified from Nomikou et al. (2018).</a:t>
            </a:r>
          </a:p>
          <a:p>
            <a:pPr algn="l">
              <a:buNone/>
            </a:pPr>
            <a:r>
              <a:rPr lang="en-US" sz="1200" b="0" i="0" dirty="0">
                <a:solidFill>
                  <a:srgbClr val="7F888F"/>
                </a:solidFill>
                <a:effectLst/>
                <a:latin typeface="Inter"/>
              </a:rPr>
              <a:t>National Observatory of Athens (NOA), Yalçıner et al (2025).</a:t>
            </a:r>
          </a:p>
        </p:txBody>
      </p:sp>
    </p:spTree>
    <p:extLst>
      <p:ext uri="{BB962C8B-B14F-4D97-AF65-F5344CB8AC3E}">
        <p14:creationId xmlns:p14="http://schemas.microsoft.com/office/powerpoint/2010/main" val="191065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FF1-0C60-6034-45BB-8BC7AB322539}"/>
              </a:ext>
            </a:extLst>
          </p:cNvPr>
          <p:cNvSpPr>
            <a:spLocks noGrp="1"/>
          </p:cNvSpPr>
          <p:nvPr>
            <p:ph type="title"/>
          </p:nvPr>
        </p:nvSpPr>
        <p:spPr/>
        <p:txBody>
          <a:bodyPr/>
          <a:lstStyle/>
          <a:p>
            <a:pPr algn="ctr"/>
            <a:r>
              <a:rPr lang="en-US" dirty="0">
                <a:solidFill>
                  <a:srgbClr val="0070C0"/>
                </a:solidFill>
              </a:rPr>
              <a:t>New NEAM OUG and Task Team Key Activities</a:t>
            </a:r>
          </a:p>
        </p:txBody>
      </p:sp>
      <p:sp>
        <p:nvSpPr>
          <p:cNvPr id="3" name="Content Placeholder 2">
            <a:extLst>
              <a:ext uri="{FF2B5EF4-FFF2-40B4-BE49-F238E27FC236}">
                <a16:creationId xmlns:a16="http://schemas.microsoft.com/office/drawing/2014/main" id="{998BDB0D-1C0B-B37D-EBBE-02CDA7F77F1D}"/>
              </a:ext>
            </a:extLst>
          </p:cNvPr>
          <p:cNvSpPr>
            <a:spLocks noGrp="1"/>
          </p:cNvSpPr>
          <p:nvPr>
            <p:ph idx="1"/>
          </p:nvPr>
        </p:nvSpPr>
        <p:spPr/>
        <p:txBody>
          <a:bodyPr>
            <a:normAutofit fontScale="92500"/>
          </a:bodyPr>
          <a:lstStyle/>
          <a:p>
            <a:r>
              <a:rPr lang="en-US" dirty="0"/>
              <a:t>Proposed renewed structure of the OUG, non-seismic sources are only included in Annex III: Legal Framework. </a:t>
            </a:r>
          </a:p>
          <a:p>
            <a:r>
              <a:rPr lang="en-US" dirty="0"/>
              <a:t>The idea was to cover the legal aspects in case a non-seismic tsunami were to be generated which would not be currently covered by the services of the TSPs .  </a:t>
            </a:r>
          </a:p>
          <a:p>
            <a:r>
              <a:rPr lang="en-US" dirty="0"/>
              <a:t>Not included in the operations description, since it is not currently covered by </a:t>
            </a:r>
            <a:r>
              <a:rPr lang="en-US" dirty="0" err="1"/>
              <a:t>TSPs.</a:t>
            </a:r>
            <a:r>
              <a:rPr lang="en-US" dirty="0"/>
              <a:t> </a:t>
            </a:r>
          </a:p>
          <a:p>
            <a:r>
              <a:rPr lang="en-US" dirty="0"/>
              <a:t>New Task Team of Non-seismic tsunamis is mandated to develop future bulletin formats including tsunami from non-seismic sources</a:t>
            </a:r>
          </a:p>
          <a:p>
            <a:r>
              <a:rPr lang="en-US" dirty="0"/>
              <a:t>Regional webinar on non-seismic tsunamis planned on 27</a:t>
            </a:r>
            <a:r>
              <a:rPr lang="en-US" baseline="30000" dirty="0"/>
              <a:t>th</a:t>
            </a:r>
            <a:r>
              <a:rPr lang="en-US" dirty="0"/>
              <a:t> Nov 2025</a:t>
            </a:r>
          </a:p>
          <a:p>
            <a:endParaRPr lang="en-US" dirty="0"/>
          </a:p>
          <a:p>
            <a:endParaRPr lang="en-US" dirty="0"/>
          </a:p>
        </p:txBody>
      </p:sp>
    </p:spTree>
    <p:extLst>
      <p:ext uri="{BB962C8B-B14F-4D97-AF65-F5344CB8AC3E}">
        <p14:creationId xmlns:p14="http://schemas.microsoft.com/office/powerpoint/2010/main" val="128352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45E3-A1DE-F0AD-8806-ED06EDEE0D5F}"/>
              </a:ext>
            </a:extLst>
          </p:cNvPr>
          <p:cNvSpPr>
            <a:spLocks noGrp="1"/>
          </p:cNvSpPr>
          <p:nvPr>
            <p:ph type="title"/>
          </p:nvPr>
        </p:nvSpPr>
        <p:spPr>
          <a:xfrm>
            <a:off x="974124" y="132392"/>
            <a:ext cx="10515600" cy="1325563"/>
          </a:xfrm>
        </p:spPr>
        <p:txBody>
          <a:bodyPr/>
          <a:lstStyle/>
          <a:p>
            <a:r>
              <a:rPr lang="en-US" dirty="0"/>
              <a:t>IOTWMS </a:t>
            </a:r>
            <a:r>
              <a:rPr lang="en-US" dirty="0" err="1"/>
              <a:t>IOWave</a:t>
            </a:r>
            <a:r>
              <a:rPr lang="en-US" dirty="0"/>
              <a:t> (2025) </a:t>
            </a:r>
          </a:p>
        </p:txBody>
      </p:sp>
      <p:sp>
        <p:nvSpPr>
          <p:cNvPr id="3" name="Content Placeholder 2">
            <a:extLst>
              <a:ext uri="{FF2B5EF4-FFF2-40B4-BE49-F238E27FC236}">
                <a16:creationId xmlns:a16="http://schemas.microsoft.com/office/drawing/2014/main" id="{5F471D06-1447-370B-DE34-87AC701511D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853DED8-8108-054A-9812-45B0DE32A949}"/>
              </a:ext>
            </a:extLst>
          </p:cNvPr>
          <p:cNvPicPr>
            <a:picLocks noChangeAspect="1"/>
          </p:cNvPicPr>
          <p:nvPr/>
        </p:nvPicPr>
        <p:blipFill>
          <a:blip r:embed="rId2"/>
          <a:stretch>
            <a:fillRect/>
          </a:stretch>
        </p:blipFill>
        <p:spPr>
          <a:xfrm>
            <a:off x="2018731" y="1662580"/>
            <a:ext cx="8154538" cy="4677428"/>
          </a:xfrm>
          <a:prstGeom prst="rect">
            <a:avLst/>
          </a:prstGeom>
        </p:spPr>
      </p:pic>
    </p:spTree>
    <p:extLst>
      <p:ext uri="{BB962C8B-B14F-4D97-AF65-F5344CB8AC3E}">
        <p14:creationId xmlns:p14="http://schemas.microsoft.com/office/powerpoint/2010/main" val="257064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879DD-C323-E54F-9DD8-AED0088EC601}"/>
              </a:ext>
            </a:extLst>
          </p:cNvPr>
          <p:cNvSpPr>
            <a:spLocks noGrp="1"/>
          </p:cNvSpPr>
          <p:nvPr>
            <p:ph type="title"/>
          </p:nvPr>
        </p:nvSpPr>
        <p:spPr>
          <a:xfrm>
            <a:off x="835155" y="305846"/>
            <a:ext cx="5807627" cy="882829"/>
          </a:xfrm>
        </p:spPr>
        <p:txBody>
          <a:bodyPr anchor="b">
            <a:normAutofit/>
          </a:bodyPr>
          <a:lstStyle/>
          <a:p>
            <a:r>
              <a:rPr lang="en-US" sz="4000" dirty="0">
                <a:solidFill>
                  <a:srgbClr val="0070C0"/>
                </a:solidFill>
              </a:rPr>
              <a:t>Experience from the Pacific </a:t>
            </a:r>
          </a:p>
        </p:txBody>
      </p:sp>
      <p:pic>
        <p:nvPicPr>
          <p:cNvPr id="1028" name="Picture 4" descr="First Person: 'We saw people running from the tsunami, screaming' | UN News">
            <a:extLst>
              <a:ext uri="{FF2B5EF4-FFF2-40B4-BE49-F238E27FC236}">
                <a16:creationId xmlns:a16="http://schemas.microsoft.com/office/drawing/2014/main" id="{0D8308DE-33E1-AF5A-C467-1ED4D5C96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551"/>
          <a:stretch>
            <a:fillRect/>
          </a:stretch>
        </p:blipFill>
        <p:spPr bwMode="auto">
          <a:xfrm>
            <a:off x="6642782" y="316624"/>
            <a:ext cx="5350475" cy="20619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04904A-AC01-0BEC-8ECC-F4F47E1BD84A}"/>
              </a:ext>
            </a:extLst>
          </p:cNvPr>
          <p:cNvSpPr>
            <a:spLocks noGrp="1"/>
          </p:cNvSpPr>
          <p:nvPr>
            <p:ph idx="1"/>
          </p:nvPr>
        </p:nvSpPr>
        <p:spPr>
          <a:xfrm>
            <a:off x="568411" y="1188675"/>
            <a:ext cx="5878677" cy="5508687"/>
          </a:xfrm>
        </p:spPr>
        <p:txBody>
          <a:bodyPr>
            <a:normAutofit/>
          </a:bodyPr>
          <a:lstStyle/>
          <a:p>
            <a:pPr marL="0" indent="0">
              <a:buNone/>
            </a:pPr>
            <a:r>
              <a:rPr lang="en-US" sz="2000" b="1" dirty="0"/>
              <a:t>Hunga Tonga–Hunga </a:t>
            </a:r>
            <a:r>
              <a:rPr lang="en-US" sz="2000" b="1" dirty="0" err="1"/>
              <a:t>Ha’apai</a:t>
            </a:r>
            <a:r>
              <a:rPr lang="en-US" sz="2000" b="1" dirty="0"/>
              <a:t> Volcanic Eruption (15 Jan 2022)</a:t>
            </a:r>
            <a:endParaRPr lang="en-US" sz="2000" dirty="0"/>
          </a:p>
          <a:p>
            <a:r>
              <a:rPr lang="en-US" sz="2000" dirty="0"/>
              <a:t>Largest volcano-atmospheric explosion ever </a:t>
            </a:r>
            <a:r>
              <a:rPr lang="en-US" sz="2000" dirty="0">
                <a:solidFill>
                  <a:srgbClr val="C00000"/>
                </a:solidFill>
              </a:rPr>
              <a:t>recorded.</a:t>
            </a:r>
          </a:p>
          <a:p>
            <a:r>
              <a:rPr lang="en-US" sz="2000" dirty="0"/>
              <a:t>Triggered a trans-Pacific tsunami impacting </a:t>
            </a:r>
            <a:r>
              <a:rPr lang="en-US" sz="2000" b="1" dirty="0"/>
              <a:t>Tonga, Fiji, American Samoa, Vanuatu, New Zealand, Japan, USA, Russian Far East, Chile, and Peru</a:t>
            </a:r>
            <a:r>
              <a:rPr lang="en-US" sz="2000" dirty="0"/>
              <a:t>.</a:t>
            </a:r>
          </a:p>
          <a:p>
            <a:r>
              <a:rPr lang="en-US" sz="2000" dirty="0"/>
              <a:t>Resulted in </a:t>
            </a:r>
            <a:r>
              <a:rPr lang="en-US" sz="2000" b="1" dirty="0"/>
              <a:t>at least four fatalities</a:t>
            </a:r>
            <a:r>
              <a:rPr lang="en-US" sz="2000" dirty="0"/>
              <a:t>.</a:t>
            </a:r>
          </a:p>
          <a:p>
            <a:pPr marL="0" indent="0">
              <a:buNone/>
            </a:pPr>
            <a:r>
              <a:rPr lang="en-US" sz="2000" b="1" dirty="0"/>
              <a:t>ICG/PTWS Response</a:t>
            </a:r>
            <a:endParaRPr lang="en-US" sz="2000" dirty="0"/>
          </a:p>
          <a:p>
            <a:r>
              <a:rPr lang="en-US" sz="2000" dirty="0"/>
              <a:t>Produced </a:t>
            </a:r>
            <a:r>
              <a:rPr lang="en-US" sz="2000" b="1" dirty="0">
                <a:solidFill>
                  <a:srgbClr val="0070C0"/>
                </a:solidFill>
              </a:rPr>
              <a:t>Interim Standard Operating Procedures (SOPs)</a:t>
            </a:r>
            <a:r>
              <a:rPr lang="en-US" sz="2000" dirty="0">
                <a:solidFill>
                  <a:srgbClr val="0070C0"/>
                </a:solidFill>
              </a:rPr>
              <a:t> </a:t>
            </a:r>
            <a:r>
              <a:rPr lang="en-US" sz="2000" dirty="0"/>
              <a:t>for responding to </a:t>
            </a:r>
            <a:r>
              <a:rPr lang="en-US" sz="2000" b="1" dirty="0"/>
              <a:t>tsunamis generated by volcanic eruptions or similar processes</a:t>
            </a:r>
            <a:r>
              <a:rPr lang="en-US" sz="2000" dirty="0"/>
              <a:t>.</a:t>
            </a:r>
          </a:p>
          <a:p>
            <a:r>
              <a:rPr lang="en-US" altLang="en-US" sz="2000" b="1" dirty="0">
                <a:solidFill>
                  <a:srgbClr val="0070C0"/>
                </a:solidFill>
                <a:latin typeface="Arial" panose="020B0604020202020204" pitchFamily="34" charset="0"/>
              </a:rPr>
              <a:t>15 Mar 2022:</a:t>
            </a:r>
            <a:r>
              <a:rPr lang="en-US" altLang="en-US" sz="2000" dirty="0">
                <a:solidFill>
                  <a:srgbClr val="0070C0"/>
                </a:solidFill>
                <a:latin typeface="Arial" panose="020B0604020202020204" pitchFamily="34" charset="0"/>
              </a:rPr>
              <a:t> </a:t>
            </a:r>
            <a:r>
              <a:rPr lang="en-US" altLang="en-US" sz="2000" dirty="0">
                <a:latin typeface="Arial" panose="020B0604020202020204" pitchFamily="34" charset="0"/>
              </a:rPr>
              <a:t>PTWC implemented </a:t>
            </a:r>
            <a:r>
              <a:rPr lang="en-US" altLang="en-US" sz="2000" b="1" dirty="0">
                <a:latin typeface="Arial" panose="020B0604020202020204" pitchFamily="34" charset="0"/>
              </a:rPr>
              <a:t>Interim SOPs</a:t>
            </a:r>
            <a:r>
              <a:rPr lang="en-US" altLang="en-US" sz="2000" dirty="0">
                <a:latin typeface="Arial" panose="020B0604020202020204" pitchFamily="34" charset="0"/>
              </a:rPr>
              <a:t> for volcanic tsunami response.</a:t>
            </a:r>
          </a:p>
          <a:p>
            <a:endParaRPr lang="en-US" sz="2000" dirty="0"/>
          </a:p>
          <a:p>
            <a:pPr marL="0" indent="0">
              <a:buNone/>
            </a:pPr>
            <a:endParaRPr lang="en-US" sz="1000" dirty="0"/>
          </a:p>
        </p:txBody>
      </p:sp>
      <p:pic>
        <p:nvPicPr>
          <p:cNvPr id="1026" name="Picture 2" descr="Fig. 3">
            <a:extLst>
              <a:ext uri="{FF2B5EF4-FFF2-40B4-BE49-F238E27FC236}">
                <a16:creationId xmlns:a16="http://schemas.microsoft.com/office/drawing/2014/main" id="{F69ED468-0835-DBD8-6E36-0249963F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996"/>
          <a:stretch>
            <a:fillRect/>
          </a:stretch>
        </p:blipFill>
        <p:spPr bwMode="auto">
          <a:xfrm>
            <a:off x="6642782" y="2956876"/>
            <a:ext cx="5350475" cy="263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C183F8-E7F4-8435-C4CC-6F007E0C666B}"/>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2740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onga faces $125 million damage bill, a month after volcano, tsunami  devastate Pacific island - ABC News">
            <a:extLst>
              <a:ext uri="{FF2B5EF4-FFF2-40B4-BE49-F238E27FC236}">
                <a16:creationId xmlns:a16="http://schemas.microsoft.com/office/drawing/2014/main" id="{57A55FCE-A4AD-94B7-1770-AC82DFAEE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0" r="19539"/>
          <a:stretch>
            <a:fillRect/>
          </a:stretch>
        </p:blipFill>
        <p:spPr bwMode="auto">
          <a:xfrm>
            <a:off x="2519309"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512A0-9C15-6BEE-1AD3-7E1801F0EC0A}"/>
              </a:ext>
            </a:extLst>
          </p:cNvPr>
          <p:cNvSpPr>
            <a:spLocks noGrp="1"/>
          </p:cNvSpPr>
          <p:nvPr>
            <p:ph type="title"/>
          </p:nvPr>
        </p:nvSpPr>
        <p:spPr>
          <a:xfrm>
            <a:off x="381000" y="0"/>
            <a:ext cx="5810250" cy="1223319"/>
          </a:xfrm>
        </p:spPr>
        <p:txBody>
          <a:bodyPr>
            <a:normAutofit/>
          </a:bodyPr>
          <a:lstStyle/>
          <a:p>
            <a:r>
              <a:rPr lang="en-US" sz="4000" dirty="0">
                <a:solidFill>
                  <a:srgbClr val="0070C0"/>
                </a:solidFill>
              </a:rPr>
              <a:t>Experience from the Pacific </a:t>
            </a:r>
          </a:p>
        </p:txBody>
      </p:sp>
      <p:sp>
        <p:nvSpPr>
          <p:cNvPr id="4" name="Rectangle 1">
            <a:extLst>
              <a:ext uri="{FF2B5EF4-FFF2-40B4-BE49-F238E27FC236}">
                <a16:creationId xmlns:a16="http://schemas.microsoft.com/office/drawing/2014/main" id="{A94A84C3-87FA-55A2-800E-45ECD812527A}"/>
              </a:ext>
            </a:extLst>
          </p:cNvPr>
          <p:cNvSpPr>
            <a:spLocks noGrp="1" noChangeArrowheads="1"/>
          </p:cNvSpPr>
          <p:nvPr>
            <p:ph idx="1"/>
          </p:nvPr>
        </p:nvSpPr>
        <p:spPr bwMode="auto">
          <a:xfrm>
            <a:off x="377950" y="1271845"/>
            <a:ext cx="567145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chemeClr val="tx1"/>
                </a:solidFill>
                <a:effectLst/>
                <a:latin typeface="Arial" panose="020B0604020202020204" pitchFamily="34" charset="0"/>
              </a:rPr>
              <a:t>Included in </a:t>
            </a:r>
            <a:r>
              <a:rPr kumimoji="0" lang="en-US" altLang="en-US" sz="2100" b="1" i="0" u="none" strike="noStrike" cap="none" normalizeH="0" baseline="0" dirty="0">
                <a:ln>
                  <a:noFill/>
                </a:ln>
                <a:solidFill>
                  <a:schemeClr val="tx1"/>
                </a:solidFill>
                <a:effectLst/>
                <a:latin typeface="Arial" panose="020B0604020202020204" pitchFamily="34" charset="0"/>
              </a:rPr>
              <a:t>PTWC Interim Procedures and PTWS Products User’s Guide</a:t>
            </a:r>
            <a:r>
              <a:rPr kumimoji="0" lang="en-US" altLang="en-US" sz="2100" b="0" i="0" u="none" strike="noStrike" cap="none" normalizeH="0" baseline="0" dirty="0">
                <a:ln>
                  <a:noFill/>
                </a:ln>
                <a:solidFill>
                  <a:schemeClr val="tx1"/>
                </a:solidFill>
                <a:effectLst/>
                <a:latin typeface="Arial" panose="020B0604020202020204" pitchFamily="34" charset="0"/>
              </a:rPr>
              <a:t> (IOC Circular Letter 2902).</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chemeClr val="tx1"/>
                </a:solidFill>
                <a:effectLst/>
                <a:latin typeface="Arial" panose="020B0604020202020204" pitchFamily="34" charset="0"/>
              </a:rPr>
              <a:t>Task Team then developed </a:t>
            </a:r>
            <a:r>
              <a:rPr kumimoji="0" lang="en-US" altLang="en-US" sz="2100" b="1" i="0" u="none" strike="noStrike" cap="none" normalizeH="0" baseline="0" dirty="0">
                <a:ln>
                  <a:noFill/>
                </a:ln>
                <a:solidFill>
                  <a:schemeClr val="tx1"/>
                </a:solidFill>
                <a:effectLst/>
                <a:latin typeface="Arial" panose="020B0604020202020204" pitchFamily="34" charset="0"/>
              </a:rPr>
              <a:t>HTHH Volcanic Tsunami Hazard Response – Version 1.3</a:t>
            </a:r>
            <a:r>
              <a:rPr kumimoji="0" lang="en-US" altLang="en-US" sz="21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1" i="0" u="none" strike="noStrike" cap="none" normalizeH="0" baseline="0" dirty="0">
                <a:ln>
                  <a:noFill/>
                </a:ln>
                <a:solidFill>
                  <a:srgbClr val="0070C0"/>
                </a:solidFill>
                <a:effectLst/>
                <a:latin typeface="Arial" panose="020B0604020202020204" pitchFamily="34" charset="0"/>
              </a:rPr>
              <a:t>Sep 2023 </a:t>
            </a:r>
            <a:r>
              <a:rPr kumimoji="0" lang="en-US" altLang="en-US" sz="2100" b="1" i="0" u="none" strike="noStrike" cap="none" normalizeH="0" baseline="0" dirty="0">
                <a:ln>
                  <a:noFill/>
                </a:ln>
                <a:solidFill>
                  <a:schemeClr val="tx1"/>
                </a:solidFill>
                <a:effectLst/>
                <a:latin typeface="Arial" panose="020B0604020202020204" pitchFamily="34" charset="0"/>
              </a:rPr>
              <a:t>(ICG/PTWS-XXX, Tonga):</a:t>
            </a:r>
            <a:r>
              <a:rPr kumimoji="0" lang="en-US" altLang="en-US" sz="2100" b="0" i="0" u="none" strike="noStrike" cap="none" normalizeH="0" baseline="0" dirty="0">
                <a:ln>
                  <a:noFill/>
                </a:ln>
                <a:solidFill>
                  <a:schemeClr val="tx1"/>
                </a:solidFill>
                <a:effectLst/>
                <a:latin typeface="Arial" panose="020B0604020202020204" pitchFamily="34" charset="0"/>
              </a:rPr>
              <a:t> Decision to establish </a:t>
            </a:r>
            <a:r>
              <a:rPr kumimoji="0" lang="en-US" altLang="en-US" sz="2100" b="1" i="0" u="none" strike="noStrike" cap="none" normalizeH="0" baseline="0" dirty="0">
                <a:ln>
                  <a:noFill/>
                </a:ln>
                <a:solidFill>
                  <a:schemeClr val="tx1"/>
                </a:solidFill>
                <a:effectLst/>
                <a:latin typeface="Arial" panose="020B0604020202020204" pitchFamily="34" charset="0"/>
              </a:rPr>
              <a:t>permanent monitoring and warning procedures</a:t>
            </a:r>
            <a:r>
              <a:rPr kumimoji="0" lang="en-US" altLang="en-US" sz="21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1" i="0" u="none" strike="noStrike" cap="none" normalizeH="0" baseline="0" dirty="0">
                <a:ln>
                  <a:noFill/>
                </a:ln>
                <a:solidFill>
                  <a:srgbClr val="0070C0"/>
                </a:solidFill>
                <a:effectLst/>
                <a:latin typeface="Arial" panose="020B0604020202020204" pitchFamily="34" charset="0"/>
              </a:rPr>
              <a:t>19 Jan 2024:</a:t>
            </a:r>
            <a:r>
              <a:rPr kumimoji="0" lang="en-US" altLang="en-US" sz="2100" b="0" i="0" u="none" strike="noStrike" cap="none" normalizeH="0" baseline="0" dirty="0">
                <a:ln>
                  <a:noFill/>
                </a:ln>
                <a:solidFill>
                  <a:srgbClr val="0070C0"/>
                </a:solidFill>
                <a:effectLst/>
                <a:latin typeface="Arial" panose="020B0604020202020204" pitchFamily="34" charset="0"/>
              </a:rPr>
              <a:t> </a:t>
            </a:r>
            <a:r>
              <a:rPr kumimoji="0" lang="en-US" altLang="en-US" sz="2100" b="0" i="0" u="none" strike="noStrike" cap="none" normalizeH="0" baseline="0" dirty="0">
                <a:ln>
                  <a:noFill/>
                </a:ln>
                <a:solidFill>
                  <a:schemeClr val="tx1"/>
                </a:solidFill>
                <a:effectLst/>
                <a:latin typeface="Arial" panose="020B0604020202020204" pitchFamily="34" charset="0"/>
              </a:rPr>
              <a:t>IOC Circular Letter 2984 announced </a:t>
            </a:r>
            <a:r>
              <a:rPr kumimoji="0" lang="en-US" altLang="en-US" sz="2100" b="1" i="0" u="none" strike="noStrike" cap="none" normalizeH="0" baseline="0" dirty="0">
                <a:ln>
                  <a:noFill/>
                </a:ln>
                <a:solidFill>
                  <a:schemeClr val="tx1"/>
                </a:solidFill>
                <a:effectLst/>
                <a:latin typeface="Arial" panose="020B0604020202020204" pitchFamily="34" charset="0"/>
              </a:rPr>
              <a:t>permanent PTWC Procedures and PTWS Products User’s Guide</a:t>
            </a:r>
            <a:r>
              <a:rPr kumimoji="0" lang="en-US" altLang="en-US" sz="2100" b="0" i="0" u="none" strike="noStrike" cap="none" normalizeH="0" baseline="0" dirty="0">
                <a:ln>
                  <a:noFill/>
                </a:ln>
                <a:solidFill>
                  <a:schemeClr val="tx1"/>
                </a:solidFill>
                <a:effectLst/>
                <a:latin typeface="Arial" panose="020B0604020202020204" pitchFamily="34" charset="0"/>
              </a:rPr>
              <a:t> (IOC Technical Series No. 188).</a:t>
            </a:r>
          </a:p>
        </p:txBody>
      </p:sp>
      <p:sp>
        <p:nvSpPr>
          <p:cNvPr id="3" name="TextBox 2">
            <a:extLst>
              <a:ext uri="{FF2B5EF4-FFF2-40B4-BE49-F238E27FC236}">
                <a16:creationId xmlns:a16="http://schemas.microsoft.com/office/drawing/2014/main" id="{B85AD851-50DF-897A-4880-A84775F0D033}"/>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6790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A1E858-6B42-F114-DFE4-57AF9E546AB0}"/>
              </a:ext>
            </a:extLst>
          </p:cNvPr>
          <p:cNvSpPr txBox="1"/>
          <p:nvPr/>
        </p:nvSpPr>
        <p:spPr>
          <a:xfrm>
            <a:off x="523494" y="1160803"/>
            <a:ext cx="4200906" cy="4708981"/>
          </a:xfrm>
          <a:prstGeom prst="rect">
            <a:avLst/>
          </a:prstGeom>
          <a:solidFill>
            <a:srgbClr val="E7D9D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0000"/>
                </a:solidFill>
                <a:effectLst/>
                <a:uLnTx/>
                <a:uFillTx/>
                <a:latin typeface="Arial"/>
                <a:ea typeface="+mn-ea"/>
                <a:cs typeface="+mn-cs"/>
              </a:rPr>
              <a:t>Volcano or Ash Observatories notify PTWC about potential or actual eruptions.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0000"/>
                </a:solidFill>
                <a:effectLst/>
                <a:uLnTx/>
                <a:uFillTx/>
                <a:latin typeface="Arial"/>
                <a:ea typeface="+mn-ea"/>
                <a:cs typeface="+mn-cs"/>
              </a:rPr>
              <a:t>Sea-level gauge triggers alarm.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0000"/>
                </a:solidFill>
                <a:effectLst/>
                <a:uLnTx/>
                <a:uFillTx/>
                <a:latin typeface="Arial"/>
                <a:ea typeface="+mn-ea"/>
                <a:cs typeface="+mn-cs"/>
              </a:rPr>
              <a:t>At least two independent indicators of a tsunami are required before initiating notification to Member States.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0000"/>
                </a:solidFill>
                <a:effectLst/>
                <a:uLnTx/>
                <a:uFillTx/>
                <a:latin typeface="Arial"/>
                <a:ea typeface="+mn-ea"/>
                <a:cs typeface="+mn-cs"/>
              </a:rPr>
              <a:t>Messages are constructed ad-hoc depending on how much is known about the source and size of the tsunami.</a:t>
            </a:r>
          </a:p>
        </p:txBody>
      </p:sp>
      <p:sp>
        <p:nvSpPr>
          <p:cNvPr id="7" name="TextBox 6">
            <a:extLst>
              <a:ext uri="{FF2B5EF4-FFF2-40B4-BE49-F238E27FC236}">
                <a16:creationId xmlns:a16="http://schemas.microsoft.com/office/drawing/2014/main" id="{C937921E-2333-78A3-2ADA-1E48A4D11810}"/>
              </a:ext>
            </a:extLst>
          </p:cNvPr>
          <p:cNvSpPr txBox="1"/>
          <p:nvPr/>
        </p:nvSpPr>
        <p:spPr>
          <a:xfrm>
            <a:off x="523494" y="409151"/>
            <a:ext cx="10268237" cy="451406"/>
          </a:xfrm>
          <a:prstGeom prst="rect">
            <a:avLst/>
          </a:prstGeom>
          <a:noFill/>
        </p:spPr>
        <p:txBody>
          <a:bodyPr wrap="square">
            <a:spAutoFit/>
          </a:bodyPr>
          <a:lstStyle>
            <a:defPPr>
              <a:defRPr lang="en-US"/>
            </a:defPPr>
            <a:lvl1pPr>
              <a:lnSpc>
                <a:spcPts val="2800"/>
              </a:lnSpc>
              <a:defRPr sz="2800" b="1">
                <a:solidFill>
                  <a:srgbClr val="0069B4"/>
                </a:solidFill>
                <a:effectLst/>
                <a:ea typeface="Times New Roman" panose="02020603050405020304" pitchFamily="18" charset="0"/>
                <a:cs typeface="Angsana New" panose="02020603050405020304" pitchFamily="18" charset="-34"/>
              </a:defRPr>
            </a:lvl1p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a:cs typeface="Angsana New" panose="02020603050405020304" pitchFamily="18" charset="-34"/>
              </a:rPr>
              <a:t>PTWC Procedures for TGV from Other Volcanoes</a:t>
            </a:r>
          </a:p>
        </p:txBody>
      </p:sp>
      <p:sp>
        <p:nvSpPr>
          <p:cNvPr id="2" name="Rectangle 1">
            <a:extLst>
              <a:ext uri="{FF2B5EF4-FFF2-40B4-BE49-F238E27FC236}">
                <a16:creationId xmlns:a16="http://schemas.microsoft.com/office/drawing/2014/main" id="{2C52A3FE-09DD-3756-5D7F-2CE0EF3519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A77E8534-FC5C-46CA-88CB-A76314AA9934}"/>
              </a:ext>
            </a:extLst>
          </p:cNvPr>
          <p:cNvPicPr>
            <a:picLocks noChangeAspect="1"/>
          </p:cNvPicPr>
          <p:nvPr/>
        </p:nvPicPr>
        <p:blipFill>
          <a:blip r:embed="rId2"/>
          <a:stretch>
            <a:fillRect/>
          </a:stretch>
        </p:blipFill>
        <p:spPr>
          <a:xfrm>
            <a:off x="4967851" y="1579903"/>
            <a:ext cx="6471580" cy="4459872"/>
          </a:xfrm>
          <a:prstGeom prst="rect">
            <a:avLst/>
          </a:prstGeom>
        </p:spPr>
      </p:pic>
      <p:sp>
        <p:nvSpPr>
          <p:cNvPr id="8" name="TextBox 7">
            <a:extLst>
              <a:ext uri="{FF2B5EF4-FFF2-40B4-BE49-F238E27FC236}">
                <a16:creationId xmlns:a16="http://schemas.microsoft.com/office/drawing/2014/main" id="{D3377801-0FCD-4134-B04D-D940FDA10E2E}"/>
              </a:ext>
            </a:extLst>
          </p:cNvPr>
          <p:cNvSpPr txBox="1"/>
          <p:nvPr/>
        </p:nvSpPr>
        <p:spPr>
          <a:xfrm>
            <a:off x="4967851" y="1162050"/>
            <a:ext cx="5938274" cy="369332"/>
          </a:xfrm>
          <a:prstGeom prst="rect">
            <a:avLst/>
          </a:prstGeom>
          <a:solidFill>
            <a:schemeClr val="bg1"/>
          </a:solid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PTWC Tool to Alarm Sea-Level Gauges Near Volcanoes</a:t>
            </a:r>
          </a:p>
        </p:txBody>
      </p:sp>
      <p:sp>
        <p:nvSpPr>
          <p:cNvPr id="3" name="Rectangle 2">
            <a:extLst>
              <a:ext uri="{FF2B5EF4-FFF2-40B4-BE49-F238E27FC236}">
                <a16:creationId xmlns:a16="http://schemas.microsoft.com/office/drawing/2014/main" id="{2685BD3A-2DEB-45E6-8426-89B1ABD4DFA1}"/>
              </a:ext>
            </a:extLst>
          </p:cNvPr>
          <p:cNvSpPr/>
          <p:nvPr/>
        </p:nvSpPr>
        <p:spPr>
          <a:xfrm>
            <a:off x="523494" y="6065653"/>
            <a:ext cx="10915937" cy="409074"/>
          </a:xfrm>
          <a:prstGeom prst="rect">
            <a:avLst/>
          </a:prstGeom>
          <a:solidFill>
            <a:srgbClr val="FFCCFF"/>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Quantitative Tsunami Amplitude Forecasts are not available for Other Volcanoes </a:t>
            </a:r>
          </a:p>
        </p:txBody>
      </p:sp>
      <p:sp>
        <p:nvSpPr>
          <p:cNvPr id="4" name="TextBox 3">
            <a:extLst>
              <a:ext uri="{FF2B5EF4-FFF2-40B4-BE49-F238E27FC236}">
                <a16:creationId xmlns:a16="http://schemas.microsoft.com/office/drawing/2014/main" id="{2BA23F0C-CAF6-B57C-5689-C4CA0A71052B}"/>
              </a:ext>
            </a:extLst>
          </p:cNvPr>
          <p:cNvSpPr txBox="1"/>
          <p:nvPr/>
        </p:nvSpPr>
        <p:spPr>
          <a:xfrm rot="5400000">
            <a:off x="-2805327" y="3624305"/>
            <a:ext cx="6098058" cy="369332"/>
          </a:xfrm>
          <a:prstGeom prst="rect">
            <a:avLst/>
          </a:prstGeom>
          <a:noFill/>
        </p:spPr>
        <p:txBody>
          <a:bodyPr wrap="square">
            <a:spAutoFit/>
          </a:bodyPr>
          <a:lstStyle/>
          <a:p>
            <a:pPr marL="4039870" marR="0">
              <a:buNone/>
            </a:pPr>
            <a:r>
              <a:rPr lang="en-US" sz="1800" b="1" dirty="0">
                <a:effectLst/>
                <a:latin typeface="Arial" panose="020B0604020202020204" pitchFamily="34" charset="0"/>
                <a:ea typeface="Arial" panose="020B0604020202020204" pitchFamily="34" charset="0"/>
              </a:rPr>
              <a:t>UNESCO</a:t>
            </a:r>
            <a:r>
              <a:rPr lang="en-US" sz="1800" b="1" spc="-25" dirty="0">
                <a:effectLst/>
                <a:latin typeface="Arial" panose="020B0604020202020204" pitchFamily="34" charset="0"/>
                <a:ea typeface="Arial" panose="020B0604020202020204" pitchFamily="34" charset="0"/>
              </a:rPr>
              <a:t> </a:t>
            </a:r>
            <a:r>
              <a:rPr lang="en-US" sz="1800" b="1" spc="-20" dirty="0">
                <a:effectLst/>
                <a:latin typeface="Arial" panose="020B0604020202020204" pitchFamily="34" charset="0"/>
                <a:ea typeface="Arial" panose="020B0604020202020204" pitchFamily="34" charset="0"/>
              </a:rPr>
              <a:t>2024</a:t>
            </a:r>
            <a:endParaRPr lang="en-US" sz="10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48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3186809" y="6567730"/>
            <a:ext cx="5817870" cy="281304"/>
          </a:xfrm>
          <a:prstGeom prst="rect">
            <a:avLst/>
          </a:prstGeom>
        </p:spPr>
        <p:txBody>
          <a:bodyPr vert="horz" wrap="square" lIns="0" tIns="0" rIns="0" bIns="0" rtlCol="0">
            <a:spAutoFit/>
          </a:bodyPr>
          <a:lstStyle>
            <a:defPPr>
              <a:defRPr kern="0"/>
            </a:defPPr>
            <a:lvl1pPr>
              <a:defRPr sz="1800" b="0" i="1">
                <a:solidFill>
                  <a:schemeClr val="bg1"/>
                </a:solidFill>
                <a:latin typeface="Arial"/>
                <a:cs typeface="Arial"/>
              </a:defRPr>
            </a:lvl1pPr>
          </a:lstStyle>
          <a:p>
            <a:pPr marL="12700">
              <a:lnSpc>
                <a:spcPts val="2090"/>
              </a:lnSpc>
            </a:pPr>
            <a:r>
              <a:rPr lang="en-US"/>
              <a:t>ICG/IOTWMS</a:t>
            </a:r>
            <a:r>
              <a:rPr lang="en-US" spc="-60"/>
              <a:t> </a:t>
            </a:r>
            <a:r>
              <a:rPr lang="en-US"/>
              <a:t>Working</a:t>
            </a:r>
            <a:r>
              <a:rPr lang="en-US" spc="-35"/>
              <a:t> </a:t>
            </a:r>
            <a:r>
              <a:rPr lang="en-US"/>
              <a:t>Group</a:t>
            </a:r>
            <a:r>
              <a:rPr lang="en-US" spc="-25"/>
              <a:t> </a:t>
            </a:r>
            <a:r>
              <a:rPr lang="en-US"/>
              <a:t>2</a:t>
            </a:r>
            <a:r>
              <a:rPr lang="en-US" spc="-40"/>
              <a:t> </a:t>
            </a:r>
            <a:r>
              <a:rPr lang="en-US"/>
              <a:t>Meeting,</a:t>
            </a:r>
            <a:r>
              <a:rPr lang="en-US" spc="-25"/>
              <a:t> </a:t>
            </a:r>
            <a:r>
              <a:rPr lang="en-US"/>
              <a:t>25</a:t>
            </a:r>
            <a:r>
              <a:rPr lang="en-US" spc="-95"/>
              <a:t> </a:t>
            </a:r>
            <a:r>
              <a:rPr lang="en-US"/>
              <a:t>August</a:t>
            </a:r>
            <a:r>
              <a:rPr lang="en-US" spc="-30"/>
              <a:t> </a:t>
            </a:r>
            <a:r>
              <a:rPr lang="en-US" spc="-20"/>
              <a:t>2025</a:t>
            </a:r>
            <a:endParaRPr spc="-20" dirty="0"/>
          </a:p>
        </p:txBody>
      </p:sp>
      <p:sp>
        <p:nvSpPr>
          <p:cNvPr id="3" name="object 3"/>
          <p:cNvSpPr txBox="1">
            <a:spLocks noGrp="1"/>
          </p:cNvSpPr>
          <p:nvPr>
            <p:ph type="title"/>
          </p:nvPr>
        </p:nvSpPr>
        <p:spPr>
          <a:xfrm>
            <a:off x="838200" y="590928"/>
            <a:ext cx="10515600" cy="873957"/>
          </a:xfrm>
          <a:prstGeom prst="rect">
            <a:avLst/>
          </a:prstGeom>
        </p:spPr>
        <p:txBody>
          <a:bodyPr vert="horz" wrap="square" lIns="0" tIns="12065" rIns="0" bIns="0" rtlCol="0">
            <a:spAutoFit/>
          </a:bodyPr>
          <a:lstStyle/>
          <a:p>
            <a:pPr marL="26670" algn="ctr">
              <a:lnSpc>
                <a:spcPct val="100000"/>
              </a:lnSpc>
              <a:spcBef>
                <a:spcPts val="95"/>
              </a:spcBef>
            </a:pPr>
            <a:r>
              <a:rPr lang="en-US" sz="2800" b="1" dirty="0">
                <a:solidFill>
                  <a:srgbClr val="0070C0"/>
                </a:solidFill>
                <a:latin typeface="Arial"/>
                <a:cs typeface="Arial"/>
              </a:rPr>
              <a:t>Key</a:t>
            </a:r>
            <a:r>
              <a:rPr lang="en-US" sz="2800" b="1" spc="-30" dirty="0">
                <a:solidFill>
                  <a:srgbClr val="0070C0"/>
                </a:solidFill>
                <a:latin typeface="Arial"/>
                <a:cs typeface="Arial"/>
              </a:rPr>
              <a:t> </a:t>
            </a:r>
            <a:r>
              <a:rPr lang="en-US" sz="2800" b="1" spc="-10" dirty="0">
                <a:solidFill>
                  <a:srgbClr val="0070C0"/>
                </a:solidFill>
                <a:latin typeface="Arial"/>
                <a:cs typeface="Arial"/>
              </a:rPr>
              <a:t>Considerations</a:t>
            </a:r>
            <a:br>
              <a:rPr lang="en-US" sz="2800" b="1" spc="-10" dirty="0">
                <a:latin typeface="Arial"/>
                <a:cs typeface="Arial"/>
              </a:rPr>
            </a:br>
            <a:endParaRPr sz="2800" dirty="0">
              <a:latin typeface="Arial"/>
              <a:cs typeface="Arial"/>
            </a:endParaRPr>
          </a:p>
        </p:txBody>
      </p:sp>
      <p:sp>
        <p:nvSpPr>
          <p:cNvPr id="5" name="TextBox 4">
            <a:extLst>
              <a:ext uri="{FF2B5EF4-FFF2-40B4-BE49-F238E27FC236}">
                <a16:creationId xmlns:a16="http://schemas.microsoft.com/office/drawing/2014/main" id="{B98DBA4C-620B-9FFD-C56A-50F1663B6324}"/>
              </a:ext>
            </a:extLst>
          </p:cNvPr>
          <p:cNvSpPr txBox="1"/>
          <p:nvPr/>
        </p:nvSpPr>
        <p:spPr>
          <a:xfrm>
            <a:off x="1173892" y="6203092"/>
            <a:ext cx="5455276" cy="369332"/>
          </a:xfrm>
          <a:prstGeom prst="rect">
            <a:avLst/>
          </a:prstGeom>
          <a:noFill/>
        </p:spPr>
        <p:txBody>
          <a:bodyPr wrap="none" rtlCol="0">
            <a:spAutoFit/>
          </a:bodyPr>
          <a:lstStyle/>
          <a:p>
            <a:r>
              <a:rPr lang="en-US" dirty="0"/>
              <a:t>Source: Based on  Robert Greenwood BOM, Aug 2025</a:t>
            </a:r>
          </a:p>
        </p:txBody>
      </p:sp>
      <p:pic>
        <p:nvPicPr>
          <p:cNvPr id="7" name="Picture 2" descr="Cumbre Vieja volcano: This very active volcano on La Palma in the Canaries could destroy coastal England">
            <a:extLst>
              <a:ext uri="{FF2B5EF4-FFF2-40B4-BE49-F238E27FC236}">
                <a16:creationId xmlns:a16="http://schemas.microsoft.com/office/drawing/2014/main" id="{2532070C-EF63-5D56-CC37-DDEE2F619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153" y="1577826"/>
            <a:ext cx="5817869" cy="3451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2">
            <a:extLst>
              <a:ext uri="{FF2B5EF4-FFF2-40B4-BE49-F238E27FC236}">
                <a16:creationId xmlns:a16="http://schemas.microsoft.com/office/drawing/2014/main" id="{E5796DE2-FAD8-CEEE-2834-8B457EDD7658}"/>
              </a:ext>
            </a:extLst>
          </p:cNvPr>
          <p:cNvGraphicFramePr/>
          <p:nvPr>
            <p:extLst>
              <p:ext uri="{D42A27DB-BD31-4B8C-83A1-F6EECF244321}">
                <p14:modId xmlns:p14="http://schemas.microsoft.com/office/powerpoint/2010/main" val="597958995"/>
              </p:ext>
            </p:extLst>
          </p:nvPr>
        </p:nvGraphicFramePr>
        <p:xfrm>
          <a:off x="1310744" y="1464885"/>
          <a:ext cx="8352241" cy="464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17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99714" y="353160"/>
            <a:ext cx="7091300" cy="898581"/>
          </a:xfrm>
          <a:prstGeom prst="rect">
            <a:avLst/>
          </a:prstGeom>
        </p:spPr>
        <p:txBody>
          <a:bodyPr vert="horz" lIns="91440" tIns="45720" rIns="91440" bIns="45720" rtlCol="0" anchor="ctr">
            <a:normAutofit/>
          </a:bodyPr>
          <a:lstStyle/>
          <a:p>
            <a:pPr marL="26670"/>
            <a:r>
              <a:rPr lang="en-US" sz="4000" b="1">
                <a:solidFill>
                  <a:srgbClr val="FFFFFF"/>
                </a:solidFill>
              </a:rPr>
              <a:t>Source</a:t>
            </a:r>
            <a:r>
              <a:rPr lang="en-US" sz="4000" b="1" spc="-70">
                <a:solidFill>
                  <a:srgbClr val="FFFFFF"/>
                </a:solidFill>
              </a:rPr>
              <a:t> </a:t>
            </a:r>
            <a:r>
              <a:rPr lang="en-US" sz="4000" b="1" spc="-10">
                <a:solidFill>
                  <a:srgbClr val="FFFFFF"/>
                </a:solidFill>
              </a:rPr>
              <a:t>Identification</a:t>
            </a:r>
            <a:endParaRPr lang="en-US" sz="4000">
              <a:solidFill>
                <a:srgbClr val="FFFFFF"/>
              </a:solidFill>
            </a:endParaRPr>
          </a:p>
        </p:txBody>
      </p:sp>
      <p:sp>
        <p:nvSpPr>
          <p:cNvPr id="5" name="TextBox 4">
            <a:extLst>
              <a:ext uri="{FF2B5EF4-FFF2-40B4-BE49-F238E27FC236}">
                <a16:creationId xmlns:a16="http://schemas.microsoft.com/office/drawing/2014/main" id="{67D62011-2025-DE14-C439-58D13352FFB0}"/>
              </a:ext>
            </a:extLst>
          </p:cNvPr>
          <p:cNvSpPr txBox="1"/>
          <p:nvPr/>
        </p:nvSpPr>
        <p:spPr>
          <a:xfrm>
            <a:off x="8324607" y="448456"/>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2000" dirty="0">
                <a:solidFill>
                  <a:srgbClr val="0070C0"/>
                </a:solidFill>
              </a:rPr>
              <a:t>Source: Robert Greenwood BOM, Aug 2025</a:t>
            </a:r>
          </a:p>
        </p:txBody>
      </p:sp>
      <p:sp>
        <p:nvSpPr>
          <p:cNvPr id="4" name="object 4"/>
          <p:cNvSpPr txBox="1">
            <a:spLocks noGrp="1"/>
          </p:cNvSpPr>
          <p:nvPr>
            <p:ph type="ftr" sz="quarter" idx="5"/>
          </p:nvPr>
        </p:nvSpPr>
        <p:spPr>
          <a:xfrm rot="5400000">
            <a:off x="-1828800" y="2002536"/>
            <a:ext cx="4114800" cy="365125"/>
          </a:xfrm>
          <a:prstGeom prst="rect">
            <a:avLst/>
          </a:prstGeom>
          <a:effectLst/>
        </p:spPr>
        <p:txBody>
          <a:bodyPr vert="horz" lIns="91440" tIns="45720" rIns="91440" bIns="45720" rtlCol="0" anchor="ctr">
            <a:normAutofit/>
          </a:bodyPr>
          <a:lstStyle>
            <a:defPPr>
              <a:defRPr kern="0"/>
            </a:defPPr>
            <a:lvl1pPr>
              <a:defRPr sz="1800" b="0" i="1">
                <a:solidFill>
                  <a:schemeClr val="bg1"/>
                </a:solidFill>
                <a:latin typeface="Arial"/>
                <a:cs typeface="Arial"/>
              </a:defRPr>
            </a:lvl1pPr>
          </a:lstStyle>
          <a:p>
            <a:pPr>
              <a:spcAft>
                <a:spcPts val="600"/>
              </a:spcAft>
            </a:pPr>
            <a:r>
              <a:rPr lang="en-US" sz="1100" kern="1200">
                <a:solidFill>
                  <a:srgbClr val="FFFFFF"/>
                </a:solidFill>
                <a:latin typeface="+mn-lt"/>
                <a:ea typeface="+mn-ea"/>
                <a:cs typeface="+mn-cs"/>
              </a:rPr>
              <a:t>ICG/IOTWMS</a:t>
            </a:r>
            <a:r>
              <a:rPr lang="en-US" sz="1100" kern="1200" spc="-60">
                <a:solidFill>
                  <a:srgbClr val="FFFFFF"/>
                </a:solidFill>
                <a:latin typeface="+mn-lt"/>
                <a:ea typeface="+mn-ea"/>
                <a:cs typeface="+mn-cs"/>
              </a:rPr>
              <a:t> </a:t>
            </a:r>
            <a:r>
              <a:rPr lang="en-US" sz="1100" kern="1200">
                <a:solidFill>
                  <a:srgbClr val="FFFFFF"/>
                </a:solidFill>
                <a:latin typeface="+mn-lt"/>
                <a:ea typeface="+mn-ea"/>
                <a:cs typeface="+mn-cs"/>
              </a:rPr>
              <a:t>Working</a:t>
            </a:r>
            <a:r>
              <a:rPr lang="en-US" sz="1100" kern="1200" spc="-35">
                <a:solidFill>
                  <a:srgbClr val="FFFFFF"/>
                </a:solidFill>
                <a:latin typeface="+mn-lt"/>
                <a:ea typeface="+mn-ea"/>
                <a:cs typeface="+mn-cs"/>
              </a:rPr>
              <a:t> </a:t>
            </a:r>
            <a:r>
              <a:rPr lang="en-US" sz="1100" kern="1200">
                <a:solidFill>
                  <a:srgbClr val="FFFFFF"/>
                </a:solidFill>
                <a:latin typeface="+mn-lt"/>
                <a:ea typeface="+mn-ea"/>
                <a:cs typeface="+mn-cs"/>
              </a:rPr>
              <a:t>Group</a:t>
            </a:r>
            <a:r>
              <a:rPr lang="en-US" sz="1100" kern="1200" spc="-25">
                <a:solidFill>
                  <a:srgbClr val="FFFFFF"/>
                </a:solidFill>
                <a:latin typeface="+mn-lt"/>
                <a:ea typeface="+mn-ea"/>
                <a:cs typeface="+mn-cs"/>
              </a:rPr>
              <a:t> </a:t>
            </a:r>
            <a:r>
              <a:rPr lang="en-US" sz="1100" kern="1200">
                <a:solidFill>
                  <a:srgbClr val="FFFFFF"/>
                </a:solidFill>
                <a:latin typeface="+mn-lt"/>
                <a:ea typeface="+mn-ea"/>
                <a:cs typeface="+mn-cs"/>
              </a:rPr>
              <a:t>2</a:t>
            </a:r>
            <a:r>
              <a:rPr lang="en-US" sz="1100" kern="1200" spc="-40">
                <a:solidFill>
                  <a:srgbClr val="FFFFFF"/>
                </a:solidFill>
                <a:latin typeface="+mn-lt"/>
                <a:ea typeface="+mn-ea"/>
                <a:cs typeface="+mn-cs"/>
              </a:rPr>
              <a:t> </a:t>
            </a:r>
            <a:r>
              <a:rPr lang="en-US" sz="1100" kern="1200">
                <a:solidFill>
                  <a:srgbClr val="FFFFFF"/>
                </a:solidFill>
                <a:latin typeface="+mn-lt"/>
                <a:ea typeface="+mn-ea"/>
                <a:cs typeface="+mn-cs"/>
              </a:rPr>
              <a:t>Meeting,</a:t>
            </a:r>
            <a:r>
              <a:rPr lang="en-US" sz="1100" kern="1200" spc="-25">
                <a:solidFill>
                  <a:srgbClr val="FFFFFF"/>
                </a:solidFill>
                <a:latin typeface="+mn-lt"/>
                <a:ea typeface="+mn-ea"/>
                <a:cs typeface="+mn-cs"/>
              </a:rPr>
              <a:t> </a:t>
            </a:r>
            <a:r>
              <a:rPr lang="en-US" sz="1100" kern="1200">
                <a:solidFill>
                  <a:srgbClr val="FFFFFF"/>
                </a:solidFill>
                <a:latin typeface="+mn-lt"/>
                <a:ea typeface="+mn-ea"/>
                <a:cs typeface="+mn-cs"/>
              </a:rPr>
              <a:t>25</a:t>
            </a:r>
            <a:r>
              <a:rPr lang="en-US" sz="1100" kern="1200" spc="-95">
                <a:solidFill>
                  <a:srgbClr val="FFFFFF"/>
                </a:solidFill>
                <a:latin typeface="+mn-lt"/>
                <a:ea typeface="+mn-ea"/>
                <a:cs typeface="+mn-cs"/>
              </a:rPr>
              <a:t> </a:t>
            </a:r>
            <a:r>
              <a:rPr lang="en-US" sz="1100" kern="1200">
                <a:solidFill>
                  <a:srgbClr val="FFFFFF"/>
                </a:solidFill>
                <a:latin typeface="+mn-lt"/>
                <a:ea typeface="+mn-ea"/>
                <a:cs typeface="+mn-cs"/>
              </a:rPr>
              <a:t>August</a:t>
            </a:r>
            <a:r>
              <a:rPr lang="en-US" sz="1100" kern="1200" spc="-30">
                <a:solidFill>
                  <a:srgbClr val="FFFFFF"/>
                </a:solidFill>
                <a:latin typeface="+mn-lt"/>
                <a:ea typeface="+mn-ea"/>
                <a:cs typeface="+mn-cs"/>
              </a:rPr>
              <a:t> </a:t>
            </a:r>
            <a:r>
              <a:rPr lang="en-US" sz="1100" kern="1200" spc="-20">
                <a:solidFill>
                  <a:srgbClr val="FFFFFF"/>
                </a:solidFill>
                <a:latin typeface="+mn-lt"/>
                <a:ea typeface="+mn-ea"/>
                <a:cs typeface="+mn-cs"/>
              </a:rPr>
              <a:t>2025</a:t>
            </a:r>
          </a:p>
        </p:txBody>
      </p:sp>
      <p:sp>
        <p:nvSpPr>
          <p:cNvPr id="3" name="object 3"/>
          <p:cNvSpPr txBox="1"/>
          <p:nvPr/>
        </p:nvSpPr>
        <p:spPr>
          <a:xfrm>
            <a:off x="374540" y="1928621"/>
            <a:ext cx="11154314" cy="4748095"/>
          </a:xfrm>
          <a:prstGeom prst="rect">
            <a:avLst/>
          </a:prstGeom>
        </p:spPr>
        <p:txBody>
          <a:bodyPr vert="horz" wrap="square" lIns="0" tIns="13335" rIns="0" bIns="0" rtlCol="0">
            <a:spAutoFit/>
          </a:bodyPr>
          <a:lstStyle/>
          <a:p>
            <a:pPr marL="12700">
              <a:spcBef>
                <a:spcPts val="105"/>
              </a:spcBef>
            </a:pPr>
            <a:r>
              <a:rPr b="1" dirty="0">
                <a:solidFill>
                  <a:srgbClr val="0070C0"/>
                </a:solidFill>
                <a:latin typeface="Arial"/>
                <a:cs typeface="Arial"/>
              </a:rPr>
              <a:t>Direct</a:t>
            </a:r>
            <a:r>
              <a:rPr b="1" spc="-55" dirty="0">
                <a:solidFill>
                  <a:srgbClr val="0070C0"/>
                </a:solidFill>
                <a:latin typeface="Arial"/>
                <a:cs typeface="Arial"/>
              </a:rPr>
              <a:t> </a:t>
            </a:r>
            <a:r>
              <a:rPr b="1" dirty="0">
                <a:solidFill>
                  <a:srgbClr val="0070C0"/>
                </a:solidFill>
                <a:latin typeface="Arial"/>
                <a:cs typeface="Arial"/>
              </a:rPr>
              <a:t>observation</a:t>
            </a:r>
            <a:r>
              <a:rPr b="1" spc="-50" dirty="0">
                <a:solidFill>
                  <a:srgbClr val="0070C0"/>
                </a:solidFill>
                <a:latin typeface="Arial"/>
                <a:cs typeface="Arial"/>
              </a:rPr>
              <a:t> </a:t>
            </a:r>
            <a:r>
              <a:rPr b="1" dirty="0">
                <a:solidFill>
                  <a:srgbClr val="0070C0"/>
                </a:solidFill>
                <a:latin typeface="Arial"/>
                <a:cs typeface="Arial"/>
              </a:rPr>
              <a:t>of</a:t>
            </a:r>
            <a:r>
              <a:rPr b="1" spc="-40" dirty="0">
                <a:solidFill>
                  <a:srgbClr val="0070C0"/>
                </a:solidFill>
                <a:latin typeface="Arial"/>
                <a:cs typeface="Arial"/>
              </a:rPr>
              <a:t> </a:t>
            </a:r>
            <a:r>
              <a:rPr b="1" spc="-10" dirty="0">
                <a:solidFill>
                  <a:srgbClr val="0070C0"/>
                </a:solidFill>
                <a:latin typeface="Arial"/>
                <a:cs typeface="Arial"/>
              </a:rPr>
              <a:t>event</a:t>
            </a:r>
            <a:endParaRPr lang="en-US" b="1" spc="-10" dirty="0">
              <a:solidFill>
                <a:srgbClr val="0070C0"/>
              </a:solidFill>
              <a:latin typeface="Arial"/>
              <a:cs typeface="Arial"/>
            </a:endParaRPr>
          </a:p>
          <a:p>
            <a:pPr marL="12700">
              <a:spcBef>
                <a:spcPts val="105"/>
              </a:spcBef>
            </a:pPr>
            <a:endParaRPr lang="en-US" dirty="0">
              <a:solidFill>
                <a:srgbClr val="0070C0"/>
              </a:solidFill>
              <a:latin typeface="Arial"/>
              <a:cs typeface="Arial"/>
            </a:endParaRPr>
          </a:p>
          <a:p>
            <a:pPr marL="354965" indent="-342265">
              <a:buChar char="•"/>
              <a:tabLst>
                <a:tab pos="354965" algn="l"/>
              </a:tabLst>
            </a:pPr>
            <a:r>
              <a:rPr spc="-25" dirty="0">
                <a:latin typeface="Arial"/>
                <a:cs typeface="Arial"/>
              </a:rPr>
              <a:t>Volcanic</a:t>
            </a:r>
            <a:r>
              <a:rPr spc="-120" dirty="0">
                <a:latin typeface="Arial"/>
                <a:cs typeface="Arial"/>
              </a:rPr>
              <a:t> </a:t>
            </a:r>
            <a:r>
              <a:rPr dirty="0">
                <a:latin typeface="Arial"/>
                <a:cs typeface="Arial"/>
              </a:rPr>
              <a:t>Ash</a:t>
            </a:r>
            <a:r>
              <a:rPr spc="-10" dirty="0">
                <a:latin typeface="Arial"/>
                <a:cs typeface="Arial"/>
              </a:rPr>
              <a:t> </a:t>
            </a:r>
            <a:r>
              <a:rPr dirty="0">
                <a:latin typeface="Arial"/>
                <a:cs typeface="Arial"/>
              </a:rPr>
              <a:t>as</a:t>
            </a:r>
            <a:r>
              <a:rPr spc="-5" dirty="0">
                <a:latin typeface="Arial"/>
                <a:cs typeface="Arial"/>
              </a:rPr>
              <a:t> </a:t>
            </a:r>
            <a:r>
              <a:rPr dirty="0">
                <a:latin typeface="Arial"/>
                <a:cs typeface="Arial"/>
              </a:rPr>
              <a:t>reports</a:t>
            </a:r>
            <a:r>
              <a:rPr spc="-50" dirty="0">
                <a:latin typeface="Arial"/>
                <a:cs typeface="Arial"/>
              </a:rPr>
              <a:t> </a:t>
            </a:r>
            <a:r>
              <a:rPr dirty="0">
                <a:latin typeface="Arial"/>
                <a:cs typeface="Arial"/>
              </a:rPr>
              <a:t>by</a:t>
            </a:r>
            <a:r>
              <a:rPr spc="-5" dirty="0">
                <a:latin typeface="Arial"/>
                <a:cs typeface="Arial"/>
              </a:rPr>
              <a:t> </a:t>
            </a:r>
            <a:r>
              <a:rPr spc="-10" dirty="0">
                <a:latin typeface="Arial"/>
                <a:cs typeface="Arial"/>
              </a:rPr>
              <a:t>VAAC’s</a:t>
            </a:r>
            <a:r>
              <a:rPr lang="en-US" spc="-10" dirty="0">
                <a:latin typeface="Arial"/>
                <a:cs typeface="Arial"/>
              </a:rPr>
              <a:t> (</a:t>
            </a:r>
            <a:r>
              <a:rPr lang="en-US" b="1" dirty="0"/>
              <a:t>Volcanic Ash Advisory Center)</a:t>
            </a:r>
            <a:endParaRPr lang="en-US" dirty="0">
              <a:latin typeface="Arial"/>
              <a:cs typeface="Arial"/>
            </a:endParaRPr>
          </a:p>
          <a:p>
            <a:pPr marL="354965" indent="-342265">
              <a:buChar char="•"/>
              <a:tabLst>
                <a:tab pos="354965" algn="l"/>
              </a:tabLst>
            </a:pPr>
            <a:r>
              <a:rPr dirty="0">
                <a:latin typeface="Arial"/>
                <a:cs typeface="Arial"/>
              </a:rPr>
              <a:t>Reports</a:t>
            </a:r>
            <a:r>
              <a:rPr spc="-50" dirty="0">
                <a:latin typeface="Arial"/>
                <a:cs typeface="Arial"/>
              </a:rPr>
              <a:t> </a:t>
            </a:r>
            <a:r>
              <a:rPr dirty="0">
                <a:latin typeface="Arial"/>
                <a:cs typeface="Arial"/>
              </a:rPr>
              <a:t>from</a:t>
            </a:r>
            <a:r>
              <a:rPr spc="-45" dirty="0">
                <a:latin typeface="Arial"/>
                <a:cs typeface="Arial"/>
              </a:rPr>
              <a:t> </a:t>
            </a:r>
            <a:r>
              <a:rPr dirty="0">
                <a:latin typeface="Arial"/>
                <a:cs typeface="Arial"/>
              </a:rPr>
              <a:t>volcano</a:t>
            </a:r>
            <a:r>
              <a:rPr spc="-25" dirty="0">
                <a:latin typeface="Arial"/>
                <a:cs typeface="Arial"/>
              </a:rPr>
              <a:t> </a:t>
            </a:r>
            <a:r>
              <a:rPr spc="-10" dirty="0">
                <a:latin typeface="Arial"/>
                <a:cs typeface="Arial"/>
              </a:rPr>
              <a:t>observatories</a:t>
            </a:r>
            <a:endParaRPr lang="en-US" dirty="0">
              <a:latin typeface="Arial"/>
              <a:cs typeface="Arial"/>
            </a:endParaRPr>
          </a:p>
          <a:p>
            <a:pPr marL="354965" indent="-342265">
              <a:buChar char="•"/>
              <a:tabLst>
                <a:tab pos="354965" algn="l"/>
              </a:tabLst>
            </a:pPr>
            <a:r>
              <a:rPr dirty="0">
                <a:latin typeface="Arial"/>
                <a:cs typeface="Arial"/>
              </a:rPr>
              <a:t>Develop</a:t>
            </a:r>
            <a:r>
              <a:rPr spc="-40" dirty="0">
                <a:latin typeface="Arial"/>
                <a:cs typeface="Arial"/>
              </a:rPr>
              <a:t> </a:t>
            </a:r>
            <a:r>
              <a:rPr dirty="0">
                <a:latin typeface="Arial"/>
                <a:cs typeface="Arial"/>
              </a:rPr>
              <a:t>seismic</a:t>
            </a:r>
            <a:r>
              <a:rPr spc="-45" dirty="0">
                <a:latin typeface="Arial"/>
                <a:cs typeface="Arial"/>
              </a:rPr>
              <a:t> </a:t>
            </a:r>
            <a:r>
              <a:rPr dirty="0">
                <a:latin typeface="Arial"/>
                <a:cs typeface="Arial"/>
              </a:rPr>
              <a:t>processing</a:t>
            </a:r>
            <a:r>
              <a:rPr spc="-65" dirty="0">
                <a:latin typeface="Arial"/>
                <a:cs typeface="Arial"/>
              </a:rPr>
              <a:t> </a:t>
            </a:r>
            <a:r>
              <a:rPr dirty="0">
                <a:latin typeface="Arial"/>
                <a:cs typeface="Arial"/>
              </a:rPr>
              <a:t>of</a:t>
            </a:r>
            <a:r>
              <a:rPr spc="-45" dirty="0">
                <a:latin typeface="Arial"/>
                <a:cs typeface="Arial"/>
              </a:rPr>
              <a:t> </a:t>
            </a:r>
            <a:r>
              <a:rPr dirty="0">
                <a:latin typeface="Arial"/>
                <a:cs typeface="Arial"/>
              </a:rPr>
              <a:t>volcanic</a:t>
            </a:r>
            <a:r>
              <a:rPr spc="-35" dirty="0">
                <a:latin typeface="Arial"/>
                <a:cs typeface="Arial"/>
              </a:rPr>
              <a:t> </a:t>
            </a:r>
            <a:r>
              <a:rPr dirty="0">
                <a:latin typeface="Arial"/>
                <a:cs typeface="Arial"/>
              </a:rPr>
              <a:t>eruption</a:t>
            </a:r>
            <a:r>
              <a:rPr spc="-50" dirty="0">
                <a:latin typeface="Arial"/>
                <a:cs typeface="Arial"/>
              </a:rPr>
              <a:t> </a:t>
            </a:r>
            <a:r>
              <a:rPr dirty="0">
                <a:latin typeface="Arial"/>
                <a:cs typeface="Arial"/>
              </a:rPr>
              <a:t>and/or</a:t>
            </a:r>
            <a:r>
              <a:rPr spc="-60" dirty="0">
                <a:latin typeface="Arial"/>
                <a:cs typeface="Arial"/>
              </a:rPr>
              <a:t> </a:t>
            </a:r>
            <a:r>
              <a:rPr spc="-10" dirty="0">
                <a:latin typeface="Arial"/>
                <a:cs typeface="Arial"/>
              </a:rPr>
              <a:t>landslides</a:t>
            </a:r>
            <a:endParaRPr lang="en-US" spc="-10" dirty="0">
              <a:latin typeface="Arial"/>
              <a:cs typeface="Arial"/>
            </a:endParaRPr>
          </a:p>
          <a:p>
            <a:pPr marL="354965" indent="-342265">
              <a:buChar char="•"/>
              <a:tabLst>
                <a:tab pos="354965" algn="l"/>
              </a:tabLst>
            </a:pPr>
            <a:endParaRPr lang="en-US" dirty="0">
              <a:latin typeface="Arial"/>
              <a:cs typeface="Arial"/>
            </a:endParaRPr>
          </a:p>
          <a:p>
            <a:pPr marL="12700"/>
            <a:r>
              <a:rPr b="1" dirty="0">
                <a:solidFill>
                  <a:srgbClr val="0070C0"/>
                </a:solidFill>
                <a:latin typeface="Arial"/>
                <a:cs typeface="Arial"/>
              </a:rPr>
              <a:t>Sea</a:t>
            </a:r>
            <a:r>
              <a:rPr b="1" spc="-30" dirty="0">
                <a:solidFill>
                  <a:srgbClr val="0070C0"/>
                </a:solidFill>
                <a:latin typeface="Arial"/>
                <a:cs typeface="Arial"/>
              </a:rPr>
              <a:t> </a:t>
            </a:r>
            <a:r>
              <a:rPr b="1" dirty="0">
                <a:solidFill>
                  <a:srgbClr val="0070C0"/>
                </a:solidFill>
                <a:latin typeface="Arial"/>
                <a:cs typeface="Arial"/>
              </a:rPr>
              <a:t>level</a:t>
            </a:r>
            <a:r>
              <a:rPr b="1" spc="-30" dirty="0">
                <a:solidFill>
                  <a:srgbClr val="0070C0"/>
                </a:solidFill>
                <a:latin typeface="Arial"/>
                <a:cs typeface="Arial"/>
              </a:rPr>
              <a:t> </a:t>
            </a:r>
            <a:r>
              <a:rPr b="1" spc="-10" dirty="0">
                <a:solidFill>
                  <a:srgbClr val="0070C0"/>
                </a:solidFill>
                <a:latin typeface="Arial"/>
                <a:cs typeface="Arial"/>
              </a:rPr>
              <a:t>observation</a:t>
            </a:r>
            <a:endParaRPr lang="en-US" b="1" spc="-10" dirty="0">
              <a:solidFill>
                <a:srgbClr val="0070C0"/>
              </a:solidFill>
              <a:latin typeface="Arial"/>
              <a:cs typeface="Arial"/>
            </a:endParaRPr>
          </a:p>
          <a:p>
            <a:pPr marL="12700"/>
            <a:endParaRPr lang="en-US" dirty="0">
              <a:solidFill>
                <a:srgbClr val="0070C0"/>
              </a:solidFill>
              <a:latin typeface="Arial"/>
              <a:cs typeface="Arial"/>
            </a:endParaRPr>
          </a:p>
          <a:p>
            <a:pPr marL="354965" indent="-342265">
              <a:spcBef>
                <a:spcPts val="5"/>
              </a:spcBef>
              <a:buChar char="•"/>
              <a:tabLst>
                <a:tab pos="354965" algn="l"/>
              </a:tabLst>
            </a:pPr>
            <a:r>
              <a:rPr dirty="0">
                <a:latin typeface="Arial"/>
                <a:cs typeface="Arial"/>
              </a:rPr>
              <a:t>Tide</a:t>
            </a:r>
            <a:r>
              <a:rPr spc="-25" dirty="0">
                <a:latin typeface="Arial"/>
                <a:cs typeface="Arial"/>
              </a:rPr>
              <a:t> </a:t>
            </a:r>
            <a:r>
              <a:rPr dirty="0">
                <a:latin typeface="Arial"/>
                <a:cs typeface="Arial"/>
              </a:rPr>
              <a:t>Gauge</a:t>
            </a:r>
            <a:r>
              <a:rPr spc="-55" dirty="0">
                <a:latin typeface="Arial"/>
                <a:cs typeface="Arial"/>
              </a:rPr>
              <a:t> </a:t>
            </a:r>
            <a:r>
              <a:rPr dirty="0">
                <a:latin typeface="Arial"/>
                <a:cs typeface="Arial"/>
              </a:rPr>
              <a:t>and</a:t>
            </a:r>
            <a:r>
              <a:rPr spc="-30" dirty="0">
                <a:latin typeface="Arial"/>
                <a:cs typeface="Arial"/>
              </a:rPr>
              <a:t> </a:t>
            </a:r>
            <a:r>
              <a:rPr dirty="0">
                <a:latin typeface="Arial"/>
                <a:cs typeface="Arial"/>
              </a:rPr>
              <a:t>DART</a:t>
            </a:r>
            <a:r>
              <a:rPr spc="-45" dirty="0">
                <a:latin typeface="Arial"/>
                <a:cs typeface="Arial"/>
              </a:rPr>
              <a:t> </a:t>
            </a:r>
            <a:r>
              <a:rPr dirty="0">
                <a:latin typeface="Arial"/>
                <a:cs typeface="Arial"/>
              </a:rPr>
              <a:t>buoy</a:t>
            </a:r>
            <a:r>
              <a:rPr spc="-40" dirty="0">
                <a:latin typeface="Arial"/>
                <a:cs typeface="Arial"/>
              </a:rPr>
              <a:t> </a:t>
            </a:r>
            <a:r>
              <a:rPr dirty="0">
                <a:latin typeface="Arial"/>
                <a:cs typeface="Arial"/>
              </a:rPr>
              <a:t>observations</a:t>
            </a:r>
            <a:r>
              <a:rPr spc="-65" dirty="0">
                <a:latin typeface="Arial"/>
                <a:cs typeface="Arial"/>
              </a:rPr>
              <a:t> </a:t>
            </a:r>
            <a:r>
              <a:rPr dirty="0">
                <a:latin typeface="Arial"/>
                <a:cs typeface="Arial"/>
              </a:rPr>
              <a:t>can</a:t>
            </a:r>
            <a:r>
              <a:rPr spc="-30" dirty="0">
                <a:latin typeface="Arial"/>
                <a:cs typeface="Arial"/>
              </a:rPr>
              <a:t> </a:t>
            </a:r>
            <a:r>
              <a:rPr dirty="0">
                <a:latin typeface="Arial"/>
                <a:cs typeface="Arial"/>
              </a:rPr>
              <a:t>be</a:t>
            </a:r>
            <a:r>
              <a:rPr spc="-30" dirty="0">
                <a:latin typeface="Arial"/>
                <a:cs typeface="Arial"/>
              </a:rPr>
              <a:t> </a:t>
            </a:r>
            <a:r>
              <a:rPr dirty="0">
                <a:latin typeface="Arial"/>
                <a:cs typeface="Arial"/>
              </a:rPr>
              <a:t>used</a:t>
            </a:r>
            <a:r>
              <a:rPr spc="-30" dirty="0">
                <a:latin typeface="Arial"/>
                <a:cs typeface="Arial"/>
              </a:rPr>
              <a:t> </a:t>
            </a:r>
            <a:r>
              <a:rPr dirty="0">
                <a:latin typeface="Arial"/>
                <a:cs typeface="Arial"/>
              </a:rPr>
              <a:t>to</a:t>
            </a:r>
            <a:r>
              <a:rPr spc="-30" dirty="0">
                <a:latin typeface="Arial"/>
                <a:cs typeface="Arial"/>
              </a:rPr>
              <a:t> </a:t>
            </a:r>
            <a:r>
              <a:rPr dirty="0">
                <a:latin typeface="Arial"/>
                <a:cs typeface="Arial"/>
              </a:rPr>
              <a:t>confirm</a:t>
            </a:r>
            <a:r>
              <a:rPr spc="-45" dirty="0">
                <a:latin typeface="Arial"/>
                <a:cs typeface="Arial"/>
              </a:rPr>
              <a:t> </a:t>
            </a:r>
            <a:r>
              <a:rPr dirty="0">
                <a:latin typeface="Arial"/>
                <a:cs typeface="Arial"/>
              </a:rPr>
              <a:t>a</a:t>
            </a:r>
            <a:r>
              <a:rPr spc="-35" dirty="0">
                <a:latin typeface="Arial"/>
                <a:cs typeface="Arial"/>
              </a:rPr>
              <a:t> </a:t>
            </a:r>
            <a:r>
              <a:rPr dirty="0">
                <a:latin typeface="Arial"/>
                <a:cs typeface="Arial"/>
              </a:rPr>
              <a:t>tsunami</a:t>
            </a:r>
            <a:r>
              <a:rPr spc="-45" dirty="0">
                <a:latin typeface="Arial"/>
                <a:cs typeface="Arial"/>
              </a:rPr>
              <a:t> </a:t>
            </a:r>
            <a:r>
              <a:rPr dirty="0">
                <a:latin typeface="Arial"/>
                <a:cs typeface="Arial"/>
              </a:rPr>
              <a:t>has</a:t>
            </a:r>
            <a:r>
              <a:rPr spc="-25" dirty="0">
                <a:latin typeface="Arial"/>
                <a:cs typeface="Arial"/>
              </a:rPr>
              <a:t> </a:t>
            </a:r>
            <a:r>
              <a:rPr dirty="0">
                <a:latin typeface="Arial"/>
                <a:cs typeface="Arial"/>
              </a:rPr>
              <a:t>been</a:t>
            </a:r>
            <a:r>
              <a:rPr spc="-30" dirty="0">
                <a:latin typeface="Arial"/>
                <a:cs typeface="Arial"/>
              </a:rPr>
              <a:t> </a:t>
            </a:r>
            <a:r>
              <a:rPr spc="-10" dirty="0">
                <a:latin typeface="Arial"/>
                <a:cs typeface="Arial"/>
              </a:rPr>
              <a:t>generated</a:t>
            </a:r>
            <a:endParaRPr lang="en-US" dirty="0">
              <a:latin typeface="Arial"/>
              <a:cs typeface="Arial"/>
            </a:endParaRPr>
          </a:p>
          <a:p>
            <a:pPr marL="354965" indent="-342265">
              <a:buChar char="•"/>
              <a:tabLst>
                <a:tab pos="354965" algn="l"/>
              </a:tabLst>
            </a:pPr>
            <a:r>
              <a:rPr dirty="0">
                <a:latin typeface="Arial"/>
                <a:cs typeface="Arial"/>
              </a:rPr>
              <a:t>Continued</a:t>
            </a:r>
            <a:r>
              <a:rPr spc="-50" dirty="0">
                <a:latin typeface="Arial"/>
                <a:cs typeface="Arial"/>
              </a:rPr>
              <a:t> </a:t>
            </a:r>
            <a:r>
              <a:rPr dirty="0">
                <a:latin typeface="Arial"/>
                <a:cs typeface="Arial"/>
              </a:rPr>
              <a:t>development</a:t>
            </a:r>
            <a:r>
              <a:rPr spc="-55" dirty="0">
                <a:latin typeface="Arial"/>
                <a:cs typeface="Arial"/>
              </a:rPr>
              <a:t> </a:t>
            </a:r>
            <a:r>
              <a:rPr dirty="0">
                <a:latin typeface="Arial"/>
                <a:cs typeface="Arial"/>
              </a:rPr>
              <a:t>of</a:t>
            </a:r>
            <a:r>
              <a:rPr spc="-30" dirty="0">
                <a:latin typeface="Arial"/>
                <a:cs typeface="Arial"/>
              </a:rPr>
              <a:t> </a:t>
            </a:r>
            <a:r>
              <a:rPr dirty="0">
                <a:latin typeface="Arial"/>
                <a:cs typeface="Arial"/>
              </a:rPr>
              <a:t>new</a:t>
            </a:r>
            <a:r>
              <a:rPr spc="-35" dirty="0">
                <a:latin typeface="Arial"/>
                <a:cs typeface="Arial"/>
              </a:rPr>
              <a:t> </a:t>
            </a:r>
            <a:r>
              <a:rPr dirty="0">
                <a:latin typeface="Arial"/>
                <a:cs typeface="Arial"/>
              </a:rPr>
              <a:t>and</a:t>
            </a:r>
            <a:r>
              <a:rPr spc="-30" dirty="0">
                <a:latin typeface="Arial"/>
                <a:cs typeface="Arial"/>
              </a:rPr>
              <a:t> </a:t>
            </a:r>
            <a:r>
              <a:rPr dirty="0">
                <a:latin typeface="Arial"/>
                <a:cs typeface="Arial"/>
              </a:rPr>
              <a:t>emerging</a:t>
            </a:r>
            <a:r>
              <a:rPr spc="-95" dirty="0">
                <a:latin typeface="Arial"/>
                <a:cs typeface="Arial"/>
              </a:rPr>
              <a:t> </a:t>
            </a:r>
            <a:r>
              <a:rPr spc="-20" dirty="0">
                <a:latin typeface="Arial"/>
                <a:cs typeface="Arial"/>
              </a:rPr>
              <a:t>Technologies</a:t>
            </a:r>
            <a:r>
              <a:rPr spc="-55" dirty="0">
                <a:latin typeface="Arial"/>
                <a:cs typeface="Arial"/>
              </a:rPr>
              <a:t> </a:t>
            </a:r>
            <a:r>
              <a:rPr dirty="0">
                <a:latin typeface="Arial"/>
                <a:cs typeface="Arial"/>
              </a:rPr>
              <a:t>such</a:t>
            </a:r>
            <a:r>
              <a:rPr spc="-45" dirty="0">
                <a:latin typeface="Arial"/>
                <a:cs typeface="Arial"/>
              </a:rPr>
              <a:t> </a:t>
            </a:r>
            <a:r>
              <a:rPr dirty="0">
                <a:latin typeface="Arial"/>
                <a:cs typeface="Arial"/>
              </a:rPr>
              <a:t>as</a:t>
            </a:r>
            <a:r>
              <a:rPr spc="-30" dirty="0">
                <a:latin typeface="Arial"/>
                <a:cs typeface="Arial"/>
              </a:rPr>
              <a:t> </a:t>
            </a:r>
            <a:r>
              <a:rPr dirty="0">
                <a:latin typeface="Arial"/>
                <a:cs typeface="Arial"/>
              </a:rPr>
              <a:t>GNSS,</a:t>
            </a:r>
            <a:r>
              <a:rPr spc="-30" dirty="0">
                <a:latin typeface="Arial"/>
                <a:cs typeface="Arial"/>
              </a:rPr>
              <a:t> </a:t>
            </a:r>
            <a:r>
              <a:rPr spc="-10" dirty="0">
                <a:latin typeface="Arial"/>
                <a:cs typeface="Arial"/>
              </a:rPr>
              <a:t>SMART</a:t>
            </a:r>
            <a:r>
              <a:rPr spc="-60" dirty="0">
                <a:latin typeface="Arial"/>
                <a:cs typeface="Arial"/>
              </a:rPr>
              <a:t> </a:t>
            </a:r>
            <a:r>
              <a:rPr dirty="0">
                <a:latin typeface="Arial"/>
                <a:cs typeface="Arial"/>
              </a:rPr>
              <a:t>cables,</a:t>
            </a:r>
            <a:r>
              <a:rPr spc="-50" dirty="0">
                <a:latin typeface="Arial"/>
                <a:cs typeface="Arial"/>
              </a:rPr>
              <a:t> </a:t>
            </a:r>
            <a:r>
              <a:rPr spc="-20" dirty="0">
                <a:latin typeface="Arial"/>
                <a:cs typeface="Arial"/>
              </a:rPr>
              <a:t>etc.</a:t>
            </a:r>
            <a:endParaRPr lang="en-US" dirty="0">
              <a:latin typeface="Arial"/>
              <a:cs typeface="Arial"/>
            </a:endParaRPr>
          </a:p>
          <a:p>
            <a:pPr marL="354965" indent="-342265">
              <a:buChar char="•"/>
              <a:tabLst>
                <a:tab pos="354965" algn="l"/>
              </a:tabLst>
            </a:pPr>
            <a:r>
              <a:rPr dirty="0">
                <a:latin typeface="Arial"/>
                <a:cs typeface="Arial"/>
              </a:rPr>
              <a:t>Develop</a:t>
            </a:r>
            <a:r>
              <a:rPr spc="-50" dirty="0">
                <a:latin typeface="Arial"/>
                <a:cs typeface="Arial"/>
              </a:rPr>
              <a:t> </a:t>
            </a:r>
            <a:r>
              <a:rPr dirty="0">
                <a:latin typeface="Arial"/>
                <a:cs typeface="Arial"/>
              </a:rPr>
              <a:t>automated</a:t>
            </a:r>
            <a:r>
              <a:rPr spc="-60" dirty="0">
                <a:latin typeface="Arial"/>
                <a:cs typeface="Arial"/>
              </a:rPr>
              <a:t> </a:t>
            </a:r>
            <a:r>
              <a:rPr dirty="0">
                <a:latin typeface="Arial"/>
                <a:cs typeface="Arial"/>
              </a:rPr>
              <a:t>alerting</a:t>
            </a:r>
            <a:r>
              <a:rPr spc="-60" dirty="0">
                <a:latin typeface="Arial"/>
                <a:cs typeface="Arial"/>
              </a:rPr>
              <a:t> </a:t>
            </a:r>
            <a:r>
              <a:rPr spc="-10" dirty="0">
                <a:latin typeface="Arial"/>
                <a:cs typeface="Arial"/>
              </a:rPr>
              <a:t>techniques.</a:t>
            </a:r>
            <a:endParaRPr lang="en-US" dirty="0">
              <a:latin typeface="Arial"/>
              <a:cs typeface="Arial"/>
            </a:endParaRPr>
          </a:p>
          <a:p>
            <a:pPr>
              <a:spcBef>
                <a:spcPts val="95"/>
              </a:spcBef>
              <a:buFont typeface="Arial"/>
              <a:buChar char="•"/>
            </a:pPr>
            <a:endParaRPr lang="en-US" dirty="0">
              <a:latin typeface="Arial"/>
              <a:cs typeface="Arial"/>
            </a:endParaRPr>
          </a:p>
          <a:p>
            <a:pPr marL="12700"/>
            <a:r>
              <a:rPr b="1" dirty="0">
                <a:solidFill>
                  <a:srgbClr val="0070C0"/>
                </a:solidFill>
                <a:latin typeface="Arial"/>
                <a:cs typeface="Arial"/>
              </a:rPr>
              <a:t>Other</a:t>
            </a:r>
            <a:r>
              <a:rPr b="1" spc="-35" dirty="0">
                <a:solidFill>
                  <a:srgbClr val="0070C0"/>
                </a:solidFill>
                <a:latin typeface="Arial"/>
                <a:cs typeface="Arial"/>
              </a:rPr>
              <a:t> </a:t>
            </a:r>
            <a:r>
              <a:rPr b="1" spc="-10" dirty="0">
                <a:solidFill>
                  <a:srgbClr val="0070C0"/>
                </a:solidFill>
                <a:latin typeface="Arial"/>
                <a:cs typeface="Arial"/>
              </a:rPr>
              <a:t>considerations</a:t>
            </a:r>
            <a:endParaRPr lang="en-US" b="1" spc="-10" dirty="0">
              <a:solidFill>
                <a:srgbClr val="0070C0"/>
              </a:solidFill>
              <a:latin typeface="Arial"/>
              <a:cs typeface="Arial"/>
            </a:endParaRPr>
          </a:p>
          <a:p>
            <a:pPr marL="12700"/>
            <a:endParaRPr lang="en-US" dirty="0">
              <a:solidFill>
                <a:srgbClr val="0070C0"/>
              </a:solidFill>
              <a:latin typeface="Arial"/>
              <a:cs typeface="Arial"/>
            </a:endParaRPr>
          </a:p>
          <a:p>
            <a:pPr marL="354965" indent="-342265">
              <a:spcBef>
                <a:spcPts val="5"/>
              </a:spcBef>
              <a:buChar char="•"/>
              <a:tabLst>
                <a:tab pos="354965" algn="l"/>
              </a:tabLst>
            </a:pPr>
            <a:r>
              <a:rPr dirty="0">
                <a:latin typeface="Arial"/>
                <a:cs typeface="Arial"/>
              </a:rPr>
              <a:t>Specific</a:t>
            </a:r>
            <a:r>
              <a:rPr spc="-25" dirty="0">
                <a:latin typeface="Arial"/>
                <a:cs typeface="Arial"/>
              </a:rPr>
              <a:t> </a:t>
            </a:r>
            <a:r>
              <a:rPr dirty="0">
                <a:latin typeface="Arial"/>
                <a:cs typeface="Arial"/>
              </a:rPr>
              <a:t>near</a:t>
            </a:r>
            <a:r>
              <a:rPr spc="-35" dirty="0">
                <a:latin typeface="Arial"/>
                <a:cs typeface="Arial"/>
              </a:rPr>
              <a:t> </a:t>
            </a:r>
            <a:r>
              <a:rPr dirty="0">
                <a:latin typeface="Arial"/>
                <a:cs typeface="Arial"/>
              </a:rPr>
              <a:t>field</a:t>
            </a:r>
            <a:r>
              <a:rPr spc="-15" dirty="0">
                <a:latin typeface="Arial"/>
                <a:cs typeface="Arial"/>
              </a:rPr>
              <a:t> </a:t>
            </a:r>
            <a:r>
              <a:rPr dirty="0">
                <a:latin typeface="Arial"/>
                <a:cs typeface="Arial"/>
              </a:rPr>
              <a:t>threats</a:t>
            </a:r>
            <a:r>
              <a:rPr spc="-40" dirty="0">
                <a:latin typeface="Arial"/>
                <a:cs typeface="Arial"/>
              </a:rPr>
              <a:t> </a:t>
            </a:r>
            <a:r>
              <a:rPr dirty="0">
                <a:latin typeface="Arial"/>
                <a:cs typeface="Arial"/>
              </a:rPr>
              <a:t>should</a:t>
            </a:r>
            <a:r>
              <a:rPr spc="-40" dirty="0">
                <a:latin typeface="Arial"/>
                <a:cs typeface="Arial"/>
              </a:rPr>
              <a:t> </a:t>
            </a:r>
            <a:r>
              <a:rPr spc="-25" dirty="0">
                <a:latin typeface="Arial"/>
                <a:cs typeface="Arial"/>
              </a:rPr>
              <a:t> </a:t>
            </a:r>
            <a:r>
              <a:rPr dirty="0">
                <a:latin typeface="Arial"/>
                <a:cs typeface="Arial"/>
              </a:rPr>
              <a:t>be</a:t>
            </a:r>
            <a:r>
              <a:rPr lang="en-US" dirty="0">
                <a:latin typeface="Arial"/>
                <a:cs typeface="Arial"/>
              </a:rPr>
              <a:t> tailored to particular needs or requirements in relation to </a:t>
            </a:r>
            <a:r>
              <a:rPr spc="-50" dirty="0">
                <a:latin typeface="Arial"/>
                <a:cs typeface="Arial"/>
              </a:rPr>
              <a:t> </a:t>
            </a:r>
            <a:r>
              <a:rPr spc="-10" dirty="0">
                <a:latin typeface="Arial"/>
                <a:cs typeface="Arial"/>
              </a:rPr>
              <a:t>monitoring.</a:t>
            </a:r>
            <a:endParaRPr lang="en-US" dirty="0">
              <a:latin typeface="Arial"/>
              <a:cs typeface="Arial"/>
            </a:endParaRPr>
          </a:p>
          <a:p>
            <a:pPr marL="354965" indent="-342265">
              <a:buChar char="•"/>
              <a:tabLst>
                <a:tab pos="354965" algn="l"/>
              </a:tabLst>
            </a:pPr>
            <a:r>
              <a:rPr spc="-10" dirty="0">
                <a:latin typeface="Arial"/>
                <a:cs typeface="Arial"/>
              </a:rPr>
              <a:t>Non-</a:t>
            </a:r>
            <a:r>
              <a:rPr dirty="0">
                <a:latin typeface="Arial"/>
                <a:cs typeface="Arial"/>
              </a:rPr>
              <a:t>seismic</a:t>
            </a:r>
            <a:r>
              <a:rPr spc="-60" dirty="0">
                <a:latin typeface="Arial"/>
                <a:cs typeface="Arial"/>
              </a:rPr>
              <a:t> </a:t>
            </a:r>
            <a:r>
              <a:rPr dirty="0">
                <a:latin typeface="Arial"/>
                <a:cs typeface="Arial"/>
              </a:rPr>
              <a:t>bulletins</a:t>
            </a:r>
            <a:r>
              <a:rPr spc="-30" dirty="0">
                <a:latin typeface="Arial"/>
                <a:cs typeface="Arial"/>
              </a:rPr>
              <a:t> </a:t>
            </a:r>
            <a:r>
              <a:rPr dirty="0">
                <a:latin typeface="Arial"/>
                <a:cs typeface="Arial"/>
              </a:rPr>
              <a:t>from</a:t>
            </a:r>
            <a:r>
              <a:rPr spc="-90" dirty="0">
                <a:latin typeface="Arial"/>
                <a:cs typeface="Arial"/>
              </a:rPr>
              <a:t> </a:t>
            </a:r>
            <a:r>
              <a:rPr dirty="0">
                <a:latin typeface="Arial"/>
                <a:cs typeface="Arial"/>
              </a:rPr>
              <a:t>TSP's</a:t>
            </a:r>
            <a:r>
              <a:rPr spc="-20" dirty="0">
                <a:latin typeface="Arial"/>
                <a:cs typeface="Arial"/>
              </a:rPr>
              <a:t> </a:t>
            </a:r>
            <a:r>
              <a:rPr dirty="0">
                <a:latin typeface="Arial"/>
                <a:cs typeface="Arial"/>
              </a:rPr>
              <a:t>will</a:t>
            </a:r>
            <a:r>
              <a:rPr spc="-5" dirty="0">
                <a:latin typeface="Arial"/>
                <a:cs typeface="Arial"/>
              </a:rPr>
              <a:t> </a:t>
            </a:r>
            <a:r>
              <a:rPr dirty="0">
                <a:latin typeface="Arial"/>
                <a:cs typeface="Arial"/>
              </a:rPr>
              <a:t>not</a:t>
            </a:r>
            <a:r>
              <a:rPr spc="-45" dirty="0">
                <a:latin typeface="Arial"/>
                <a:cs typeface="Arial"/>
              </a:rPr>
              <a:t> </a:t>
            </a:r>
            <a:r>
              <a:rPr dirty="0">
                <a:latin typeface="Arial"/>
                <a:cs typeface="Arial"/>
              </a:rPr>
              <a:t>be</a:t>
            </a:r>
            <a:r>
              <a:rPr spc="-40" dirty="0">
                <a:latin typeface="Arial"/>
                <a:cs typeface="Arial"/>
              </a:rPr>
              <a:t> </a:t>
            </a:r>
            <a:r>
              <a:rPr dirty="0">
                <a:latin typeface="Arial"/>
                <a:cs typeface="Arial"/>
              </a:rPr>
              <a:t>as</a:t>
            </a:r>
            <a:r>
              <a:rPr spc="-30" dirty="0">
                <a:latin typeface="Arial"/>
                <a:cs typeface="Arial"/>
              </a:rPr>
              <a:t> </a:t>
            </a:r>
            <a:r>
              <a:rPr dirty="0">
                <a:latin typeface="Arial"/>
                <a:cs typeface="Arial"/>
              </a:rPr>
              <a:t>timely</a:t>
            </a:r>
            <a:r>
              <a:rPr spc="-30" dirty="0">
                <a:latin typeface="Arial"/>
                <a:cs typeface="Arial"/>
              </a:rPr>
              <a:t> </a:t>
            </a:r>
            <a:r>
              <a:rPr dirty="0">
                <a:latin typeface="Arial"/>
                <a:cs typeface="Arial"/>
              </a:rPr>
              <a:t>as</a:t>
            </a:r>
            <a:r>
              <a:rPr spc="-30" dirty="0">
                <a:latin typeface="Arial"/>
                <a:cs typeface="Arial"/>
              </a:rPr>
              <a:t> </a:t>
            </a:r>
            <a:r>
              <a:rPr dirty="0">
                <a:latin typeface="Arial"/>
                <a:cs typeface="Arial"/>
              </a:rPr>
              <a:t>for</a:t>
            </a:r>
            <a:r>
              <a:rPr spc="-40" dirty="0">
                <a:latin typeface="Arial"/>
                <a:cs typeface="Arial"/>
              </a:rPr>
              <a:t> </a:t>
            </a:r>
            <a:r>
              <a:rPr dirty="0">
                <a:latin typeface="Arial"/>
                <a:cs typeface="Arial"/>
              </a:rPr>
              <a:t>seismic</a:t>
            </a:r>
            <a:r>
              <a:rPr spc="-45" dirty="0">
                <a:latin typeface="Arial"/>
                <a:cs typeface="Arial"/>
              </a:rPr>
              <a:t> </a:t>
            </a:r>
            <a:r>
              <a:rPr spc="-10" dirty="0">
                <a:latin typeface="Arial"/>
                <a:cs typeface="Arial"/>
              </a:rPr>
              <a:t>events.</a:t>
            </a:r>
            <a:endParaRPr lang="en-US" dirty="0">
              <a:latin typeface="Arial"/>
              <a:cs typeface="Arial"/>
            </a:endParaRPr>
          </a:p>
          <a:p>
            <a:pPr marL="354965" indent="-342265">
              <a:buChar char="•"/>
              <a:tabLst>
                <a:tab pos="354965" algn="l"/>
              </a:tabLst>
            </a:pPr>
            <a:r>
              <a:rPr dirty="0">
                <a:latin typeface="Arial"/>
                <a:cs typeface="Arial"/>
              </a:rPr>
              <a:t>TSPs</a:t>
            </a:r>
            <a:r>
              <a:rPr spc="-30" dirty="0">
                <a:latin typeface="Arial"/>
                <a:cs typeface="Arial"/>
              </a:rPr>
              <a:t> </a:t>
            </a:r>
            <a:r>
              <a:rPr dirty="0">
                <a:latin typeface="Arial"/>
                <a:cs typeface="Arial"/>
              </a:rPr>
              <a:t>will</a:t>
            </a:r>
            <a:r>
              <a:rPr spc="-20" dirty="0">
                <a:latin typeface="Arial"/>
                <a:cs typeface="Arial"/>
              </a:rPr>
              <a:t> </a:t>
            </a:r>
            <a:r>
              <a:rPr dirty="0">
                <a:latin typeface="Arial"/>
                <a:cs typeface="Arial"/>
              </a:rPr>
              <a:t>not</a:t>
            </a:r>
            <a:r>
              <a:rPr spc="-50" dirty="0">
                <a:latin typeface="Arial"/>
                <a:cs typeface="Arial"/>
              </a:rPr>
              <a:t> </a:t>
            </a:r>
            <a:r>
              <a:rPr dirty="0">
                <a:latin typeface="Arial"/>
                <a:cs typeface="Arial"/>
              </a:rPr>
              <a:t>identify</a:t>
            </a:r>
            <a:r>
              <a:rPr spc="-35" dirty="0">
                <a:latin typeface="Arial"/>
                <a:cs typeface="Arial"/>
              </a:rPr>
              <a:t> </a:t>
            </a:r>
            <a:r>
              <a:rPr dirty="0">
                <a:latin typeface="Arial"/>
                <a:cs typeface="Arial"/>
              </a:rPr>
              <a:t>every</a:t>
            </a:r>
            <a:r>
              <a:rPr spc="-35" dirty="0">
                <a:latin typeface="Arial"/>
                <a:cs typeface="Arial"/>
              </a:rPr>
              <a:t> </a:t>
            </a:r>
            <a:r>
              <a:rPr spc="-10" dirty="0">
                <a:latin typeface="Arial"/>
                <a:cs typeface="Arial"/>
              </a:rPr>
              <a:t>non-</a:t>
            </a:r>
            <a:r>
              <a:rPr dirty="0">
                <a:latin typeface="Arial"/>
                <a:cs typeface="Arial"/>
              </a:rPr>
              <a:t>seismic</a:t>
            </a:r>
            <a:r>
              <a:rPr spc="-60" dirty="0">
                <a:latin typeface="Arial"/>
                <a:cs typeface="Arial"/>
              </a:rPr>
              <a:t> </a:t>
            </a:r>
            <a:r>
              <a:rPr spc="-10" dirty="0">
                <a:latin typeface="Arial"/>
                <a:cs typeface="Arial"/>
              </a:rPr>
              <a:t>event</a:t>
            </a:r>
            <a:endParaRPr lang="en-US"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06371"/>
            <a:ext cx="10515600" cy="443070"/>
          </a:xfrm>
          <a:prstGeom prst="rect">
            <a:avLst/>
          </a:prstGeom>
        </p:spPr>
        <p:txBody>
          <a:bodyPr vert="horz" wrap="square" lIns="0" tIns="12065" rIns="0" bIns="0" rtlCol="0">
            <a:spAutoFit/>
          </a:bodyPr>
          <a:lstStyle/>
          <a:p>
            <a:pPr marL="26670" algn="ctr">
              <a:lnSpc>
                <a:spcPct val="100000"/>
              </a:lnSpc>
              <a:spcBef>
                <a:spcPts val="95"/>
              </a:spcBef>
            </a:pPr>
            <a:r>
              <a:rPr sz="2800" b="1" dirty="0">
                <a:solidFill>
                  <a:srgbClr val="0069B4"/>
                </a:solidFill>
                <a:latin typeface="Arial"/>
                <a:cs typeface="Arial"/>
              </a:rPr>
              <a:t>Threat</a:t>
            </a:r>
            <a:r>
              <a:rPr sz="2800" b="1" spc="-165" dirty="0">
                <a:solidFill>
                  <a:srgbClr val="0069B4"/>
                </a:solidFill>
                <a:latin typeface="Arial"/>
                <a:cs typeface="Arial"/>
              </a:rPr>
              <a:t> </a:t>
            </a:r>
            <a:r>
              <a:rPr sz="2800" b="1" spc="-10" dirty="0">
                <a:solidFill>
                  <a:srgbClr val="0069B4"/>
                </a:solidFill>
                <a:latin typeface="Arial"/>
                <a:cs typeface="Arial"/>
              </a:rPr>
              <a:t>Assessment</a:t>
            </a:r>
            <a:endParaRPr sz="2800" dirty="0">
              <a:latin typeface="Arial"/>
              <a:cs typeface="Arial"/>
            </a:endParaRPr>
          </a:p>
        </p:txBody>
      </p:sp>
      <p:sp>
        <p:nvSpPr>
          <p:cNvPr id="4" name="object 4"/>
          <p:cNvSpPr txBox="1">
            <a:spLocks noGrp="1"/>
          </p:cNvSpPr>
          <p:nvPr>
            <p:ph type="ftr" sz="quarter" idx="5"/>
          </p:nvPr>
        </p:nvSpPr>
        <p:spPr>
          <a:xfrm>
            <a:off x="3186809" y="6567730"/>
            <a:ext cx="5817870" cy="281304"/>
          </a:xfrm>
          <a:prstGeom prst="rect">
            <a:avLst/>
          </a:prstGeom>
        </p:spPr>
        <p:txBody>
          <a:bodyPr vert="horz" wrap="square" lIns="0" tIns="0" rIns="0" bIns="0" rtlCol="0">
            <a:spAutoFit/>
          </a:bodyPr>
          <a:lstStyle>
            <a:defPPr>
              <a:defRPr kern="0"/>
            </a:defPPr>
            <a:lvl1pPr>
              <a:defRPr sz="1800" b="0" i="1">
                <a:solidFill>
                  <a:schemeClr val="bg1"/>
                </a:solidFill>
                <a:latin typeface="Arial"/>
                <a:cs typeface="Arial"/>
              </a:defRPr>
            </a:lvl1pPr>
          </a:lstStyle>
          <a:p>
            <a:pPr marL="12700">
              <a:lnSpc>
                <a:spcPts val="2090"/>
              </a:lnSpc>
            </a:pPr>
            <a:r>
              <a:rPr lang="en-US"/>
              <a:t>ICG/IOTWMS</a:t>
            </a:r>
            <a:r>
              <a:rPr lang="en-US" spc="-60"/>
              <a:t> </a:t>
            </a:r>
            <a:r>
              <a:rPr lang="en-US"/>
              <a:t>Working</a:t>
            </a:r>
            <a:r>
              <a:rPr lang="en-US" spc="-35"/>
              <a:t> </a:t>
            </a:r>
            <a:r>
              <a:rPr lang="en-US"/>
              <a:t>Group</a:t>
            </a:r>
            <a:r>
              <a:rPr lang="en-US" spc="-25"/>
              <a:t> </a:t>
            </a:r>
            <a:r>
              <a:rPr lang="en-US"/>
              <a:t>2</a:t>
            </a:r>
            <a:r>
              <a:rPr lang="en-US" spc="-40"/>
              <a:t> </a:t>
            </a:r>
            <a:r>
              <a:rPr lang="en-US"/>
              <a:t>Meeting,</a:t>
            </a:r>
            <a:r>
              <a:rPr lang="en-US" spc="-25"/>
              <a:t> </a:t>
            </a:r>
            <a:r>
              <a:rPr lang="en-US"/>
              <a:t>25</a:t>
            </a:r>
            <a:r>
              <a:rPr lang="en-US" spc="-95"/>
              <a:t> </a:t>
            </a:r>
            <a:r>
              <a:rPr lang="en-US"/>
              <a:t>August</a:t>
            </a:r>
            <a:r>
              <a:rPr lang="en-US" spc="-30"/>
              <a:t> </a:t>
            </a:r>
            <a:r>
              <a:rPr lang="en-US" spc="-20"/>
              <a:t>2025</a:t>
            </a:r>
            <a:endParaRPr spc="-20" dirty="0"/>
          </a:p>
        </p:txBody>
      </p:sp>
      <p:sp>
        <p:nvSpPr>
          <p:cNvPr id="3" name="object 3"/>
          <p:cNvSpPr txBox="1"/>
          <p:nvPr/>
        </p:nvSpPr>
        <p:spPr>
          <a:xfrm>
            <a:off x="602232" y="1320045"/>
            <a:ext cx="11290300" cy="4668586"/>
          </a:xfrm>
          <a:prstGeom prst="rect">
            <a:avLst/>
          </a:prstGeom>
        </p:spPr>
        <p:txBody>
          <a:bodyPr vert="horz" wrap="square" lIns="0" tIns="13335" rIns="0" bIns="0" rtlCol="0">
            <a:spAutoFit/>
          </a:bodyPr>
          <a:lstStyle/>
          <a:p>
            <a:pPr marL="12700">
              <a:lnSpc>
                <a:spcPct val="100000"/>
              </a:lnSpc>
              <a:spcBef>
                <a:spcPts val="105"/>
              </a:spcBef>
            </a:pPr>
            <a:r>
              <a:rPr sz="2000" b="1" spc="-20" dirty="0">
                <a:solidFill>
                  <a:srgbClr val="0070C0"/>
                </a:solidFill>
                <a:latin typeface="Arial"/>
                <a:cs typeface="Arial"/>
              </a:rPr>
              <a:t>Tsunami</a:t>
            </a:r>
            <a:r>
              <a:rPr sz="2000" b="1" spc="-95" dirty="0">
                <a:solidFill>
                  <a:srgbClr val="0070C0"/>
                </a:solidFill>
                <a:latin typeface="Arial"/>
                <a:cs typeface="Arial"/>
              </a:rPr>
              <a:t> </a:t>
            </a:r>
            <a:r>
              <a:rPr sz="2000" b="1" spc="-10" dirty="0">
                <a:solidFill>
                  <a:srgbClr val="0070C0"/>
                </a:solidFill>
                <a:latin typeface="Arial"/>
                <a:cs typeface="Arial"/>
              </a:rPr>
              <a:t>Travel</a:t>
            </a:r>
            <a:r>
              <a:rPr sz="2000" b="1" spc="-70" dirty="0">
                <a:solidFill>
                  <a:srgbClr val="0070C0"/>
                </a:solidFill>
                <a:latin typeface="Arial"/>
                <a:cs typeface="Arial"/>
              </a:rPr>
              <a:t> </a:t>
            </a:r>
            <a:r>
              <a:rPr sz="2000" b="1" spc="-10" dirty="0">
                <a:solidFill>
                  <a:srgbClr val="0070C0"/>
                </a:solidFill>
                <a:latin typeface="Arial"/>
                <a:cs typeface="Arial"/>
              </a:rPr>
              <a:t>Time</a:t>
            </a:r>
            <a:r>
              <a:rPr sz="2000" b="1" spc="-130" dirty="0">
                <a:solidFill>
                  <a:srgbClr val="0070C0"/>
                </a:solidFill>
                <a:latin typeface="Arial"/>
                <a:cs typeface="Arial"/>
              </a:rPr>
              <a:t> </a:t>
            </a:r>
            <a:r>
              <a:rPr sz="2000" b="1" spc="-10" dirty="0">
                <a:solidFill>
                  <a:srgbClr val="0070C0"/>
                </a:solidFill>
                <a:latin typeface="Arial"/>
                <a:cs typeface="Arial"/>
              </a:rPr>
              <a:t>Assessment</a:t>
            </a:r>
            <a:endParaRPr lang="en-US" sz="2000" b="1" spc="-10" dirty="0">
              <a:solidFill>
                <a:srgbClr val="0070C0"/>
              </a:solidFill>
              <a:latin typeface="Arial"/>
              <a:cs typeface="Arial"/>
            </a:endParaRPr>
          </a:p>
          <a:p>
            <a:pPr marL="12700">
              <a:lnSpc>
                <a:spcPct val="100000"/>
              </a:lnSpc>
              <a:spcBef>
                <a:spcPts val="105"/>
              </a:spcBef>
            </a:pPr>
            <a:endParaRPr sz="2000" dirty="0">
              <a:latin typeface="Arial"/>
              <a:cs typeface="Arial"/>
            </a:endParaRPr>
          </a:p>
          <a:p>
            <a:pPr marL="354965" indent="-342265">
              <a:lnSpc>
                <a:spcPct val="100000"/>
              </a:lnSpc>
              <a:buChar char="•"/>
              <a:tabLst>
                <a:tab pos="354965" algn="l"/>
              </a:tabLst>
            </a:pPr>
            <a:r>
              <a:rPr sz="2000" dirty="0">
                <a:latin typeface="Arial"/>
                <a:cs typeface="Arial"/>
              </a:rPr>
              <a:t>Universally</a:t>
            </a:r>
            <a:r>
              <a:rPr sz="2000" spc="-100" dirty="0">
                <a:latin typeface="Arial"/>
                <a:cs typeface="Arial"/>
              </a:rPr>
              <a:t> </a:t>
            </a:r>
            <a:r>
              <a:rPr sz="2000" spc="-10" dirty="0">
                <a:latin typeface="Arial"/>
                <a:cs typeface="Arial"/>
              </a:rPr>
              <a:t>applicable.</a:t>
            </a:r>
            <a:endParaRPr sz="2000" dirty="0">
              <a:latin typeface="Arial"/>
              <a:cs typeface="Arial"/>
            </a:endParaRPr>
          </a:p>
          <a:p>
            <a:pPr marL="354965" indent="-342265">
              <a:lnSpc>
                <a:spcPct val="100000"/>
              </a:lnSpc>
              <a:buChar char="•"/>
              <a:tabLst>
                <a:tab pos="354965" algn="l"/>
              </a:tabLst>
            </a:pPr>
            <a:r>
              <a:rPr sz="2000" dirty="0">
                <a:latin typeface="Arial"/>
                <a:cs typeface="Arial"/>
              </a:rPr>
              <a:t>Subjective</a:t>
            </a:r>
            <a:r>
              <a:rPr sz="2000" spc="-20" dirty="0">
                <a:latin typeface="Arial"/>
                <a:cs typeface="Arial"/>
              </a:rPr>
              <a:t> </a:t>
            </a:r>
            <a:r>
              <a:rPr sz="2000" dirty="0">
                <a:latin typeface="Arial"/>
                <a:cs typeface="Arial"/>
              </a:rPr>
              <a:t>assessment</a:t>
            </a:r>
            <a:r>
              <a:rPr sz="2000" spc="-50" dirty="0">
                <a:latin typeface="Arial"/>
                <a:cs typeface="Arial"/>
              </a:rPr>
              <a:t> </a:t>
            </a:r>
            <a:r>
              <a:rPr sz="2000" dirty="0">
                <a:latin typeface="Arial"/>
                <a:cs typeface="Arial"/>
              </a:rPr>
              <a:t>based</a:t>
            </a:r>
            <a:r>
              <a:rPr sz="2000" spc="-40" dirty="0">
                <a:latin typeface="Arial"/>
                <a:cs typeface="Arial"/>
              </a:rPr>
              <a:t> </a:t>
            </a:r>
            <a:r>
              <a:rPr sz="2000" dirty="0">
                <a:latin typeface="Arial"/>
                <a:cs typeface="Arial"/>
              </a:rPr>
              <a:t>on</a:t>
            </a:r>
            <a:r>
              <a:rPr sz="2000" spc="-25" dirty="0">
                <a:latin typeface="Arial"/>
                <a:cs typeface="Arial"/>
              </a:rPr>
              <a:t> </a:t>
            </a:r>
            <a:r>
              <a:rPr sz="2000" dirty="0">
                <a:latin typeface="Arial"/>
                <a:cs typeface="Arial"/>
              </a:rPr>
              <a:t>size</a:t>
            </a:r>
            <a:r>
              <a:rPr sz="2000" spc="-25" dirty="0">
                <a:latin typeface="Arial"/>
                <a:cs typeface="Arial"/>
              </a:rPr>
              <a:t> </a:t>
            </a:r>
            <a:r>
              <a:rPr sz="2000" dirty="0">
                <a:latin typeface="Arial"/>
                <a:cs typeface="Arial"/>
              </a:rPr>
              <a:t>of</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event</a:t>
            </a:r>
            <a:r>
              <a:rPr sz="2000" spc="-20"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what</a:t>
            </a:r>
            <a:r>
              <a:rPr sz="2000" spc="-35" dirty="0">
                <a:latin typeface="Arial"/>
                <a:cs typeface="Arial"/>
              </a:rPr>
              <a:t> </a:t>
            </a:r>
            <a:r>
              <a:rPr sz="2000" dirty="0">
                <a:latin typeface="Arial"/>
                <a:cs typeface="Arial"/>
              </a:rPr>
              <a:t>time</a:t>
            </a:r>
            <a:r>
              <a:rPr sz="2000" spc="-25" dirty="0">
                <a:latin typeface="Arial"/>
                <a:cs typeface="Arial"/>
              </a:rPr>
              <a:t> </a:t>
            </a:r>
            <a:r>
              <a:rPr sz="2000" dirty="0">
                <a:latin typeface="Arial"/>
                <a:cs typeface="Arial"/>
              </a:rPr>
              <a:t>contour</a:t>
            </a:r>
            <a:r>
              <a:rPr sz="2000" spc="-35" dirty="0">
                <a:latin typeface="Arial"/>
                <a:cs typeface="Arial"/>
              </a:rPr>
              <a:t> </a:t>
            </a:r>
            <a:r>
              <a:rPr sz="2000" spc="-10" dirty="0">
                <a:latin typeface="Arial"/>
                <a:cs typeface="Arial"/>
              </a:rPr>
              <a:t>used.</a:t>
            </a:r>
            <a:endParaRPr sz="2000" dirty="0">
              <a:latin typeface="Arial"/>
              <a:cs typeface="Arial"/>
            </a:endParaRPr>
          </a:p>
          <a:p>
            <a:pPr marL="354965" indent="-342265">
              <a:lnSpc>
                <a:spcPct val="100000"/>
              </a:lnSpc>
              <a:buChar char="•"/>
              <a:tabLst>
                <a:tab pos="354965" algn="l"/>
              </a:tabLst>
            </a:pPr>
            <a:r>
              <a:rPr sz="2000" dirty="0">
                <a:latin typeface="Arial"/>
                <a:cs typeface="Arial"/>
              </a:rPr>
              <a:t>Determine</a:t>
            </a:r>
            <a:r>
              <a:rPr sz="2000" spc="-50" dirty="0">
                <a:latin typeface="Arial"/>
                <a:cs typeface="Arial"/>
              </a:rPr>
              <a:t> </a:t>
            </a:r>
            <a:r>
              <a:rPr sz="2000" dirty="0">
                <a:latin typeface="Arial"/>
                <a:cs typeface="Arial"/>
              </a:rPr>
              <a:t>level</a:t>
            </a:r>
            <a:r>
              <a:rPr sz="2000" spc="-2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threat</a:t>
            </a:r>
            <a:r>
              <a:rPr sz="2000" spc="-60" dirty="0">
                <a:latin typeface="Arial"/>
                <a:cs typeface="Arial"/>
              </a:rPr>
              <a:t> </a:t>
            </a:r>
            <a:r>
              <a:rPr sz="2000" dirty="0">
                <a:latin typeface="Arial"/>
                <a:cs typeface="Arial"/>
              </a:rPr>
              <a:t>(watch,</a:t>
            </a:r>
            <a:r>
              <a:rPr sz="2000" spc="-55" dirty="0">
                <a:latin typeface="Arial"/>
                <a:cs typeface="Arial"/>
              </a:rPr>
              <a:t> </a:t>
            </a:r>
            <a:r>
              <a:rPr sz="2000" dirty="0">
                <a:latin typeface="Arial"/>
                <a:cs typeface="Arial"/>
              </a:rPr>
              <a:t>Marine,</a:t>
            </a:r>
            <a:r>
              <a:rPr sz="2000" spc="-50" dirty="0">
                <a:latin typeface="Arial"/>
                <a:cs typeface="Arial"/>
              </a:rPr>
              <a:t> </a:t>
            </a:r>
            <a:r>
              <a:rPr sz="2000" dirty="0">
                <a:latin typeface="Arial"/>
                <a:cs typeface="Arial"/>
              </a:rPr>
              <a:t>Land,</a:t>
            </a:r>
            <a:r>
              <a:rPr sz="2000" spc="-65" dirty="0">
                <a:latin typeface="Arial"/>
                <a:cs typeface="Arial"/>
              </a:rPr>
              <a:t> </a:t>
            </a:r>
            <a:r>
              <a:rPr sz="2000" spc="-20" dirty="0">
                <a:latin typeface="Arial"/>
                <a:cs typeface="Arial"/>
              </a:rPr>
              <a:t>etc)</a:t>
            </a:r>
            <a:endParaRPr sz="2000" dirty="0">
              <a:latin typeface="Arial"/>
              <a:cs typeface="Arial"/>
            </a:endParaRPr>
          </a:p>
          <a:p>
            <a:pPr marL="354965" indent="-342265">
              <a:lnSpc>
                <a:spcPct val="100000"/>
              </a:lnSpc>
              <a:buChar char="•"/>
              <a:tabLst>
                <a:tab pos="354965" algn="l"/>
              </a:tabLst>
            </a:pPr>
            <a:r>
              <a:rPr sz="2000" dirty="0">
                <a:latin typeface="Arial"/>
                <a:cs typeface="Arial"/>
              </a:rPr>
              <a:t>Threat</a:t>
            </a:r>
            <a:r>
              <a:rPr sz="2000" spc="-50" dirty="0">
                <a:latin typeface="Arial"/>
                <a:cs typeface="Arial"/>
              </a:rPr>
              <a:t> </a:t>
            </a:r>
            <a:r>
              <a:rPr sz="2000" dirty="0">
                <a:latin typeface="Arial"/>
                <a:cs typeface="Arial"/>
              </a:rPr>
              <a:t>level</a:t>
            </a:r>
            <a:r>
              <a:rPr sz="2000" spc="-10"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areas</a:t>
            </a:r>
            <a:r>
              <a:rPr sz="2000" spc="-45" dirty="0">
                <a:latin typeface="Arial"/>
                <a:cs typeface="Arial"/>
              </a:rPr>
              <a:t> </a:t>
            </a:r>
            <a:r>
              <a:rPr sz="2000" dirty="0">
                <a:latin typeface="Arial"/>
                <a:cs typeface="Arial"/>
              </a:rPr>
              <a:t>refined</a:t>
            </a:r>
            <a:r>
              <a:rPr sz="2000" spc="-45" dirty="0">
                <a:latin typeface="Arial"/>
                <a:cs typeface="Arial"/>
              </a:rPr>
              <a:t> </a:t>
            </a:r>
            <a:r>
              <a:rPr sz="2000" dirty="0">
                <a:latin typeface="Arial"/>
                <a:cs typeface="Arial"/>
              </a:rPr>
              <a:t>from</a:t>
            </a:r>
            <a:r>
              <a:rPr sz="2000" spc="-45" dirty="0">
                <a:latin typeface="Arial"/>
                <a:cs typeface="Arial"/>
              </a:rPr>
              <a:t> </a:t>
            </a:r>
            <a:r>
              <a:rPr sz="2000" dirty="0">
                <a:latin typeface="Arial"/>
                <a:cs typeface="Arial"/>
              </a:rPr>
              <a:t>careful</a:t>
            </a:r>
            <a:r>
              <a:rPr sz="2000" spc="-40" dirty="0">
                <a:latin typeface="Arial"/>
                <a:cs typeface="Arial"/>
              </a:rPr>
              <a:t> </a:t>
            </a:r>
            <a:r>
              <a:rPr sz="2000" dirty="0">
                <a:latin typeface="Arial"/>
                <a:cs typeface="Arial"/>
              </a:rPr>
              <a:t>consideration</a:t>
            </a:r>
            <a:r>
              <a:rPr sz="2000" spc="-55" dirty="0">
                <a:latin typeface="Arial"/>
                <a:cs typeface="Arial"/>
              </a:rPr>
              <a:t> </a:t>
            </a:r>
            <a:r>
              <a:rPr sz="2000" dirty="0">
                <a:latin typeface="Arial"/>
                <a:cs typeface="Arial"/>
              </a:rPr>
              <a:t>of</a:t>
            </a:r>
            <a:r>
              <a:rPr sz="2000" spc="-40" dirty="0">
                <a:latin typeface="Arial"/>
                <a:cs typeface="Arial"/>
              </a:rPr>
              <a:t> </a:t>
            </a:r>
            <a:r>
              <a:rPr sz="2000" dirty="0">
                <a:latin typeface="Arial"/>
                <a:cs typeface="Arial"/>
              </a:rPr>
              <a:t>sea</a:t>
            </a:r>
            <a:r>
              <a:rPr sz="2000" spc="-25" dirty="0">
                <a:latin typeface="Arial"/>
                <a:cs typeface="Arial"/>
              </a:rPr>
              <a:t> </a:t>
            </a:r>
            <a:r>
              <a:rPr sz="2000" dirty="0">
                <a:latin typeface="Arial"/>
                <a:cs typeface="Arial"/>
              </a:rPr>
              <a:t>level</a:t>
            </a:r>
            <a:r>
              <a:rPr sz="2000" spc="-20" dirty="0">
                <a:latin typeface="Arial"/>
                <a:cs typeface="Arial"/>
              </a:rPr>
              <a:t> </a:t>
            </a:r>
            <a:r>
              <a:rPr sz="2000" spc="-10" dirty="0">
                <a:latin typeface="Arial"/>
                <a:cs typeface="Arial"/>
              </a:rPr>
              <a:t>observations</a:t>
            </a:r>
            <a:endParaRPr sz="2000" dirty="0">
              <a:latin typeface="Arial"/>
              <a:cs typeface="Arial"/>
            </a:endParaRPr>
          </a:p>
          <a:p>
            <a:pPr>
              <a:lnSpc>
                <a:spcPct val="100000"/>
              </a:lnSpc>
              <a:spcBef>
                <a:spcPts val="95"/>
              </a:spcBef>
              <a:buFont typeface="Arial"/>
              <a:buChar char="•"/>
            </a:pPr>
            <a:endParaRPr sz="2000" dirty="0">
              <a:latin typeface="Arial"/>
              <a:cs typeface="Arial"/>
            </a:endParaRPr>
          </a:p>
          <a:p>
            <a:pPr marL="12700">
              <a:lnSpc>
                <a:spcPct val="100000"/>
              </a:lnSpc>
            </a:pPr>
            <a:r>
              <a:rPr sz="2000" b="1" spc="-10" dirty="0">
                <a:solidFill>
                  <a:srgbClr val="0070C0"/>
                </a:solidFill>
                <a:latin typeface="Arial"/>
                <a:cs typeface="Arial"/>
              </a:rPr>
              <a:t>Pre-</a:t>
            </a:r>
            <a:r>
              <a:rPr sz="2000" b="1" dirty="0">
                <a:solidFill>
                  <a:srgbClr val="0070C0"/>
                </a:solidFill>
                <a:latin typeface="Arial"/>
                <a:cs typeface="Arial"/>
              </a:rPr>
              <a:t>computed</a:t>
            </a:r>
            <a:r>
              <a:rPr sz="2000" b="1" spc="-35" dirty="0">
                <a:solidFill>
                  <a:srgbClr val="0070C0"/>
                </a:solidFill>
                <a:latin typeface="Arial"/>
                <a:cs typeface="Arial"/>
              </a:rPr>
              <a:t> </a:t>
            </a:r>
            <a:r>
              <a:rPr sz="2000" b="1" dirty="0">
                <a:solidFill>
                  <a:srgbClr val="0070C0"/>
                </a:solidFill>
                <a:latin typeface="Arial"/>
                <a:cs typeface="Arial"/>
              </a:rPr>
              <a:t>model</a:t>
            </a:r>
            <a:r>
              <a:rPr sz="2000" b="1" spc="-30" dirty="0">
                <a:solidFill>
                  <a:srgbClr val="0070C0"/>
                </a:solidFill>
                <a:latin typeface="Arial"/>
                <a:cs typeface="Arial"/>
              </a:rPr>
              <a:t> </a:t>
            </a:r>
            <a:r>
              <a:rPr sz="2000" b="1" spc="-20" dirty="0">
                <a:solidFill>
                  <a:srgbClr val="0070C0"/>
                </a:solidFill>
                <a:latin typeface="Arial"/>
                <a:cs typeface="Arial"/>
              </a:rPr>
              <a:t>runs</a:t>
            </a:r>
            <a:endParaRPr lang="en-US" sz="2000" b="1" spc="-20" dirty="0">
              <a:solidFill>
                <a:srgbClr val="0070C0"/>
              </a:solidFill>
              <a:latin typeface="Arial"/>
              <a:cs typeface="Arial"/>
            </a:endParaRPr>
          </a:p>
          <a:p>
            <a:pPr marL="12700">
              <a:lnSpc>
                <a:spcPct val="100000"/>
              </a:lnSpc>
            </a:pPr>
            <a:endParaRPr sz="2000" dirty="0">
              <a:latin typeface="Arial"/>
              <a:cs typeface="Arial"/>
            </a:endParaRPr>
          </a:p>
          <a:p>
            <a:pPr marL="354965" indent="-342265">
              <a:lnSpc>
                <a:spcPct val="100000"/>
              </a:lnSpc>
              <a:spcBef>
                <a:spcPts val="5"/>
              </a:spcBef>
              <a:buChar char="•"/>
              <a:tabLst>
                <a:tab pos="354965" algn="l"/>
              </a:tabLst>
            </a:pPr>
            <a:r>
              <a:rPr lang="en-US" sz="2000" dirty="0">
                <a:latin typeface="Arial"/>
                <a:cs typeface="Arial"/>
              </a:rPr>
              <a:t>R</a:t>
            </a:r>
            <a:r>
              <a:rPr sz="2000" dirty="0">
                <a:latin typeface="Arial"/>
                <a:cs typeface="Arial"/>
              </a:rPr>
              <a:t>easonable</a:t>
            </a:r>
            <a:r>
              <a:rPr sz="2000" spc="-50" dirty="0">
                <a:latin typeface="Arial"/>
                <a:cs typeface="Arial"/>
              </a:rPr>
              <a:t> </a:t>
            </a:r>
            <a:r>
              <a:rPr sz="2000" dirty="0">
                <a:latin typeface="Arial"/>
                <a:cs typeface="Arial"/>
              </a:rPr>
              <a:t>approach</a:t>
            </a:r>
            <a:r>
              <a:rPr sz="2000" spc="-70" dirty="0">
                <a:latin typeface="Arial"/>
                <a:cs typeface="Arial"/>
              </a:rPr>
              <a:t> </a:t>
            </a:r>
            <a:r>
              <a:rPr sz="2000" dirty="0">
                <a:latin typeface="Arial"/>
                <a:cs typeface="Arial"/>
              </a:rPr>
              <a:t>for</a:t>
            </a:r>
            <a:r>
              <a:rPr sz="2000" spc="-25" dirty="0">
                <a:latin typeface="Arial"/>
                <a:cs typeface="Arial"/>
              </a:rPr>
              <a:t> </a:t>
            </a:r>
            <a:r>
              <a:rPr sz="2000" dirty="0">
                <a:latin typeface="Arial"/>
                <a:cs typeface="Arial"/>
              </a:rPr>
              <a:t>known</a:t>
            </a:r>
            <a:r>
              <a:rPr sz="2000" spc="-45" dirty="0">
                <a:latin typeface="Arial"/>
                <a:cs typeface="Arial"/>
              </a:rPr>
              <a:t> </a:t>
            </a:r>
            <a:r>
              <a:rPr sz="2000" dirty="0">
                <a:latin typeface="Arial"/>
                <a:cs typeface="Arial"/>
              </a:rPr>
              <a:t>potentially</a:t>
            </a:r>
            <a:r>
              <a:rPr sz="2000" spc="-20" dirty="0">
                <a:latin typeface="Arial"/>
                <a:cs typeface="Arial"/>
              </a:rPr>
              <a:t> </a:t>
            </a:r>
            <a:r>
              <a:rPr sz="2000" dirty="0">
                <a:latin typeface="Arial"/>
                <a:cs typeface="Arial"/>
              </a:rPr>
              <a:t>tsunamagenic</a:t>
            </a:r>
            <a:r>
              <a:rPr sz="2000" spc="-65" dirty="0">
                <a:latin typeface="Arial"/>
                <a:cs typeface="Arial"/>
              </a:rPr>
              <a:t> </a:t>
            </a:r>
            <a:r>
              <a:rPr sz="2000" spc="-10" dirty="0">
                <a:latin typeface="Arial"/>
                <a:cs typeface="Arial"/>
              </a:rPr>
              <a:t>volcanoes</a:t>
            </a:r>
            <a:endParaRPr sz="2000" dirty="0">
              <a:latin typeface="Arial"/>
              <a:cs typeface="Arial"/>
            </a:endParaRPr>
          </a:p>
          <a:p>
            <a:pPr>
              <a:lnSpc>
                <a:spcPct val="100000"/>
              </a:lnSpc>
              <a:spcBef>
                <a:spcPts val="95"/>
              </a:spcBef>
              <a:buFont typeface="Arial"/>
              <a:buChar char="•"/>
            </a:pPr>
            <a:endParaRPr sz="2000" dirty="0">
              <a:latin typeface="Arial"/>
              <a:cs typeface="Arial"/>
            </a:endParaRPr>
          </a:p>
          <a:p>
            <a:pPr marL="12700">
              <a:lnSpc>
                <a:spcPct val="100000"/>
              </a:lnSpc>
            </a:pPr>
            <a:r>
              <a:rPr sz="2000" b="1" dirty="0">
                <a:solidFill>
                  <a:srgbClr val="0070C0"/>
                </a:solidFill>
                <a:latin typeface="Arial"/>
                <a:cs typeface="Arial"/>
              </a:rPr>
              <a:t>Real</a:t>
            </a:r>
            <a:r>
              <a:rPr sz="2000" b="1" spc="-35" dirty="0">
                <a:solidFill>
                  <a:srgbClr val="0070C0"/>
                </a:solidFill>
                <a:latin typeface="Arial"/>
                <a:cs typeface="Arial"/>
              </a:rPr>
              <a:t> </a:t>
            </a:r>
            <a:r>
              <a:rPr sz="2000" b="1" dirty="0">
                <a:solidFill>
                  <a:srgbClr val="0070C0"/>
                </a:solidFill>
                <a:latin typeface="Arial"/>
                <a:cs typeface="Arial"/>
              </a:rPr>
              <a:t>time</a:t>
            </a:r>
            <a:r>
              <a:rPr sz="2000" b="1" spc="-40" dirty="0">
                <a:solidFill>
                  <a:srgbClr val="0070C0"/>
                </a:solidFill>
                <a:latin typeface="Arial"/>
                <a:cs typeface="Arial"/>
              </a:rPr>
              <a:t> </a:t>
            </a:r>
            <a:r>
              <a:rPr sz="2000" b="1" spc="-10" dirty="0">
                <a:solidFill>
                  <a:srgbClr val="0070C0"/>
                </a:solidFill>
                <a:latin typeface="Arial"/>
                <a:cs typeface="Arial"/>
              </a:rPr>
              <a:t>modelling</a:t>
            </a:r>
            <a:endParaRPr lang="en-US" sz="2000" b="1" spc="-10" dirty="0">
              <a:solidFill>
                <a:srgbClr val="0070C0"/>
              </a:solidFill>
              <a:latin typeface="Arial"/>
              <a:cs typeface="Arial"/>
            </a:endParaRPr>
          </a:p>
          <a:p>
            <a:pPr marL="12700">
              <a:lnSpc>
                <a:spcPct val="100000"/>
              </a:lnSpc>
            </a:pPr>
            <a:endParaRPr sz="2000" dirty="0">
              <a:latin typeface="Arial"/>
              <a:cs typeface="Arial"/>
            </a:endParaRPr>
          </a:p>
          <a:p>
            <a:pPr marL="354965" marR="5080" indent="-342900">
              <a:lnSpc>
                <a:spcPct val="100000"/>
              </a:lnSpc>
              <a:spcBef>
                <a:spcPts val="5"/>
              </a:spcBef>
              <a:buChar char="•"/>
              <a:tabLst>
                <a:tab pos="354965" algn="l"/>
              </a:tabLst>
            </a:pPr>
            <a:r>
              <a:rPr sz="2000" dirty="0">
                <a:latin typeface="Arial"/>
                <a:cs typeface="Arial"/>
              </a:rPr>
              <a:t>Adjustments</a:t>
            </a:r>
            <a:r>
              <a:rPr sz="2000" spc="-45"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inversion</a:t>
            </a:r>
            <a:r>
              <a:rPr sz="2000" spc="-35" dirty="0">
                <a:latin typeface="Arial"/>
                <a:cs typeface="Arial"/>
              </a:rPr>
              <a:t> </a:t>
            </a:r>
            <a:r>
              <a:rPr sz="2000" dirty="0">
                <a:latin typeface="Arial"/>
                <a:cs typeface="Arial"/>
              </a:rPr>
              <a:t>techniques</a:t>
            </a:r>
            <a:r>
              <a:rPr sz="2000" spc="-3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account</a:t>
            </a:r>
            <a:r>
              <a:rPr sz="2000" spc="-50" dirty="0">
                <a:latin typeface="Arial"/>
                <a:cs typeface="Arial"/>
              </a:rPr>
              <a:t> </a:t>
            </a:r>
            <a:r>
              <a:rPr sz="2000" dirty="0">
                <a:latin typeface="Arial"/>
                <a:cs typeface="Arial"/>
              </a:rPr>
              <a:t>for</a:t>
            </a:r>
            <a:r>
              <a:rPr sz="2000" spc="-25" dirty="0">
                <a:latin typeface="Arial"/>
                <a:cs typeface="Arial"/>
              </a:rPr>
              <a:t> </a:t>
            </a:r>
            <a:r>
              <a:rPr sz="2000" spc="-10" dirty="0">
                <a:latin typeface="Arial"/>
                <a:cs typeface="Arial"/>
              </a:rPr>
              <a:t>non-</a:t>
            </a:r>
            <a:r>
              <a:rPr sz="2000" dirty="0">
                <a:latin typeface="Arial"/>
                <a:cs typeface="Arial"/>
              </a:rPr>
              <a:t>seismic</a:t>
            </a:r>
            <a:r>
              <a:rPr sz="2000" spc="-45" dirty="0">
                <a:latin typeface="Arial"/>
                <a:cs typeface="Arial"/>
              </a:rPr>
              <a:t> </a:t>
            </a:r>
            <a:r>
              <a:rPr sz="2000" dirty="0">
                <a:latin typeface="Arial"/>
                <a:cs typeface="Arial"/>
              </a:rPr>
              <a:t>sources</a:t>
            </a:r>
            <a:r>
              <a:rPr sz="2000" spc="-55" dirty="0">
                <a:latin typeface="Arial"/>
                <a:cs typeface="Arial"/>
              </a:rPr>
              <a:t> </a:t>
            </a:r>
            <a:r>
              <a:rPr sz="2000" dirty="0">
                <a:latin typeface="Arial"/>
                <a:cs typeface="Arial"/>
              </a:rPr>
              <a:t>may</a:t>
            </a:r>
            <a:r>
              <a:rPr sz="2000" spc="-20" dirty="0">
                <a:latin typeface="Arial"/>
                <a:cs typeface="Arial"/>
              </a:rPr>
              <a:t> </a:t>
            </a:r>
            <a:r>
              <a:rPr sz="2000" dirty="0">
                <a:latin typeface="Arial"/>
                <a:cs typeface="Arial"/>
              </a:rPr>
              <a:t>produce</a:t>
            </a:r>
            <a:r>
              <a:rPr sz="2000" spc="-50" dirty="0">
                <a:latin typeface="Arial"/>
                <a:cs typeface="Arial"/>
              </a:rPr>
              <a:t> </a:t>
            </a:r>
            <a:r>
              <a:rPr sz="2000" spc="-10" dirty="0">
                <a:latin typeface="Arial"/>
                <a:cs typeface="Arial"/>
              </a:rPr>
              <a:t>reasonable results</a:t>
            </a:r>
            <a:endParaRPr sz="2000" dirty="0">
              <a:latin typeface="Arial"/>
              <a:cs typeface="Arial"/>
            </a:endParaRPr>
          </a:p>
        </p:txBody>
      </p:sp>
      <p:sp>
        <p:nvSpPr>
          <p:cNvPr id="5" name="TextBox 4">
            <a:extLst>
              <a:ext uri="{FF2B5EF4-FFF2-40B4-BE49-F238E27FC236}">
                <a16:creationId xmlns:a16="http://schemas.microsoft.com/office/drawing/2014/main" id="{00072BCA-36D3-867B-9A9C-143026038525}"/>
              </a:ext>
            </a:extLst>
          </p:cNvPr>
          <p:cNvSpPr txBox="1"/>
          <p:nvPr/>
        </p:nvSpPr>
        <p:spPr>
          <a:xfrm>
            <a:off x="1173892" y="6203092"/>
            <a:ext cx="4435766" cy="369332"/>
          </a:xfrm>
          <a:prstGeom prst="rect">
            <a:avLst/>
          </a:prstGeom>
          <a:noFill/>
        </p:spPr>
        <p:txBody>
          <a:bodyPr wrap="none" rtlCol="0">
            <a:spAutoFit/>
          </a:bodyPr>
          <a:lstStyle/>
          <a:p>
            <a:r>
              <a:rPr lang="en-US" dirty="0"/>
              <a:t>Source: Robert Greenwood BOM, Aug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438912" y="1524659"/>
            <a:ext cx="5019074" cy="2774088"/>
          </a:xfrm>
          <a:prstGeom prst="rect">
            <a:avLst/>
          </a:prstGeom>
        </p:spPr>
        <p:txBody>
          <a:bodyPr vert="horz" lIns="91440" tIns="45720" rIns="91440" bIns="45720" rtlCol="0" anchor="b">
            <a:normAutofit/>
          </a:bodyPr>
          <a:lstStyle/>
          <a:p>
            <a:pPr marL="26670"/>
            <a:r>
              <a:rPr lang="en-US" sz="5400" b="1" kern="1200" dirty="0">
                <a:solidFill>
                  <a:srgbClr val="0070C0"/>
                </a:solidFill>
                <a:latin typeface="+mj-lt"/>
                <a:ea typeface="+mj-ea"/>
                <a:cs typeface="+mj-cs"/>
              </a:rPr>
              <a:t>Product</a:t>
            </a:r>
            <a:r>
              <a:rPr lang="en-US" sz="5400" b="1" kern="1200" spc="-70" dirty="0">
                <a:solidFill>
                  <a:srgbClr val="0070C0"/>
                </a:solidFill>
                <a:latin typeface="+mj-lt"/>
                <a:ea typeface="+mj-ea"/>
                <a:cs typeface="+mj-cs"/>
              </a:rPr>
              <a:t> </a:t>
            </a:r>
            <a:r>
              <a:rPr lang="en-US" sz="5400" b="1" kern="1200" dirty="0">
                <a:solidFill>
                  <a:srgbClr val="0070C0"/>
                </a:solidFill>
                <a:latin typeface="+mj-lt"/>
                <a:ea typeface="+mj-ea"/>
                <a:cs typeface="+mj-cs"/>
              </a:rPr>
              <a:t>Generation</a:t>
            </a:r>
            <a:r>
              <a:rPr lang="en-US" sz="5400" b="1" kern="1200" spc="-75" dirty="0">
                <a:solidFill>
                  <a:srgbClr val="0070C0"/>
                </a:solidFill>
                <a:latin typeface="+mj-lt"/>
                <a:ea typeface="+mj-ea"/>
                <a:cs typeface="+mj-cs"/>
              </a:rPr>
              <a:t> </a:t>
            </a:r>
            <a:r>
              <a:rPr lang="en-US" sz="5400" b="1" kern="1200" dirty="0">
                <a:solidFill>
                  <a:srgbClr val="0070C0"/>
                </a:solidFill>
                <a:latin typeface="+mj-lt"/>
                <a:ea typeface="+mj-ea"/>
                <a:cs typeface="+mj-cs"/>
              </a:rPr>
              <a:t>and</a:t>
            </a:r>
            <a:r>
              <a:rPr lang="en-US" sz="5400" b="1" kern="1200" spc="-85" dirty="0">
                <a:solidFill>
                  <a:srgbClr val="0070C0"/>
                </a:solidFill>
                <a:latin typeface="+mj-lt"/>
                <a:ea typeface="+mj-ea"/>
                <a:cs typeface="+mj-cs"/>
              </a:rPr>
              <a:t> </a:t>
            </a:r>
            <a:r>
              <a:rPr lang="en-US" sz="5400" b="1" kern="1200" spc="-10" dirty="0">
                <a:solidFill>
                  <a:srgbClr val="0070C0"/>
                </a:solidFill>
                <a:latin typeface="+mj-lt"/>
                <a:ea typeface="+mj-ea"/>
                <a:cs typeface="+mj-cs"/>
              </a:rPr>
              <a:t>Dissemination</a:t>
            </a:r>
            <a:endParaRPr lang="en-US" sz="5400" kern="1200" dirty="0">
              <a:solidFill>
                <a:srgbClr val="0070C0"/>
              </a:solidFill>
              <a:latin typeface="+mj-lt"/>
              <a:ea typeface="+mj-ea"/>
              <a:cs typeface="+mj-cs"/>
            </a:endParaRPr>
          </a:p>
        </p:txBody>
      </p:sp>
      <p:sp>
        <p:nvSpPr>
          <p:cNvPr id="5" name="TextBox 4">
            <a:extLst>
              <a:ext uri="{FF2B5EF4-FFF2-40B4-BE49-F238E27FC236}">
                <a16:creationId xmlns:a16="http://schemas.microsoft.com/office/drawing/2014/main" id="{A203A9A0-4E2A-BBFC-2AEB-1A578C7DF257}"/>
              </a:ext>
            </a:extLst>
          </p:cNvPr>
          <p:cNvSpPr txBox="1"/>
          <p:nvPr/>
        </p:nvSpPr>
        <p:spPr>
          <a:xfrm>
            <a:off x="438912" y="4687367"/>
            <a:ext cx="4917948" cy="1335024"/>
          </a:xfrm>
          <a:prstGeom prst="rect">
            <a:avLst/>
          </a:prstGeom>
        </p:spPr>
        <p:txBody>
          <a:bodyPr vert="horz" lIns="91440" tIns="45720" rIns="91440" bIns="45720" rtlCol="0">
            <a:normAutofit/>
          </a:bodyPr>
          <a:lstStyle/>
          <a:p>
            <a:pPr>
              <a:lnSpc>
                <a:spcPct val="90000"/>
              </a:lnSpc>
              <a:spcBef>
                <a:spcPts val="1000"/>
              </a:spcBef>
            </a:pPr>
            <a:r>
              <a:rPr lang="en-US" kern="1200" dirty="0">
                <a:solidFill>
                  <a:schemeClr val="tx1"/>
                </a:solidFill>
                <a:latin typeface="+mn-lt"/>
                <a:ea typeface="+mn-ea"/>
                <a:cs typeface="+mn-cs"/>
              </a:rPr>
              <a:t>Source: Based on Robert Greenwood BOM, Aug 2025</a:t>
            </a:r>
          </a:p>
        </p:txBody>
      </p:sp>
      <p:sp>
        <p:nvSpPr>
          <p:cNvPr id="16" name="Rectangle 15">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8" name="Rectangle 17">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bject 4"/>
          <p:cNvSpPr txBox="1">
            <a:spLocks noGrp="1"/>
          </p:cNvSpPr>
          <p:nvPr>
            <p:ph type="ftr" sz="quarter" idx="5"/>
          </p:nvPr>
        </p:nvSpPr>
        <p:spPr>
          <a:xfrm>
            <a:off x="5925312" y="6355080"/>
            <a:ext cx="4114800" cy="365125"/>
          </a:xfrm>
          <a:prstGeom prst="rect">
            <a:avLst/>
          </a:prstGeom>
        </p:spPr>
        <p:txBody>
          <a:bodyPr vert="horz" lIns="91440" tIns="45720" rIns="91440" bIns="45720" rtlCol="0" anchor="ctr">
            <a:normAutofit/>
          </a:bodyPr>
          <a:lstStyle>
            <a:defPPr>
              <a:defRPr kern="0"/>
            </a:defPPr>
            <a:lvl1pPr>
              <a:defRPr sz="1800" b="0" i="1">
                <a:solidFill>
                  <a:schemeClr val="bg1"/>
                </a:solidFill>
                <a:latin typeface="Arial"/>
                <a:cs typeface="Arial"/>
              </a:defRPr>
            </a:lvl1pPr>
          </a:lstStyle>
          <a:p>
            <a:pPr>
              <a:spcAft>
                <a:spcPts val="600"/>
              </a:spcAft>
            </a:pPr>
            <a:r>
              <a:rPr lang="en-US" sz="1200" kern="1200">
                <a:latin typeface="+mn-lt"/>
                <a:ea typeface="+mn-ea"/>
                <a:cs typeface="+mn-cs"/>
              </a:rPr>
              <a:t>ICG/IOTWMS</a:t>
            </a:r>
            <a:r>
              <a:rPr lang="en-US" sz="1200" kern="1200" spc="-60">
                <a:latin typeface="+mn-lt"/>
                <a:ea typeface="+mn-ea"/>
                <a:cs typeface="+mn-cs"/>
              </a:rPr>
              <a:t> </a:t>
            </a:r>
            <a:r>
              <a:rPr lang="en-US" sz="1200" kern="1200">
                <a:latin typeface="+mn-lt"/>
                <a:ea typeface="+mn-ea"/>
                <a:cs typeface="+mn-cs"/>
              </a:rPr>
              <a:t>Working</a:t>
            </a:r>
            <a:r>
              <a:rPr lang="en-US" sz="1200" kern="1200" spc="-35">
                <a:latin typeface="+mn-lt"/>
                <a:ea typeface="+mn-ea"/>
                <a:cs typeface="+mn-cs"/>
              </a:rPr>
              <a:t> </a:t>
            </a:r>
            <a:r>
              <a:rPr lang="en-US" sz="1200" kern="1200">
                <a:latin typeface="+mn-lt"/>
                <a:ea typeface="+mn-ea"/>
                <a:cs typeface="+mn-cs"/>
              </a:rPr>
              <a:t>Group</a:t>
            </a:r>
            <a:r>
              <a:rPr lang="en-US" sz="1200" kern="1200" spc="-25">
                <a:latin typeface="+mn-lt"/>
                <a:ea typeface="+mn-ea"/>
                <a:cs typeface="+mn-cs"/>
              </a:rPr>
              <a:t> </a:t>
            </a:r>
            <a:r>
              <a:rPr lang="en-US" sz="1200" kern="1200">
                <a:latin typeface="+mn-lt"/>
                <a:ea typeface="+mn-ea"/>
                <a:cs typeface="+mn-cs"/>
              </a:rPr>
              <a:t>2</a:t>
            </a:r>
            <a:r>
              <a:rPr lang="en-US" sz="1200" kern="1200" spc="-40">
                <a:latin typeface="+mn-lt"/>
                <a:ea typeface="+mn-ea"/>
                <a:cs typeface="+mn-cs"/>
              </a:rPr>
              <a:t> </a:t>
            </a:r>
            <a:r>
              <a:rPr lang="en-US" sz="1200" kern="1200">
                <a:latin typeface="+mn-lt"/>
                <a:ea typeface="+mn-ea"/>
                <a:cs typeface="+mn-cs"/>
              </a:rPr>
              <a:t>Meeting,</a:t>
            </a:r>
            <a:r>
              <a:rPr lang="en-US" sz="1200" kern="1200" spc="-25">
                <a:latin typeface="+mn-lt"/>
                <a:ea typeface="+mn-ea"/>
                <a:cs typeface="+mn-cs"/>
              </a:rPr>
              <a:t> </a:t>
            </a:r>
            <a:r>
              <a:rPr lang="en-US" sz="1200" kern="1200">
                <a:latin typeface="+mn-lt"/>
                <a:ea typeface="+mn-ea"/>
                <a:cs typeface="+mn-cs"/>
              </a:rPr>
              <a:t>25</a:t>
            </a:r>
            <a:r>
              <a:rPr lang="en-US" sz="1200" kern="1200" spc="-95">
                <a:latin typeface="+mn-lt"/>
                <a:ea typeface="+mn-ea"/>
                <a:cs typeface="+mn-cs"/>
              </a:rPr>
              <a:t> </a:t>
            </a:r>
            <a:r>
              <a:rPr lang="en-US" sz="1200" kern="1200">
                <a:latin typeface="+mn-lt"/>
                <a:ea typeface="+mn-ea"/>
                <a:cs typeface="+mn-cs"/>
              </a:rPr>
              <a:t>August</a:t>
            </a:r>
            <a:r>
              <a:rPr lang="en-US" sz="1200" kern="1200" spc="-30">
                <a:latin typeface="+mn-lt"/>
                <a:ea typeface="+mn-ea"/>
                <a:cs typeface="+mn-cs"/>
              </a:rPr>
              <a:t> </a:t>
            </a:r>
            <a:r>
              <a:rPr lang="en-US" sz="1200" kern="1200" spc="-20">
                <a:latin typeface="+mn-lt"/>
                <a:ea typeface="+mn-ea"/>
                <a:cs typeface="+mn-cs"/>
              </a:rPr>
              <a:t>2025</a:t>
            </a:r>
          </a:p>
        </p:txBody>
      </p:sp>
      <p:sp>
        <p:nvSpPr>
          <p:cNvPr id="3" name="object 3"/>
          <p:cNvSpPr txBox="1"/>
          <p:nvPr/>
        </p:nvSpPr>
        <p:spPr>
          <a:xfrm>
            <a:off x="6671024" y="1583312"/>
            <a:ext cx="4945952" cy="3104055"/>
          </a:xfrm>
          <a:prstGeom prst="rect">
            <a:avLst/>
          </a:prstGeom>
        </p:spPr>
        <p:txBody>
          <a:bodyPr vert="horz" wrap="square" lIns="0" tIns="13335" rIns="0" bIns="0" rtlCol="0">
            <a:spAutoFit/>
          </a:bodyPr>
          <a:lstStyle/>
          <a:p>
            <a:pPr marL="354965" marR="5080" indent="-342900">
              <a:spcBef>
                <a:spcPts val="105"/>
              </a:spcBef>
              <a:buChar char="•"/>
              <a:tabLst>
                <a:tab pos="354965" algn="l"/>
              </a:tabLst>
            </a:pPr>
            <a:r>
              <a:rPr sz="2000" dirty="0">
                <a:latin typeface="Arial"/>
                <a:cs typeface="Arial"/>
              </a:rPr>
              <a:t>Keep</a:t>
            </a:r>
            <a:r>
              <a:rPr sz="2000" spc="-30" dirty="0">
                <a:latin typeface="Arial"/>
                <a:cs typeface="Arial"/>
              </a:rPr>
              <a:t> </a:t>
            </a:r>
            <a:r>
              <a:rPr sz="2000" dirty="0">
                <a:latin typeface="Arial"/>
                <a:cs typeface="Arial"/>
              </a:rPr>
              <a:t>products</a:t>
            </a:r>
            <a:r>
              <a:rPr lang="en-US" sz="2000" spc="-50" dirty="0">
                <a:latin typeface="Arial"/>
                <a:cs typeface="Arial"/>
              </a:rPr>
              <a:t> </a:t>
            </a:r>
            <a:r>
              <a:rPr sz="2000" dirty="0">
                <a:latin typeface="Arial"/>
                <a:cs typeface="Arial"/>
              </a:rPr>
              <a:t>similar</a:t>
            </a:r>
            <a:r>
              <a:rPr sz="2000" spc="-30" dirty="0">
                <a:latin typeface="Arial"/>
                <a:cs typeface="Arial"/>
              </a:rPr>
              <a:t> </a:t>
            </a:r>
            <a:r>
              <a:rPr sz="2000" dirty="0">
                <a:latin typeface="Arial"/>
                <a:cs typeface="Arial"/>
              </a:rPr>
              <a:t>as</a:t>
            </a:r>
            <a:r>
              <a:rPr sz="2000" spc="-25" dirty="0">
                <a:latin typeface="Arial"/>
                <a:cs typeface="Arial"/>
              </a:rPr>
              <a:t> </a:t>
            </a:r>
            <a:r>
              <a:rPr sz="2000" dirty="0">
                <a:latin typeface="Arial"/>
                <a:cs typeface="Arial"/>
              </a:rPr>
              <a:t>possible</a:t>
            </a:r>
            <a:r>
              <a:rPr sz="2000" spc="-4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tsunami</a:t>
            </a:r>
            <a:r>
              <a:rPr sz="2000" spc="-35" dirty="0">
                <a:latin typeface="Arial"/>
                <a:cs typeface="Arial"/>
              </a:rPr>
              <a:t> </a:t>
            </a:r>
            <a:r>
              <a:rPr sz="2000" dirty="0">
                <a:latin typeface="Arial"/>
                <a:cs typeface="Arial"/>
              </a:rPr>
              <a:t>warning</a:t>
            </a:r>
            <a:r>
              <a:rPr sz="2000" spc="-40" dirty="0">
                <a:latin typeface="Arial"/>
                <a:cs typeface="Arial"/>
              </a:rPr>
              <a:t> </a:t>
            </a:r>
            <a:r>
              <a:rPr sz="2000" dirty="0">
                <a:latin typeface="Arial"/>
                <a:cs typeface="Arial"/>
              </a:rPr>
              <a:t>products</a:t>
            </a:r>
            <a:r>
              <a:rPr sz="2000" spc="-65" dirty="0">
                <a:latin typeface="Arial"/>
                <a:cs typeface="Arial"/>
              </a:rPr>
              <a:t> </a:t>
            </a:r>
            <a:r>
              <a:rPr sz="2000" dirty="0">
                <a:latin typeface="Arial"/>
                <a:cs typeface="Arial"/>
              </a:rPr>
              <a:t>for</a:t>
            </a:r>
            <a:r>
              <a:rPr sz="2000" spc="-25" dirty="0">
                <a:latin typeface="Arial"/>
                <a:cs typeface="Arial"/>
              </a:rPr>
              <a:t> </a:t>
            </a:r>
            <a:r>
              <a:rPr sz="2000" dirty="0">
                <a:latin typeface="Arial"/>
                <a:cs typeface="Arial"/>
              </a:rPr>
              <a:t>seismic</a:t>
            </a:r>
            <a:r>
              <a:rPr sz="2000" spc="-40" dirty="0">
                <a:latin typeface="Arial"/>
                <a:cs typeface="Arial"/>
              </a:rPr>
              <a:t> </a:t>
            </a:r>
            <a:r>
              <a:rPr sz="2000" dirty="0">
                <a:latin typeface="Arial"/>
                <a:cs typeface="Arial"/>
              </a:rPr>
              <a:t>events</a:t>
            </a:r>
            <a:r>
              <a:rPr sz="2000" spc="-5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Modify</a:t>
            </a:r>
            <a:r>
              <a:rPr sz="2000" spc="-40" dirty="0">
                <a:latin typeface="Arial"/>
                <a:cs typeface="Arial"/>
              </a:rPr>
              <a:t> </a:t>
            </a:r>
            <a:r>
              <a:rPr sz="2000" spc="-25" dirty="0">
                <a:latin typeface="Arial"/>
                <a:cs typeface="Arial"/>
              </a:rPr>
              <a:t>to </a:t>
            </a:r>
            <a:r>
              <a:rPr sz="2000" dirty="0">
                <a:latin typeface="Arial"/>
                <a:cs typeface="Arial"/>
              </a:rPr>
              <a:t>remove</a:t>
            </a:r>
            <a:r>
              <a:rPr sz="2000" spc="-45" dirty="0">
                <a:latin typeface="Arial"/>
                <a:cs typeface="Arial"/>
              </a:rPr>
              <a:t> </a:t>
            </a:r>
            <a:r>
              <a:rPr sz="2000" dirty="0">
                <a:latin typeface="Arial"/>
                <a:cs typeface="Arial"/>
              </a:rPr>
              <a:t>seismic</a:t>
            </a:r>
            <a:r>
              <a:rPr sz="2000" spc="-40" dirty="0">
                <a:latin typeface="Arial"/>
                <a:cs typeface="Arial"/>
              </a:rPr>
              <a:t> </a:t>
            </a:r>
            <a:r>
              <a:rPr sz="2000" dirty="0">
                <a:latin typeface="Arial"/>
                <a:cs typeface="Arial"/>
              </a:rPr>
              <a:t>information</a:t>
            </a:r>
            <a:r>
              <a:rPr sz="2000" spc="-45"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include</a:t>
            </a:r>
            <a:r>
              <a:rPr sz="2000" spc="-30" dirty="0">
                <a:latin typeface="Arial"/>
                <a:cs typeface="Arial"/>
              </a:rPr>
              <a:t> </a:t>
            </a:r>
            <a:r>
              <a:rPr sz="2000" spc="-10" dirty="0">
                <a:latin typeface="Arial"/>
                <a:cs typeface="Arial"/>
              </a:rPr>
              <a:t>non-</a:t>
            </a:r>
            <a:r>
              <a:rPr sz="2000" dirty="0">
                <a:latin typeface="Arial"/>
                <a:cs typeface="Arial"/>
              </a:rPr>
              <a:t>seismic</a:t>
            </a:r>
            <a:r>
              <a:rPr sz="2000" spc="-65" dirty="0">
                <a:latin typeface="Arial"/>
                <a:cs typeface="Arial"/>
              </a:rPr>
              <a:t> </a:t>
            </a:r>
            <a:r>
              <a:rPr sz="2000" dirty="0">
                <a:latin typeface="Arial"/>
                <a:cs typeface="Arial"/>
              </a:rPr>
              <a:t>source</a:t>
            </a:r>
            <a:r>
              <a:rPr sz="2000" spc="-55" dirty="0">
                <a:latin typeface="Arial"/>
                <a:cs typeface="Arial"/>
              </a:rPr>
              <a:t> </a:t>
            </a:r>
            <a:r>
              <a:rPr sz="2000" spc="-10" dirty="0">
                <a:latin typeface="Arial"/>
                <a:cs typeface="Arial"/>
              </a:rPr>
              <a:t>details</a:t>
            </a:r>
            <a:r>
              <a:rPr lang="en-US" sz="2000" spc="-10" dirty="0">
                <a:latin typeface="Arial"/>
                <a:cs typeface="Arial"/>
              </a:rPr>
              <a:t>.</a:t>
            </a:r>
          </a:p>
          <a:p>
            <a:pPr marL="354965" marR="5080" indent="-342900">
              <a:spcBef>
                <a:spcPts val="105"/>
              </a:spcBef>
              <a:buChar char="•"/>
              <a:tabLst>
                <a:tab pos="354965" algn="l"/>
              </a:tabLst>
            </a:pPr>
            <a:endParaRPr lang="en-US" sz="2000" dirty="0">
              <a:latin typeface="Arial"/>
              <a:cs typeface="Arial"/>
            </a:endParaRPr>
          </a:p>
          <a:p>
            <a:pPr marL="355600" marR="593725" indent="-342900">
              <a:buChar char="•"/>
              <a:tabLst>
                <a:tab pos="355600" algn="l"/>
              </a:tabLst>
            </a:pPr>
            <a:r>
              <a:rPr sz="2000" dirty="0">
                <a:latin typeface="Arial"/>
                <a:cs typeface="Arial"/>
              </a:rPr>
              <a:t>Consider</a:t>
            </a:r>
            <a:r>
              <a:rPr sz="2000" spc="-45" dirty="0">
                <a:latin typeface="Arial"/>
                <a:cs typeface="Arial"/>
              </a:rPr>
              <a:t> </a:t>
            </a:r>
            <a:r>
              <a:rPr sz="2000" dirty="0">
                <a:latin typeface="Arial"/>
                <a:cs typeface="Arial"/>
              </a:rPr>
              <a:t>having</a:t>
            </a:r>
            <a:r>
              <a:rPr sz="2000" spc="-30" dirty="0">
                <a:latin typeface="Arial"/>
                <a:cs typeface="Arial"/>
              </a:rPr>
              <a:t> </a:t>
            </a:r>
            <a:r>
              <a:rPr sz="2000" dirty="0">
                <a:latin typeface="Arial"/>
                <a:cs typeface="Arial"/>
              </a:rPr>
              <a:t>specific</a:t>
            </a:r>
            <a:r>
              <a:rPr sz="2000" spc="-40" dirty="0">
                <a:latin typeface="Arial"/>
                <a:cs typeface="Arial"/>
              </a:rPr>
              <a:t> </a:t>
            </a:r>
            <a:r>
              <a:rPr sz="2000" dirty="0">
                <a:latin typeface="Arial"/>
                <a:cs typeface="Arial"/>
              </a:rPr>
              <a:t>products/alerting</a:t>
            </a:r>
            <a:r>
              <a:rPr sz="2000" spc="-55" dirty="0">
                <a:latin typeface="Arial"/>
                <a:cs typeface="Arial"/>
              </a:rPr>
              <a:t> </a:t>
            </a:r>
            <a:r>
              <a:rPr sz="2000" dirty="0">
                <a:latin typeface="Arial"/>
                <a:cs typeface="Arial"/>
              </a:rPr>
              <a:t>methods</a:t>
            </a:r>
            <a:r>
              <a:rPr sz="2000" spc="-40"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unique</a:t>
            </a:r>
            <a:r>
              <a:rPr sz="2000" spc="-35" dirty="0">
                <a:latin typeface="Arial"/>
                <a:cs typeface="Arial"/>
              </a:rPr>
              <a:t> </a:t>
            </a:r>
            <a:r>
              <a:rPr sz="2000" dirty="0">
                <a:latin typeface="Arial"/>
                <a:cs typeface="Arial"/>
              </a:rPr>
              <a:t>threats</a:t>
            </a:r>
            <a:r>
              <a:rPr sz="2000" spc="-5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specific</a:t>
            </a:r>
            <a:r>
              <a:rPr sz="2000" spc="-40" dirty="0">
                <a:latin typeface="Arial"/>
                <a:cs typeface="Arial"/>
              </a:rPr>
              <a:t> </a:t>
            </a:r>
            <a:r>
              <a:rPr sz="2000" dirty="0">
                <a:latin typeface="Arial"/>
                <a:cs typeface="Arial"/>
              </a:rPr>
              <a:t>near</a:t>
            </a:r>
            <a:r>
              <a:rPr sz="2000" spc="-40" dirty="0">
                <a:latin typeface="Arial"/>
                <a:cs typeface="Arial"/>
              </a:rPr>
              <a:t> </a:t>
            </a:r>
            <a:r>
              <a:rPr sz="2000" spc="-10" dirty="0">
                <a:latin typeface="Arial"/>
                <a:cs typeface="Arial"/>
              </a:rPr>
              <a:t>field hazards</a:t>
            </a:r>
            <a:endParaRPr lang="en-US" sz="20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7CDF33E-58A6-16E4-BAAE-5BA9E569195E}"/>
              </a:ext>
            </a:extLst>
          </p:cNvPr>
          <p:cNvGrpSpPr/>
          <p:nvPr/>
        </p:nvGrpSpPr>
        <p:grpSpPr>
          <a:xfrm>
            <a:off x="291607" y="2597815"/>
            <a:ext cx="7835106" cy="3464182"/>
            <a:chOff x="169940" y="1997010"/>
            <a:chExt cx="7210574" cy="3135562"/>
          </a:xfrm>
        </p:grpSpPr>
        <p:pic>
          <p:nvPicPr>
            <p:cNvPr id="3" name="Immagine 2">
              <a:extLst>
                <a:ext uri="{FF2B5EF4-FFF2-40B4-BE49-F238E27FC236}">
                  <a16:creationId xmlns:a16="http://schemas.microsoft.com/office/drawing/2014/main" id="{F37AF688-50A5-38B0-DA87-368416EEADC4}"/>
                </a:ext>
              </a:extLst>
            </p:cNvPr>
            <p:cNvPicPr>
              <a:picLocks noChangeAspect="1"/>
            </p:cNvPicPr>
            <p:nvPr/>
          </p:nvPicPr>
          <p:blipFill>
            <a:blip r:embed="rId4"/>
            <a:stretch>
              <a:fillRect/>
            </a:stretch>
          </p:blipFill>
          <p:spPr>
            <a:xfrm>
              <a:off x="169940" y="1997010"/>
              <a:ext cx="7210574" cy="3135562"/>
            </a:xfrm>
            <a:prstGeom prst="rect">
              <a:avLst/>
            </a:prstGeom>
          </p:spPr>
        </p:pic>
        <p:pic>
          <p:nvPicPr>
            <p:cNvPr id="4" name="Picture 2">
              <a:extLst>
                <a:ext uri="{FF2B5EF4-FFF2-40B4-BE49-F238E27FC236}">
                  <a16:creationId xmlns:a16="http://schemas.microsoft.com/office/drawing/2014/main" id="{8D00A821-67C6-7179-910D-D5BA0AFD9FC6}"/>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74134" y="2701557"/>
              <a:ext cx="1726467" cy="172646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Google Shape;90;p4">
            <a:extLst>
              <a:ext uri="{FF2B5EF4-FFF2-40B4-BE49-F238E27FC236}">
                <a16:creationId xmlns:a16="http://schemas.microsoft.com/office/drawing/2014/main" id="{F96774AD-F01B-EDF2-2DF7-DBD908F19532}"/>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023456" y="1206969"/>
            <a:ext cx="1389054" cy="1146507"/>
          </a:xfrm>
          <a:prstGeom prst="rect">
            <a:avLst/>
          </a:prstGeom>
          <a:noFill/>
          <a:ln>
            <a:noFill/>
          </a:ln>
        </p:spPr>
      </p:pic>
      <p:cxnSp>
        <p:nvCxnSpPr>
          <p:cNvPr id="6" name="Connettore 2 5">
            <a:extLst>
              <a:ext uri="{FF2B5EF4-FFF2-40B4-BE49-F238E27FC236}">
                <a16:creationId xmlns:a16="http://schemas.microsoft.com/office/drawing/2014/main" id="{2918F3E8-0AFC-9810-595F-03F76BD71A16}"/>
              </a:ext>
            </a:extLst>
          </p:cNvPr>
          <p:cNvCxnSpPr>
            <a:cxnSpLocks/>
            <a:stCxn id="5" idx="2"/>
          </p:cNvCxnSpPr>
          <p:nvPr/>
        </p:nvCxnSpPr>
        <p:spPr>
          <a:xfrm flipH="1">
            <a:off x="3860170" y="2353476"/>
            <a:ext cx="857813" cy="307326"/>
          </a:xfrm>
          <a:prstGeom prst="straightConnector1">
            <a:avLst/>
          </a:prstGeom>
          <a:ln w="38100">
            <a:solidFill>
              <a:srgbClr val="1241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546EB98F-9052-5AB0-E225-5E2EEE59CD4B}"/>
              </a:ext>
            </a:extLst>
          </p:cNvPr>
          <p:cNvCxnSpPr>
            <a:cxnSpLocks/>
            <a:stCxn id="5" idx="2"/>
          </p:cNvCxnSpPr>
          <p:nvPr/>
        </p:nvCxnSpPr>
        <p:spPr>
          <a:xfrm>
            <a:off x="4717983" y="2353476"/>
            <a:ext cx="1025415" cy="304801"/>
          </a:xfrm>
          <a:prstGeom prst="straightConnector1">
            <a:avLst/>
          </a:prstGeom>
          <a:ln w="38100">
            <a:solidFill>
              <a:srgbClr val="12417F"/>
            </a:solidFill>
            <a:tailEnd type="triangle"/>
          </a:ln>
        </p:spPr>
        <p:style>
          <a:lnRef idx="1">
            <a:schemeClr val="accent1"/>
          </a:lnRef>
          <a:fillRef idx="0">
            <a:schemeClr val="accent1"/>
          </a:fillRef>
          <a:effectRef idx="0">
            <a:schemeClr val="accent1"/>
          </a:effectRef>
          <a:fontRef idx="minor">
            <a:schemeClr val="tx1"/>
          </a:fontRef>
        </p:style>
      </p:cxnSp>
      <p:pic>
        <p:nvPicPr>
          <p:cNvPr id="8" name="AUDIO-2019-08-30-19-03-44 1">
            <a:hlinkClick r:id="" action="ppaction://media"/>
            <a:extLst>
              <a:ext uri="{FF2B5EF4-FFF2-40B4-BE49-F238E27FC236}">
                <a16:creationId xmlns:a16="http://schemas.microsoft.com/office/drawing/2014/main" id="{92DD7D48-7E23-DBE2-D8E8-8FB5B768A6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85299" y="4329905"/>
            <a:ext cx="302757" cy="302757"/>
          </a:xfrm>
          <a:prstGeom prst="rect">
            <a:avLst/>
          </a:prstGeom>
        </p:spPr>
      </p:pic>
      <p:pic>
        <p:nvPicPr>
          <p:cNvPr id="9" name="Picture 4" descr="Server PNG Clip Art - Best WEB Clipart">
            <a:extLst>
              <a:ext uri="{FF2B5EF4-FFF2-40B4-BE49-F238E27FC236}">
                <a16:creationId xmlns:a16="http://schemas.microsoft.com/office/drawing/2014/main" id="{57636909-6CA1-D10D-5286-5B2A9D9847D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20459" y="1259948"/>
            <a:ext cx="543418" cy="127793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descr="Immagine che contiene mappa, acqua, natura, isola&#10;&#10;Descrizione generata automaticamente">
            <a:extLst>
              <a:ext uri="{FF2B5EF4-FFF2-40B4-BE49-F238E27FC236}">
                <a16:creationId xmlns:a16="http://schemas.microsoft.com/office/drawing/2014/main" id="{16E32354-1894-D36E-DC7D-FEF680B0949A}"/>
              </a:ext>
            </a:extLst>
          </p:cNvPr>
          <p:cNvPicPr>
            <a:picLocks noChangeAspect="1"/>
          </p:cNvPicPr>
          <p:nvPr/>
        </p:nvPicPr>
        <p:blipFill>
          <a:blip r:embed="rId9"/>
          <a:stretch>
            <a:fillRect/>
          </a:stretch>
        </p:blipFill>
        <p:spPr>
          <a:xfrm>
            <a:off x="8253009" y="2597814"/>
            <a:ext cx="3810650" cy="2132313"/>
          </a:xfrm>
          <a:prstGeom prst="rect">
            <a:avLst/>
          </a:prstGeom>
        </p:spPr>
      </p:pic>
      <p:sp>
        <p:nvSpPr>
          <p:cNvPr id="11" name="Subtitle 2">
            <a:extLst>
              <a:ext uri="{FF2B5EF4-FFF2-40B4-BE49-F238E27FC236}">
                <a16:creationId xmlns:a16="http://schemas.microsoft.com/office/drawing/2014/main" id="{792FA8A8-25F8-D4D7-EB52-9B4D5870730D}"/>
              </a:ext>
            </a:extLst>
          </p:cNvPr>
          <p:cNvSpPr txBox="1">
            <a:spLocks/>
          </p:cNvSpPr>
          <p:nvPr/>
        </p:nvSpPr>
        <p:spPr>
          <a:xfrm>
            <a:off x="8219919" y="4769296"/>
            <a:ext cx="3876830" cy="95410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414141"/>
                </a:solidFill>
                <a:effectLst/>
                <a:uLnTx/>
                <a:uFillTx/>
                <a:latin typeface="Arial"/>
                <a:ea typeface="+mn-ea"/>
                <a:cs typeface="Arial"/>
              </a:rPr>
              <a:t>7 sirens in Stromboli</a:t>
            </a:r>
          </a:p>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414141"/>
                </a:solidFill>
                <a:effectLst/>
                <a:uLnTx/>
                <a:uFillTx/>
                <a:latin typeface="Arial"/>
                <a:ea typeface="+mn-ea"/>
                <a:cs typeface="Arial"/>
              </a:rPr>
              <a:t>1 in </a:t>
            </a:r>
            <a:r>
              <a:rPr kumimoji="0" lang="en-US" sz="1800" b="1" i="0" u="none" strike="noStrike" kern="1200" cap="none" spc="0" normalizeH="0" baseline="0" noProof="0" dirty="0" err="1">
                <a:ln>
                  <a:noFill/>
                </a:ln>
                <a:solidFill>
                  <a:srgbClr val="414141"/>
                </a:solidFill>
                <a:effectLst/>
                <a:uLnTx/>
                <a:uFillTx/>
                <a:latin typeface="Arial"/>
                <a:ea typeface="+mn-ea"/>
                <a:cs typeface="Arial"/>
              </a:rPr>
              <a:t>Panarea</a:t>
            </a:r>
            <a:endParaRPr kumimoji="0" lang="en-US" sz="1800" b="1" i="0" u="none" strike="noStrike" kern="1200" cap="none" spc="0" normalizeH="0" baseline="0" noProof="0" dirty="0">
              <a:ln>
                <a:noFill/>
              </a:ln>
              <a:solidFill>
                <a:srgbClr val="414141"/>
              </a:solidFill>
              <a:effectLst/>
              <a:uLnTx/>
              <a:uFillTx/>
              <a:latin typeface="Arial"/>
              <a:ea typeface="+mn-ea"/>
              <a:cs typeface="Arial"/>
            </a:endParaRPr>
          </a:p>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414141"/>
                </a:solidFill>
                <a:effectLst/>
                <a:uLnTx/>
                <a:uFillTx/>
                <a:latin typeface="Arial"/>
                <a:ea typeface="+mn-ea"/>
                <a:cs typeface="Arial"/>
              </a:rPr>
              <a:t>1 in Milazzo (CG premises)</a:t>
            </a:r>
            <a:endParaRPr kumimoji="0" lang="en-US" sz="2000" b="1" i="0" u="none" strike="noStrike" kern="1200" cap="none" spc="0" normalizeH="0" baseline="0" noProof="0" dirty="0">
              <a:ln>
                <a:noFill/>
              </a:ln>
              <a:solidFill>
                <a:srgbClr val="414141"/>
              </a:solidFill>
              <a:effectLst/>
              <a:uLnTx/>
              <a:uFillTx/>
              <a:latin typeface="Arial"/>
              <a:ea typeface="+mn-ea"/>
              <a:cs typeface="Arial"/>
            </a:endParaRPr>
          </a:p>
        </p:txBody>
      </p:sp>
      <p:sp>
        <p:nvSpPr>
          <p:cNvPr id="12" name="TextBox 6">
            <a:extLst>
              <a:ext uri="{FF2B5EF4-FFF2-40B4-BE49-F238E27FC236}">
                <a16:creationId xmlns:a16="http://schemas.microsoft.com/office/drawing/2014/main" id="{9F31CE05-4508-C7E0-C98A-69A11FDFFA95}"/>
              </a:ext>
            </a:extLst>
          </p:cNvPr>
          <p:cNvSpPr txBox="1"/>
          <p:nvPr/>
        </p:nvSpPr>
        <p:spPr>
          <a:xfrm>
            <a:off x="437496" y="426376"/>
            <a:ext cx="10268237" cy="451406"/>
          </a:xfrm>
          <a:prstGeom prst="rect">
            <a:avLst/>
          </a:prstGeom>
          <a:noFill/>
        </p:spPr>
        <p:txBody>
          <a:bodyPr wrap="square">
            <a:spAutoFit/>
          </a:bodyPr>
          <a:lstStyle>
            <a:defPPr>
              <a:defRPr lang="en-US"/>
            </a:defPPr>
            <a:lvl1pPr>
              <a:lnSpc>
                <a:spcPts val="2800"/>
              </a:lnSpc>
              <a:defRPr sz="2800" b="1">
                <a:solidFill>
                  <a:srgbClr val="0069B4"/>
                </a:solidFill>
                <a:effectLst/>
                <a:ea typeface="Times New Roman" panose="02020603050405020304" pitchFamily="18" charset="0"/>
                <a:cs typeface="Angsana New" panose="02020603050405020304" pitchFamily="18" charset="-34"/>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A6798">
                    <a:lumMod val="50000"/>
                  </a:srgbClr>
                </a:solidFill>
                <a:effectLst/>
                <a:uLnTx/>
                <a:uFillTx/>
                <a:latin typeface="Arial"/>
                <a:cs typeface="Angsana New" panose="02020603050405020304" pitchFamily="18" charset="-34"/>
              </a:rPr>
              <a:t>Very Short-Term </a:t>
            </a:r>
            <a:r>
              <a:rPr lang="en-GB" dirty="0">
                <a:solidFill>
                  <a:srgbClr val="1A6798">
                    <a:lumMod val="50000"/>
                  </a:srgbClr>
                </a:solidFill>
                <a:latin typeface="Arial"/>
              </a:rPr>
              <a:t>E</a:t>
            </a:r>
            <a:r>
              <a:rPr kumimoji="0" lang="en-GB" sz="2800" b="1" i="0" u="none" strike="noStrike" kern="1200" cap="none" spc="0" normalizeH="0" baseline="0" noProof="0" dirty="0" err="1">
                <a:ln>
                  <a:noFill/>
                </a:ln>
                <a:solidFill>
                  <a:srgbClr val="1A6798">
                    <a:lumMod val="50000"/>
                  </a:srgbClr>
                </a:solidFill>
                <a:effectLst/>
                <a:uLnTx/>
                <a:uFillTx/>
                <a:latin typeface="Arial"/>
                <a:cs typeface="Angsana New" panose="02020603050405020304" pitchFamily="18" charset="-34"/>
              </a:rPr>
              <a:t>arly</a:t>
            </a:r>
            <a:r>
              <a:rPr kumimoji="0" lang="en-GB" sz="2800" b="1" i="0" u="none" strike="noStrike" kern="1200" cap="none" spc="0" normalizeH="0" baseline="0" noProof="0" dirty="0">
                <a:ln>
                  <a:noFill/>
                </a:ln>
                <a:solidFill>
                  <a:srgbClr val="1A6798">
                    <a:lumMod val="50000"/>
                  </a:srgbClr>
                </a:solidFill>
                <a:effectLst/>
                <a:uLnTx/>
                <a:uFillTx/>
                <a:latin typeface="Arial"/>
                <a:cs typeface="Angsana New" panose="02020603050405020304" pitchFamily="18" charset="-34"/>
              </a:rPr>
              <a:t> </a:t>
            </a:r>
            <a:r>
              <a:rPr lang="en-GB" dirty="0">
                <a:solidFill>
                  <a:srgbClr val="1A6798">
                    <a:lumMod val="50000"/>
                  </a:srgbClr>
                </a:solidFill>
                <a:latin typeface="Arial"/>
              </a:rPr>
              <a:t>W</a:t>
            </a:r>
            <a:r>
              <a:rPr kumimoji="0" lang="en-GB" sz="2800" b="1" i="0" u="none" strike="noStrike" kern="1200" cap="none" spc="0" normalizeH="0" baseline="0" noProof="0" dirty="0" err="1">
                <a:ln>
                  <a:noFill/>
                </a:ln>
                <a:solidFill>
                  <a:srgbClr val="1A6798">
                    <a:lumMod val="50000"/>
                  </a:srgbClr>
                </a:solidFill>
                <a:effectLst/>
                <a:uLnTx/>
                <a:uFillTx/>
                <a:latin typeface="Arial"/>
                <a:cs typeface="Angsana New" panose="02020603050405020304" pitchFamily="18" charset="-34"/>
              </a:rPr>
              <a:t>arning</a:t>
            </a:r>
            <a:r>
              <a:rPr kumimoji="0" lang="en-GB" sz="2800" b="1" i="0" u="none" strike="noStrike" kern="1200" cap="none" spc="0" normalizeH="0" baseline="0" noProof="0" dirty="0">
                <a:ln>
                  <a:noFill/>
                </a:ln>
                <a:solidFill>
                  <a:srgbClr val="1A6798">
                    <a:lumMod val="50000"/>
                  </a:srgbClr>
                </a:solidFill>
                <a:effectLst/>
                <a:uLnTx/>
                <a:uFillTx/>
                <a:latin typeface="Arial"/>
                <a:cs typeface="Angsana New" panose="02020603050405020304" pitchFamily="18" charset="-34"/>
              </a:rPr>
              <a:t> </a:t>
            </a:r>
            <a:r>
              <a:rPr lang="en-GB" dirty="0">
                <a:solidFill>
                  <a:srgbClr val="1A6798">
                    <a:lumMod val="50000"/>
                  </a:srgbClr>
                </a:solidFill>
                <a:latin typeface="Arial"/>
              </a:rPr>
              <a:t>S</a:t>
            </a:r>
            <a:r>
              <a:rPr kumimoji="0" lang="en-GB" sz="2800" b="1" i="0" u="none" strike="noStrike" kern="1200" cap="none" spc="0" normalizeH="0" baseline="0" noProof="0" dirty="0" err="1">
                <a:ln>
                  <a:noFill/>
                </a:ln>
                <a:solidFill>
                  <a:srgbClr val="1A6798">
                    <a:lumMod val="50000"/>
                  </a:srgbClr>
                </a:solidFill>
                <a:effectLst/>
                <a:uLnTx/>
                <a:uFillTx/>
                <a:latin typeface="Arial"/>
                <a:cs typeface="Angsana New" panose="02020603050405020304" pitchFamily="18" charset="-34"/>
              </a:rPr>
              <a:t>ystem</a:t>
            </a:r>
            <a:endParaRPr kumimoji="0" lang="en-GB" sz="2800" b="1" i="0" u="none" strike="noStrike" kern="1200" cap="none" spc="0" normalizeH="0" baseline="0" noProof="0" dirty="0">
              <a:ln>
                <a:noFill/>
              </a:ln>
              <a:solidFill>
                <a:srgbClr val="1A6798">
                  <a:lumMod val="50000"/>
                </a:srgbClr>
              </a:solidFill>
              <a:effectLst/>
              <a:uLnTx/>
              <a:uFillTx/>
              <a:latin typeface="Arial"/>
              <a:cs typeface="Angsana New" panose="02020603050405020304" pitchFamily="18" charset="-34"/>
            </a:endParaRPr>
          </a:p>
        </p:txBody>
      </p:sp>
      <p:sp>
        <p:nvSpPr>
          <p:cNvPr id="13" name="TextBox 12">
            <a:extLst>
              <a:ext uri="{FF2B5EF4-FFF2-40B4-BE49-F238E27FC236}">
                <a16:creationId xmlns:a16="http://schemas.microsoft.com/office/drawing/2014/main" id="{3CDEC541-4D8B-D76B-EA25-92B08C72E177}"/>
              </a:ext>
            </a:extLst>
          </p:cNvPr>
          <p:cNvSpPr txBox="1"/>
          <p:nvPr/>
        </p:nvSpPr>
        <p:spPr>
          <a:xfrm>
            <a:off x="99585" y="1593885"/>
            <a:ext cx="3009616" cy="1003929"/>
          </a:xfrm>
          <a:prstGeom prst="rect">
            <a:avLst/>
          </a:prstGeom>
          <a:noFill/>
        </p:spPr>
        <p:txBody>
          <a:bodyPr wrap="square">
            <a:spAutoFit/>
          </a:bodyPr>
          <a:lstStyle/>
          <a:p>
            <a:pPr marL="0" marR="0" lvl="0" indent="0" defTabSz="914400" rtl="0" eaLnBrk="1" fontAlgn="auto" latinLnBrk="0" hangingPunct="1">
              <a:lnSpc>
                <a:spcPts val="18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Source: Domenico Mangione</a:t>
            </a:r>
            <a:endParaRPr kumimoji="0" lang="en-GB" sz="14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endParaRPr>
          </a:p>
          <a:p>
            <a:pPr marL="0" marR="0" lvl="0" indent="0" defTabSz="914400" rtl="0" eaLnBrk="1" fontAlgn="auto" latinLnBrk="0" hangingPunct="1">
              <a:lnSpc>
                <a:spcPts val="1800"/>
              </a:lnSpc>
              <a:spcBef>
                <a:spcPts val="0"/>
              </a:spcBef>
              <a:spcAft>
                <a:spcPts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Volcanic risk management specialist</a:t>
            </a:r>
          </a:p>
          <a:p>
            <a:pPr marL="0" marR="0" lvl="0" indent="0" defTabSz="914400" rtl="0" eaLnBrk="1" fontAlgn="auto" latinLnBrk="0" hangingPunct="1">
              <a:lnSpc>
                <a:spcPts val="1800"/>
              </a:lnSpc>
              <a:spcBef>
                <a:spcPts val="0"/>
              </a:spcBef>
              <a:spcAft>
                <a:spcPts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National Civil Protection Department (Italy</a:t>
            </a:r>
            <a:endParaRPr lang="en-US" sz="1400" dirty="0"/>
          </a:p>
        </p:txBody>
      </p:sp>
    </p:spTree>
    <p:extLst>
      <p:ext uri="{BB962C8B-B14F-4D97-AF65-F5344CB8AC3E}">
        <p14:creationId xmlns:p14="http://schemas.microsoft.com/office/powerpoint/2010/main" val="3051926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9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544</TotalTime>
  <Words>1352</Words>
  <Application>Microsoft Office PowerPoint</Application>
  <PresentationFormat>Widescreen</PresentationFormat>
  <Paragraphs>137</Paragraphs>
  <Slides>15</Slides>
  <Notes>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Inter</vt:lpstr>
      <vt:lpstr>Aptos</vt:lpstr>
      <vt:lpstr>Aptos Display</vt:lpstr>
      <vt:lpstr>Arial</vt:lpstr>
      <vt:lpstr>Avenir Next LT Pro</vt:lpstr>
      <vt:lpstr>Calibri</vt:lpstr>
      <vt:lpstr>Roboto</vt:lpstr>
      <vt:lpstr>Office Theme</vt:lpstr>
      <vt:lpstr>4_Office Theme</vt:lpstr>
      <vt:lpstr>9_Custom Design</vt:lpstr>
      <vt:lpstr>PowerPoint Presentation</vt:lpstr>
      <vt:lpstr>Experience from the Pacific </vt:lpstr>
      <vt:lpstr>Experience from the Pacific </vt:lpstr>
      <vt:lpstr>PowerPoint Presentation</vt:lpstr>
      <vt:lpstr>Key Considerations </vt:lpstr>
      <vt:lpstr>Source Identification</vt:lpstr>
      <vt:lpstr>Threat Assessment</vt:lpstr>
      <vt:lpstr>Product Generation and Dissemination</vt:lpstr>
      <vt:lpstr>PowerPoint Presentation</vt:lpstr>
      <vt:lpstr>Stromboli Volcanoe  Emergency Response  Plan</vt:lpstr>
      <vt:lpstr>Stromboli Volcanoe  Emergency Response  Plan</vt:lpstr>
      <vt:lpstr>Stromboli Volcanoe  Emergency Response  Plan</vt:lpstr>
      <vt:lpstr>Santorini Experience   </vt:lpstr>
      <vt:lpstr>New NEAM OUG and Task Team Key Activities</vt:lpstr>
      <vt:lpstr>IOTWMS IOWave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53</cp:revision>
  <dcterms:created xsi:type="dcterms:W3CDTF">2025-10-14T14:36:27Z</dcterms:created>
  <dcterms:modified xsi:type="dcterms:W3CDTF">2025-10-27T11:42:13Z</dcterms:modified>
</cp:coreProperties>
</file>