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diagrams/data2.xml" ContentType="application/vnd.openxmlformats-officedocument.drawingml.diagramData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9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30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23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4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ppt/revisionInfo.xml" ContentType="application/vnd.ms-powerpoint.revisioninfo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36"/>
  </p:notesMasterIdLst>
  <p:handoutMasterIdLst>
    <p:handoutMasterId r:id="rId37"/>
  </p:handoutMasterIdLst>
  <p:sldIdLst>
    <p:sldId id="256" r:id="rId3"/>
    <p:sldId id="388" r:id="rId4"/>
    <p:sldId id="300" r:id="rId5"/>
    <p:sldId id="400" r:id="rId6"/>
    <p:sldId id="401" r:id="rId7"/>
    <p:sldId id="399" r:id="rId8"/>
    <p:sldId id="344" r:id="rId9"/>
    <p:sldId id="389" r:id="rId10"/>
    <p:sldId id="294" r:id="rId11"/>
    <p:sldId id="320" r:id="rId12"/>
    <p:sldId id="321" r:id="rId13"/>
    <p:sldId id="322" r:id="rId14"/>
    <p:sldId id="324" r:id="rId15"/>
    <p:sldId id="390" r:id="rId16"/>
    <p:sldId id="391" r:id="rId17"/>
    <p:sldId id="383" r:id="rId18"/>
    <p:sldId id="402" r:id="rId19"/>
    <p:sldId id="403" r:id="rId20"/>
    <p:sldId id="336" r:id="rId21"/>
    <p:sldId id="398" r:id="rId22"/>
    <p:sldId id="337" r:id="rId23"/>
    <p:sldId id="395" r:id="rId24"/>
    <p:sldId id="348" r:id="rId25"/>
    <p:sldId id="396" r:id="rId26"/>
    <p:sldId id="404" r:id="rId27"/>
    <p:sldId id="397" r:id="rId28"/>
    <p:sldId id="393" r:id="rId29"/>
    <p:sldId id="376" r:id="rId30"/>
    <p:sldId id="372" r:id="rId31"/>
    <p:sldId id="405" r:id="rId32"/>
    <p:sldId id="406" r:id="rId33"/>
    <p:sldId id="407" r:id="rId34"/>
    <p:sldId id="301" r:id="rId35"/>
  </p:sldIdLst>
  <p:sldSz cx="9144000" cy="5143500" type="screen16x9"/>
  <p:notesSz cx="6805613" cy="99441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52" userDrawn="1">
          <p15:clr>
            <a:srgbClr val="A4A3A4"/>
          </p15:clr>
        </p15:guide>
        <p15:guide id="5" pos="5304" userDrawn="1">
          <p15:clr>
            <a:srgbClr val="A4A3A4"/>
          </p15:clr>
        </p15:guide>
        <p15:guide id="6" orient="horz" pos="2890" userDrawn="1">
          <p15:clr>
            <a:srgbClr val="A4A3A4"/>
          </p15:clr>
        </p15:guide>
        <p15:guide id="7" pos="456" userDrawn="1">
          <p15:clr>
            <a:srgbClr val="A4A3A4"/>
          </p15:clr>
        </p15:guide>
        <p15:guide id="8" orient="horz" pos="940" userDrawn="1">
          <p15:clr>
            <a:srgbClr val="A4A3A4"/>
          </p15:clr>
        </p15:guide>
        <p15:guide id="9" orient="horz" pos="2391" userDrawn="1">
          <p15:clr>
            <a:srgbClr val="A4A3A4"/>
          </p15:clr>
        </p15:guide>
        <p15:guide id="11" orient="horz" pos="236" userDrawn="1">
          <p15:clr>
            <a:srgbClr val="A4A3A4"/>
          </p15:clr>
        </p15:guide>
        <p15:guide id="12" orient="horz" pos="1484" userDrawn="1">
          <p15:clr>
            <a:srgbClr val="A4A3A4"/>
          </p15:clr>
        </p15:guide>
        <p15:guide id="13" orient="horz" pos="166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 userDrawn="1">
          <p15:clr>
            <a:srgbClr val="A4A3A4"/>
          </p15:clr>
        </p15:guide>
        <p15:guide id="2" pos="214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6F86"/>
    <a:srgbClr val="026D81"/>
    <a:srgbClr val="3D98BA"/>
    <a:srgbClr val="7BB2CA"/>
    <a:srgbClr val="B6CFDC"/>
    <a:srgbClr val="A0C3D4"/>
    <a:srgbClr val="A6C6D6"/>
    <a:srgbClr val="9ABFD1"/>
    <a:srgbClr val="70A4BE"/>
    <a:srgbClr val="EAF2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CBC5C3-570A-4F28-A6A6-C1F8F8B8F6E0}" v="188" dt="2025-10-24T14:15:50.2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Destaqu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Estilo Médio 2 - Destaqu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33" autoAdjust="0"/>
    <p:restoredTop sz="87893" autoAdjust="0"/>
  </p:normalViewPr>
  <p:slideViewPr>
    <p:cSldViewPr>
      <p:cViewPr varScale="1">
        <p:scale>
          <a:sx n="128" d="100"/>
          <a:sy n="128" d="100"/>
        </p:scale>
        <p:origin x="1368" y="120"/>
      </p:cViewPr>
      <p:guideLst>
        <p:guide orient="horz" pos="2652"/>
        <p:guide pos="5304"/>
        <p:guide orient="horz" pos="2890"/>
        <p:guide pos="456"/>
        <p:guide orient="horz" pos="940"/>
        <p:guide orient="horz" pos="2391"/>
        <p:guide orient="horz" pos="236"/>
        <p:guide orient="horz" pos="1484"/>
        <p:guide orient="horz" pos="1665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0" d="100"/>
          <a:sy n="90" d="100"/>
        </p:scale>
        <p:origin x="3772" y="68"/>
      </p:cViewPr>
      <p:guideLst>
        <p:guide orient="horz" pos="3132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45" Type="http://schemas.openxmlformats.org/officeDocument/2006/relationships/customXml" Target="../customXml/item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customXml" Target="../customXml/item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customXml" Target="../customXml/item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4BC7E9-8991-437A-9792-33F163CD8976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pt-PT"/>
        </a:p>
      </dgm:t>
    </dgm:pt>
    <dgm:pt modelId="{4FEAA7DA-DA5B-4CB8-ABA5-53CEFC9758AC}">
      <dgm:prSet phldrT="[Texto]" custT="1"/>
      <dgm:spPr>
        <a:solidFill>
          <a:schemeClr val="bg1"/>
        </a:solidFill>
      </dgm:spPr>
      <dgm:t>
        <a:bodyPr/>
        <a:lstStyle/>
        <a:p>
          <a:pPr>
            <a:buClr>
              <a:srgbClr val="026D81"/>
            </a:buClr>
            <a:buFont typeface="Arial" panose="020B0604020202020204" pitchFamily="34" charset="0"/>
            <a:buChar char="•"/>
          </a:pPr>
          <a:r>
            <a:rPr lang="en-US" sz="1600" dirty="0">
              <a:solidFill>
                <a:schemeClr val="tx1"/>
              </a:solidFill>
            </a:rPr>
            <a:t>Approximately 22,000 residents at risk of tsunami </a:t>
          </a:r>
          <a:endParaRPr lang="pt-PT" sz="1600" dirty="0">
            <a:solidFill>
              <a:schemeClr val="tx1"/>
            </a:solidFill>
          </a:endParaRPr>
        </a:p>
      </dgm:t>
    </dgm:pt>
    <dgm:pt modelId="{AFE2BA2F-377C-447E-97D2-5FF1F5D10EE1}" type="parTrans" cxnId="{F9BD8E09-39E1-4A26-9AB1-EA3BC5F8EC83}">
      <dgm:prSet/>
      <dgm:spPr/>
      <dgm:t>
        <a:bodyPr/>
        <a:lstStyle/>
        <a:p>
          <a:endParaRPr lang="pt-PT" sz="1600">
            <a:solidFill>
              <a:schemeClr val="tx1"/>
            </a:solidFill>
          </a:endParaRPr>
        </a:p>
      </dgm:t>
    </dgm:pt>
    <dgm:pt modelId="{65882A17-834E-4609-A497-B3A3B4B82197}" type="sibTrans" cxnId="{F9BD8E09-39E1-4A26-9AB1-EA3BC5F8EC83}">
      <dgm:prSet/>
      <dgm:spPr/>
      <dgm:t>
        <a:bodyPr/>
        <a:lstStyle/>
        <a:p>
          <a:endParaRPr lang="pt-PT" sz="1600">
            <a:solidFill>
              <a:schemeClr val="tx1"/>
            </a:solidFill>
          </a:endParaRPr>
        </a:p>
      </dgm:t>
    </dgm:pt>
    <dgm:pt modelId="{2666A4EE-5714-4ADE-9AD1-710E5F0A6DE7}">
      <dgm:prSet custT="1"/>
      <dgm:spPr>
        <a:solidFill>
          <a:schemeClr val="bg1"/>
        </a:solidFill>
      </dgm:spPr>
      <dgm:t>
        <a:bodyPr/>
        <a:lstStyle/>
        <a:p>
          <a:r>
            <a:rPr lang="en-US" sz="1600" dirty="0">
              <a:solidFill>
                <a:schemeClr val="tx1"/>
              </a:solidFill>
            </a:rPr>
            <a:t>Critical infrastructure at risk: Local Maritime Authority and Cascais Nacional Police Force</a:t>
          </a:r>
        </a:p>
      </dgm:t>
    </dgm:pt>
    <dgm:pt modelId="{B348BDD9-7FC2-48A7-B9D6-5E6FB7630322}" type="parTrans" cxnId="{5A1F26B0-1370-4275-BECD-AC51EFBB4EDB}">
      <dgm:prSet/>
      <dgm:spPr/>
      <dgm:t>
        <a:bodyPr/>
        <a:lstStyle/>
        <a:p>
          <a:endParaRPr lang="pt-PT" sz="1600">
            <a:solidFill>
              <a:schemeClr val="tx1"/>
            </a:solidFill>
          </a:endParaRPr>
        </a:p>
      </dgm:t>
    </dgm:pt>
    <dgm:pt modelId="{809F2504-F4F4-4973-8BA1-B4CD35834A8D}" type="sibTrans" cxnId="{5A1F26B0-1370-4275-BECD-AC51EFBB4EDB}">
      <dgm:prSet/>
      <dgm:spPr/>
      <dgm:t>
        <a:bodyPr/>
        <a:lstStyle/>
        <a:p>
          <a:endParaRPr lang="pt-PT" sz="1600">
            <a:solidFill>
              <a:schemeClr val="tx1"/>
            </a:solidFill>
          </a:endParaRPr>
        </a:p>
      </dgm:t>
    </dgm:pt>
    <dgm:pt modelId="{9B038AD7-54EF-4A7E-BDE3-44FB5C05DC89}">
      <dgm:prSet custT="1"/>
      <dgm:spPr>
        <a:solidFill>
          <a:schemeClr val="bg1"/>
        </a:solidFill>
      </dgm:spPr>
      <dgm:t>
        <a:bodyPr/>
        <a:lstStyle/>
        <a:p>
          <a:r>
            <a:rPr lang="en-US" sz="1600" dirty="0">
              <a:solidFill>
                <a:schemeClr val="tx1"/>
              </a:solidFill>
            </a:rPr>
            <a:t>4,700 buildings and 15 hotels affected</a:t>
          </a:r>
        </a:p>
      </dgm:t>
    </dgm:pt>
    <dgm:pt modelId="{C3043493-F9AB-44C9-85B0-1B4D6CD7DB32}" type="parTrans" cxnId="{463FDDCB-2254-4367-AF1C-3A3918C4E3E8}">
      <dgm:prSet/>
      <dgm:spPr/>
      <dgm:t>
        <a:bodyPr/>
        <a:lstStyle/>
        <a:p>
          <a:endParaRPr lang="pt-PT" sz="1600">
            <a:solidFill>
              <a:schemeClr val="tx1"/>
            </a:solidFill>
          </a:endParaRPr>
        </a:p>
      </dgm:t>
    </dgm:pt>
    <dgm:pt modelId="{29D014A5-6ACF-4C3C-81EA-A60BE92A875E}" type="sibTrans" cxnId="{463FDDCB-2254-4367-AF1C-3A3918C4E3E8}">
      <dgm:prSet/>
      <dgm:spPr/>
      <dgm:t>
        <a:bodyPr/>
        <a:lstStyle/>
        <a:p>
          <a:endParaRPr lang="pt-PT" sz="1600">
            <a:solidFill>
              <a:schemeClr val="tx1"/>
            </a:solidFill>
          </a:endParaRPr>
        </a:p>
      </dgm:t>
    </dgm:pt>
    <dgm:pt modelId="{9F9B07B3-7A8C-4126-9C47-FECEABEA6354}">
      <dgm:prSet custT="1"/>
      <dgm:spPr>
        <a:solidFill>
          <a:schemeClr val="bg1"/>
        </a:solidFill>
      </dgm:spPr>
      <dgm:t>
        <a:bodyPr/>
        <a:lstStyle/>
        <a:p>
          <a:r>
            <a:rPr lang="en-US" sz="1600" dirty="0">
              <a:solidFill>
                <a:schemeClr val="tx1"/>
              </a:solidFill>
            </a:rPr>
            <a:t>41 administrative, cultural, sport and educational facilities </a:t>
          </a:r>
          <a:r>
            <a:rPr lang="pt-PT" sz="1600" dirty="0" err="1">
              <a:solidFill>
                <a:schemeClr val="tx1"/>
              </a:solidFill>
            </a:rPr>
            <a:t>and</a:t>
          </a:r>
          <a:r>
            <a:rPr lang="pt-PT" sz="1600" dirty="0">
              <a:solidFill>
                <a:schemeClr val="tx1"/>
              </a:solidFill>
            </a:rPr>
            <a:t> 2 </a:t>
          </a:r>
          <a:r>
            <a:rPr lang="pt-PT" sz="1600" dirty="0" err="1">
              <a:solidFill>
                <a:schemeClr val="tx1"/>
              </a:solidFill>
            </a:rPr>
            <a:t>health</a:t>
          </a:r>
          <a:r>
            <a:rPr lang="pt-PT" sz="1600" dirty="0">
              <a:solidFill>
                <a:schemeClr val="tx1"/>
              </a:solidFill>
            </a:rPr>
            <a:t> </a:t>
          </a:r>
          <a:r>
            <a:rPr lang="pt-PT" sz="1600" dirty="0" err="1">
              <a:solidFill>
                <a:schemeClr val="tx1"/>
              </a:solidFill>
            </a:rPr>
            <a:t>facilities</a:t>
          </a:r>
          <a:r>
            <a:rPr lang="pt-PT" sz="1600" dirty="0">
              <a:solidFill>
                <a:schemeClr val="tx1"/>
              </a:solidFill>
            </a:rPr>
            <a:t> </a:t>
          </a:r>
          <a:r>
            <a:rPr lang="pt-PT" sz="1600" dirty="0" err="1">
              <a:solidFill>
                <a:schemeClr val="tx1"/>
              </a:solidFill>
            </a:rPr>
            <a:t>affected</a:t>
          </a:r>
          <a:endParaRPr lang="en-US" sz="1600" dirty="0">
            <a:solidFill>
              <a:schemeClr val="tx1"/>
            </a:solidFill>
          </a:endParaRPr>
        </a:p>
      </dgm:t>
    </dgm:pt>
    <dgm:pt modelId="{D9A72A98-3969-4A42-9A0E-2D052CD72AFD}" type="parTrans" cxnId="{9399F5A2-6A6E-41B4-A417-6D08386E90C7}">
      <dgm:prSet/>
      <dgm:spPr/>
      <dgm:t>
        <a:bodyPr/>
        <a:lstStyle/>
        <a:p>
          <a:endParaRPr lang="pt-PT" sz="1600">
            <a:solidFill>
              <a:schemeClr val="tx1"/>
            </a:solidFill>
          </a:endParaRPr>
        </a:p>
      </dgm:t>
    </dgm:pt>
    <dgm:pt modelId="{64666561-A0C2-4EB9-8B4A-2DA023283BDE}" type="sibTrans" cxnId="{9399F5A2-6A6E-41B4-A417-6D08386E90C7}">
      <dgm:prSet/>
      <dgm:spPr/>
      <dgm:t>
        <a:bodyPr/>
        <a:lstStyle/>
        <a:p>
          <a:endParaRPr lang="pt-PT" sz="1600">
            <a:solidFill>
              <a:schemeClr val="tx1"/>
            </a:solidFill>
          </a:endParaRPr>
        </a:p>
      </dgm:t>
    </dgm:pt>
    <dgm:pt modelId="{B6ADE8AF-66D2-480A-ABAC-46FA2A46EE56}">
      <dgm:prSet custT="1"/>
      <dgm:spPr>
        <a:solidFill>
          <a:schemeClr val="bg1"/>
        </a:solidFill>
      </dgm:spPr>
      <dgm:t>
        <a:bodyPr/>
        <a:lstStyle/>
        <a:p>
          <a:r>
            <a:rPr lang="en-US" sz="1600" dirty="0">
              <a:solidFill>
                <a:schemeClr val="tx1"/>
              </a:solidFill>
            </a:rPr>
            <a:t>Railways, roads, trade and essential services affected</a:t>
          </a:r>
          <a:endParaRPr lang="pt-PT" sz="1600" dirty="0">
            <a:solidFill>
              <a:schemeClr val="tx1"/>
            </a:solidFill>
          </a:endParaRPr>
        </a:p>
      </dgm:t>
    </dgm:pt>
    <dgm:pt modelId="{CE4E69FC-54D4-4C61-B987-A95D249D9E6C}" type="parTrans" cxnId="{B2809E1E-C147-4898-85E8-B5BFDA664231}">
      <dgm:prSet/>
      <dgm:spPr/>
      <dgm:t>
        <a:bodyPr/>
        <a:lstStyle/>
        <a:p>
          <a:endParaRPr lang="pt-PT" sz="1600">
            <a:solidFill>
              <a:schemeClr val="tx1"/>
            </a:solidFill>
          </a:endParaRPr>
        </a:p>
      </dgm:t>
    </dgm:pt>
    <dgm:pt modelId="{7BFAF1D5-1CA4-4167-9768-DDE9947556D1}" type="sibTrans" cxnId="{B2809E1E-C147-4898-85E8-B5BFDA664231}">
      <dgm:prSet/>
      <dgm:spPr/>
      <dgm:t>
        <a:bodyPr/>
        <a:lstStyle/>
        <a:p>
          <a:endParaRPr lang="pt-PT" sz="1600">
            <a:solidFill>
              <a:schemeClr val="tx1"/>
            </a:solidFill>
          </a:endParaRPr>
        </a:p>
      </dgm:t>
    </dgm:pt>
    <dgm:pt modelId="{4CFFC951-07BC-466E-972B-A5126EA61BC0}" type="pres">
      <dgm:prSet presAssocID="{524BC7E9-8991-437A-9792-33F163CD8976}" presName="Name0" presStyleCnt="0">
        <dgm:presLayoutVars>
          <dgm:chMax val="7"/>
          <dgm:chPref val="7"/>
          <dgm:dir/>
        </dgm:presLayoutVars>
      </dgm:prSet>
      <dgm:spPr/>
    </dgm:pt>
    <dgm:pt modelId="{8AF51EE3-7C3D-4807-8B31-9126809204D0}" type="pres">
      <dgm:prSet presAssocID="{524BC7E9-8991-437A-9792-33F163CD8976}" presName="Name1" presStyleCnt="0"/>
      <dgm:spPr/>
    </dgm:pt>
    <dgm:pt modelId="{DEA63F7D-0F0D-43B2-BD42-69C85FBCA346}" type="pres">
      <dgm:prSet presAssocID="{524BC7E9-8991-437A-9792-33F163CD8976}" presName="cycle" presStyleCnt="0"/>
      <dgm:spPr/>
    </dgm:pt>
    <dgm:pt modelId="{FCBA988A-144D-4D99-BFAD-3DAD9533F87D}" type="pres">
      <dgm:prSet presAssocID="{524BC7E9-8991-437A-9792-33F163CD8976}" presName="srcNode" presStyleLbl="node1" presStyleIdx="0" presStyleCnt="5"/>
      <dgm:spPr/>
    </dgm:pt>
    <dgm:pt modelId="{EA76058F-975F-4850-BF89-B9730081F2DA}" type="pres">
      <dgm:prSet presAssocID="{524BC7E9-8991-437A-9792-33F163CD8976}" presName="conn" presStyleLbl="parChTrans1D2" presStyleIdx="0" presStyleCnt="1"/>
      <dgm:spPr/>
    </dgm:pt>
    <dgm:pt modelId="{9DDC084E-3C09-4EB9-8CFE-46BA1452EAB5}" type="pres">
      <dgm:prSet presAssocID="{524BC7E9-8991-437A-9792-33F163CD8976}" presName="extraNode" presStyleLbl="node1" presStyleIdx="0" presStyleCnt="5"/>
      <dgm:spPr/>
    </dgm:pt>
    <dgm:pt modelId="{6954A683-4343-4CA2-9E94-407C767BE7C7}" type="pres">
      <dgm:prSet presAssocID="{524BC7E9-8991-437A-9792-33F163CD8976}" presName="dstNode" presStyleLbl="node1" presStyleIdx="0" presStyleCnt="5"/>
      <dgm:spPr/>
    </dgm:pt>
    <dgm:pt modelId="{DC328D79-D3F7-433D-AB89-A72C0B00BC16}" type="pres">
      <dgm:prSet presAssocID="{4FEAA7DA-DA5B-4CB8-ABA5-53CEFC9758AC}" presName="text_1" presStyleLbl="node1" presStyleIdx="0" presStyleCnt="5">
        <dgm:presLayoutVars>
          <dgm:bulletEnabled val="1"/>
        </dgm:presLayoutVars>
      </dgm:prSet>
      <dgm:spPr/>
    </dgm:pt>
    <dgm:pt modelId="{5C49D9C4-4688-4ABB-8FF3-660E92F6BA57}" type="pres">
      <dgm:prSet presAssocID="{4FEAA7DA-DA5B-4CB8-ABA5-53CEFC9758AC}" presName="accent_1" presStyleCnt="0"/>
      <dgm:spPr/>
    </dgm:pt>
    <dgm:pt modelId="{857A6F69-19F1-4F89-BEAB-464D344ED2FE}" type="pres">
      <dgm:prSet presAssocID="{4FEAA7DA-DA5B-4CB8-ABA5-53CEFC9758AC}" presName="accentRepeatNode" presStyleLbl="solidFgAcc1" presStyleIdx="0" presStyleCnt="5"/>
      <dgm:spPr>
        <a:solidFill>
          <a:srgbClr val="236F86"/>
        </a:solidFill>
        <a:ln>
          <a:solidFill>
            <a:srgbClr val="236F86"/>
          </a:solidFill>
        </a:ln>
      </dgm:spPr>
    </dgm:pt>
    <dgm:pt modelId="{1F7D5C02-1376-42DB-823F-B349BAF0B235}" type="pres">
      <dgm:prSet presAssocID="{2666A4EE-5714-4ADE-9AD1-710E5F0A6DE7}" presName="text_2" presStyleLbl="node1" presStyleIdx="1" presStyleCnt="5" custLinFactNeighborX="109">
        <dgm:presLayoutVars>
          <dgm:bulletEnabled val="1"/>
        </dgm:presLayoutVars>
      </dgm:prSet>
      <dgm:spPr/>
    </dgm:pt>
    <dgm:pt modelId="{134E3F99-3750-4A79-AE2A-C97DE1589EEB}" type="pres">
      <dgm:prSet presAssocID="{2666A4EE-5714-4ADE-9AD1-710E5F0A6DE7}" presName="accent_2" presStyleCnt="0"/>
      <dgm:spPr/>
    </dgm:pt>
    <dgm:pt modelId="{6492B7F1-DC22-4AC6-B183-2E7525656C26}" type="pres">
      <dgm:prSet presAssocID="{2666A4EE-5714-4ADE-9AD1-710E5F0A6DE7}" presName="accentRepeatNode" presStyleLbl="solidFgAcc1" presStyleIdx="1" presStyleCnt="5"/>
      <dgm:spPr>
        <a:solidFill>
          <a:srgbClr val="3D98BA"/>
        </a:solidFill>
        <a:ln>
          <a:solidFill>
            <a:srgbClr val="3D98BA"/>
          </a:solidFill>
        </a:ln>
      </dgm:spPr>
    </dgm:pt>
    <dgm:pt modelId="{0CA6CDA2-D54C-4644-A492-1BDC184BA5D2}" type="pres">
      <dgm:prSet presAssocID="{9B038AD7-54EF-4A7E-BDE3-44FB5C05DC89}" presName="text_3" presStyleLbl="node1" presStyleIdx="2" presStyleCnt="5">
        <dgm:presLayoutVars>
          <dgm:bulletEnabled val="1"/>
        </dgm:presLayoutVars>
      </dgm:prSet>
      <dgm:spPr/>
    </dgm:pt>
    <dgm:pt modelId="{D2FA047A-487F-4B4B-903D-649D6A2E7CEA}" type="pres">
      <dgm:prSet presAssocID="{9B038AD7-54EF-4A7E-BDE3-44FB5C05DC89}" presName="accent_3" presStyleCnt="0"/>
      <dgm:spPr/>
    </dgm:pt>
    <dgm:pt modelId="{1EA64594-51D1-495D-A88D-9E7DE2761BB3}" type="pres">
      <dgm:prSet presAssocID="{9B038AD7-54EF-4A7E-BDE3-44FB5C05DC89}" presName="accentRepeatNode" presStyleLbl="solidFgAcc1" presStyleIdx="2" presStyleCnt="5"/>
      <dgm:spPr>
        <a:solidFill>
          <a:srgbClr val="B6CFDC"/>
        </a:solidFill>
        <a:ln>
          <a:solidFill>
            <a:srgbClr val="B6CFDC"/>
          </a:solidFill>
        </a:ln>
      </dgm:spPr>
    </dgm:pt>
    <dgm:pt modelId="{D5176CD0-96AD-4C81-99E8-3E05BD2BD59C}" type="pres">
      <dgm:prSet presAssocID="{9F9B07B3-7A8C-4126-9C47-FECEABEA6354}" presName="text_4" presStyleLbl="node1" presStyleIdx="3" presStyleCnt="5">
        <dgm:presLayoutVars>
          <dgm:bulletEnabled val="1"/>
        </dgm:presLayoutVars>
      </dgm:prSet>
      <dgm:spPr/>
    </dgm:pt>
    <dgm:pt modelId="{50B9513A-4E32-4411-8AB7-7C37B3770FB6}" type="pres">
      <dgm:prSet presAssocID="{9F9B07B3-7A8C-4126-9C47-FECEABEA6354}" presName="accent_4" presStyleCnt="0"/>
      <dgm:spPr/>
    </dgm:pt>
    <dgm:pt modelId="{DAD7FCC8-64FC-4934-9F01-0085D4FF0B74}" type="pres">
      <dgm:prSet presAssocID="{9F9B07B3-7A8C-4126-9C47-FECEABEA6354}" presName="accentRepeatNode" presStyleLbl="solidFgAcc1" presStyleIdx="3" presStyleCnt="5"/>
      <dgm:spPr>
        <a:solidFill>
          <a:srgbClr val="7BB2CA"/>
        </a:solidFill>
        <a:ln>
          <a:solidFill>
            <a:srgbClr val="7BB2CA"/>
          </a:solidFill>
        </a:ln>
      </dgm:spPr>
    </dgm:pt>
    <dgm:pt modelId="{CBD95ED8-35ED-40BA-9DEA-31830E4BEB38}" type="pres">
      <dgm:prSet presAssocID="{B6ADE8AF-66D2-480A-ABAC-46FA2A46EE56}" presName="text_5" presStyleLbl="node1" presStyleIdx="4" presStyleCnt="5">
        <dgm:presLayoutVars>
          <dgm:bulletEnabled val="1"/>
        </dgm:presLayoutVars>
      </dgm:prSet>
      <dgm:spPr/>
    </dgm:pt>
    <dgm:pt modelId="{C4262ED3-81F3-40FA-91B8-C4121A6A4B83}" type="pres">
      <dgm:prSet presAssocID="{B6ADE8AF-66D2-480A-ABAC-46FA2A46EE56}" presName="accent_5" presStyleCnt="0"/>
      <dgm:spPr/>
    </dgm:pt>
    <dgm:pt modelId="{28FDC7B3-93C6-4DFC-BF7F-6916FD1B072E}" type="pres">
      <dgm:prSet presAssocID="{B6ADE8AF-66D2-480A-ABAC-46FA2A46EE56}" presName="accentRepeatNode" presStyleLbl="solidFgAcc1" presStyleIdx="4" presStyleCnt="5"/>
      <dgm:spPr>
        <a:solidFill>
          <a:srgbClr val="3D98BA"/>
        </a:solidFill>
        <a:ln>
          <a:solidFill>
            <a:srgbClr val="3D98BA"/>
          </a:solidFill>
        </a:ln>
      </dgm:spPr>
    </dgm:pt>
  </dgm:ptLst>
  <dgm:cxnLst>
    <dgm:cxn modelId="{F9BD8E09-39E1-4A26-9AB1-EA3BC5F8EC83}" srcId="{524BC7E9-8991-437A-9792-33F163CD8976}" destId="{4FEAA7DA-DA5B-4CB8-ABA5-53CEFC9758AC}" srcOrd="0" destOrd="0" parTransId="{AFE2BA2F-377C-447E-97D2-5FF1F5D10EE1}" sibTransId="{65882A17-834E-4609-A497-B3A3B4B82197}"/>
    <dgm:cxn modelId="{867E391A-70A6-423B-9F8D-F21661EF9515}" type="presOf" srcId="{2666A4EE-5714-4ADE-9AD1-710E5F0A6DE7}" destId="{1F7D5C02-1376-42DB-823F-B349BAF0B235}" srcOrd="0" destOrd="0" presId="urn:microsoft.com/office/officeart/2008/layout/VerticalCurvedList"/>
    <dgm:cxn modelId="{B2809E1E-C147-4898-85E8-B5BFDA664231}" srcId="{524BC7E9-8991-437A-9792-33F163CD8976}" destId="{B6ADE8AF-66D2-480A-ABAC-46FA2A46EE56}" srcOrd="4" destOrd="0" parTransId="{CE4E69FC-54D4-4C61-B987-A95D249D9E6C}" sibTransId="{7BFAF1D5-1CA4-4167-9768-DDE9947556D1}"/>
    <dgm:cxn modelId="{06E9D922-AFB3-473B-A289-04C0078EFD98}" type="presOf" srcId="{B6ADE8AF-66D2-480A-ABAC-46FA2A46EE56}" destId="{CBD95ED8-35ED-40BA-9DEA-31830E4BEB38}" srcOrd="0" destOrd="0" presId="urn:microsoft.com/office/officeart/2008/layout/VerticalCurvedList"/>
    <dgm:cxn modelId="{6471EA62-249A-40C4-BE26-ADF0D71DCECF}" type="presOf" srcId="{9F9B07B3-7A8C-4126-9C47-FECEABEA6354}" destId="{D5176CD0-96AD-4C81-99E8-3E05BD2BD59C}" srcOrd="0" destOrd="0" presId="urn:microsoft.com/office/officeart/2008/layout/VerticalCurvedList"/>
    <dgm:cxn modelId="{9399F5A2-6A6E-41B4-A417-6D08386E90C7}" srcId="{524BC7E9-8991-437A-9792-33F163CD8976}" destId="{9F9B07B3-7A8C-4126-9C47-FECEABEA6354}" srcOrd="3" destOrd="0" parTransId="{D9A72A98-3969-4A42-9A0E-2D052CD72AFD}" sibTransId="{64666561-A0C2-4EB9-8B4A-2DA023283BDE}"/>
    <dgm:cxn modelId="{A38253AD-C896-4F58-845A-B2E2275D04DA}" type="presOf" srcId="{524BC7E9-8991-437A-9792-33F163CD8976}" destId="{4CFFC951-07BC-466E-972B-A5126EA61BC0}" srcOrd="0" destOrd="0" presId="urn:microsoft.com/office/officeart/2008/layout/VerticalCurvedList"/>
    <dgm:cxn modelId="{5A1F26B0-1370-4275-BECD-AC51EFBB4EDB}" srcId="{524BC7E9-8991-437A-9792-33F163CD8976}" destId="{2666A4EE-5714-4ADE-9AD1-710E5F0A6DE7}" srcOrd="1" destOrd="0" parTransId="{B348BDD9-7FC2-48A7-B9D6-5E6FB7630322}" sibTransId="{809F2504-F4F4-4973-8BA1-B4CD35834A8D}"/>
    <dgm:cxn modelId="{18B13FC9-D0EB-403A-9C53-625BB3230864}" type="presOf" srcId="{65882A17-834E-4609-A497-B3A3B4B82197}" destId="{EA76058F-975F-4850-BF89-B9730081F2DA}" srcOrd="0" destOrd="0" presId="urn:microsoft.com/office/officeart/2008/layout/VerticalCurvedList"/>
    <dgm:cxn modelId="{463FDDCB-2254-4367-AF1C-3A3918C4E3E8}" srcId="{524BC7E9-8991-437A-9792-33F163CD8976}" destId="{9B038AD7-54EF-4A7E-BDE3-44FB5C05DC89}" srcOrd="2" destOrd="0" parTransId="{C3043493-F9AB-44C9-85B0-1B4D6CD7DB32}" sibTransId="{29D014A5-6ACF-4C3C-81EA-A60BE92A875E}"/>
    <dgm:cxn modelId="{69328FCC-F12A-44F8-AA76-D962B21CF0A6}" type="presOf" srcId="{9B038AD7-54EF-4A7E-BDE3-44FB5C05DC89}" destId="{0CA6CDA2-D54C-4644-A492-1BDC184BA5D2}" srcOrd="0" destOrd="0" presId="urn:microsoft.com/office/officeart/2008/layout/VerticalCurvedList"/>
    <dgm:cxn modelId="{4D5F90D8-FF8F-4E65-A99B-ACB96BE122AD}" type="presOf" srcId="{4FEAA7DA-DA5B-4CB8-ABA5-53CEFC9758AC}" destId="{DC328D79-D3F7-433D-AB89-A72C0B00BC16}" srcOrd="0" destOrd="0" presId="urn:microsoft.com/office/officeart/2008/layout/VerticalCurvedList"/>
    <dgm:cxn modelId="{97CB4B0B-F702-42C4-8D56-A0E543FE4F01}" type="presParOf" srcId="{4CFFC951-07BC-466E-972B-A5126EA61BC0}" destId="{8AF51EE3-7C3D-4807-8B31-9126809204D0}" srcOrd="0" destOrd="0" presId="urn:microsoft.com/office/officeart/2008/layout/VerticalCurvedList"/>
    <dgm:cxn modelId="{3F70B8F6-72F6-47CF-84A6-20587462FD5B}" type="presParOf" srcId="{8AF51EE3-7C3D-4807-8B31-9126809204D0}" destId="{DEA63F7D-0F0D-43B2-BD42-69C85FBCA346}" srcOrd="0" destOrd="0" presId="urn:microsoft.com/office/officeart/2008/layout/VerticalCurvedList"/>
    <dgm:cxn modelId="{9DCF2461-0B3E-42F1-9E93-634E221D5A4B}" type="presParOf" srcId="{DEA63F7D-0F0D-43B2-BD42-69C85FBCA346}" destId="{FCBA988A-144D-4D99-BFAD-3DAD9533F87D}" srcOrd="0" destOrd="0" presId="urn:microsoft.com/office/officeart/2008/layout/VerticalCurvedList"/>
    <dgm:cxn modelId="{9AC81F91-19A3-4BA4-A7C9-5B88F7D19F4C}" type="presParOf" srcId="{DEA63F7D-0F0D-43B2-BD42-69C85FBCA346}" destId="{EA76058F-975F-4850-BF89-B9730081F2DA}" srcOrd="1" destOrd="0" presId="urn:microsoft.com/office/officeart/2008/layout/VerticalCurvedList"/>
    <dgm:cxn modelId="{35A38AE9-CEA3-4CE2-A4DD-8BBF03BF769A}" type="presParOf" srcId="{DEA63F7D-0F0D-43B2-BD42-69C85FBCA346}" destId="{9DDC084E-3C09-4EB9-8CFE-46BA1452EAB5}" srcOrd="2" destOrd="0" presId="urn:microsoft.com/office/officeart/2008/layout/VerticalCurvedList"/>
    <dgm:cxn modelId="{E32250A4-3749-40CD-BDC7-88604C19D260}" type="presParOf" srcId="{DEA63F7D-0F0D-43B2-BD42-69C85FBCA346}" destId="{6954A683-4343-4CA2-9E94-407C767BE7C7}" srcOrd="3" destOrd="0" presId="urn:microsoft.com/office/officeart/2008/layout/VerticalCurvedList"/>
    <dgm:cxn modelId="{0666B53E-9CB9-42A0-8D3B-BA9C6C4D64C7}" type="presParOf" srcId="{8AF51EE3-7C3D-4807-8B31-9126809204D0}" destId="{DC328D79-D3F7-433D-AB89-A72C0B00BC16}" srcOrd="1" destOrd="0" presId="urn:microsoft.com/office/officeart/2008/layout/VerticalCurvedList"/>
    <dgm:cxn modelId="{DA611E04-6F35-418F-A12D-F25200ABFC89}" type="presParOf" srcId="{8AF51EE3-7C3D-4807-8B31-9126809204D0}" destId="{5C49D9C4-4688-4ABB-8FF3-660E92F6BA57}" srcOrd="2" destOrd="0" presId="urn:microsoft.com/office/officeart/2008/layout/VerticalCurvedList"/>
    <dgm:cxn modelId="{BD052B99-D9B4-40FA-A078-2A2C86ACB035}" type="presParOf" srcId="{5C49D9C4-4688-4ABB-8FF3-660E92F6BA57}" destId="{857A6F69-19F1-4F89-BEAB-464D344ED2FE}" srcOrd="0" destOrd="0" presId="urn:microsoft.com/office/officeart/2008/layout/VerticalCurvedList"/>
    <dgm:cxn modelId="{D29CEAB2-A7EF-4998-AAD7-9BE47C16C25C}" type="presParOf" srcId="{8AF51EE3-7C3D-4807-8B31-9126809204D0}" destId="{1F7D5C02-1376-42DB-823F-B349BAF0B235}" srcOrd="3" destOrd="0" presId="urn:microsoft.com/office/officeart/2008/layout/VerticalCurvedList"/>
    <dgm:cxn modelId="{49BED29E-C87F-4136-8223-2BE6BB4460F7}" type="presParOf" srcId="{8AF51EE3-7C3D-4807-8B31-9126809204D0}" destId="{134E3F99-3750-4A79-AE2A-C97DE1589EEB}" srcOrd="4" destOrd="0" presId="urn:microsoft.com/office/officeart/2008/layout/VerticalCurvedList"/>
    <dgm:cxn modelId="{AA3EB771-BD72-49DF-A7DC-7C22AF68F742}" type="presParOf" srcId="{134E3F99-3750-4A79-AE2A-C97DE1589EEB}" destId="{6492B7F1-DC22-4AC6-B183-2E7525656C26}" srcOrd="0" destOrd="0" presId="urn:microsoft.com/office/officeart/2008/layout/VerticalCurvedList"/>
    <dgm:cxn modelId="{2FB10AD8-AA51-4FE8-B1CD-364F7169AD93}" type="presParOf" srcId="{8AF51EE3-7C3D-4807-8B31-9126809204D0}" destId="{0CA6CDA2-D54C-4644-A492-1BDC184BA5D2}" srcOrd="5" destOrd="0" presId="urn:microsoft.com/office/officeart/2008/layout/VerticalCurvedList"/>
    <dgm:cxn modelId="{3D5E11A5-B9BA-42C5-8DCA-41B078EF0FDE}" type="presParOf" srcId="{8AF51EE3-7C3D-4807-8B31-9126809204D0}" destId="{D2FA047A-487F-4B4B-903D-649D6A2E7CEA}" srcOrd="6" destOrd="0" presId="urn:microsoft.com/office/officeart/2008/layout/VerticalCurvedList"/>
    <dgm:cxn modelId="{DF771569-DF69-4ABF-BBCE-C8ED184FFBBC}" type="presParOf" srcId="{D2FA047A-487F-4B4B-903D-649D6A2E7CEA}" destId="{1EA64594-51D1-495D-A88D-9E7DE2761BB3}" srcOrd="0" destOrd="0" presId="urn:microsoft.com/office/officeart/2008/layout/VerticalCurvedList"/>
    <dgm:cxn modelId="{2CF1DC2A-A98B-408E-B6FC-86F8F2B8F1EF}" type="presParOf" srcId="{8AF51EE3-7C3D-4807-8B31-9126809204D0}" destId="{D5176CD0-96AD-4C81-99E8-3E05BD2BD59C}" srcOrd="7" destOrd="0" presId="urn:microsoft.com/office/officeart/2008/layout/VerticalCurvedList"/>
    <dgm:cxn modelId="{7C001ACD-35CB-4ED0-860B-BF194AC51EE5}" type="presParOf" srcId="{8AF51EE3-7C3D-4807-8B31-9126809204D0}" destId="{50B9513A-4E32-4411-8AB7-7C37B3770FB6}" srcOrd="8" destOrd="0" presId="urn:microsoft.com/office/officeart/2008/layout/VerticalCurvedList"/>
    <dgm:cxn modelId="{49AF1672-0888-4E69-9CD5-F8DE7F953A6C}" type="presParOf" srcId="{50B9513A-4E32-4411-8AB7-7C37B3770FB6}" destId="{DAD7FCC8-64FC-4934-9F01-0085D4FF0B74}" srcOrd="0" destOrd="0" presId="urn:microsoft.com/office/officeart/2008/layout/VerticalCurvedList"/>
    <dgm:cxn modelId="{B66EF648-9D0B-441C-956E-9FD63B0498A8}" type="presParOf" srcId="{8AF51EE3-7C3D-4807-8B31-9126809204D0}" destId="{CBD95ED8-35ED-40BA-9DEA-31830E4BEB38}" srcOrd="9" destOrd="0" presId="urn:microsoft.com/office/officeart/2008/layout/VerticalCurvedList"/>
    <dgm:cxn modelId="{D187132B-7B16-4171-915C-1ED84C6B7EE0}" type="presParOf" srcId="{8AF51EE3-7C3D-4807-8B31-9126809204D0}" destId="{C4262ED3-81F3-40FA-91B8-C4121A6A4B83}" srcOrd="10" destOrd="0" presId="urn:microsoft.com/office/officeart/2008/layout/VerticalCurvedList"/>
    <dgm:cxn modelId="{6A93FE0D-C220-40F7-9694-08F7AF00210D}" type="presParOf" srcId="{C4262ED3-81F3-40FA-91B8-C4121A6A4B83}" destId="{28FDC7B3-93C6-4DFC-BF7F-6916FD1B072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24BC7E9-8991-437A-9792-33F163CD8976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pt-PT"/>
        </a:p>
      </dgm:t>
    </dgm:pt>
    <dgm:pt modelId="{4FEAA7DA-DA5B-4CB8-ABA5-53CEFC9758AC}">
      <dgm:prSet phldrT="[Texto]" custT="1"/>
      <dgm:spPr>
        <a:solidFill>
          <a:schemeClr val="bg1"/>
        </a:solidFill>
      </dgm:spPr>
      <dgm:t>
        <a:bodyPr/>
        <a:lstStyle/>
        <a:p>
          <a:pPr>
            <a:buClr>
              <a:srgbClr val="026D81"/>
            </a:buClr>
            <a:buFont typeface="Arial" panose="020B0604020202020204" pitchFamily="34" charset="0"/>
            <a:buChar char="•"/>
          </a:pPr>
          <a:r>
            <a:rPr lang="pt-PT" sz="1600" dirty="0">
              <a:solidFill>
                <a:schemeClr val="tx1"/>
              </a:solidFill>
            </a:rPr>
            <a:t>Approved by </a:t>
          </a:r>
          <a:r>
            <a:rPr lang="pt-PT" sz="1600" dirty="0" err="1">
              <a:solidFill>
                <a:schemeClr val="tx1"/>
              </a:solidFill>
            </a:rPr>
            <a:t>the</a:t>
          </a:r>
          <a:r>
            <a:rPr lang="pt-PT" sz="1600" dirty="0">
              <a:solidFill>
                <a:schemeClr val="tx1"/>
              </a:solidFill>
            </a:rPr>
            <a:t> Municipal Civil </a:t>
          </a:r>
          <a:r>
            <a:rPr lang="pt-PT" sz="1600" dirty="0" err="1">
              <a:solidFill>
                <a:schemeClr val="tx1"/>
              </a:solidFill>
            </a:rPr>
            <a:t>Protection</a:t>
          </a:r>
          <a:r>
            <a:rPr lang="pt-PT" sz="1600" dirty="0">
              <a:solidFill>
                <a:schemeClr val="tx1"/>
              </a:solidFill>
            </a:rPr>
            <a:t> </a:t>
          </a:r>
          <a:r>
            <a:rPr lang="pt-PT" sz="1600" dirty="0" err="1">
              <a:solidFill>
                <a:schemeClr val="tx1"/>
              </a:solidFill>
            </a:rPr>
            <a:t>Commission</a:t>
          </a:r>
          <a:r>
            <a:rPr lang="pt-PT" sz="1600" dirty="0">
              <a:solidFill>
                <a:schemeClr val="tx1"/>
              </a:solidFill>
            </a:rPr>
            <a:t> </a:t>
          </a:r>
          <a:r>
            <a:rPr lang="pt-PT" sz="1600" dirty="0" err="1">
              <a:solidFill>
                <a:schemeClr val="tx1"/>
              </a:solidFill>
            </a:rPr>
            <a:t>on</a:t>
          </a:r>
          <a:r>
            <a:rPr lang="pt-PT" sz="1600" dirty="0">
              <a:solidFill>
                <a:schemeClr val="tx1"/>
              </a:solidFill>
            </a:rPr>
            <a:t> </a:t>
          </a:r>
          <a:r>
            <a:rPr lang="pt-PT" sz="1600" dirty="0" err="1">
              <a:solidFill>
                <a:schemeClr val="tx1"/>
              </a:solidFill>
            </a:rPr>
            <a:t>June</a:t>
          </a:r>
          <a:r>
            <a:rPr lang="pt-PT" sz="1600" dirty="0">
              <a:solidFill>
                <a:schemeClr val="tx1"/>
              </a:solidFill>
            </a:rPr>
            <a:t> </a:t>
          </a:r>
          <a:r>
            <a:rPr kumimoji="0" lang="pt-PT" sz="1600" b="0" i="0" u="none" strike="noStrike" cap="none" spc="0" normalizeH="0" baseline="0" noProof="0" dirty="0">
              <a:ln/>
              <a:solidFill>
                <a:schemeClr val="tx1"/>
              </a:solidFill>
              <a:effectLst/>
              <a:uLnTx/>
              <a:uFillTx/>
              <a:latin typeface="Arial"/>
              <a:ea typeface="Aptos" panose="020B0004020202020204" pitchFamily="34" charset="0"/>
              <a:cs typeface="Times New Roman" panose="02020603050405020304" pitchFamily="18" charset="0"/>
            </a:rPr>
            <a:t>27</a:t>
          </a:r>
          <a:r>
            <a:rPr kumimoji="0" lang="pt-PT" sz="1600" b="0" i="0" u="none" strike="noStrike" cap="none" spc="0" normalizeH="0" baseline="30000" noProof="0" dirty="0">
              <a:ln/>
              <a:solidFill>
                <a:schemeClr val="tx1"/>
              </a:solidFill>
              <a:effectLst/>
              <a:uLnTx/>
              <a:uFillTx/>
              <a:latin typeface="Arial"/>
              <a:ea typeface="Aptos" panose="020B0004020202020204" pitchFamily="34" charset="0"/>
              <a:cs typeface="Times New Roman" panose="02020603050405020304" pitchFamily="18" charset="0"/>
            </a:rPr>
            <a:t>th</a:t>
          </a:r>
          <a:r>
            <a:rPr lang="pt-PT" sz="1600" dirty="0">
              <a:solidFill>
                <a:schemeClr val="tx1"/>
              </a:solidFill>
            </a:rPr>
            <a:t>, 2025</a:t>
          </a:r>
        </a:p>
      </dgm:t>
    </dgm:pt>
    <dgm:pt modelId="{AFE2BA2F-377C-447E-97D2-5FF1F5D10EE1}" type="parTrans" cxnId="{F9BD8E09-39E1-4A26-9AB1-EA3BC5F8EC83}">
      <dgm:prSet/>
      <dgm:spPr/>
      <dgm:t>
        <a:bodyPr/>
        <a:lstStyle/>
        <a:p>
          <a:endParaRPr lang="pt-PT" sz="1600">
            <a:solidFill>
              <a:schemeClr val="tx1"/>
            </a:solidFill>
          </a:endParaRPr>
        </a:p>
      </dgm:t>
    </dgm:pt>
    <dgm:pt modelId="{65882A17-834E-4609-A497-B3A3B4B82197}" type="sibTrans" cxnId="{F9BD8E09-39E1-4A26-9AB1-EA3BC5F8EC83}">
      <dgm:prSet/>
      <dgm:spPr/>
      <dgm:t>
        <a:bodyPr/>
        <a:lstStyle/>
        <a:p>
          <a:endParaRPr lang="pt-PT" sz="1600">
            <a:solidFill>
              <a:schemeClr val="tx1"/>
            </a:solidFill>
          </a:endParaRPr>
        </a:p>
      </dgm:t>
    </dgm:pt>
    <dgm:pt modelId="{2666A4EE-5714-4ADE-9AD1-710E5F0A6DE7}">
      <dgm:prSet custT="1"/>
      <dgm:spPr>
        <a:solidFill>
          <a:schemeClr val="bg1"/>
        </a:solidFill>
      </dgm:spPr>
      <dgm:t>
        <a:bodyPr/>
        <a:lstStyle/>
        <a:p>
          <a:r>
            <a:rPr lang="en-US" sz="1600" dirty="0">
              <a:solidFill>
                <a:schemeClr val="tx1"/>
              </a:solidFill>
            </a:rPr>
            <a:t>Anticipates risk scenarios and prepares emergency response </a:t>
          </a:r>
        </a:p>
      </dgm:t>
    </dgm:pt>
    <dgm:pt modelId="{B348BDD9-7FC2-48A7-B9D6-5E6FB7630322}" type="parTrans" cxnId="{5A1F26B0-1370-4275-BECD-AC51EFBB4EDB}">
      <dgm:prSet/>
      <dgm:spPr/>
      <dgm:t>
        <a:bodyPr/>
        <a:lstStyle/>
        <a:p>
          <a:endParaRPr lang="pt-PT" sz="1600">
            <a:solidFill>
              <a:schemeClr val="tx1"/>
            </a:solidFill>
          </a:endParaRPr>
        </a:p>
      </dgm:t>
    </dgm:pt>
    <dgm:pt modelId="{809F2504-F4F4-4973-8BA1-B4CD35834A8D}" type="sibTrans" cxnId="{5A1F26B0-1370-4275-BECD-AC51EFBB4EDB}">
      <dgm:prSet/>
      <dgm:spPr/>
      <dgm:t>
        <a:bodyPr/>
        <a:lstStyle/>
        <a:p>
          <a:endParaRPr lang="pt-PT" sz="1600">
            <a:solidFill>
              <a:schemeClr val="tx1"/>
            </a:solidFill>
          </a:endParaRPr>
        </a:p>
      </dgm:t>
    </dgm:pt>
    <dgm:pt modelId="{3C8C4D23-9966-4D10-86C8-EE23E209EA99}">
      <dgm:prSet custT="1"/>
      <dgm:spPr>
        <a:solidFill>
          <a:schemeClr val="bg1"/>
        </a:solidFill>
      </dgm:spPr>
      <dgm:t>
        <a:bodyPr/>
        <a:lstStyle/>
        <a:p>
          <a:r>
            <a:rPr lang="en-US" sz="1600" dirty="0">
              <a:solidFill>
                <a:schemeClr val="tx1"/>
              </a:solidFill>
            </a:rPr>
            <a:t>Ensures coordination between all civil protection stakeholders </a:t>
          </a:r>
        </a:p>
      </dgm:t>
    </dgm:pt>
    <dgm:pt modelId="{915E01E6-8C11-46CB-AF44-D36720BE1282}" type="parTrans" cxnId="{18AA1619-71B9-484A-B158-0EEC2A217E8A}">
      <dgm:prSet/>
      <dgm:spPr/>
      <dgm:t>
        <a:bodyPr/>
        <a:lstStyle/>
        <a:p>
          <a:endParaRPr lang="pt-PT" sz="1600">
            <a:solidFill>
              <a:schemeClr val="tx1"/>
            </a:solidFill>
          </a:endParaRPr>
        </a:p>
      </dgm:t>
    </dgm:pt>
    <dgm:pt modelId="{F5F15E08-4227-4C1A-A326-04E499D99515}" type="sibTrans" cxnId="{18AA1619-71B9-484A-B158-0EEC2A217E8A}">
      <dgm:prSet/>
      <dgm:spPr/>
      <dgm:t>
        <a:bodyPr/>
        <a:lstStyle/>
        <a:p>
          <a:endParaRPr lang="pt-PT" sz="1600">
            <a:solidFill>
              <a:schemeClr val="tx1"/>
            </a:solidFill>
          </a:endParaRPr>
        </a:p>
      </dgm:t>
    </dgm:pt>
    <dgm:pt modelId="{9B038AD7-54EF-4A7E-BDE3-44FB5C05DC89}">
      <dgm:prSet custT="1"/>
      <dgm:spPr>
        <a:solidFill>
          <a:schemeClr val="bg1"/>
        </a:solidFill>
      </dgm:spPr>
      <dgm:t>
        <a:bodyPr/>
        <a:lstStyle/>
        <a:p>
          <a:r>
            <a:rPr lang="en-US" sz="1600" dirty="0">
              <a:solidFill>
                <a:schemeClr val="tx1"/>
              </a:solidFill>
            </a:rPr>
            <a:t>Aims for a rapid and effective response in case of a tsunami </a:t>
          </a:r>
        </a:p>
      </dgm:t>
    </dgm:pt>
    <dgm:pt modelId="{C3043493-F9AB-44C9-85B0-1B4D6CD7DB32}" type="parTrans" cxnId="{463FDDCB-2254-4367-AF1C-3A3918C4E3E8}">
      <dgm:prSet/>
      <dgm:spPr/>
      <dgm:t>
        <a:bodyPr/>
        <a:lstStyle/>
        <a:p>
          <a:endParaRPr lang="pt-PT" sz="1600">
            <a:solidFill>
              <a:schemeClr val="tx1"/>
            </a:solidFill>
          </a:endParaRPr>
        </a:p>
      </dgm:t>
    </dgm:pt>
    <dgm:pt modelId="{29D014A5-6ACF-4C3C-81EA-A60BE92A875E}" type="sibTrans" cxnId="{463FDDCB-2254-4367-AF1C-3A3918C4E3E8}">
      <dgm:prSet/>
      <dgm:spPr/>
      <dgm:t>
        <a:bodyPr/>
        <a:lstStyle/>
        <a:p>
          <a:endParaRPr lang="pt-PT" sz="1600">
            <a:solidFill>
              <a:schemeClr val="tx1"/>
            </a:solidFill>
          </a:endParaRPr>
        </a:p>
      </dgm:t>
    </dgm:pt>
    <dgm:pt modelId="{9F9B07B3-7A8C-4126-9C47-FECEABEA6354}">
      <dgm:prSet custT="1"/>
      <dgm:spPr>
        <a:solidFill>
          <a:schemeClr val="bg1"/>
        </a:solidFill>
      </dgm:spPr>
      <dgm:t>
        <a:bodyPr/>
        <a:lstStyle/>
        <a:p>
          <a:r>
            <a:rPr lang="en-US" sz="1600" dirty="0">
              <a:solidFill>
                <a:schemeClr val="tx1"/>
              </a:solidFill>
            </a:rPr>
            <a:t>Identifies the most vulnerable areas </a:t>
          </a:r>
        </a:p>
      </dgm:t>
    </dgm:pt>
    <dgm:pt modelId="{D9A72A98-3969-4A42-9A0E-2D052CD72AFD}" type="parTrans" cxnId="{9399F5A2-6A6E-41B4-A417-6D08386E90C7}">
      <dgm:prSet/>
      <dgm:spPr/>
      <dgm:t>
        <a:bodyPr/>
        <a:lstStyle/>
        <a:p>
          <a:endParaRPr lang="pt-PT" sz="1600">
            <a:solidFill>
              <a:schemeClr val="tx1"/>
            </a:solidFill>
          </a:endParaRPr>
        </a:p>
      </dgm:t>
    </dgm:pt>
    <dgm:pt modelId="{64666561-A0C2-4EB9-8B4A-2DA023283BDE}" type="sibTrans" cxnId="{9399F5A2-6A6E-41B4-A417-6D08386E90C7}">
      <dgm:prSet/>
      <dgm:spPr/>
      <dgm:t>
        <a:bodyPr/>
        <a:lstStyle/>
        <a:p>
          <a:endParaRPr lang="pt-PT" sz="1600">
            <a:solidFill>
              <a:schemeClr val="tx1"/>
            </a:solidFill>
          </a:endParaRPr>
        </a:p>
      </dgm:t>
    </dgm:pt>
    <dgm:pt modelId="{B6ADE8AF-66D2-480A-ABAC-46FA2A46EE56}">
      <dgm:prSet custT="1"/>
      <dgm:spPr>
        <a:solidFill>
          <a:schemeClr val="bg1"/>
        </a:solidFill>
      </dgm:spPr>
      <dgm:t>
        <a:bodyPr/>
        <a:lstStyle/>
        <a:p>
          <a:r>
            <a:rPr lang="en-US" sz="1600" dirty="0">
              <a:solidFill>
                <a:schemeClr val="tx1"/>
              </a:solidFill>
            </a:rPr>
            <a:t>Defines roles and responsibilities of each involved entity</a:t>
          </a:r>
          <a:endParaRPr lang="pt-PT" sz="1600" dirty="0">
            <a:solidFill>
              <a:schemeClr val="tx1"/>
            </a:solidFill>
          </a:endParaRPr>
        </a:p>
      </dgm:t>
    </dgm:pt>
    <dgm:pt modelId="{CE4E69FC-54D4-4C61-B987-A95D249D9E6C}" type="parTrans" cxnId="{B2809E1E-C147-4898-85E8-B5BFDA664231}">
      <dgm:prSet/>
      <dgm:spPr/>
      <dgm:t>
        <a:bodyPr/>
        <a:lstStyle/>
        <a:p>
          <a:endParaRPr lang="pt-PT" sz="1600">
            <a:solidFill>
              <a:schemeClr val="tx1"/>
            </a:solidFill>
          </a:endParaRPr>
        </a:p>
      </dgm:t>
    </dgm:pt>
    <dgm:pt modelId="{7BFAF1D5-1CA4-4167-9768-DDE9947556D1}" type="sibTrans" cxnId="{B2809E1E-C147-4898-85E8-B5BFDA664231}">
      <dgm:prSet/>
      <dgm:spPr/>
      <dgm:t>
        <a:bodyPr/>
        <a:lstStyle/>
        <a:p>
          <a:endParaRPr lang="pt-PT" sz="1600">
            <a:solidFill>
              <a:schemeClr val="tx1"/>
            </a:solidFill>
          </a:endParaRPr>
        </a:p>
      </dgm:t>
    </dgm:pt>
    <dgm:pt modelId="{4CFFC951-07BC-466E-972B-A5126EA61BC0}" type="pres">
      <dgm:prSet presAssocID="{524BC7E9-8991-437A-9792-33F163CD8976}" presName="Name0" presStyleCnt="0">
        <dgm:presLayoutVars>
          <dgm:chMax val="7"/>
          <dgm:chPref val="7"/>
          <dgm:dir/>
        </dgm:presLayoutVars>
      </dgm:prSet>
      <dgm:spPr/>
    </dgm:pt>
    <dgm:pt modelId="{8AF51EE3-7C3D-4807-8B31-9126809204D0}" type="pres">
      <dgm:prSet presAssocID="{524BC7E9-8991-437A-9792-33F163CD8976}" presName="Name1" presStyleCnt="0"/>
      <dgm:spPr/>
    </dgm:pt>
    <dgm:pt modelId="{DEA63F7D-0F0D-43B2-BD42-69C85FBCA346}" type="pres">
      <dgm:prSet presAssocID="{524BC7E9-8991-437A-9792-33F163CD8976}" presName="cycle" presStyleCnt="0"/>
      <dgm:spPr/>
    </dgm:pt>
    <dgm:pt modelId="{FCBA988A-144D-4D99-BFAD-3DAD9533F87D}" type="pres">
      <dgm:prSet presAssocID="{524BC7E9-8991-437A-9792-33F163CD8976}" presName="srcNode" presStyleLbl="node1" presStyleIdx="0" presStyleCnt="6"/>
      <dgm:spPr/>
    </dgm:pt>
    <dgm:pt modelId="{EA76058F-975F-4850-BF89-B9730081F2DA}" type="pres">
      <dgm:prSet presAssocID="{524BC7E9-8991-437A-9792-33F163CD8976}" presName="conn" presStyleLbl="parChTrans1D2" presStyleIdx="0" presStyleCnt="1"/>
      <dgm:spPr/>
    </dgm:pt>
    <dgm:pt modelId="{9DDC084E-3C09-4EB9-8CFE-46BA1452EAB5}" type="pres">
      <dgm:prSet presAssocID="{524BC7E9-8991-437A-9792-33F163CD8976}" presName="extraNode" presStyleLbl="node1" presStyleIdx="0" presStyleCnt="6"/>
      <dgm:spPr/>
    </dgm:pt>
    <dgm:pt modelId="{6954A683-4343-4CA2-9E94-407C767BE7C7}" type="pres">
      <dgm:prSet presAssocID="{524BC7E9-8991-437A-9792-33F163CD8976}" presName="dstNode" presStyleLbl="node1" presStyleIdx="0" presStyleCnt="6"/>
      <dgm:spPr/>
    </dgm:pt>
    <dgm:pt modelId="{DC328D79-D3F7-433D-AB89-A72C0B00BC16}" type="pres">
      <dgm:prSet presAssocID="{4FEAA7DA-DA5B-4CB8-ABA5-53CEFC9758AC}" presName="text_1" presStyleLbl="node1" presStyleIdx="0" presStyleCnt="6">
        <dgm:presLayoutVars>
          <dgm:bulletEnabled val="1"/>
        </dgm:presLayoutVars>
      </dgm:prSet>
      <dgm:spPr/>
    </dgm:pt>
    <dgm:pt modelId="{5C49D9C4-4688-4ABB-8FF3-660E92F6BA57}" type="pres">
      <dgm:prSet presAssocID="{4FEAA7DA-DA5B-4CB8-ABA5-53CEFC9758AC}" presName="accent_1" presStyleCnt="0"/>
      <dgm:spPr/>
    </dgm:pt>
    <dgm:pt modelId="{857A6F69-19F1-4F89-BEAB-464D344ED2FE}" type="pres">
      <dgm:prSet presAssocID="{4FEAA7DA-DA5B-4CB8-ABA5-53CEFC9758AC}" presName="accentRepeatNode" presStyleLbl="solidFgAcc1" presStyleIdx="0" presStyleCnt="6"/>
      <dgm:spPr>
        <a:solidFill>
          <a:srgbClr val="236F86"/>
        </a:solidFill>
        <a:ln>
          <a:solidFill>
            <a:srgbClr val="236F86"/>
          </a:solidFill>
        </a:ln>
      </dgm:spPr>
    </dgm:pt>
    <dgm:pt modelId="{1F7D5C02-1376-42DB-823F-B349BAF0B235}" type="pres">
      <dgm:prSet presAssocID="{2666A4EE-5714-4ADE-9AD1-710E5F0A6DE7}" presName="text_2" presStyleLbl="node1" presStyleIdx="1" presStyleCnt="6">
        <dgm:presLayoutVars>
          <dgm:bulletEnabled val="1"/>
        </dgm:presLayoutVars>
      </dgm:prSet>
      <dgm:spPr/>
    </dgm:pt>
    <dgm:pt modelId="{134E3F99-3750-4A79-AE2A-C97DE1589EEB}" type="pres">
      <dgm:prSet presAssocID="{2666A4EE-5714-4ADE-9AD1-710E5F0A6DE7}" presName="accent_2" presStyleCnt="0"/>
      <dgm:spPr/>
    </dgm:pt>
    <dgm:pt modelId="{6492B7F1-DC22-4AC6-B183-2E7525656C26}" type="pres">
      <dgm:prSet presAssocID="{2666A4EE-5714-4ADE-9AD1-710E5F0A6DE7}" presName="accentRepeatNode" presStyleLbl="solidFgAcc1" presStyleIdx="1" presStyleCnt="6"/>
      <dgm:spPr>
        <a:solidFill>
          <a:srgbClr val="3D98BA"/>
        </a:solidFill>
        <a:ln>
          <a:solidFill>
            <a:srgbClr val="3D98BA"/>
          </a:solidFill>
        </a:ln>
      </dgm:spPr>
    </dgm:pt>
    <dgm:pt modelId="{5CBD67C1-BA93-45C8-8FBA-244363A54B77}" type="pres">
      <dgm:prSet presAssocID="{3C8C4D23-9966-4D10-86C8-EE23E209EA99}" presName="text_3" presStyleLbl="node1" presStyleIdx="2" presStyleCnt="6">
        <dgm:presLayoutVars>
          <dgm:bulletEnabled val="1"/>
        </dgm:presLayoutVars>
      </dgm:prSet>
      <dgm:spPr/>
    </dgm:pt>
    <dgm:pt modelId="{9122A229-2964-429C-B607-08998F79D668}" type="pres">
      <dgm:prSet presAssocID="{3C8C4D23-9966-4D10-86C8-EE23E209EA99}" presName="accent_3" presStyleCnt="0"/>
      <dgm:spPr/>
    </dgm:pt>
    <dgm:pt modelId="{0AA8114A-1C74-45F0-BDBD-1B5AD103553E}" type="pres">
      <dgm:prSet presAssocID="{3C8C4D23-9966-4D10-86C8-EE23E209EA99}" presName="accentRepeatNode" presStyleLbl="solidFgAcc1" presStyleIdx="2" presStyleCnt="6"/>
      <dgm:spPr>
        <a:solidFill>
          <a:srgbClr val="7BB2CA"/>
        </a:solidFill>
        <a:ln>
          <a:solidFill>
            <a:srgbClr val="7BB2CA"/>
          </a:solidFill>
        </a:ln>
      </dgm:spPr>
    </dgm:pt>
    <dgm:pt modelId="{532229A7-F202-4A2B-BB59-8D49266E8D18}" type="pres">
      <dgm:prSet presAssocID="{9B038AD7-54EF-4A7E-BDE3-44FB5C05DC89}" presName="text_4" presStyleLbl="node1" presStyleIdx="3" presStyleCnt="6">
        <dgm:presLayoutVars>
          <dgm:bulletEnabled val="1"/>
        </dgm:presLayoutVars>
      </dgm:prSet>
      <dgm:spPr/>
    </dgm:pt>
    <dgm:pt modelId="{9810425F-95AC-4A6E-94AA-1AE1899BA2C3}" type="pres">
      <dgm:prSet presAssocID="{9B038AD7-54EF-4A7E-BDE3-44FB5C05DC89}" presName="accent_4" presStyleCnt="0"/>
      <dgm:spPr/>
    </dgm:pt>
    <dgm:pt modelId="{1EA64594-51D1-495D-A88D-9E7DE2761BB3}" type="pres">
      <dgm:prSet presAssocID="{9B038AD7-54EF-4A7E-BDE3-44FB5C05DC89}" presName="accentRepeatNode" presStyleLbl="solidFgAcc1" presStyleIdx="3" presStyleCnt="6"/>
      <dgm:spPr>
        <a:solidFill>
          <a:srgbClr val="B6CFDC"/>
        </a:solidFill>
        <a:ln>
          <a:solidFill>
            <a:srgbClr val="B6CFDC"/>
          </a:solidFill>
        </a:ln>
      </dgm:spPr>
    </dgm:pt>
    <dgm:pt modelId="{18C8A6F9-3711-477E-95A5-C688FC4EE227}" type="pres">
      <dgm:prSet presAssocID="{9F9B07B3-7A8C-4126-9C47-FECEABEA6354}" presName="text_5" presStyleLbl="node1" presStyleIdx="4" presStyleCnt="6">
        <dgm:presLayoutVars>
          <dgm:bulletEnabled val="1"/>
        </dgm:presLayoutVars>
      </dgm:prSet>
      <dgm:spPr/>
    </dgm:pt>
    <dgm:pt modelId="{1CD66F01-D1A6-4AC9-A5A3-E580F1FF4C40}" type="pres">
      <dgm:prSet presAssocID="{9F9B07B3-7A8C-4126-9C47-FECEABEA6354}" presName="accent_5" presStyleCnt="0"/>
      <dgm:spPr/>
    </dgm:pt>
    <dgm:pt modelId="{DAD7FCC8-64FC-4934-9F01-0085D4FF0B74}" type="pres">
      <dgm:prSet presAssocID="{9F9B07B3-7A8C-4126-9C47-FECEABEA6354}" presName="accentRepeatNode" presStyleLbl="solidFgAcc1" presStyleIdx="4" presStyleCnt="6"/>
      <dgm:spPr>
        <a:solidFill>
          <a:srgbClr val="7BB2CA"/>
        </a:solidFill>
        <a:ln>
          <a:solidFill>
            <a:srgbClr val="7BB2CA"/>
          </a:solidFill>
        </a:ln>
      </dgm:spPr>
    </dgm:pt>
    <dgm:pt modelId="{C00DFE9F-DB30-425B-982C-71BCE6C0B346}" type="pres">
      <dgm:prSet presAssocID="{B6ADE8AF-66D2-480A-ABAC-46FA2A46EE56}" presName="text_6" presStyleLbl="node1" presStyleIdx="5" presStyleCnt="6">
        <dgm:presLayoutVars>
          <dgm:bulletEnabled val="1"/>
        </dgm:presLayoutVars>
      </dgm:prSet>
      <dgm:spPr/>
    </dgm:pt>
    <dgm:pt modelId="{DF90B8CE-E256-4DD6-B384-0FB5249E8033}" type="pres">
      <dgm:prSet presAssocID="{B6ADE8AF-66D2-480A-ABAC-46FA2A46EE56}" presName="accent_6" presStyleCnt="0"/>
      <dgm:spPr/>
    </dgm:pt>
    <dgm:pt modelId="{28FDC7B3-93C6-4DFC-BF7F-6916FD1B072E}" type="pres">
      <dgm:prSet presAssocID="{B6ADE8AF-66D2-480A-ABAC-46FA2A46EE56}" presName="accentRepeatNode" presStyleLbl="solidFgAcc1" presStyleIdx="5" presStyleCnt="6"/>
      <dgm:spPr>
        <a:solidFill>
          <a:srgbClr val="3D98BA"/>
        </a:solidFill>
        <a:ln>
          <a:solidFill>
            <a:srgbClr val="3D98BA"/>
          </a:solidFill>
        </a:ln>
      </dgm:spPr>
    </dgm:pt>
  </dgm:ptLst>
  <dgm:cxnLst>
    <dgm:cxn modelId="{F9BD8E09-39E1-4A26-9AB1-EA3BC5F8EC83}" srcId="{524BC7E9-8991-437A-9792-33F163CD8976}" destId="{4FEAA7DA-DA5B-4CB8-ABA5-53CEFC9758AC}" srcOrd="0" destOrd="0" parTransId="{AFE2BA2F-377C-447E-97D2-5FF1F5D10EE1}" sibTransId="{65882A17-834E-4609-A497-B3A3B4B82197}"/>
    <dgm:cxn modelId="{380BA90B-7F5A-4ADA-8BE9-C806F3258319}" type="presOf" srcId="{3C8C4D23-9966-4D10-86C8-EE23E209EA99}" destId="{5CBD67C1-BA93-45C8-8FBA-244363A54B77}" srcOrd="0" destOrd="0" presId="urn:microsoft.com/office/officeart/2008/layout/VerticalCurvedList"/>
    <dgm:cxn modelId="{B93FD60B-4EB9-43EB-A0B7-0478F956FCC1}" type="presOf" srcId="{B6ADE8AF-66D2-480A-ABAC-46FA2A46EE56}" destId="{C00DFE9F-DB30-425B-982C-71BCE6C0B346}" srcOrd="0" destOrd="0" presId="urn:microsoft.com/office/officeart/2008/layout/VerticalCurvedList"/>
    <dgm:cxn modelId="{18AA1619-71B9-484A-B158-0EEC2A217E8A}" srcId="{524BC7E9-8991-437A-9792-33F163CD8976}" destId="{3C8C4D23-9966-4D10-86C8-EE23E209EA99}" srcOrd="2" destOrd="0" parTransId="{915E01E6-8C11-46CB-AF44-D36720BE1282}" sibTransId="{F5F15E08-4227-4C1A-A326-04E499D99515}"/>
    <dgm:cxn modelId="{867E391A-70A6-423B-9F8D-F21661EF9515}" type="presOf" srcId="{2666A4EE-5714-4ADE-9AD1-710E5F0A6DE7}" destId="{1F7D5C02-1376-42DB-823F-B349BAF0B235}" srcOrd="0" destOrd="0" presId="urn:microsoft.com/office/officeart/2008/layout/VerticalCurvedList"/>
    <dgm:cxn modelId="{5BBE9C1E-EFDD-4E12-91AF-500F119F8412}" type="presOf" srcId="{9B038AD7-54EF-4A7E-BDE3-44FB5C05DC89}" destId="{532229A7-F202-4A2B-BB59-8D49266E8D18}" srcOrd="0" destOrd="0" presId="urn:microsoft.com/office/officeart/2008/layout/VerticalCurvedList"/>
    <dgm:cxn modelId="{B2809E1E-C147-4898-85E8-B5BFDA664231}" srcId="{524BC7E9-8991-437A-9792-33F163CD8976}" destId="{B6ADE8AF-66D2-480A-ABAC-46FA2A46EE56}" srcOrd="5" destOrd="0" parTransId="{CE4E69FC-54D4-4C61-B987-A95D249D9E6C}" sibTransId="{7BFAF1D5-1CA4-4167-9768-DDE9947556D1}"/>
    <dgm:cxn modelId="{46CC617D-5212-4B3C-9DB2-0286BBAF0015}" type="presOf" srcId="{9F9B07B3-7A8C-4126-9C47-FECEABEA6354}" destId="{18C8A6F9-3711-477E-95A5-C688FC4EE227}" srcOrd="0" destOrd="0" presId="urn:microsoft.com/office/officeart/2008/layout/VerticalCurvedList"/>
    <dgm:cxn modelId="{9399F5A2-6A6E-41B4-A417-6D08386E90C7}" srcId="{524BC7E9-8991-437A-9792-33F163CD8976}" destId="{9F9B07B3-7A8C-4126-9C47-FECEABEA6354}" srcOrd="4" destOrd="0" parTransId="{D9A72A98-3969-4A42-9A0E-2D052CD72AFD}" sibTransId="{64666561-A0C2-4EB9-8B4A-2DA023283BDE}"/>
    <dgm:cxn modelId="{A38253AD-C896-4F58-845A-B2E2275D04DA}" type="presOf" srcId="{524BC7E9-8991-437A-9792-33F163CD8976}" destId="{4CFFC951-07BC-466E-972B-A5126EA61BC0}" srcOrd="0" destOrd="0" presId="urn:microsoft.com/office/officeart/2008/layout/VerticalCurvedList"/>
    <dgm:cxn modelId="{5A1F26B0-1370-4275-BECD-AC51EFBB4EDB}" srcId="{524BC7E9-8991-437A-9792-33F163CD8976}" destId="{2666A4EE-5714-4ADE-9AD1-710E5F0A6DE7}" srcOrd="1" destOrd="0" parTransId="{B348BDD9-7FC2-48A7-B9D6-5E6FB7630322}" sibTransId="{809F2504-F4F4-4973-8BA1-B4CD35834A8D}"/>
    <dgm:cxn modelId="{18B13FC9-D0EB-403A-9C53-625BB3230864}" type="presOf" srcId="{65882A17-834E-4609-A497-B3A3B4B82197}" destId="{EA76058F-975F-4850-BF89-B9730081F2DA}" srcOrd="0" destOrd="0" presId="urn:microsoft.com/office/officeart/2008/layout/VerticalCurvedList"/>
    <dgm:cxn modelId="{463FDDCB-2254-4367-AF1C-3A3918C4E3E8}" srcId="{524BC7E9-8991-437A-9792-33F163CD8976}" destId="{9B038AD7-54EF-4A7E-BDE3-44FB5C05DC89}" srcOrd="3" destOrd="0" parTransId="{C3043493-F9AB-44C9-85B0-1B4D6CD7DB32}" sibTransId="{29D014A5-6ACF-4C3C-81EA-A60BE92A875E}"/>
    <dgm:cxn modelId="{4D5F90D8-FF8F-4E65-A99B-ACB96BE122AD}" type="presOf" srcId="{4FEAA7DA-DA5B-4CB8-ABA5-53CEFC9758AC}" destId="{DC328D79-D3F7-433D-AB89-A72C0B00BC16}" srcOrd="0" destOrd="0" presId="urn:microsoft.com/office/officeart/2008/layout/VerticalCurvedList"/>
    <dgm:cxn modelId="{97CB4B0B-F702-42C4-8D56-A0E543FE4F01}" type="presParOf" srcId="{4CFFC951-07BC-466E-972B-A5126EA61BC0}" destId="{8AF51EE3-7C3D-4807-8B31-9126809204D0}" srcOrd="0" destOrd="0" presId="urn:microsoft.com/office/officeart/2008/layout/VerticalCurvedList"/>
    <dgm:cxn modelId="{3F70B8F6-72F6-47CF-84A6-20587462FD5B}" type="presParOf" srcId="{8AF51EE3-7C3D-4807-8B31-9126809204D0}" destId="{DEA63F7D-0F0D-43B2-BD42-69C85FBCA346}" srcOrd="0" destOrd="0" presId="urn:microsoft.com/office/officeart/2008/layout/VerticalCurvedList"/>
    <dgm:cxn modelId="{9DCF2461-0B3E-42F1-9E93-634E221D5A4B}" type="presParOf" srcId="{DEA63F7D-0F0D-43B2-BD42-69C85FBCA346}" destId="{FCBA988A-144D-4D99-BFAD-3DAD9533F87D}" srcOrd="0" destOrd="0" presId="urn:microsoft.com/office/officeart/2008/layout/VerticalCurvedList"/>
    <dgm:cxn modelId="{9AC81F91-19A3-4BA4-A7C9-5B88F7D19F4C}" type="presParOf" srcId="{DEA63F7D-0F0D-43B2-BD42-69C85FBCA346}" destId="{EA76058F-975F-4850-BF89-B9730081F2DA}" srcOrd="1" destOrd="0" presId="urn:microsoft.com/office/officeart/2008/layout/VerticalCurvedList"/>
    <dgm:cxn modelId="{35A38AE9-CEA3-4CE2-A4DD-8BBF03BF769A}" type="presParOf" srcId="{DEA63F7D-0F0D-43B2-BD42-69C85FBCA346}" destId="{9DDC084E-3C09-4EB9-8CFE-46BA1452EAB5}" srcOrd="2" destOrd="0" presId="urn:microsoft.com/office/officeart/2008/layout/VerticalCurvedList"/>
    <dgm:cxn modelId="{E32250A4-3749-40CD-BDC7-88604C19D260}" type="presParOf" srcId="{DEA63F7D-0F0D-43B2-BD42-69C85FBCA346}" destId="{6954A683-4343-4CA2-9E94-407C767BE7C7}" srcOrd="3" destOrd="0" presId="urn:microsoft.com/office/officeart/2008/layout/VerticalCurvedList"/>
    <dgm:cxn modelId="{0666B53E-9CB9-42A0-8D3B-BA9C6C4D64C7}" type="presParOf" srcId="{8AF51EE3-7C3D-4807-8B31-9126809204D0}" destId="{DC328D79-D3F7-433D-AB89-A72C0B00BC16}" srcOrd="1" destOrd="0" presId="urn:microsoft.com/office/officeart/2008/layout/VerticalCurvedList"/>
    <dgm:cxn modelId="{DA611E04-6F35-418F-A12D-F25200ABFC89}" type="presParOf" srcId="{8AF51EE3-7C3D-4807-8B31-9126809204D0}" destId="{5C49D9C4-4688-4ABB-8FF3-660E92F6BA57}" srcOrd="2" destOrd="0" presId="urn:microsoft.com/office/officeart/2008/layout/VerticalCurvedList"/>
    <dgm:cxn modelId="{BD052B99-D9B4-40FA-A078-2A2C86ACB035}" type="presParOf" srcId="{5C49D9C4-4688-4ABB-8FF3-660E92F6BA57}" destId="{857A6F69-19F1-4F89-BEAB-464D344ED2FE}" srcOrd="0" destOrd="0" presId="urn:microsoft.com/office/officeart/2008/layout/VerticalCurvedList"/>
    <dgm:cxn modelId="{D29CEAB2-A7EF-4998-AAD7-9BE47C16C25C}" type="presParOf" srcId="{8AF51EE3-7C3D-4807-8B31-9126809204D0}" destId="{1F7D5C02-1376-42DB-823F-B349BAF0B235}" srcOrd="3" destOrd="0" presId="urn:microsoft.com/office/officeart/2008/layout/VerticalCurvedList"/>
    <dgm:cxn modelId="{49BED29E-C87F-4136-8223-2BE6BB4460F7}" type="presParOf" srcId="{8AF51EE3-7C3D-4807-8B31-9126809204D0}" destId="{134E3F99-3750-4A79-AE2A-C97DE1589EEB}" srcOrd="4" destOrd="0" presId="urn:microsoft.com/office/officeart/2008/layout/VerticalCurvedList"/>
    <dgm:cxn modelId="{AA3EB771-BD72-49DF-A7DC-7C22AF68F742}" type="presParOf" srcId="{134E3F99-3750-4A79-AE2A-C97DE1589EEB}" destId="{6492B7F1-DC22-4AC6-B183-2E7525656C26}" srcOrd="0" destOrd="0" presId="urn:microsoft.com/office/officeart/2008/layout/VerticalCurvedList"/>
    <dgm:cxn modelId="{715962BC-6B21-4E3A-A79A-723AB36F8543}" type="presParOf" srcId="{8AF51EE3-7C3D-4807-8B31-9126809204D0}" destId="{5CBD67C1-BA93-45C8-8FBA-244363A54B77}" srcOrd="5" destOrd="0" presId="urn:microsoft.com/office/officeart/2008/layout/VerticalCurvedList"/>
    <dgm:cxn modelId="{A02D5F68-3BEF-4F41-8AF7-38DC158D6655}" type="presParOf" srcId="{8AF51EE3-7C3D-4807-8B31-9126809204D0}" destId="{9122A229-2964-429C-B607-08998F79D668}" srcOrd="6" destOrd="0" presId="urn:microsoft.com/office/officeart/2008/layout/VerticalCurvedList"/>
    <dgm:cxn modelId="{98F9BD10-A7F9-4B17-883F-D14BFC061212}" type="presParOf" srcId="{9122A229-2964-429C-B607-08998F79D668}" destId="{0AA8114A-1C74-45F0-BDBD-1B5AD103553E}" srcOrd="0" destOrd="0" presId="urn:microsoft.com/office/officeart/2008/layout/VerticalCurvedList"/>
    <dgm:cxn modelId="{523421D3-E7E8-4597-9A4F-5E1E530A367C}" type="presParOf" srcId="{8AF51EE3-7C3D-4807-8B31-9126809204D0}" destId="{532229A7-F202-4A2B-BB59-8D49266E8D18}" srcOrd="7" destOrd="0" presId="urn:microsoft.com/office/officeart/2008/layout/VerticalCurvedList"/>
    <dgm:cxn modelId="{70385BAA-4864-4E4E-A882-2C9048AF9E54}" type="presParOf" srcId="{8AF51EE3-7C3D-4807-8B31-9126809204D0}" destId="{9810425F-95AC-4A6E-94AA-1AE1899BA2C3}" srcOrd="8" destOrd="0" presId="urn:microsoft.com/office/officeart/2008/layout/VerticalCurvedList"/>
    <dgm:cxn modelId="{FD9A5B78-E347-4DAE-A8A8-326CEE81701F}" type="presParOf" srcId="{9810425F-95AC-4A6E-94AA-1AE1899BA2C3}" destId="{1EA64594-51D1-495D-A88D-9E7DE2761BB3}" srcOrd="0" destOrd="0" presId="urn:microsoft.com/office/officeart/2008/layout/VerticalCurvedList"/>
    <dgm:cxn modelId="{26555046-D68A-44BA-828C-C7EDD548390A}" type="presParOf" srcId="{8AF51EE3-7C3D-4807-8B31-9126809204D0}" destId="{18C8A6F9-3711-477E-95A5-C688FC4EE227}" srcOrd="9" destOrd="0" presId="urn:microsoft.com/office/officeart/2008/layout/VerticalCurvedList"/>
    <dgm:cxn modelId="{5A6C96DD-ECE1-4CCE-9F77-75425CB3D882}" type="presParOf" srcId="{8AF51EE3-7C3D-4807-8B31-9126809204D0}" destId="{1CD66F01-D1A6-4AC9-A5A3-E580F1FF4C40}" srcOrd="10" destOrd="0" presId="urn:microsoft.com/office/officeart/2008/layout/VerticalCurvedList"/>
    <dgm:cxn modelId="{1A475732-0D44-4DF4-A3BD-DC9B87FCD9E3}" type="presParOf" srcId="{1CD66F01-D1A6-4AC9-A5A3-E580F1FF4C40}" destId="{DAD7FCC8-64FC-4934-9F01-0085D4FF0B74}" srcOrd="0" destOrd="0" presId="urn:microsoft.com/office/officeart/2008/layout/VerticalCurvedList"/>
    <dgm:cxn modelId="{907E48A4-0948-49BA-B191-E7339405D9CB}" type="presParOf" srcId="{8AF51EE3-7C3D-4807-8B31-9126809204D0}" destId="{C00DFE9F-DB30-425B-982C-71BCE6C0B346}" srcOrd="11" destOrd="0" presId="urn:microsoft.com/office/officeart/2008/layout/VerticalCurvedList"/>
    <dgm:cxn modelId="{A8A8836B-F934-4837-BB5E-F3127038C30B}" type="presParOf" srcId="{8AF51EE3-7C3D-4807-8B31-9126809204D0}" destId="{DF90B8CE-E256-4DD6-B384-0FB5249E8033}" srcOrd="12" destOrd="0" presId="urn:microsoft.com/office/officeart/2008/layout/VerticalCurvedList"/>
    <dgm:cxn modelId="{AB87DC26-DF87-4338-B1B7-CCFE75F576F0}" type="presParOf" srcId="{DF90B8CE-E256-4DD6-B384-0FB5249E8033}" destId="{28FDC7B3-93C6-4DFC-BF7F-6916FD1B072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76058F-975F-4850-BF89-B9730081F2DA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328D79-D3F7-433D-AB89-A72C0B00BC16}">
      <dsp:nvSpPr>
        <dsp:cNvPr id="0" name=""/>
        <dsp:cNvSpPr/>
      </dsp:nvSpPr>
      <dsp:spPr>
        <a:xfrm>
          <a:off x="384538" y="253918"/>
          <a:ext cx="5420264" cy="508162"/>
        </a:xfrm>
        <a:prstGeom prst="rect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354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26D81"/>
            </a:buClr>
            <a:buFont typeface="Arial" panose="020B0604020202020204" pitchFamily="34" charset="0"/>
            <a:buNone/>
          </a:pPr>
          <a:r>
            <a:rPr lang="en-US" sz="1600" kern="1200" dirty="0">
              <a:solidFill>
                <a:schemeClr val="tx1"/>
              </a:solidFill>
            </a:rPr>
            <a:t>Approximately 22,000 residents at risk of tsunami </a:t>
          </a:r>
          <a:endParaRPr lang="pt-PT" sz="1600" kern="1200" dirty="0">
            <a:solidFill>
              <a:schemeClr val="tx1"/>
            </a:solidFill>
          </a:endParaRPr>
        </a:p>
      </dsp:txBody>
      <dsp:txXfrm>
        <a:off x="384538" y="253918"/>
        <a:ext cx="5420264" cy="508162"/>
      </dsp:txXfrm>
    </dsp:sp>
    <dsp:sp modelId="{857A6F69-19F1-4F89-BEAB-464D344ED2FE}">
      <dsp:nvSpPr>
        <dsp:cNvPr id="0" name=""/>
        <dsp:cNvSpPr/>
      </dsp:nvSpPr>
      <dsp:spPr>
        <a:xfrm>
          <a:off x="66936" y="190398"/>
          <a:ext cx="635203" cy="635203"/>
        </a:xfrm>
        <a:prstGeom prst="ellipse">
          <a:avLst/>
        </a:prstGeom>
        <a:solidFill>
          <a:srgbClr val="236F86"/>
        </a:solidFill>
        <a:ln w="25400" cap="flat" cmpd="sng" algn="ctr">
          <a:solidFill>
            <a:srgbClr val="236F8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7D5C02-1376-42DB-823F-B349BAF0B235}">
      <dsp:nvSpPr>
        <dsp:cNvPr id="0" name=""/>
        <dsp:cNvSpPr/>
      </dsp:nvSpPr>
      <dsp:spPr>
        <a:xfrm>
          <a:off x="754183" y="1015918"/>
          <a:ext cx="5056129" cy="508162"/>
        </a:xfrm>
        <a:prstGeom prst="rect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354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</a:rPr>
            <a:t>Critical infrastructure at risk: Local Maritime Authority and Cascais Nacional Police Force</a:t>
          </a:r>
        </a:p>
      </dsp:txBody>
      <dsp:txXfrm>
        <a:off x="754183" y="1015918"/>
        <a:ext cx="5056129" cy="508162"/>
      </dsp:txXfrm>
    </dsp:sp>
    <dsp:sp modelId="{6492B7F1-DC22-4AC6-B183-2E7525656C26}">
      <dsp:nvSpPr>
        <dsp:cNvPr id="0" name=""/>
        <dsp:cNvSpPr/>
      </dsp:nvSpPr>
      <dsp:spPr>
        <a:xfrm>
          <a:off x="431071" y="952398"/>
          <a:ext cx="635203" cy="635203"/>
        </a:xfrm>
        <a:prstGeom prst="ellipse">
          <a:avLst/>
        </a:prstGeom>
        <a:solidFill>
          <a:srgbClr val="3D98BA"/>
        </a:solidFill>
        <a:ln w="25400" cap="flat" cmpd="sng" algn="ctr">
          <a:solidFill>
            <a:srgbClr val="3D98B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A6CDA2-D54C-4644-A492-1BDC184BA5D2}">
      <dsp:nvSpPr>
        <dsp:cNvPr id="0" name=""/>
        <dsp:cNvSpPr/>
      </dsp:nvSpPr>
      <dsp:spPr>
        <a:xfrm>
          <a:off x="860432" y="1777918"/>
          <a:ext cx="4944369" cy="508162"/>
        </a:xfrm>
        <a:prstGeom prst="rect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354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</a:rPr>
            <a:t>4,700 buildings and 15 hotels affected</a:t>
          </a:r>
        </a:p>
      </dsp:txBody>
      <dsp:txXfrm>
        <a:off x="860432" y="1777918"/>
        <a:ext cx="4944369" cy="508162"/>
      </dsp:txXfrm>
    </dsp:sp>
    <dsp:sp modelId="{1EA64594-51D1-495D-A88D-9E7DE2761BB3}">
      <dsp:nvSpPr>
        <dsp:cNvPr id="0" name=""/>
        <dsp:cNvSpPr/>
      </dsp:nvSpPr>
      <dsp:spPr>
        <a:xfrm>
          <a:off x="542831" y="1714398"/>
          <a:ext cx="635203" cy="635203"/>
        </a:xfrm>
        <a:prstGeom prst="ellipse">
          <a:avLst/>
        </a:prstGeom>
        <a:solidFill>
          <a:srgbClr val="B6CFDC"/>
        </a:solidFill>
        <a:ln w="25400" cap="flat" cmpd="sng" algn="ctr">
          <a:solidFill>
            <a:srgbClr val="B6CFD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176CD0-96AD-4C81-99E8-3E05BD2BD59C}">
      <dsp:nvSpPr>
        <dsp:cNvPr id="0" name=""/>
        <dsp:cNvSpPr/>
      </dsp:nvSpPr>
      <dsp:spPr>
        <a:xfrm>
          <a:off x="748672" y="2539918"/>
          <a:ext cx="5056129" cy="508162"/>
        </a:xfrm>
        <a:prstGeom prst="rect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354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</a:rPr>
            <a:t>41 administrative, cultural, sport and educational facilities </a:t>
          </a:r>
          <a:r>
            <a:rPr lang="pt-PT" sz="1600" kern="1200" dirty="0" err="1">
              <a:solidFill>
                <a:schemeClr val="tx1"/>
              </a:solidFill>
            </a:rPr>
            <a:t>and</a:t>
          </a:r>
          <a:r>
            <a:rPr lang="pt-PT" sz="1600" kern="1200" dirty="0">
              <a:solidFill>
                <a:schemeClr val="tx1"/>
              </a:solidFill>
            </a:rPr>
            <a:t> 2 </a:t>
          </a:r>
          <a:r>
            <a:rPr lang="pt-PT" sz="1600" kern="1200" dirty="0" err="1">
              <a:solidFill>
                <a:schemeClr val="tx1"/>
              </a:solidFill>
            </a:rPr>
            <a:t>health</a:t>
          </a:r>
          <a:r>
            <a:rPr lang="pt-PT" sz="1600" kern="1200" dirty="0">
              <a:solidFill>
                <a:schemeClr val="tx1"/>
              </a:solidFill>
            </a:rPr>
            <a:t> </a:t>
          </a:r>
          <a:r>
            <a:rPr lang="pt-PT" sz="1600" kern="1200" dirty="0" err="1">
              <a:solidFill>
                <a:schemeClr val="tx1"/>
              </a:solidFill>
            </a:rPr>
            <a:t>facilities</a:t>
          </a:r>
          <a:r>
            <a:rPr lang="pt-PT" sz="1600" kern="1200" dirty="0">
              <a:solidFill>
                <a:schemeClr val="tx1"/>
              </a:solidFill>
            </a:rPr>
            <a:t> </a:t>
          </a:r>
          <a:r>
            <a:rPr lang="pt-PT" sz="1600" kern="1200" dirty="0" err="1">
              <a:solidFill>
                <a:schemeClr val="tx1"/>
              </a:solidFill>
            </a:rPr>
            <a:t>affected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748672" y="2539918"/>
        <a:ext cx="5056129" cy="508162"/>
      </dsp:txXfrm>
    </dsp:sp>
    <dsp:sp modelId="{DAD7FCC8-64FC-4934-9F01-0085D4FF0B74}">
      <dsp:nvSpPr>
        <dsp:cNvPr id="0" name=""/>
        <dsp:cNvSpPr/>
      </dsp:nvSpPr>
      <dsp:spPr>
        <a:xfrm>
          <a:off x="431071" y="2476398"/>
          <a:ext cx="635203" cy="635203"/>
        </a:xfrm>
        <a:prstGeom prst="ellipse">
          <a:avLst/>
        </a:prstGeom>
        <a:solidFill>
          <a:srgbClr val="7BB2CA"/>
        </a:solidFill>
        <a:ln w="25400" cap="flat" cmpd="sng" algn="ctr">
          <a:solidFill>
            <a:srgbClr val="7BB2C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D95ED8-35ED-40BA-9DEA-31830E4BEB38}">
      <dsp:nvSpPr>
        <dsp:cNvPr id="0" name=""/>
        <dsp:cNvSpPr/>
      </dsp:nvSpPr>
      <dsp:spPr>
        <a:xfrm>
          <a:off x="384538" y="3301918"/>
          <a:ext cx="5420264" cy="508162"/>
        </a:xfrm>
        <a:prstGeom prst="rect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354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</a:rPr>
            <a:t>Railways, roads, trade and essential services affected</a:t>
          </a:r>
          <a:endParaRPr lang="pt-PT" sz="1600" kern="1200" dirty="0">
            <a:solidFill>
              <a:schemeClr val="tx1"/>
            </a:solidFill>
          </a:endParaRPr>
        </a:p>
      </dsp:txBody>
      <dsp:txXfrm>
        <a:off x="384538" y="3301918"/>
        <a:ext cx="5420264" cy="508162"/>
      </dsp:txXfrm>
    </dsp:sp>
    <dsp:sp modelId="{28FDC7B3-93C6-4DFC-BF7F-6916FD1B072E}">
      <dsp:nvSpPr>
        <dsp:cNvPr id="0" name=""/>
        <dsp:cNvSpPr/>
      </dsp:nvSpPr>
      <dsp:spPr>
        <a:xfrm>
          <a:off x="66936" y="3238398"/>
          <a:ext cx="635203" cy="635203"/>
        </a:xfrm>
        <a:prstGeom prst="ellipse">
          <a:avLst/>
        </a:prstGeom>
        <a:solidFill>
          <a:srgbClr val="3D98BA"/>
        </a:solidFill>
        <a:ln w="25400" cap="flat" cmpd="sng" algn="ctr">
          <a:solidFill>
            <a:srgbClr val="3D98B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76058F-975F-4850-BF89-B9730081F2DA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328D79-D3F7-433D-AB89-A72C0B00BC16}">
      <dsp:nvSpPr>
        <dsp:cNvPr id="0" name=""/>
        <dsp:cNvSpPr/>
      </dsp:nvSpPr>
      <dsp:spPr>
        <a:xfrm>
          <a:off x="328048" y="214010"/>
          <a:ext cx="5476753" cy="427857"/>
        </a:xfrm>
        <a:prstGeom prst="rect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9612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26D81"/>
            </a:buClr>
            <a:buFont typeface="Arial" panose="020B0604020202020204" pitchFamily="34" charset="0"/>
            <a:buNone/>
          </a:pPr>
          <a:r>
            <a:rPr lang="pt-PT" sz="1600" kern="1200" dirty="0">
              <a:solidFill>
                <a:schemeClr val="tx1"/>
              </a:solidFill>
            </a:rPr>
            <a:t>Approved by </a:t>
          </a:r>
          <a:r>
            <a:rPr lang="pt-PT" sz="1600" kern="1200" dirty="0" err="1">
              <a:solidFill>
                <a:schemeClr val="tx1"/>
              </a:solidFill>
            </a:rPr>
            <a:t>the</a:t>
          </a:r>
          <a:r>
            <a:rPr lang="pt-PT" sz="1600" kern="1200" dirty="0">
              <a:solidFill>
                <a:schemeClr val="tx1"/>
              </a:solidFill>
            </a:rPr>
            <a:t> Municipal Civil </a:t>
          </a:r>
          <a:r>
            <a:rPr lang="pt-PT" sz="1600" kern="1200" dirty="0" err="1">
              <a:solidFill>
                <a:schemeClr val="tx1"/>
              </a:solidFill>
            </a:rPr>
            <a:t>Protection</a:t>
          </a:r>
          <a:r>
            <a:rPr lang="pt-PT" sz="1600" kern="1200" dirty="0">
              <a:solidFill>
                <a:schemeClr val="tx1"/>
              </a:solidFill>
            </a:rPr>
            <a:t> </a:t>
          </a:r>
          <a:r>
            <a:rPr lang="pt-PT" sz="1600" kern="1200" dirty="0" err="1">
              <a:solidFill>
                <a:schemeClr val="tx1"/>
              </a:solidFill>
            </a:rPr>
            <a:t>Commission</a:t>
          </a:r>
          <a:r>
            <a:rPr lang="pt-PT" sz="1600" kern="1200" dirty="0">
              <a:solidFill>
                <a:schemeClr val="tx1"/>
              </a:solidFill>
            </a:rPr>
            <a:t> </a:t>
          </a:r>
          <a:r>
            <a:rPr lang="pt-PT" sz="1600" kern="1200" dirty="0" err="1">
              <a:solidFill>
                <a:schemeClr val="tx1"/>
              </a:solidFill>
            </a:rPr>
            <a:t>on</a:t>
          </a:r>
          <a:r>
            <a:rPr lang="pt-PT" sz="1600" kern="1200" dirty="0">
              <a:solidFill>
                <a:schemeClr val="tx1"/>
              </a:solidFill>
            </a:rPr>
            <a:t> </a:t>
          </a:r>
          <a:r>
            <a:rPr lang="pt-PT" sz="1600" kern="1200" dirty="0" err="1">
              <a:solidFill>
                <a:schemeClr val="tx1"/>
              </a:solidFill>
            </a:rPr>
            <a:t>June</a:t>
          </a:r>
          <a:r>
            <a:rPr lang="pt-PT" sz="1600" kern="1200" dirty="0">
              <a:solidFill>
                <a:schemeClr val="tx1"/>
              </a:solidFill>
            </a:rPr>
            <a:t> </a:t>
          </a:r>
          <a:r>
            <a:rPr kumimoji="0" lang="pt-PT" sz="1600" b="0" i="0" u="none" strike="noStrike" kern="1200" cap="none" spc="0" normalizeH="0" baseline="0" noProof="0" dirty="0">
              <a:ln/>
              <a:solidFill>
                <a:schemeClr val="tx1"/>
              </a:solidFill>
              <a:effectLst/>
              <a:uLnTx/>
              <a:uFillTx/>
              <a:latin typeface="Arial"/>
              <a:ea typeface="Aptos" panose="020B0004020202020204" pitchFamily="34" charset="0"/>
              <a:cs typeface="Times New Roman" panose="02020603050405020304" pitchFamily="18" charset="0"/>
            </a:rPr>
            <a:t>27</a:t>
          </a:r>
          <a:r>
            <a:rPr kumimoji="0" lang="pt-PT" sz="1600" b="0" i="0" u="none" strike="noStrike" kern="1200" cap="none" spc="0" normalizeH="0" baseline="30000" noProof="0" dirty="0">
              <a:ln/>
              <a:solidFill>
                <a:schemeClr val="tx1"/>
              </a:solidFill>
              <a:effectLst/>
              <a:uLnTx/>
              <a:uFillTx/>
              <a:latin typeface="Arial"/>
              <a:ea typeface="Aptos" panose="020B0004020202020204" pitchFamily="34" charset="0"/>
              <a:cs typeface="Times New Roman" panose="02020603050405020304" pitchFamily="18" charset="0"/>
            </a:rPr>
            <a:t>th</a:t>
          </a:r>
          <a:r>
            <a:rPr lang="pt-PT" sz="1600" kern="1200" dirty="0">
              <a:solidFill>
                <a:schemeClr val="tx1"/>
              </a:solidFill>
            </a:rPr>
            <a:t>, 2025</a:t>
          </a:r>
        </a:p>
      </dsp:txBody>
      <dsp:txXfrm>
        <a:off x="328048" y="214010"/>
        <a:ext cx="5476753" cy="427857"/>
      </dsp:txXfrm>
    </dsp:sp>
    <dsp:sp modelId="{857A6F69-19F1-4F89-BEAB-464D344ED2FE}">
      <dsp:nvSpPr>
        <dsp:cNvPr id="0" name=""/>
        <dsp:cNvSpPr/>
      </dsp:nvSpPr>
      <dsp:spPr>
        <a:xfrm>
          <a:off x="60637" y="160528"/>
          <a:ext cx="534822" cy="534822"/>
        </a:xfrm>
        <a:prstGeom prst="ellipse">
          <a:avLst/>
        </a:prstGeom>
        <a:solidFill>
          <a:srgbClr val="236F86"/>
        </a:solidFill>
        <a:ln w="25400" cap="flat" cmpd="sng" algn="ctr">
          <a:solidFill>
            <a:srgbClr val="236F8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7D5C02-1376-42DB-823F-B349BAF0B235}">
      <dsp:nvSpPr>
        <dsp:cNvPr id="0" name=""/>
        <dsp:cNvSpPr/>
      </dsp:nvSpPr>
      <dsp:spPr>
        <a:xfrm>
          <a:off x="679991" y="855715"/>
          <a:ext cx="5124811" cy="427857"/>
        </a:xfrm>
        <a:prstGeom prst="rect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9612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</a:rPr>
            <a:t>Anticipates risk scenarios and prepares emergency response </a:t>
          </a:r>
        </a:p>
      </dsp:txBody>
      <dsp:txXfrm>
        <a:off x="679991" y="855715"/>
        <a:ext cx="5124811" cy="427857"/>
      </dsp:txXfrm>
    </dsp:sp>
    <dsp:sp modelId="{6492B7F1-DC22-4AC6-B183-2E7525656C26}">
      <dsp:nvSpPr>
        <dsp:cNvPr id="0" name=""/>
        <dsp:cNvSpPr/>
      </dsp:nvSpPr>
      <dsp:spPr>
        <a:xfrm>
          <a:off x="412579" y="802233"/>
          <a:ext cx="534822" cy="534822"/>
        </a:xfrm>
        <a:prstGeom prst="ellipse">
          <a:avLst/>
        </a:prstGeom>
        <a:solidFill>
          <a:srgbClr val="3D98BA"/>
        </a:solidFill>
        <a:ln w="25400" cap="flat" cmpd="sng" algn="ctr">
          <a:solidFill>
            <a:srgbClr val="3D98B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BD67C1-BA93-45C8-8FBA-244363A54B77}">
      <dsp:nvSpPr>
        <dsp:cNvPr id="0" name=""/>
        <dsp:cNvSpPr/>
      </dsp:nvSpPr>
      <dsp:spPr>
        <a:xfrm>
          <a:off x="840925" y="1497421"/>
          <a:ext cx="4963877" cy="427857"/>
        </a:xfrm>
        <a:prstGeom prst="rect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9612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</a:rPr>
            <a:t>Ensures coordination between all civil protection stakeholders </a:t>
          </a:r>
        </a:p>
      </dsp:txBody>
      <dsp:txXfrm>
        <a:off x="840925" y="1497421"/>
        <a:ext cx="4963877" cy="427857"/>
      </dsp:txXfrm>
    </dsp:sp>
    <dsp:sp modelId="{0AA8114A-1C74-45F0-BDBD-1B5AD103553E}">
      <dsp:nvSpPr>
        <dsp:cNvPr id="0" name=""/>
        <dsp:cNvSpPr/>
      </dsp:nvSpPr>
      <dsp:spPr>
        <a:xfrm>
          <a:off x="573514" y="1443939"/>
          <a:ext cx="534822" cy="534822"/>
        </a:xfrm>
        <a:prstGeom prst="ellipse">
          <a:avLst/>
        </a:prstGeom>
        <a:solidFill>
          <a:srgbClr val="7BB2CA"/>
        </a:solidFill>
        <a:ln w="25400" cap="flat" cmpd="sng" algn="ctr">
          <a:solidFill>
            <a:srgbClr val="7BB2C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2229A7-F202-4A2B-BB59-8D49266E8D18}">
      <dsp:nvSpPr>
        <dsp:cNvPr id="0" name=""/>
        <dsp:cNvSpPr/>
      </dsp:nvSpPr>
      <dsp:spPr>
        <a:xfrm>
          <a:off x="840925" y="2138720"/>
          <a:ext cx="4963877" cy="427857"/>
        </a:xfrm>
        <a:prstGeom prst="rect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9612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</a:rPr>
            <a:t>Aims for a rapid and effective response in case of a tsunami </a:t>
          </a:r>
        </a:p>
      </dsp:txBody>
      <dsp:txXfrm>
        <a:off x="840925" y="2138720"/>
        <a:ext cx="4963877" cy="427857"/>
      </dsp:txXfrm>
    </dsp:sp>
    <dsp:sp modelId="{1EA64594-51D1-495D-A88D-9E7DE2761BB3}">
      <dsp:nvSpPr>
        <dsp:cNvPr id="0" name=""/>
        <dsp:cNvSpPr/>
      </dsp:nvSpPr>
      <dsp:spPr>
        <a:xfrm>
          <a:off x="573514" y="2085238"/>
          <a:ext cx="534822" cy="534822"/>
        </a:xfrm>
        <a:prstGeom prst="ellipse">
          <a:avLst/>
        </a:prstGeom>
        <a:solidFill>
          <a:srgbClr val="B6CFDC"/>
        </a:solidFill>
        <a:ln w="25400" cap="flat" cmpd="sng" algn="ctr">
          <a:solidFill>
            <a:srgbClr val="B6CFD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C8A6F9-3711-477E-95A5-C688FC4EE227}">
      <dsp:nvSpPr>
        <dsp:cNvPr id="0" name=""/>
        <dsp:cNvSpPr/>
      </dsp:nvSpPr>
      <dsp:spPr>
        <a:xfrm>
          <a:off x="679991" y="2780426"/>
          <a:ext cx="5124811" cy="427857"/>
        </a:xfrm>
        <a:prstGeom prst="rect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9612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</a:rPr>
            <a:t>Identifies the most vulnerable areas </a:t>
          </a:r>
        </a:p>
      </dsp:txBody>
      <dsp:txXfrm>
        <a:off x="679991" y="2780426"/>
        <a:ext cx="5124811" cy="427857"/>
      </dsp:txXfrm>
    </dsp:sp>
    <dsp:sp modelId="{DAD7FCC8-64FC-4934-9F01-0085D4FF0B74}">
      <dsp:nvSpPr>
        <dsp:cNvPr id="0" name=""/>
        <dsp:cNvSpPr/>
      </dsp:nvSpPr>
      <dsp:spPr>
        <a:xfrm>
          <a:off x="412579" y="2726944"/>
          <a:ext cx="534822" cy="534822"/>
        </a:xfrm>
        <a:prstGeom prst="ellipse">
          <a:avLst/>
        </a:prstGeom>
        <a:solidFill>
          <a:srgbClr val="7BB2CA"/>
        </a:solidFill>
        <a:ln w="25400" cap="flat" cmpd="sng" algn="ctr">
          <a:solidFill>
            <a:srgbClr val="7BB2C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0DFE9F-DB30-425B-982C-71BCE6C0B346}">
      <dsp:nvSpPr>
        <dsp:cNvPr id="0" name=""/>
        <dsp:cNvSpPr/>
      </dsp:nvSpPr>
      <dsp:spPr>
        <a:xfrm>
          <a:off x="328048" y="3422131"/>
          <a:ext cx="5476753" cy="427857"/>
        </a:xfrm>
        <a:prstGeom prst="rect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9612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</a:rPr>
            <a:t>Defines roles and responsibilities of each involved entity</a:t>
          </a:r>
          <a:endParaRPr lang="pt-PT" sz="1600" kern="1200" dirty="0">
            <a:solidFill>
              <a:schemeClr val="tx1"/>
            </a:solidFill>
          </a:endParaRPr>
        </a:p>
      </dsp:txBody>
      <dsp:txXfrm>
        <a:off x="328048" y="3422131"/>
        <a:ext cx="5476753" cy="427857"/>
      </dsp:txXfrm>
    </dsp:sp>
    <dsp:sp modelId="{28FDC7B3-93C6-4DFC-BF7F-6916FD1B072E}">
      <dsp:nvSpPr>
        <dsp:cNvPr id="0" name=""/>
        <dsp:cNvSpPr/>
      </dsp:nvSpPr>
      <dsp:spPr>
        <a:xfrm>
          <a:off x="60637" y="3368649"/>
          <a:ext cx="534822" cy="534822"/>
        </a:xfrm>
        <a:prstGeom prst="ellipse">
          <a:avLst/>
        </a:prstGeom>
        <a:solidFill>
          <a:srgbClr val="3D98BA"/>
        </a:solidFill>
        <a:ln w="25400" cap="flat" cmpd="sng" algn="ctr">
          <a:solidFill>
            <a:srgbClr val="3D98B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ED3A8D-E4FD-4838-BB9C-61FB5C346492}" type="datetimeFigureOut">
              <a:rPr lang="pt-PT" smtClean="0"/>
              <a:t>24-10-2025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2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3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EAB403-0ACB-4F4D-A6D0-337A800CB5F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002741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69AE08-CA03-4B9D-8792-BC184F160474}" type="datetimeFigureOut">
              <a:rPr lang="pt-PT" smtClean="0"/>
              <a:t>24-10-2025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7813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A385A5-F9FD-4D38-BF43-D4CF662640E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24416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385A5-F9FD-4D38-BF43-D4CF662640E0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315185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385A5-F9FD-4D38-BF43-D4CF662640E0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673573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385A5-F9FD-4D38-BF43-D4CF662640E0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111254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385A5-F9FD-4D38-BF43-D4CF662640E0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36310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385A5-F9FD-4D38-BF43-D4CF662640E0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981845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070FA-74F8-6327-FF6B-6965AFAB4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1F2FA2-358E-BEB9-ED20-E129BB8AA3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366842-E29E-BBA2-7222-E44BB51DEE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2ADCC-938B-B225-4843-1D847F6A45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385A5-F9FD-4D38-BF43-D4CF662640E0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545349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FCF9E1-32C6-DE14-08B6-A7329D348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EF67F6-A8C7-F505-2176-39F5E37572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B0A51C-4A4C-E4B7-0091-9250B248EC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C6400-35A8-B21D-E59B-F1B16A17E0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385A5-F9FD-4D38-BF43-D4CF662640E0}" type="slidenum">
              <a:rPr lang="pt-PT" smtClean="0"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208927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67EC96-2ABF-08F2-BE62-237B201E2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A99590-4F31-1051-0A55-56F861B584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4B91A9-2B0B-DEDF-EA46-DC699840D4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5AD637-06E1-2C1F-6CCF-9BF90BAB74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385A5-F9FD-4D38-BF43-D4CF662640E0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050255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C3121-26D5-3176-1967-21885F484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BCA98F-E2E1-585D-313E-3DE4613DE1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9E8CA2-A31C-5C7F-B51A-E6B7AD7786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30FB5F-684A-BFEF-D25E-5BF3839AA8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385A5-F9FD-4D38-BF43-D4CF662640E0}" type="slidenum">
              <a:rPr lang="pt-PT" smtClean="0"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071392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088A21-F8F2-7585-4960-21F1EB637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4EC61D-3C3C-6626-8A9F-F561D0998B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32C369-0AF8-046A-3E2A-BF1D281363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DAC900-08B7-B6E6-4969-C046EBEAA9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385A5-F9FD-4D38-BF43-D4CF662640E0}" type="slidenum">
              <a:rPr lang="pt-PT" smtClean="0"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398510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385A5-F9FD-4D38-BF43-D4CF662640E0}" type="slidenum">
              <a:rPr lang="pt-PT" smtClean="0"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09803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49F6B4-3B7D-3F23-BA71-084396126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DEBD35-3648-7BA4-46D1-7F38277E77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2CBB61-FE2B-986C-C14E-814DD426C9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P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56BE3-092C-7C65-500C-A8B4533B32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385A5-F9FD-4D38-BF43-D4CF662640E0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337324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385A5-F9FD-4D38-BF43-D4CF662640E0}" type="slidenum">
              <a:rPr lang="pt-PT" smtClean="0"/>
              <a:t>20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358823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385A5-F9FD-4D38-BF43-D4CF662640E0}" type="slidenum">
              <a:rPr lang="pt-PT" smtClean="0"/>
              <a:t>21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725214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B33F39-02D4-0902-DD8F-059FD1F0E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5AD1DE-2ADB-FDBF-1B98-18A6C7506E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80ACFD-E662-03E4-A9AB-B1A971B7EE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7A61E6-ED75-2AA3-0C2C-0B6C9E93F8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385A5-F9FD-4D38-BF43-D4CF662640E0}" type="slidenum">
              <a:rPr lang="pt-PT" smtClean="0"/>
              <a:t>22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726660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385A5-F9FD-4D38-BF43-D4CF662640E0}" type="slidenum">
              <a:rPr lang="pt-PT" smtClean="0"/>
              <a:t>23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688771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BCEA6-580A-A7C5-A695-A0C7574ED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D952F1-64EB-0855-0E5F-54D8876833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7A8C17-D908-7C7F-C365-26B1A172F9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7F3938-AF8A-2932-9E57-48203C8FF0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385A5-F9FD-4D38-BF43-D4CF662640E0}" type="slidenum">
              <a:rPr lang="pt-PT" smtClean="0"/>
              <a:t>24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964393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CD51B-475B-E6F1-3BDA-590A3C183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6A55B4-3F27-D50D-8676-2AE3DD6DFB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3DFD7E-AA61-052F-88EF-43AF891F63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DAE9A3-0EDE-A598-4F8E-9D85C94652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385A5-F9FD-4D38-BF43-D4CF662640E0}" type="slidenum">
              <a:rPr lang="pt-PT" smtClean="0"/>
              <a:t>25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015317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0F79CC-491C-8E42-CF13-D0AB9168F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511013-696E-EAE5-1314-6D81AFA635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CF9CC6-2016-E53A-58D1-78135C57A5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AFF0DF-46DA-EE5F-325D-D34DAA2972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385A5-F9FD-4D38-BF43-D4CF662640E0}" type="slidenum">
              <a:rPr lang="pt-PT" smtClean="0"/>
              <a:t>26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361077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BAED45-3267-08A7-EDAB-CBC0D2D3D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CA20E0-523C-D9CD-A1D0-6EC80BB24F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12932B-88B2-1547-8F4D-3D496D7958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AB4E87-31EC-66ED-C467-7C990E420A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385A5-F9FD-4D38-BF43-D4CF662640E0}" type="slidenum">
              <a:rPr lang="pt-PT" smtClean="0"/>
              <a:t>27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628960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4EBCD-B35F-7F86-0466-AFAFA8907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D82B20-CC8D-7656-163F-024FDE8355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7FB3CD-8FA4-A3AE-980F-4C281A3640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P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D261C7-BDA8-0407-E0EE-2B7DCE1B04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385A5-F9FD-4D38-BF43-D4CF662640E0}" type="slidenum">
              <a:rPr lang="pt-PT" smtClean="0"/>
              <a:t>28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601482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A24C20-5504-6631-3277-39A8CB73D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294A77-09F8-FD4E-2B05-2CB2579D77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A38F64-69CB-99BE-AF4E-9843A84F1C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P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9BA340-DF94-F98A-2E8D-C96873F480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385A5-F9FD-4D38-BF43-D4CF662640E0}" type="slidenum">
              <a:rPr lang="pt-PT" smtClean="0"/>
              <a:t>29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47601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385A5-F9FD-4D38-BF43-D4CF662640E0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947099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1B6F90-D658-9263-8A79-5FAE9000B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34234F-321F-3148-E468-3175057DA8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F07308-70AA-061F-3756-18C34E7DE5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72BF04-57E0-E90E-2062-E31A69DDE1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385A5-F9FD-4D38-BF43-D4CF662640E0}" type="slidenum">
              <a:rPr lang="pt-PT" smtClean="0"/>
              <a:t>30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628021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8451B6-6C22-D16B-E55E-BD4EF83E5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1EE631-2B81-1ABD-2A4F-F68A935F01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BAACEE-42A9-1153-210C-5148252A48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90685-DACD-8F54-E466-D147E32830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385A5-F9FD-4D38-BF43-D4CF662640E0}" type="slidenum">
              <a:rPr lang="pt-PT" smtClean="0"/>
              <a:t>31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180842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F0898-4868-EEE6-5613-7EEDC6971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4854B8-4393-ECA5-B156-FFE7635962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3AF941-1063-A85E-ACA7-5F43374BFC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226BF-F9C1-3CD7-707B-FDDE65AD1A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385A5-F9FD-4D38-BF43-D4CF662640E0}" type="slidenum">
              <a:rPr lang="pt-PT" smtClean="0"/>
              <a:t>32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557876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385A5-F9FD-4D38-BF43-D4CF662640E0}" type="slidenum">
              <a:rPr lang="pt-PT" smtClean="0"/>
              <a:t>33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88249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CB6A1F-6593-E436-F76B-5D541A025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9E4BED-AF5E-DDB5-F078-C6A7ACE2B1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F1DA17-ED3E-8285-E0A4-C5728D872B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two hundred and fourteen thousand, one hundred and twenty-four inhabitants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dirty="0"/>
              <a:t>4 territorial </a:t>
            </a:r>
            <a:r>
              <a:rPr lang="pt-PT" dirty="0" err="1"/>
              <a:t>parishes</a:t>
            </a:r>
            <a:endParaRPr lang="pt-P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3714F0-DFF6-45D4-0DBE-ACE2D5D977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385A5-F9FD-4D38-BF43-D4CF662640E0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36764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E3D7AD-D3EE-671D-068A-A6345DFC0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681FBB-0541-DAED-0FE1-5EC5B55404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5D1B95-C639-3F6D-C039-6D57E88E9E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P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E0EFD4-EFEC-EF7A-9E00-5B9B547ABC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385A5-F9FD-4D38-BF43-D4CF662640E0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721346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FF163D-A8E1-E54C-FFF0-A0B8A2D22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05DB6F-C593-F12D-0469-A82A4B69C7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283185-82F1-B5EE-B640-40F0EBD5E4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75B05F-93DE-3F00-7B4A-2148A132D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385A5-F9FD-4D38-BF43-D4CF662640E0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013682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385A5-F9FD-4D38-BF43-D4CF662640E0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258703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47EE0-CCDE-D632-D2D1-A05824934F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D92B4D-A7C0-1994-DB68-FB0BBE75A1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391F6F-6011-DDBC-EA79-826215E29E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E7087E-765E-9B72-AA04-597B3A9232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385A5-F9FD-4D38-BF43-D4CF662640E0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704613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385A5-F9FD-4D38-BF43-D4CF662640E0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91916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6816" y="72008"/>
            <a:ext cx="8229600" cy="483518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pt-PT" dirty="0"/>
              <a:t>CLIQUE PARA EDITAR O ESTILO</a:t>
            </a:r>
          </a:p>
        </p:txBody>
      </p:sp>
    </p:spTree>
    <p:extLst>
      <p:ext uri="{BB962C8B-B14F-4D97-AF65-F5344CB8AC3E}">
        <p14:creationId xmlns:p14="http://schemas.microsoft.com/office/powerpoint/2010/main" val="3222916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txt 2 colun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o Texto 4"/>
          <p:cNvSpPr>
            <a:spLocks noGrp="1"/>
          </p:cNvSpPr>
          <p:nvPr>
            <p:ph type="body" sz="quarter" idx="10"/>
          </p:nvPr>
        </p:nvSpPr>
        <p:spPr>
          <a:xfrm>
            <a:off x="684213" y="1275332"/>
            <a:ext cx="7560195" cy="3384650"/>
          </a:xfrm>
        </p:spPr>
        <p:txBody>
          <a:bodyPr numCol="2" spcCol="252000">
            <a:normAutofit/>
          </a:bodyPr>
          <a:lstStyle>
            <a:lvl1pPr marL="0" indent="0">
              <a:lnSpc>
                <a:spcPts val="2200"/>
              </a:lnSpc>
              <a:buNone/>
              <a:defRPr sz="1800"/>
            </a:lvl1pPr>
          </a:lstStyle>
          <a:p>
            <a:pPr lvl="0"/>
            <a:r>
              <a:rPr lang="pt-PT" dirty="0"/>
              <a:t>Clique para editar os estilos</a:t>
            </a: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86816" y="72008"/>
            <a:ext cx="8229600" cy="483518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9" name="Marcador de Posição do Texto 20"/>
          <p:cNvSpPr>
            <a:spLocks noGrp="1"/>
          </p:cNvSpPr>
          <p:nvPr>
            <p:ph type="body" sz="quarter" idx="11"/>
          </p:nvPr>
        </p:nvSpPr>
        <p:spPr>
          <a:xfrm>
            <a:off x="683568" y="771550"/>
            <a:ext cx="7559675" cy="50482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b="1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PT" dirty="0"/>
              <a:t>Clique para editar os estilos</a:t>
            </a:r>
          </a:p>
        </p:txBody>
      </p:sp>
    </p:spTree>
    <p:extLst>
      <p:ext uri="{BB962C8B-B14F-4D97-AF65-F5344CB8AC3E}">
        <p14:creationId xmlns:p14="http://schemas.microsoft.com/office/powerpoint/2010/main" val="2724405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txt 3 colun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o Texto 4"/>
          <p:cNvSpPr>
            <a:spLocks noGrp="1"/>
          </p:cNvSpPr>
          <p:nvPr>
            <p:ph type="body" sz="quarter" idx="10"/>
          </p:nvPr>
        </p:nvSpPr>
        <p:spPr>
          <a:xfrm>
            <a:off x="684213" y="1275332"/>
            <a:ext cx="7560195" cy="3384650"/>
          </a:xfrm>
        </p:spPr>
        <p:txBody>
          <a:bodyPr numCol="3" spcCol="252000">
            <a:normAutofit/>
          </a:bodyPr>
          <a:lstStyle>
            <a:lvl1pPr marL="0" indent="0">
              <a:lnSpc>
                <a:spcPts val="2200"/>
              </a:lnSpc>
              <a:buNone/>
              <a:defRPr sz="1800"/>
            </a:lvl1pPr>
          </a:lstStyle>
          <a:p>
            <a:pPr lvl="0"/>
            <a:r>
              <a:rPr lang="pt-PT" dirty="0"/>
              <a:t>Clique para editar os estilos</a:t>
            </a: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86816" y="72008"/>
            <a:ext cx="8229600" cy="483518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8" name="Marcador de Posição do Texto 20"/>
          <p:cNvSpPr>
            <a:spLocks noGrp="1"/>
          </p:cNvSpPr>
          <p:nvPr>
            <p:ph type="body" sz="quarter" idx="11"/>
          </p:nvPr>
        </p:nvSpPr>
        <p:spPr>
          <a:xfrm>
            <a:off x="683568" y="771550"/>
            <a:ext cx="7559675" cy="50482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b="1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PT" dirty="0"/>
              <a:t>Clique para editar os estilos</a:t>
            </a:r>
          </a:p>
        </p:txBody>
      </p:sp>
    </p:spTree>
    <p:extLst>
      <p:ext uri="{BB962C8B-B14F-4D97-AF65-F5344CB8AC3E}">
        <p14:creationId xmlns:p14="http://schemas.microsoft.com/office/powerpoint/2010/main" val="245733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ista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o Texto 4"/>
          <p:cNvSpPr>
            <a:spLocks noGrp="1"/>
          </p:cNvSpPr>
          <p:nvPr>
            <p:ph type="body" sz="quarter" idx="10"/>
          </p:nvPr>
        </p:nvSpPr>
        <p:spPr>
          <a:xfrm>
            <a:off x="1187624" y="1131590"/>
            <a:ext cx="5040560" cy="1152402"/>
          </a:xfrm>
        </p:spPr>
        <p:txBody>
          <a:bodyPr numCol="1" spcCol="252000">
            <a:norm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dirty="0"/>
              <a:t>Clique para editar os estilos</a:t>
            </a: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86816" y="72008"/>
            <a:ext cx="8229600" cy="483518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8" name="Marcador de Posição do Texto 20"/>
          <p:cNvSpPr>
            <a:spLocks noGrp="1"/>
          </p:cNvSpPr>
          <p:nvPr>
            <p:ph type="body" sz="quarter" idx="11"/>
          </p:nvPr>
        </p:nvSpPr>
        <p:spPr>
          <a:xfrm>
            <a:off x="1187039" y="771550"/>
            <a:ext cx="5041146" cy="50482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PT" dirty="0"/>
              <a:t>Clique para editar os estilos</a:t>
            </a:r>
          </a:p>
        </p:txBody>
      </p:sp>
    </p:spTree>
    <p:extLst>
      <p:ext uri="{BB962C8B-B14F-4D97-AF65-F5344CB8AC3E}">
        <p14:creationId xmlns:p14="http://schemas.microsoft.com/office/powerpoint/2010/main" val="16314901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>
            <a:normAutofit/>
          </a:bodyPr>
          <a:lstStyle>
            <a:lvl1pPr algn="ctr">
              <a:defRPr sz="3200" b="1"/>
            </a:lvl1pPr>
          </a:lstStyle>
          <a:p>
            <a:r>
              <a:rPr lang="pt-PT" dirty="0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Faça clique para editar o estilo</a:t>
            </a:r>
          </a:p>
        </p:txBody>
      </p:sp>
    </p:spTree>
    <p:extLst>
      <p:ext uri="{BB962C8B-B14F-4D97-AF65-F5344CB8AC3E}">
        <p14:creationId xmlns:p14="http://schemas.microsoft.com/office/powerpoint/2010/main" val="12885410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007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xt 1 colu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o Texto 4"/>
          <p:cNvSpPr>
            <a:spLocks noGrp="1"/>
          </p:cNvSpPr>
          <p:nvPr>
            <p:ph type="body" sz="quarter" idx="10"/>
          </p:nvPr>
        </p:nvSpPr>
        <p:spPr>
          <a:xfrm>
            <a:off x="684213" y="1275332"/>
            <a:ext cx="7560195" cy="3384650"/>
          </a:xfr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buNone/>
              <a:defRPr sz="1800"/>
            </a:lvl1pPr>
          </a:lstStyle>
          <a:p>
            <a:pPr lvl="0"/>
            <a:r>
              <a:rPr lang="pt-PT" dirty="0"/>
              <a:t>Clique para editar os estilos</a:t>
            </a:r>
          </a:p>
        </p:txBody>
      </p:sp>
      <p:sp>
        <p:nvSpPr>
          <p:cNvPr id="10" name="Título 9"/>
          <p:cNvSpPr>
            <a:spLocks noGrp="1"/>
          </p:cNvSpPr>
          <p:nvPr>
            <p:ph type="title"/>
          </p:nvPr>
        </p:nvSpPr>
        <p:spPr>
          <a:xfrm>
            <a:off x="86816" y="72008"/>
            <a:ext cx="8229600" cy="483518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21" name="Marcador de Posição do Texto 20"/>
          <p:cNvSpPr>
            <a:spLocks noGrp="1"/>
          </p:cNvSpPr>
          <p:nvPr>
            <p:ph type="body" sz="quarter" idx="11"/>
          </p:nvPr>
        </p:nvSpPr>
        <p:spPr>
          <a:xfrm>
            <a:off x="683568" y="771550"/>
            <a:ext cx="7559675" cy="50482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b="1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PT" dirty="0"/>
              <a:t>Clique para editar os estilos</a:t>
            </a:r>
          </a:p>
        </p:txBody>
      </p:sp>
    </p:spTree>
    <p:extLst>
      <p:ext uri="{BB962C8B-B14F-4D97-AF65-F5344CB8AC3E}">
        <p14:creationId xmlns:p14="http://schemas.microsoft.com/office/powerpoint/2010/main" val="2972679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txt 2 colu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o Texto 4"/>
          <p:cNvSpPr>
            <a:spLocks noGrp="1"/>
          </p:cNvSpPr>
          <p:nvPr>
            <p:ph type="body" sz="quarter" idx="10"/>
          </p:nvPr>
        </p:nvSpPr>
        <p:spPr>
          <a:xfrm>
            <a:off x="684213" y="1275332"/>
            <a:ext cx="7560195" cy="3384650"/>
          </a:xfrm>
        </p:spPr>
        <p:txBody>
          <a:bodyPr numCol="2" spcCol="252000">
            <a:normAutofit/>
          </a:bodyPr>
          <a:lstStyle>
            <a:lvl1pPr marL="0" indent="0">
              <a:lnSpc>
                <a:spcPts val="2200"/>
              </a:lnSpc>
              <a:buNone/>
              <a:defRPr sz="1800"/>
            </a:lvl1pPr>
          </a:lstStyle>
          <a:p>
            <a:pPr lvl="0"/>
            <a:r>
              <a:rPr lang="pt-PT" dirty="0"/>
              <a:t>Clique para editar os estilos</a:t>
            </a: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86816" y="72008"/>
            <a:ext cx="8229600" cy="483518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9" name="Marcador de Posição do Texto 20"/>
          <p:cNvSpPr>
            <a:spLocks noGrp="1"/>
          </p:cNvSpPr>
          <p:nvPr>
            <p:ph type="body" sz="quarter" idx="11"/>
          </p:nvPr>
        </p:nvSpPr>
        <p:spPr>
          <a:xfrm>
            <a:off x="683568" y="771550"/>
            <a:ext cx="7559675" cy="50482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b="1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PT" dirty="0"/>
              <a:t>Clique para editar os estilos</a:t>
            </a:r>
          </a:p>
        </p:txBody>
      </p:sp>
    </p:spTree>
    <p:extLst>
      <p:ext uri="{BB962C8B-B14F-4D97-AF65-F5344CB8AC3E}">
        <p14:creationId xmlns:p14="http://schemas.microsoft.com/office/powerpoint/2010/main" val="3256822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txt 3 colu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o Texto 4"/>
          <p:cNvSpPr>
            <a:spLocks noGrp="1"/>
          </p:cNvSpPr>
          <p:nvPr>
            <p:ph type="body" sz="quarter" idx="10"/>
          </p:nvPr>
        </p:nvSpPr>
        <p:spPr>
          <a:xfrm>
            <a:off x="684213" y="1275332"/>
            <a:ext cx="7560195" cy="3384650"/>
          </a:xfrm>
        </p:spPr>
        <p:txBody>
          <a:bodyPr numCol="3" spcCol="252000">
            <a:normAutofit/>
          </a:bodyPr>
          <a:lstStyle>
            <a:lvl1pPr marL="0" indent="0">
              <a:lnSpc>
                <a:spcPts val="2200"/>
              </a:lnSpc>
              <a:buNone/>
              <a:defRPr sz="1800"/>
            </a:lvl1pPr>
          </a:lstStyle>
          <a:p>
            <a:pPr lvl="0"/>
            <a:r>
              <a:rPr lang="pt-PT" dirty="0"/>
              <a:t>Clique para editar os estilos</a:t>
            </a: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86816" y="72008"/>
            <a:ext cx="8229600" cy="483518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8" name="Marcador de Posição do Texto 20"/>
          <p:cNvSpPr>
            <a:spLocks noGrp="1"/>
          </p:cNvSpPr>
          <p:nvPr>
            <p:ph type="body" sz="quarter" idx="11"/>
          </p:nvPr>
        </p:nvSpPr>
        <p:spPr>
          <a:xfrm>
            <a:off x="683568" y="771550"/>
            <a:ext cx="7559675" cy="50482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b="1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PT" dirty="0"/>
              <a:t>Clique para editar os estilos</a:t>
            </a:r>
          </a:p>
        </p:txBody>
      </p:sp>
    </p:spTree>
    <p:extLst>
      <p:ext uri="{BB962C8B-B14F-4D97-AF65-F5344CB8AC3E}">
        <p14:creationId xmlns:p14="http://schemas.microsoft.com/office/powerpoint/2010/main" val="27362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i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86816" y="72008"/>
            <a:ext cx="8229600" cy="483518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16" name="Marcador de Posição do Texto 4"/>
          <p:cNvSpPr>
            <a:spLocks noGrp="1"/>
          </p:cNvSpPr>
          <p:nvPr>
            <p:ph type="body" sz="quarter" idx="12"/>
          </p:nvPr>
        </p:nvSpPr>
        <p:spPr>
          <a:xfrm>
            <a:off x="1188209" y="2793890"/>
            <a:ext cx="4752528" cy="857980"/>
          </a:xfrm>
        </p:spPr>
        <p:txBody>
          <a:bodyPr numCol="1" spcCol="252000">
            <a:norm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pt-PT" dirty="0"/>
              <a:t>Clique para editar os estilos</a:t>
            </a:r>
          </a:p>
        </p:txBody>
      </p:sp>
      <p:sp>
        <p:nvSpPr>
          <p:cNvPr id="17" name="Marcador de Posição do Texto 20"/>
          <p:cNvSpPr>
            <a:spLocks noGrp="1"/>
          </p:cNvSpPr>
          <p:nvPr>
            <p:ph type="body" sz="quarter" idx="13"/>
          </p:nvPr>
        </p:nvSpPr>
        <p:spPr>
          <a:xfrm>
            <a:off x="1187624" y="2363729"/>
            <a:ext cx="4753113" cy="34480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PT" dirty="0"/>
              <a:t>Clique para editar os estilos</a:t>
            </a:r>
          </a:p>
        </p:txBody>
      </p:sp>
      <p:sp>
        <p:nvSpPr>
          <p:cNvPr id="18" name="Marcador de Posição do Texto 4"/>
          <p:cNvSpPr>
            <a:spLocks noGrp="1"/>
          </p:cNvSpPr>
          <p:nvPr>
            <p:ph type="body" sz="quarter" idx="14"/>
          </p:nvPr>
        </p:nvSpPr>
        <p:spPr>
          <a:xfrm>
            <a:off x="1188209" y="4306058"/>
            <a:ext cx="4752528" cy="857980"/>
          </a:xfrm>
        </p:spPr>
        <p:txBody>
          <a:bodyPr numCol="1" spcCol="252000">
            <a:norm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pt-PT" dirty="0"/>
              <a:t>Clique para editar os estilos</a:t>
            </a:r>
          </a:p>
        </p:txBody>
      </p:sp>
      <p:sp>
        <p:nvSpPr>
          <p:cNvPr id="19" name="Marcador de Posição do Texto 20"/>
          <p:cNvSpPr>
            <a:spLocks noGrp="1"/>
          </p:cNvSpPr>
          <p:nvPr>
            <p:ph type="body" sz="quarter" idx="15"/>
          </p:nvPr>
        </p:nvSpPr>
        <p:spPr>
          <a:xfrm>
            <a:off x="1187624" y="3875897"/>
            <a:ext cx="4753113" cy="34480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PT" dirty="0"/>
              <a:t>Clique para editar os estilos</a:t>
            </a:r>
          </a:p>
        </p:txBody>
      </p:sp>
      <p:sp>
        <p:nvSpPr>
          <p:cNvPr id="20" name="Marcador de Posição do Texto 4"/>
          <p:cNvSpPr>
            <a:spLocks noGrp="1"/>
          </p:cNvSpPr>
          <p:nvPr>
            <p:ph type="body" sz="quarter" idx="16"/>
          </p:nvPr>
        </p:nvSpPr>
        <p:spPr>
          <a:xfrm>
            <a:off x="1188209" y="1353730"/>
            <a:ext cx="4752528" cy="857980"/>
          </a:xfrm>
        </p:spPr>
        <p:txBody>
          <a:bodyPr numCol="1" spcCol="252000">
            <a:norm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pt-PT" dirty="0"/>
              <a:t>Clique para editar os estilos</a:t>
            </a:r>
          </a:p>
        </p:txBody>
      </p:sp>
      <p:sp>
        <p:nvSpPr>
          <p:cNvPr id="21" name="Marcador de Posição do Texto 20"/>
          <p:cNvSpPr>
            <a:spLocks noGrp="1"/>
          </p:cNvSpPr>
          <p:nvPr>
            <p:ph type="body" sz="quarter" idx="17"/>
          </p:nvPr>
        </p:nvSpPr>
        <p:spPr>
          <a:xfrm>
            <a:off x="1187624" y="923569"/>
            <a:ext cx="4753113" cy="34480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PT" dirty="0"/>
              <a:t>Clique para editar os estilos</a:t>
            </a:r>
          </a:p>
        </p:txBody>
      </p:sp>
    </p:spTree>
    <p:extLst>
      <p:ext uri="{BB962C8B-B14F-4D97-AF65-F5344CB8AC3E}">
        <p14:creationId xmlns:p14="http://schemas.microsoft.com/office/powerpoint/2010/main" val="779918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>
            <a:normAutofit/>
          </a:bodyPr>
          <a:lstStyle>
            <a:lvl1pPr algn="ctr">
              <a:defRPr sz="3200" b="1"/>
            </a:lvl1pPr>
          </a:lstStyle>
          <a:p>
            <a:r>
              <a:rPr lang="pt-PT" dirty="0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Faça clique para editar o estilo</a:t>
            </a:r>
          </a:p>
        </p:txBody>
      </p:sp>
    </p:spTree>
    <p:extLst>
      <p:ext uri="{BB962C8B-B14F-4D97-AF65-F5344CB8AC3E}">
        <p14:creationId xmlns:p14="http://schemas.microsoft.com/office/powerpoint/2010/main" val="1132167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782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6816" y="72008"/>
            <a:ext cx="8229600" cy="483518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pt-PT" dirty="0"/>
              <a:t>CLIQUE PARA EDITAR O ESTILO</a:t>
            </a:r>
          </a:p>
        </p:txBody>
      </p:sp>
    </p:spTree>
    <p:extLst>
      <p:ext uri="{BB962C8B-B14F-4D97-AF65-F5344CB8AC3E}">
        <p14:creationId xmlns:p14="http://schemas.microsoft.com/office/powerpoint/2010/main" val="4188984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xt 1 colun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o Texto 4"/>
          <p:cNvSpPr>
            <a:spLocks noGrp="1"/>
          </p:cNvSpPr>
          <p:nvPr>
            <p:ph type="body" sz="quarter" idx="10"/>
          </p:nvPr>
        </p:nvSpPr>
        <p:spPr>
          <a:xfrm>
            <a:off x="684213" y="1275332"/>
            <a:ext cx="7560195" cy="3384650"/>
          </a:xfr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buNone/>
              <a:defRPr sz="1800"/>
            </a:lvl1pPr>
          </a:lstStyle>
          <a:p>
            <a:pPr lvl="0"/>
            <a:r>
              <a:rPr lang="pt-PT" dirty="0"/>
              <a:t>Clique para editar os estilos</a:t>
            </a:r>
          </a:p>
        </p:txBody>
      </p:sp>
      <p:sp>
        <p:nvSpPr>
          <p:cNvPr id="10" name="Título 9"/>
          <p:cNvSpPr>
            <a:spLocks noGrp="1"/>
          </p:cNvSpPr>
          <p:nvPr>
            <p:ph type="title"/>
          </p:nvPr>
        </p:nvSpPr>
        <p:spPr>
          <a:xfrm>
            <a:off x="86816" y="72008"/>
            <a:ext cx="8229600" cy="483518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21" name="Marcador de Posição do Texto 20"/>
          <p:cNvSpPr>
            <a:spLocks noGrp="1"/>
          </p:cNvSpPr>
          <p:nvPr>
            <p:ph type="body" sz="quarter" idx="11"/>
          </p:nvPr>
        </p:nvSpPr>
        <p:spPr>
          <a:xfrm>
            <a:off x="683568" y="771550"/>
            <a:ext cx="7559675" cy="50482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b="1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PT" dirty="0"/>
              <a:t>Clique para editar os estilos</a:t>
            </a:r>
          </a:p>
        </p:txBody>
      </p:sp>
    </p:spTree>
    <p:extLst>
      <p:ext uri="{BB962C8B-B14F-4D97-AF65-F5344CB8AC3E}">
        <p14:creationId xmlns:p14="http://schemas.microsoft.com/office/powerpoint/2010/main" val="1329897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86816" y="7034"/>
            <a:ext cx="8229600" cy="4835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dirty="0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531435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0" r:id="rId2"/>
    <p:sldLayoutId id="2147483661" r:id="rId3"/>
    <p:sldLayoutId id="2147483662" r:id="rId4"/>
    <p:sldLayoutId id="2147483663" r:id="rId5"/>
    <p:sldLayoutId id="2147483649" r:id="rId6"/>
    <p:sldLayoutId id="2147483655" r:id="rId7"/>
  </p:sldLayoutIdLst>
  <p:txStyles>
    <p:titleStyle>
      <a:lvl1pPr algn="l" defTabSz="914400" rtl="0" eaLnBrk="1" latinLnBrk="0" hangingPunct="1">
        <a:spcBef>
          <a:spcPct val="0"/>
        </a:spcBef>
        <a:buNone/>
        <a:defRPr sz="17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86816" y="72008"/>
            <a:ext cx="8229600" cy="4835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dirty="0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860261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4" r:id="rId7"/>
  </p:sldLayoutIdLst>
  <p:txStyles>
    <p:titleStyle>
      <a:lvl1pPr algn="l" defTabSz="914400" rtl="0" eaLnBrk="1" latinLnBrk="0" hangingPunct="1">
        <a:spcBef>
          <a:spcPct val="0"/>
        </a:spcBef>
        <a:buNone/>
        <a:defRPr sz="17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3.png"/><Relationship Id="rId4" Type="http://schemas.openxmlformats.org/officeDocument/2006/relationships/image" Target="../media/image1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4.jpg"/><Relationship Id="rId4" Type="http://schemas.openxmlformats.org/officeDocument/2006/relationships/image" Target="../media/image1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4.jpg"/><Relationship Id="rId4" Type="http://schemas.openxmlformats.org/officeDocument/2006/relationships/image" Target="../media/image1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3.png"/><Relationship Id="rId4" Type="http://schemas.openxmlformats.org/officeDocument/2006/relationships/image" Target="../media/image1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image" Target="../media/image1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10.png"/><Relationship Id="rId7" Type="http://schemas.openxmlformats.org/officeDocument/2006/relationships/diagramData" Target="../diagrams/data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microsoft.com/office/2007/relationships/diagramDrawing" Target="../diagrams/drawing2.xml"/><Relationship Id="rId5" Type="http://schemas.openxmlformats.org/officeDocument/2006/relationships/image" Target="../media/image3.png"/><Relationship Id="rId10" Type="http://schemas.openxmlformats.org/officeDocument/2006/relationships/diagramColors" Target="../diagrams/colors2.xml"/><Relationship Id="rId4" Type="http://schemas.openxmlformats.org/officeDocument/2006/relationships/image" Target="../media/image11.svg"/><Relationship Id="rId9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1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30.jpeg"/><Relationship Id="rId4" Type="http://schemas.openxmlformats.org/officeDocument/2006/relationships/image" Target="../media/image1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1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png"/><Relationship Id="rId4" Type="http://schemas.openxmlformats.org/officeDocument/2006/relationships/image" Target="../media/image11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10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34.jpeg"/><Relationship Id="rId4" Type="http://schemas.openxmlformats.org/officeDocument/2006/relationships/image" Target="../media/image11.svg"/><Relationship Id="rId9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16.png"/><Relationship Id="rId4" Type="http://schemas.openxmlformats.org/officeDocument/2006/relationships/image" Target="../media/image11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svg"/><Relationship Id="rId11" Type="http://schemas.openxmlformats.org/officeDocument/2006/relationships/image" Target="../media/image43.png"/><Relationship Id="rId5" Type="http://schemas.openxmlformats.org/officeDocument/2006/relationships/image" Target="../media/image10.png"/><Relationship Id="rId10" Type="http://schemas.openxmlformats.org/officeDocument/2006/relationships/image" Target="../media/image42.jpe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0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16.png"/><Relationship Id="rId4" Type="http://schemas.openxmlformats.org/officeDocument/2006/relationships/image" Target="../media/image11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16.png"/><Relationship Id="rId4" Type="http://schemas.openxmlformats.org/officeDocument/2006/relationships/image" Target="../media/image11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10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image" Target="../media/image55.png"/><Relationship Id="rId5" Type="http://schemas.openxmlformats.org/officeDocument/2006/relationships/image" Target="../media/image3.png"/><Relationship Id="rId10" Type="http://schemas.openxmlformats.org/officeDocument/2006/relationships/image" Target="../media/image54.jpeg"/><Relationship Id="rId4" Type="http://schemas.openxmlformats.org/officeDocument/2006/relationships/image" Target="../media/image11.svg"/><Relationship Id="rId9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10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3.png"/><Relationship Id="rId4" Type="http://schemas.openxmlformats.org/officeDocument/2006/relationships/image" Target="../media/image11.svg"/><Relationship Id="rId9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10.pn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3.png"/><Relationship Id="rId10" Type="http://schemas.openxmlformats.org/officeDocument/2006/relationships/image" Target="../media/image64.jpeg"/><Relationship Id="rId4" Type="http://schemas.openxmlformats.org/officeDocument/2006/relationships/image" Target="../media/image11.svg"/><Relationship Id="rId9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1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0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image" Target="../media/image15.jpg"/><Relationship Id="rId5" Type="http://schemas.openxmlformats.org/officeDocument/2006/relationships/image" Target="../media/image3.png"/><Relationship Id="rId10" Type="http://schemas.microsoft.com/office/2007/relationships/diagramDrawing" Target="../diagrams/drawing1.xml"/><Relationship Id="rId4" Type="http://schemas.openxmlformats.org/officeDocument/2006/relationships/image" Target="../media/image11.svg"/><Relationship Id="rId9" Type="http://schemas.openxmlformats.org/officeDocument/2006/relationships/diagramColors" Target="../diagrams/colors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jpeg"/><Relationship Id="rId4" Type="http://schemas.openxmlformats.org/officeDocument/2006/relationships/image" Target="../media/image11.sv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2.png"/><Relationship Id="rId4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AAEFF2F-27C1-ECE9-6A24-C04D90A6172F}"/>
              </a:ext>
            </a:extLst>
          </p:cNvPr>
          <p:cNvSpPr/>
          <p:nvPr/>
        </p:nvSpPr>
        <p:spPr>
          <a:xfrm>
            <a:off x="0" y="0"/>
            <a:ext cx="9144000" cy="4323664"/>
          </a:xfrm>
          <a:prstGeom prst="rect">
            <a:avLst/>
          </a:prstGeom>
          <a:solidFill>
            <a:srgbClr val="026D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 sz="750" dirty="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A2ACA851-B484-8A3B-4D22-A36937281A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4883" t="18607" r="20525" b="16031"/>
          <a:stretch/>
        </p:blipFill>
        <p:spPr>
          <a:xfrm>
            <a:off x="6084168" y="613660"/>
            <a:ext cx="3059832" cy="3096344"/>
          </a:xfrm>
          <a:prstGeom prst="rect">
            <a:avLst/>
          </a:prstGeom>
        </p:spPr>
      </p:pic>
      <p:pic>
        <p:nvPicPr>
          <p:cNvPr id="3" name="Imagem 2" descr="Uma imagem com símbolo, logótipo, círculo, Tipo de letra&#10;&#10;Descrição gerada automaticamente">
            <a:extLst>
              <a:ext uri="{FF2B5EF4-FFF2-40B4-BE49-F238E27FC236}">
                <a16:creationId xmlns:a16="http://schemas.microsoft.com/office/drawing/2014/main" id="{A5ADA769-6D90-0AE1-D341-77CED89943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489115"/>
            <a:ext cx="547499" cy="537286"/>
          </a:xfrm>
          <a:prstGeom prst="rect">
            <a:avLst/>
          </a:prstGeom>
        </p:spPr>
      </p:pic>
      <p:pic>
        <p:nvPicPr>
          <p:cNvPr id="4" name="Imagem 3" descr="Uma imagem com texto, Tipo de letra, branco, preto e branco&#10;&#10;Os conteúdos gerados por IA poderão estar incorretos.">
            <a:extLst>
              <a:ext uri="{FF2B5EF4-FFF2-40B4-BE49-F238E27FC236}">
                <a16:creationId xmlns:a16="http://schemas.microsoft.com/office/drawing/2014/main" id="{3AC458AD-BED3-B4CC-E995-EE967F801D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592097"/>
            <a:ext cx="2260879" cy="331323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4CFB1DB7-7494-E84E-2480-301A8CA337C8}"/>
              </a:ext>
            </a:extLst>
          </p:cNvPr>
          <p:cNvSpPr txBox="1"/>
          <p:nvPr/>
        </p:nvSpPr>
        <p:spPr>
          <a:xfrm>
            <a:off x="251520" y="1507118"/>
            <a:ext cx="6120680" cy="265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+mj-lt"/>
              </a:rPr>
              <a:t>CoastWAVE</a:t>
            </a:r>
            <a:r>
              <a:rPr lang="en-US" sz="2800" b="1" dirty="0">
                <a:solidFill>
                  <a:schemeClr val="bg1"/>
                </a:solidFill>
                <a:latin typeface="+mj-lt"/>
              </a:rPr>
              <a:t> 2.0 Project </a:t>
            </a:r>
          </a:p>
          <a:p>
            <a:endParaRPr lang="en-US" sz="2800" b="1" dirty="0">
              <a:solidFill>
                <a:schemeClr val="bg1"/>
              </a:solidFill>
              <a:latin typeface="+mj-lt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+mj-lt"/>
              </a:rPr>
              <a:t>Local Tsunami SOPs</a:t>
            </a:r>
          </a:p>
          <a:p>
            <a:endParaRPr lang="en-US" sz="2400" b="1" dirty="0">
              <a:solidFill>
                <a:schemeClr val="bg1"/>
              </a:solidFill>
              <a:latin typeface="+mj-lt"/>
            </a:endParaRPr>
          </a:p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Cascais, Portugal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  <a:p>
            <a:endParaRPr lang="en-US" sz="2400" b="1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PT" sz="1400" dirty="0">
                <a:solidFill>
                  <a:schemeClr val="bg1"/>
                </a:solidFill>
              </a:rPr>
              <a:t>28th </a:t>
            </a:r>
            <a:r>
              <a:rPr lang="pt-PT" sz="1400" dirty="0" err="1">
                <a:solidFill>
                  <a:schemeClr val="bg1"/>
                </a:solidFill>
              </a:rPr>
              <a:t>October</a:t>
            </a:r>
            <a:r>
              <a:rPr lang="pt-PT" sz="1400" kern="1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pt-PT" sz="1400" dirty="0">
                <a:solidFill>
                  <a:schemeClr val="bg1"/>
                </a:solidFill>
              </a:rPr>
              <a:t> 2025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070E999-0D7E-BED5-EDD6-B145838A52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5797" y="4564328"/>
            <a:ext cx="487045" cy="46101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05AC9D0-4715-422F-D980-A54E78F4EC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53990" y="4543451"/>
            <a:ext cx="794939" cy="481570"/>
          </a:xfrm>
          <a:prstGeom prst="rect">
            <a:avLst/>
          </a:prstGeom>
        </p:spPr>
      </p:pic>
      <p:pic>
        <p:nvPicPr>
          <p:cNvPr id="7" name="Imagem 6" descr="Uma imagem com captura de ecrã, Gráficos, estrela, bandeira&#10;&#10;Os conteúdos gerados por IA poderão estar incorretos.">
            <a:extLst>
              <a:ext uri="{FF2B5EF4-FFF2-40B4-BE49-F238E27FC236}">
                <a16:creationId xmlns:a16="http://schemas.microsoft.com/office/drawing/2014/main" id="{08FE1DF9-F77F-7B4C-EB62-F58654B6FB1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929" y="4499438"/>
            <a:ext cx="650783" cy="590790"/>
          </a:xfrm>
          <a:prstGeom prst="rect">
            <a:avLst/>
          </a:prstGeom>
        </p:spPr>
      </p:pic>
      <p:pic>
        <p:nvPicPr>
          <p:cNvPr id="8" name="Imagem 7" descr="Uma imagem com logótipo, mapa, Marca registada, Gráficos&#10;&#10;Os conteúdos gerados por IA poderão estar incorretos.">
            <a:extLst>
              <a:ext uri="{FF2B5EF4-FFF2-40B4-BE49-F238E27FC236}">
                <a16:creationId xmlns:a16="http://schemas.microsoft.com/office/drawing/2014/main" id="{B999AFCD-5FC3-1E01-2C6F-C3BCA3D3402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5" t="16139" r="15503" b="15666"/>
          <a:stretch/>
        </p:blipFill>
        <p:spPr>
          <a:xfrm>
            <a:off x="4467373" y="4489115"/>
            <a:ext cx="566072" cy="56334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EADE2CE-6F18-3115-DC49-0C2617A6D4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94592" y="4455990"/>
            <a:ext cx="723265" cy="56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6536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5F15D47F-618D-183B-D875-B575C3022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-4367" y="374649"/>
            <a:ext cx="506414" cy="506414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D97AF73D-E9E3-AAC2-4C80-4B7A501CCD89}"/>
              </a:ext>
            </a:extLst>
          </p:cNvPr>
          <p:cNvSpPr/>
          <p:nvPr/>
        </p:nvSpPr>
        <p:spPr>
          <a:xfrm>
            <a:off x="9979" y="1347614"/>
            <a:ext cx="914400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600" b="1" dirty="0" err="1">
                <a:solidFill>
                  <a:srgbClr val="026D81"/>
                </a:solidFill>
                <a:cs typeface="Arial" panose="020B0604020202020204" pitchFamily="34" charset="0"/>
              </a:rPr>
              <a:t>It</a:t>
            </a:r>
            <a:r>
              <a:rPr lang="pt-PT" sz="1600" b="1" dirty="0">
                <a:solidFill>
                  <a:srgbClr val="026D81"/>
                </a:solidFill>
                <a:cs typeface="Arial" panose="020B0604020202020204" pitchFamily="34" charset="0"/>
              </a:rPr>
              <a:t> </a:t>
            </a:r>
            <a:r>
              <a:rPr lang="pt-PT" sz="1600" b="1" dirty="0" err="1">
                <a:solidFill>
                  <a:srgbClr val="026D81"/>
                </a:solidFill>
                <a:cs typeface="Arial" panose="020B0604020202020204" pitchFamily="34" charset="0"/>
              </a:rPr>
              <a:t>considered</a:t>
            </a:r>
            <a:r>
              <a:rPr lang="pt-PT" sz="1600" b="1" dirty="0">
                <a:solidFill>
                  <a:srgbClr val="026D81"/>
                </a:solidFill>
                <a:cs typeface="Arial" panose="020B0604020202020204" pitchFamily="34" charset="0"/>
              </a:rPr>
              <a:t> </a:t>
            </a:r>
            <a:r>
              <a:rPr lang="pt-PT" sz="1600" b="1" dirty="0" err="1">
                <a:solidFill>
                  <a:srgbClr val="026D81"/>
                </a:solidFill>
                <a:cs typeface="Arial" panose="020B0604020202020204" pitchFamily="34" charset="0"/>
              </a:rPr>
              <a:t>three</a:t>
            </a:r>
            <a:r>
              <a:rPr lang="pt-PT" sz="1600" b="1" dirty="0">
                <a:solidFill>
                  <a:srgbClr val="026D81"/>
                </a:solidFill>
                <a:cs typeface="Arial" panose="020B0604020202020204" pitchFamily="34" charset="0"/>
              </a:rPr>
              <a:t> </a:t>
            </a:r>
            <a:r>
              <a:rPr lang="pt-PT" sz="1600" b="1" dirty="0" err="1">
                <a:solidFill>
                  <a:srgbClr val="026D81"/>
                </a:solidFill>
                <a:cs typeface="Arial" panose="020B0604020202020204" pitchFamily="34" charset="0"/>
              </a:rPr>
              <a:t>scenarios</a:t>
            </a:r>
            <a:r>
              <a:rPr lang="pt-PT" sz="1600" b="1" dirty="0">
                <a:solidFill>
                  <a:srgbClr val="026D81"/>
                </a:solidFill>
                <a:cs typeface="Arial" panose="020B0604020202020204" pitchFamily="34" charset="0"/>
              </a:rPr>
              <a:t>:</a:t>
            </a:r>
          </a:p>
          <a:p>
            <a:endParaRPr lang="pt-PT" sz="1600" dirty="0">
              <a:solidFill>
                <a:srgbClr val="026D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1600" dirty="0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1st Tsunami </a:t>
            </a:r>
            <a:r>
              <a:rPr lang="pt-PT" sz="1600" dirty="0" err="1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generated</a:t>
            </a:r>
            <a:r>
              <a:rPr lang="pt-PT" sz="1600" dirty="0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dirty="0" err="1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pt-PT" sz="1600" dirty="0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dirty="0" err="1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pt-PT" sz="1600" dirty="0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dirty="0" err="1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earthquake</a:t>
            </a:r>
            <a:r>
              <a:rPr lang="pt-PT" sz="1600" dirty="0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dirty="0" err="1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measuring</a:t>
            </a:r>
            <a:r>
              <a:rPr lang="pt-PT" sz="1600" dirty="0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dirty="0" err="1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</a:t>
            </a:r>
            <a:r>
              <a:rPr lang="pt-PT" sz="1600" dirty="0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8.0 </a:t>
            </a:r>
            <a:r>
              <a:rPr lang="pt-PT" sz="1600" dirty="0" err="1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pt-PT" sz="1600" dirty="0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dirty="0" err="1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PT" sz="1600" dirty="0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dirty="0" err="1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Richter</a:t>
            </a:r>
            <a:r>
              <a:rPr lang="pt-PT" sz="1600" dirty="0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dirty="0" err="1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</a:t>
            </a:r>
            <a:r>
              <a:rPr lang="pt-PT" sz="1600" dirty="0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pt-PT" sz="1600" dirty="0" err="1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PT" sz="1600" dirty="0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Glória </a:t>
            </a:r>
            <a:r>
              <a:rPr lang="pt-PT" sz="1600" dirty="0" err="1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fault</a:t>
            </a:r>
            <a:r>
              <a:rPr lang="pt-PT" sz="1600" dirty="0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zone;</a:t>
            </a:r>
          </a:p>
          <a:p>
            <a:endParaRPr lang="pt-PT" sz="1600" dirty="0">
              <a:solidFill>
                <a:srgbClr val="026D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1600" dirty="0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2nd Tsunami </a:t>
            </a:r>
            <a:r>
              <a:rPr lang="pt-PT" sz="1600" dirty="0" err="1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occurred</a:t>
            </a:r>
            <a:r>
              <a:rPr lang="pt-PT" sz="1600" dirty="0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dirty="0" err="1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pt-PT" sz="1600" dirty="0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dirty="0" err="1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pt-PT" sz="1600" dirty="0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dirty="0" err="1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earthquake</a:t>
            </a:r>
            <a:r>
              <a:rPr lang="pt-PT" sz="1600" dirty="0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dirty="0" err="1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measuring</a:t>
            </a:r>
            <a:r>
              <a:rPr lang="pt-PT" sz="1600" dirty="0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8.0 </a:t>
            </a:r>
            <a:r>
              <a:rPr lang="pt-PT" sz="1600" dirty="0" err="1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pt-PT" sz="1600" dirty="0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dirty="0" err="1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PT" sz="1600" dirty="0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dirty="0" err="1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Richter</a:t>
            </a:r>
            <a:r>
              <a:rPr lang="pt-PT" sz="1600" dirty="0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dirty="0" err="1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</a:t>
            </a:r>
            <a:r>
              <a:rPr lang="pt-PT" sz="1600" dirty="0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pt-PT" sz="1600" dirty="0" err="1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PT" sz="1600" dirty="0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Ferradura – Marquês de Pombal zone;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PT" sz="1600" dirty="0">
              <a:solidFill>
                <a:srgbClr val="026D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1600" dirty="0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3rd Tsunami </a:t>
            </a:r>
            <a:r>
              <a:rPr lang="pt-PT" sz="1600" dirty="0" err="1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occurred</a:t>
            </a:r>
            <a:r>
              <a:rPr lang="pt-PT" sz="1600" dirty="0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dirty="0" err="1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pt-PT" sz="1600" dirty="0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dirty="0" err="1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pt-PT" sz="1600" dirty="0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dirty="0" err="1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earthquake</a:t>
            </a:r>
            <a:r>
              <a:rPr lang="pt-PT" sz="1600" dirty="0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dirty="0" err="1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measuring</a:t>
            </a:r>
            <a:r>
              <a:rPr lang="pt-PT" sz="1600" dirty="0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8.8 </a:t>
            </a:r>
            <a:r>
              <a:rPr lang="pt-PT" sz="1600" dirty="0" err="1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pt-PT" sz="1600" dirty="0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dirty="0" err="1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PT" sz="1600" dirty="0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dirty="0" err="1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Richter</a:t>
            </a:r>
            <a:r>
              <a:rPr lang="pt-PT" sz="1600" dirty="0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dirty="0" err="1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</a:t>
            </a:r>
            <a:r>
              <a:rPr lang="pt-PT" sz="1600" dirty="0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pt-PT" sz="1600" dirty="0" err="1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PT" sz="1600" dirty="0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Ferradura – Marquês de Pombal zone.</a:t>
            </a:r>
            <a:endParaRPr lang="pt-PT" sz="1600" dirty="0">
              <a:solidFill>
                <a:srgbClr val="026D81"/>
              </a:solidFill>
              <a:cs typeface="Arial" panose="020B0604020202020204" pitchFamily="34" charset="0"/>
            </a:endParaRPr>
          </a:p>
        </p:txBody>
      </p:sp>
      <p:pic>
        <p:nvPicPr>
          <p:cNvPr id="2" name="Imagem 1" descr="Uma imagem com logótipo&#10;&#10;Descrição gerada automaticamente">
            <a:extLst>
              <a:ext uri="{FF2B5EF4-FFF2-40B4-BE49-F238E27FC236}">
                <a16:creationId xmlns:a16="http://schemas.microsoft.com/office/drawing/2014/main" id="{74E1ADF5-00EC-4B99-5D74-0272489B96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450" y="374649"/>
            <a:ext cx="516040" cy="506414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1F6EF6C3-A007-1330-5EF1-0DE1DA820600}"/>
              </a:ext>
            </a:extLst>
          </p:cNvPr>
          <p:cNvSpPr/>
          <p:nvPr/>
        </p:nvSpPr>
        <p:spPr>
          <a:xfrm>
            <a:off x="683568" y="366246"/>
            <a:ext cx="7272808" cy="659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pt-PT" b="1" cap="all" dirty="0">
                <a:solidFill>
                  <a:srgbClr val="026D81"/>
                </a:solidFill>
                <a:latin typeface="+mj-lt"/>
                <a:ea typeface="+mj-ea"/>
                <a:cs typeface="+mj-cs"/>
              </a:rPr>
              <a:t>Tsunami </a:t>
            </a:r>
            <a:r>
              <a:rPr lang="pt-PT" b="1" cap="all" dirty="0" err="1">
                <a:solidFill>
                  <a:srgbClr val="026D81"/>
                </a:solidFill>
                <a:latin typeface="+mj-lt"/>
                <a:ea typeface="+mj-ea"/>
                <a:cs typeface="+mj-cs"/>
              </a:rPr>
              <a:t>risk</a:t>
            </a:r>
            <a:r>
              <a:rPr lang="pt-PT" b="1" cap="all" dirty="0">
                <a:solidFill>
                  <a:srgbClr val="026D81"/>
                </a:solidFill>
                <a:latin typeface="+mj-lt"/>
                <a:ea typeface="+mj-ea"/>
                <a:cs typeface="+mj-cs"/>
              </a:rPr>
              <a:t> management 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sz="1400" b="1" cap="all" dirty="0">
                <a:solidFill>
                  <a:srgbClr val="026D81"/>
                </a:solidFill>
                <a:latin typeface="+mj-lt"/>
                <a:ea typeface="+mj-ea"/>
                <a:cs typeface="+mj-cs"/>
              </a:rPr>
              <a:t>Study conducted by the Dom Luiz Institute</a:t>
            </a:r>
            <a:endParaRPr lang="pt-PT" sz="1400" b="1" cap="all" dirty="0">
              <a:solidFill>
                <a:srgbClr val="026D8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82986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5F15D47F-618D-183B-D875-B575C3022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-4367" y="374649"/>
            <a:ext cx="506414" cy="506414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5902C2A1-4A2C-793A-8A0C-29CB75B27D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b="-1153"/>
          <a:stretch/>
        </p:blipFill>
        <p:spPr>
          <a:xfrm>
            <a:off x="3804665" y="1545315"/>
            <a:ext cx="5237735" cy="3323987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2E9F06C3-5D9B-4C85-CC27-BEBF802FE66C}"/>
              </a:ext>
            </a:extLst>
          </p:cNvPr>
          <p:cNvSpPr/>
          <p:nvPr/>
        </p:nvSpPr>
        <p:spPr>
          <a:xfrm>
            <a:off x="101600" y="1481857"/>
            <a:ext cx="365956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400" b="1" dirty="0" err="1">
                <a:solidFill>
                  <a:srgbClr val="026D81"/>
                </a:solidFill>
                <a:cs typeface="Arial" panose="020B0604020202020204" pitchFamily="34" charset="0"/>
              </a:rPr>
              <a:t>Scenario</a:t>
            </a:r>
            <a:r>
              <a:rPr lang="pt-PT" sz="1400" b="1" dirty="0">
                <a:solidFill>
                  <a:srgbClr val="026D81"/>
                </a:solidFill>
                <a:cs typeface="Arial" panose="020B0604020202020204" pitchFamily="34" charset="0"/>
              </a:rPr>
              <a:t> 1:</a:t>
            </a:r>
          </a:p>
          <a:p>
            <a:endParaRPr lang="pt-PT" sz="1400" dirty="0">
              <a:solidFill>
                <a:srgbClr val="026D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Tsunami generated after earthquake measuring over 8.0 on the Richter scale in the Gloria fault zone</a:t>
            </a:r>
            <a:r>
              <a:rPr lang="pt-PT" sz="1400" dirty="0">
                <a:solidFill>
                  <a:srgbClr val="026D81"/>
                </a:solidFill>
                <a:cs typeface="Arial" panose="020B0604020202020204" pitchFamily="34" charset="0"/>
              </a:rPr>
              <a:t>;</a:t>
            </a:r>
          </a:p>
          <a:p>
            <a:endParaRPr lang="pt-PT" sz="1400" dirty="0">
              <a:solidFill>
                <a:srgbClr val="026D81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26D81"/>
                </a:solidFill>
                <a:cs typeface="Arial" panose="020B0604020202020204" pitchFamily="34" charset="0"/>
              </a:rPr>
              <a:t>Similar to what happened after the earthquake of 25 November 1941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PT" sz="1400" dirty="0">
              <a:solidFill>
                <a:srgbClr val="026D81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26D81"/>
                </a:solidFill>
                <a:cs typeface="Arial" panose="020B0604020202020204" pitchFamily="34" charset="0"/>
              </a:rPr>
              <a:t>Reaches Cascais in 60 to 80 minutes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PT" sz="1400" dirty="0">
              <a:solidFill>
                <a:srgbClr val="026D81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26D81"/>
                </a:solidFill>
                <a:cs typeface="Arial" panose="020B0604020202020204" pitchFamily="34" charset="0"/>
              </a:rPr>
              <a:t>Maximum wave height should not exceed 1 </a:t>
            </a:r>
            <a:r>
              <a:rPr lang="en-US" sz="1400" dirty="0" err="1">
                <a:solidFill>
                  <a:srgbClr val="026D81"/>
                </a:solidFill>
                <a:cs typeface="Arial" panose="020B0604020202020204" pitchFamily="34" charset="0"/>
              </a:rPr>
              <a:t>metre</a:t>
            </a:r>
            <a:endParaRPr lang="en-US" sz="1400" dirty="0">
              <a:solidFill>
                <a:srgbClr val="026D81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PT" sz="1400" dirty="0">
              <a:solidFill>
                <a:srgbClr val="026D81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1400" dirty="0" err="1">
                <a:solidFill>
                  <a:srgbClr val="026D81"/>
                </a:solidFill>
                <a:cs typeface="Arial" panose="020B0604020202020204" pitchFamily="34" charset="0"/>
              </a:rPr>
              <a:t>Only</a:t>
            </a:r>
            <a:r>
              <a:rPr lang="pt-PT" sz="1400" dirty="0">
                <a:solidFill>
                  <a:srgbClr val="026D81"/>
                </a:solidFill>
                <a:cs typeface="Arial" panose="020B0604020202020204" pitchFamily="34" charset="0"/>
              </a:rPr>
              <a:t> </a:t>
            </a:r>
            <a:r>
              <a:rPr lang="pt-PT" sz="1400" dirty="0" err="1">
                <a:solidFill>
                  <a:srgbClr val="026D81"/>
                </a:solidFill>
                <a:cs typeface="Arial" panose="020B0604020202020204" pitchFamily="34" charset="0"/>
              </a:rPr>
              <a:t>flooded</a:t>
            </a:r>
            <a:r>
              <a:rPr lang="pt-PT" sz="1400" dirty="0">
                <a:solidFill>
                  <a:srgbClr val="026D81"/>
                </a:solidFill>
                <a:cs typeface="Arial" panose="020B0604020202020204" pitchFamily="34" charset="0"/>
              </a:rPr>
              <a:t> </a:t>
            </a:r>
            <a:r>
              <a:rPr lang="pt-PT" sz="1400" dirty="0" err="1">
                <a:solidFill>
                  <a:srgbClr val="026D81"/>
                </a:solidFill>
                <a:cs typeface="Arial" panose="020B0604020202020204" pitchFamily="34" charset="0"/>
              </a:rPr>
              <a:t>beaches</a:t>
            </a:r>
            <a:endParaRPr lang="pt-PT" sz="1400" dirty="0">
              <a:solidFill>
                <a:srgbClr val="026D81"/>
              </a:solidFill>
              <a:cs typeface="Arial" panose="020B0604020202020204" pitchFamily="34" charset="0"/>
            </a:endParaRPr>
          </a:p>
        </p:txBody>
      </p:sp>
      <p:pic>
        <p:nvPicPr>
          <p:cNvPr id="3" name="Imagem 2" descr="Uma imagem com logótipo&#10;&#10;Descrição gerada automaticamente">
            <a:extLst>
              <a:ext uri="{FF2B5EF4-FFF2-40B4-BE49-F238E27FC236}">
                <a16:creationId xmlns:a16="http://schemas.microsoft.com/office/drawing/2014/main" id="{3736B032-D3F5-CD01-C34E-F6E0D05185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450" y="374649"/>
            <a:ext cx="516040" cy="50641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0C11696-2813-B67D-518C-07BFDF62B843}"/>
              </a:ext>
            </a:extLst>
          </p:cNvPr>
          <p:cNvSpPr/>
          <p:nvPr/>
        </p:nvSpPr>
        <p:spPr>
          <a:xfrm>
            <a:off x="5076056" y="2936788"/>
            <a:ext cx="676575" cy="63518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777AD34B-2CC5-616B-3892-DE636D15408E}"/>
              </a:ext>
            </a:extLst>
          </p:cNvPr>
          <p:cNvSpPr/>
          <p:nvPr/>
        </p:nvSpPr>
        <p:spPr>
          <a:xfrm>
            <a:off x="683568" y="366246"/>
            <a:ext cx="7272808" cy="659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pt-PT" b="1" cap="all" dirty="0">
                <a:solidFill>
                  <a:srgbClr val="026D81"/>
                </a:solidFill>
                <a:latin typeface="+mj-lt"/>
                <a:ea typeface="+mj-ea"/>
                <a:cs typeface="+mj-cs"/>
              </a:rPr>
              <a:t>Tsunami </a:t>
            </a:r>
            <a:r>
              <a:rPr lang="pt-PT" b="1" cap="all" dirty="0" err="1">
                <a:solidFill>
                  <a:srgbClr val="026D81"/>
                </a:solidFill>
                <a:latin typeface="+mj-lt"/>
                <a:ea typeface="+mj-ea"/>
                <a:cs typeface="+mj-cs"/>
              </a:rPr>
              <a:t>risk</a:t>
            </a:r>
            <a:r>
              <a:rPr lang="pt-PT" b="1" cap="all" dirty="0">
                <a:solidFill>
                  <a:srgbClr val="026D81"/>
                </a:solidFill>
                <a:latin typeface="+mj-lt"/>
                <a:ea typeface="+mj-ea"/>
                <a:cs typeface="+mj-cs"/>
              </a:rPr>
              <a:t> management 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sz="1400" b="1" cap="all" dirty="0">
                <a:solidFill>
                  <a:srgbClr val="026D81"/>
                </a:solidFill>
                <a:latin typeface="+mj-lt"/>
                <a:ea typeface="+mj-ea"/>
                <a:cs typeface="+mj-cs"/>
              </a:rPr>
              <a:t>Study conducted by the Dom Luiz Institute</a:t>
            </a:r>
            <a:endParaRPr lang="pt-PT" sz="1400" b="1" cap="all" dirty="0">
              <a:solidFill>
                <a:srgbClr val="026D8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94003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5F15D47F-618D-183B-D875-B575C3022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-4367" y="374649"/>
            <a:ext cx="506414" cy="506414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F1F12D83-1631-13B8-5526-11EFE97A5FE1}"/>
              </a:ext>
            </a:extLst>
          </p:cNvPr>
          <p:cNvSpPr/>
          <p:nvPr/>
        </p:nvSpPr>
        <p:spPr>
          <a:xfrm>
            <a:off x="107504" y="1491630"/>
            <a:ext cx="460851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400" b="1" dirty="0" err="1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</a:t>
            </a:r>
            <a:r>
              <a:rPr lang="pt-PT" sz="1400" b="1" dirty="0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</a:p>
          <a:p>
            <a:endParaRPr lang="pt-PT" sz="1400" dirty="0">
              <a:solidFill>
                <a:srgbClr val="026D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Tsunami following an 8.0 magnitude earthquake in the Ferradura area – Marquês de Pombal </a:t>
            </a:r>
          </a:p>
          <a:p>
            <a:endParaRPr lang="pt-PT" sz="1400" dirty="0">
              <a:solidFill>
                <a:srgbClr val="026D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Similar to what happened after the earthquake of 28 February 1969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PT" sz="1400" dirty="0">
              <a:solidFill>
                <a:srgbClr val="026D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Reaches Cascais in 30 to 40 minutes</a:t>
            </a:r>
          </a:p>
          <a:p>
            <a:endParaRPr lang="pt-PT" sz="1400" dirty="0">
              <a:solidFill>
                <a:srgbClr val="026D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Beaches flooded with 1 </a:t>
            </a:r>
            <a:r>
              <a:rPr lang="en-US" sz="1400" dirty="0" err="1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metre</a:t>
            </a:r>
            <a:r>
              <a:rPr lang="en-US" sz="1400" dirty="0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water</a:t>
            </a:r>
          </a:p>
          <a:p>
            <a:endParaRPr lang="pt-PT" sz="1400" dirty="0">
              <a:solidFill>
                <a:srgbClr val="026D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high tide, it can reach beach and waterfront concessionaires in some locations from Cascais to Carcavelos.</a:t>
            </a:r>
            <a:endParaRPr lang="pt-PT" sz="1400" dirty="0">
              <a:solidFill>
                <a:srgbClr val="026D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277F144-88F4-AA7D-37B7-0966EBFA9C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5743" y="1597352"/>
            <a:ext cx="4155936" cy="305334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AF72357-2F7A-5496-9BAC-711AFA68329F}"/>
              </a:ext>
            </a:extLst>
          </p:cNvPr>
          <p:cNvSpPr txBox="1"/>
          <p:nvPr/>
        </p:nvSpPr>
        <p:spPr>
          <a:xfrm>
            <a:off x="4704515" y="4669532"/>
            <a:ext cx="305564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800" dirty="0"/>
              <a:t>Adaptado de https://spessismica.pt/risco-sismico-em-portugal/</a:t>
            </a:r>
          </a:p>
        </p:txBody>
      </p:sp>
      <p:pic>
        <p:nvPicPr>
          <p:cNvPr id="2" name="Imagem 1" descr="Uma imagem com logótipo&#10;&#10;Descrição gerada automaticamente">
            <a:extLst>
              <a:ext uri="{FF2B5EF4-FFF2-40B4-BE49-F238E27FC236}">
                <a16:creationId xmlns:a16="http://schemas.microsoft.com/office/drawing/2014/main" id="{9D1F8058-D839-AB6F-4B24-EC66B86BD1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450" y="374649"/>
            <a:ext cx="516040" cy="506414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A2740C2A-5A73-782C-D025-99F8454269AD}"/>
              </a:ext>
            </a:extLst>
          </p:cNvPr>
          <p:cNvSpPr/>
          <p:nvPr/>
        </p:nvSpPr>
        <p:spPr>
          <a:xfrm>
            <a:off x="683568" y="366246"/>
            <a:ext cx="7272808" cy="659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pt-PT" b="1" cap="all" dirty="0">
                <a:solidFill>
                  <a:srgbClr val="026D81"/>
                </a:solidFill>
                <a:latin typeface="+mj-lt"/>
                <a:ea typeface="+mj-ea"/>
                <a:cs typeface="+mj-cs"/>
              </a:rPr>
              <a:t>Tsunami </a:t>
            </a:r>
            <a:r>
              <a:rPr lang="pt-PT" b="1" cap="all" dirty="0" err="1">
                <a:solidFill>
                  <a:srgbClr val="026D81"/>
                </a:solidFill>
                <a:latin typeface="+mj-lt"/>
                <a:ea typeface="+mj-ea"/>
                <a:cs typeface="+mj-cs"/>
              </a:rPr>
              <a:t>risk</a:t>
            </a:r>
            <a:r>
              <a:rPr lang="pt-PT" b="1" cap="all" dirty="0">
                <a:solidFill>
                  <a:srgbClr val="026D81"/>
                </a:solidFill>
                <a:latin typeface="+mj-lt"/>
                <a:ea typeface="+mj-ea"/>
                <a:cs typeface="+mj-cs"/>
              </a:rPr>
              <a:t> management 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sz="1400" b="1" cap="all" dirty="0">
                <a:solidFill>
                  <a:srgbClr val="026D81"/>
                </a:solidFill>
                <a:latin typeface="+mj-lt"/>
                <a:ea typeface="+mj-ea"/>
                <a:cs typeface="+mj-cs"/>
              </a:rPr>
              <a:t>Study conducted by the Dom Luiz Institute</a:t>
            </a:r>
            <a:endParaRPr lang="pt-PT" sz="1400" b="1" cap="all" dirty="0">
              <a:solidFill>
                <a:srgbClr val="026D8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382677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5F15D47F-618D-183B-D875-B575C3022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-4367" y="374649"/>
            <a:ext cx="506414" cy="50641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277F144-88F4-AA7D-37B7-0966EBFA9C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5743" y="1597352"/>
            <a:ext cx="4155936" cy="305334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AF72357-2F7A-5496-9BAC-711AFA68329F}"/>
              </a:ext>
            </a:extLst>
          </p:cNvPr>
          <p:cNvSpPr txBox="1"/>
          <p:nvPr/>
        </p:nvSpPr>
        <p:spPr>
          <a:xfrm>
            <a:off x="4704515" y="4669532"/>
            <a:ext cx="305564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800" dirty="0"/>
              <a:t>Adaptado de https://spessismica.pt/risco-sismico-em-portugal/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2BC3D4F6-A9C6-7646-8361-6CE410B96453}"/>
              </a:ext>
            </a:extLst>
          </p:cNvPr>
          <p:cNvSpPr/>
          <p:nvPr/>
        </p:nvSpPr>
        <p:spPr>
          <a:xfrm>
            <a:off x="69279" y="1486492"/>
            <a:ext cx="453710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400" b="1" dirty="0" err="1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</a:t>
            </a:r>
            <a:r>
              <a:rPr lang="pt-PT" sz="1400" b="1" dirty="0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</a:p>
          <a:p>
            <a:endParaRPr lang="pt-PT" sz="1400" dirty="0">
              <a:solidFill>
                <a:srgbClr val="026D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Tsunami following an 8.8 magnitude earthquake in the Ferradura area – Marquês de Pombal </a:t>
            </a:r>
          </a:p>
          <a:p>
            <a:endParaRPr lang="pt-PT" sz="1400" dirty="0">
              <a:solidFill>
                <a:srgbClr val="026D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Similar to what happened after the earthquake of 1 November 1755</a:t>
            </a:r>
          </a:p>
          <a:p>
            <a:endParaRPr lang="pt-PT" sz="1400" dirty="0">
              <a:solidFill>
                <a:srgbClr val="026D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1400" dirty="0" err="1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Worst</a:t>
            </a:r>
            <a:r>
              <a:rPr lang="pt-PT" sz="1400" dirty="0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-case </a:t>
            </a:r>
            <a:r>
              <a:rPr lang="pt-PT" sz="1400" dirty="0" err="1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</a:t>
            </a:r>
            <a:r>
              <a:rPr lang="pt-PT" sz="1400" dirty="0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pt-PT" sz="1400" dirty="0" err="1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pt-PT" sz="1400" dirty="0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400" dirty="0" err="1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tide</a:t>
            </a:r>
            <a:endParaRPr lang="pt-PT" sz="1400" dirty="0">
              <a:solidFill>
                <a:srgbClr val="026D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PT" sz="1400" dirty="0">
              <a:solidFill>
                <a:srgbClr val="026D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Reaches Cascais in 30 to 40 minutes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PT" sz="1400" dirty="0">
              <a:solidFill>
                <a:srgbClr val="026D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Wave height between 6 and 8.5 </a:t>
            </a:r>
            <a:r>
              <a:rPr lang="en-US" sz="1400" dirty="0" err="1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metres</a:t>
            </a:r>
            <a:r>
              <a:rPr lang="en-US" sz="1400" dirty="0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(At high tide, waves can reach 12 </a:t>
            </a:r>
            <a:r>
              <a:rPr lang="en-US" sz="1400" dirty="0" err="1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metres</a:t>
            </a:r>
            <a:r>
              <a:rPr lang="en-US" sz="1400" dirty="0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height)</a:t>
            </a:r>
            <a:endParaRPr lang="pt-PT" sz="1400" dirty="0">
              <a:solidFill>
                <a:srgbClr val="026D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PT" sz="1400" dirty="0">
              <a:solidFill>
                <a:srgbClr val="026D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levels between 10 and 20 </a:t>
            </a:r>
            <a:r>
              <a:rPr lang="en-US" sz="1400" dirty="0" err="1">
                <a:solidFill>
                  <a:srgbClr val="026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metres</a:t>
            </a:r>
            <a:endParaRPr lang="pt-PT" sz="1400" dirty="0">
              <a:solidFill>
                <a:srgbClr val="026D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 descr="Uma imagem com logótipo&#10;&#10;Descrição gerada automaticamente">
            <a:extLst>
              <a:ext uri="{FF2B5EF4-FFF2-40B4-BE49-F238E27FC236}">
                <a16:creationId xmlns:a16="http://schemas.microsoft.com/office/drawing/2014/main" id="{306E620D-888D-D083-08DA-88FBDFCB14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450" y="374649"/>
            <a:ext cx="516040" cy="506414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614F27DB-AE81-CE81-61D8-C22B7D4DFB1C}"/>
              </a:ext>
            </a:extLst>
          </p:cNvPr>
          <p:cNvSpPr/>
          <p:nvPr/>
        </p:nvSpPr>
        <p:spPr>
          <a:xfrm>
            <a:off x="683568" y="366246"/>
            <a:ext cx="7272808" cy="659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pt-PT" b="1" cap="all" dirty="0">
                <a:solidFill>
                  <a:srgbClr val="026D81"/>
                </a:solidFill>
                <a:latin typeface="+mj-lt"/>
                <a:ea typeface="+mj-ea"/>
                <a:cs typeface="+mj-cs"/>
              </a:rPr>
              <a:t>Tsunami </a:t>
            </a:r>
            <a:r>
              <a:rPr lang="pt-PT" b="1" cap="all" dirty="0" err="1">
                <a:solidFill>
                  <a:srgbClr val="026D81"/>
                </a:solidFill>
                <a:latin typeface="+mj-lt"/>
                <a:ea typeface="+mj-ea"/>
                <a:cs typeface="+mj-cs"/>
              </a:rPr>
              <a:t>risk</a:t>
            </a:r>
            <a:r>
              <a:rPr lang="pt-PT" b="1" cap="all" dirty="0">
                <a:solidFill>
                  <a:srgbClr val="026D81"/>
                </a:solidFill>
                <a:latin typeface="+mj-lt"/>
                <a:ea typeface="+mj-ea"/>
                <a:cs typeface="+mj-cs"/>
              </a:rPr>
              <a:t> management 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sz="1400" b="1" cap="all" dirty="0">
                <a:solidFill>
                  <a:srgbClr val="026D81"/>
                </a:solidFill>
                <a:latin typeface="+mj-lt"/>
                <a:ea typeface="+mj-ea"/>
                <a:cs typeface="+mj-cs"/>
              </a:rPr>
              <a:t>Study conducted by the Dom Luiz Institute</a:t>
            </a:r>
            <a:endParaRPr lang="pt-PT" sz="1400" b="1" cap="all" dirty="0">
              <a:solidFill>
                <a:srgbClr val="026D8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287690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A6851C-9408-2BAC-A884-59BD7758B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84040D75-F6EA-AA21-EB17-B9EED9BE1C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-4367" y="374649"/>
            <a:ext cx="506414" cy="506414"/>
          </a:xfrm>
          <a:prstGeom prst="rect">
            <a:avLst/>
          </a:prstGeom>
        </p:spPr>
      </p:pic>
      <p:pic>
        <p:nvPicPr>
          <p:cNvPr id="2" name="Imagem 1" descr="Uma imagem com símbolo, logótipo, círculo, Tipo de letra&#10;&#10;Descrição gerada automaticamente">
            <a:extLst>
              <a:ext uri="{FF2B5EF4-FFF2-40B4-BE49-F238E27FC236}">
                <a16:creationId xmlns:a16="http://schemas.microsoft.com/office/drawing/2014/main" id="{846611F6-D18D-D951-D487-94DF0DA143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106" y="75134"/>
            <a:ext cx="547499" cy="53728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F047231-0C9B-1018-254B-6A5E5FA4499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" b="7168"/>
          <a:stretch/>
        </p:blipFill>
        <p:spPr>
          <a:xfrm>
            <a:off x="482156" y="1995686"/>
            <a:ext cx="3081732" cy="314781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D220DCB-582E-AA26-2DD0-3A49E09270E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813" r="12336" b="12900"/>
          <a:stretch/>
        </p:blipFill>
        <p:spPr>
          <a:xfrm>
            <a:off x="4643328" y="1970885"/>
            <a:ext cx="3346559" cy="3187517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42C3CA37-148F-8707-C31A-4757311AFF5D}"/>
              </a:ext>
            </a:extLst>
          </p:cNvPr>
          <p:cNvSpPr txBox="1"/>
          <p:nvPr/>
        </p:nvSpPr>
        <p:spPr>
          <a:xfrm>
            <a:off x="277650" y="1050871"/>
            <a:ext cx="86868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PT"/>
            </a:defPPr>
            <a:lvl1pPr>
              <a:defRPr sz="1600">
                <a:solidFill>
                  <a:srgbClr val="026D8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Scenario 3:</a:t>
            </a:r>
          </a:p>
          <a:p>
            <a:r>
              <a:rPr lang="en-US" dirty="0"/>
              <a:t>Flooding of the Village of Cascais by the tsunami generated by an 8.8 magnitude earthquake Average sea level or high tide conditions </a:t>
            </a:r>
            <a:endParaRPr lang="pt-PT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DB9C81B6-F7D0-6406-FF72-D559789D8568}"/>
              </a:ext>
            </a:extLst>
          </p:cNvPr>
          <p:cNvSpPr/>
          <p:nvPr/>
        </p:nvSpPr>
        <p:spPr>
          <a:xfrm>
            <a:off x="683568" y="366246"/>
            <a:ext cx="7272808" cy="659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pt-PT" b="1" cap="all" dirty="0">
                <a:solidFill>
                  <a:srgbClr val="026D81"/>
                </a:solidFill>
                <a:latin typeface="+mj-lt"/>
                <a:ea typeface="+mj-ea"/>
                <a:cs typeface="+mj-cs"/>
              </a:rPr>
              <a:t>Tsunami </a:t>
            </a:r>
            <a:r>
              <a:rPr lang="pt-PT" b="1" cap="all" dirty="0" err="1">
                <a:solidFill>
                  <a:srgbClr val="026D81"/>
                </a:solidFill>
                <a:latin typeface="+mj-lt"/>
                <a:ea typeface="+mj-ea"/>
                <a:cs typeface="+mj-cs"/>
              </a:rPr>
              <a:t>risk</a:t>
            </a:r>
            <a:r>
              <a:rPr lang="pt-PT" b="1" cap="all" dirty="0">
                <a:solidFill>
                  <a:srgbClr val="026D81"/>
                </a:solidFill>
                <a:latin typeface="+mj-lt"/>
                <a:ea typeface="+mj-ea"/>
                <a:cs typeface="+mj-cs"/>
              </a:rPr>
              <a:t> management 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sz="1400" b="1" cap="all" dirty="0">
                <a:solidFill>
                  <a:srgbClr val="026D81"/>
                </a:solidFill>
                <a:latin typeface="+mj-lt"/>
                <a:ea typeface="+mj-ea"/>
                <a:cs typeface="+mj-cs"/>
              </a:rPr>
              <a:t>Study conducted by the Dom Luiz Institute</a:t>
            </a:r>
            <a:endParaRPr lang="pt-PT" sz="1400" b="1" cap="all" dirty="0">
              <a:solidFill>
                <a:srgbClr val="026D8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87268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86575-7DBF-2DA7-BD10-85BBFD204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1AB7B0D5-4F86-2236-E246-6D1D5AB7F1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-4367" y="374649"/>
            <a:ext cx="506414" cy="506414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381B6854-57D5-5AC1-B15A-B7F9CBC50156}"/>
              </a:ext>
            </a:extLst>
          </p:cNvPr>
          <p:cNvSpPr txBox="1">
            <a:spLocks/>
          </p:cNvSpPr>
          <p:nvPr/>
        </p:nvSpPr>
        <p:spPr>
          <a:xfrm>
            <a:off x="623894" y="343777"/>
            <a:ext cx="6612402" cy="5372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1800" dirty="0">
                <a:solidFill>
                  <a:srgbClr val="026D81"/>
                </a:solidFill>
              </a:rPr>
              <a:t>Scenarios of areas prone to flooding in the event of a tsunami, as in 1755</a:t>
            </a:r>
          </a:p>
        </p:txBody>
      </p:sp>
      <p:pic>
        <p:nvPicPr>
          <p:cNvPr id="2" name="Imagem 1" descr="Uma imagem com símbolo, logótipo, círculo, Tipo de letra&#10;&#10;Descrição gerada automaticamente">
            <a:extLst>
              <a:ext uri="{FF2B5EF4-FFF2-40B4-BE49-F238E27FC236}">
                <a16:creationId xmlns:a16="http://schemas.microsoft.com/office/drawing/2014/main" id="{7608B73F-61B7-93DB-2BF9-4D419D0E94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106" y="75134"/>
            <a:ext cx="547499" cy="537286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57B3346F-739C-A223-CBC4-F016BF23191E}"/>
              </a:ext>
            </a:extLst>
          </p:cNvPr>
          <p:cNvSpPr txBox="1"/>
          <p:nvPr/>
        </p:nvSpPr>
        <p:spPr>
          <a:xfrm>
            <a:off x="277650" y="1183853"/>
            <a:ext cx="86868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26D81"/>
                </a:solidFill>
                <a:latin typeface="Calibri" panose="020F0502020204030204" pitchFamily="34" charset="0"/>
              </a:rPr>
              <a:t>Mapping of tsunami susceptibilities in the Cascais Municipal Strategic Plan - Estoril and Carcavelos areas: Potentially floodable area up to a topographical elevation of 20 </a:t>
            </a:r>
            <a:r>
              <a:rPr lang="en-US" sz="1600" dirty="0" err="1">
                <a:solidFill>
                  <a:srgbClr val="026D81"/>
                </a:solidFill>
                <a:latin typeface="Calibri" panose="020F0502020204030204" pitchFamily="34" charset="0"/>
              </a:rPr>
              <a:t>metres</a:t>
            </a:r>
            <a:r>
              <a:rPr lang="en-US" sz="1600" dirty="0">
                <a:solidFill>
                  <a:srgbClr val="026D81"/>
                </a:solidFill>
                <a:latin typeface="Calibri" panose="020F0502020204030204" pitchFamily="34" charset="0"/>
              </a:rPr>
              <a:t> </a:t>
            </a:r>
            <a:endParaRPr lang="pt-PT" sz="1600" dirty="0">
              <a:solidFill>
                <a:srgbClr val="026D81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B9DCE41-6E56-4FAD-1397-C5E19BBCCA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6217"/>
          <a:stretch/>
        </p:blipFill>
        <p:spPr>
          <a:xfrm>
            <a:off x="179512" y="2427734"/>
            <a:ext cx="4344168" cy="229418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2DE5ED6-96D0-D813-77D2-F3BEF645FE6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349" b="4987"/>
          <a:stretch/>
        </p:blipFill>
        <p:spPr>
          <a:xfrm>
            <a:off x="4716016" y="2427734"/>
            <a:ext cx="4381547" cy="229419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8705A290-824C-9272-D3B5-3AE2A54F0B9C}"/>
              </a:ext>
            </a:extLst>
          </p:cNvPr>
          <p:cNvSpPr txBox="1"/>
          <p:nvPr/>
        </p:nvSpPr>
        <p:spPr>
          <a:xfrm>
            <a:off x="1801917" y="184237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>
                <a:solidFill>
                  <a:srgbClr val="026D81"/>
                </a:solidFill>
              </a:rPr>
              <a:t>Estoril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9D83F52-1A83-AFAB-C49F-0C5BB34FE110}"/>
              </a:ext>
            </a:extLst>
          </p:cNvPr>
          <p:cNvSpPr txBox="1"/>
          <p:nvPr/>
        </p:nvSpPr>
        <p:spPr>
          <a:xfrm>
            <a:off x="6266413" y="1842378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>
                <a:solidFill>
                  <a:srgbClr val="026D81"/>
                </a:solidFill>
              </a:rPr>
              <a:t>Carcavelos</a:t>
            </a:r>
          </a:p>
        </p:txBody>
      </p:sp>
    </p:spTree>
    <p:extLst>
      <p:ext uri="{BB962C8B-B14F-4D97-AF65-F5344CB8AC3E}">
        <p14:creationId xmlns:p14="http://schemas.microsoft.com/office/powerpoint/2010/main" val="32883150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5F11B6-5C31-B0CC-C7D5-836260F4F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90A782F1-7668-489E-F2CE-B2D1ADF4A3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-4367" y="374649"/>
            <a:ext cx="506414" cy="506414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DF92CC84-083F-C5E6-CFFF-A251AE013A40}"/>
              </a:ext>
            </a:extLst>
          </p:cNvPr>
          <p:cNvSpPr txBox="1">
            <a:spLocks/>
          </p:cNvSpPr>
          <p:nvPr/>
        </p:nvSpPr>
        <p:spPr>
          <a:xfrm>
            <a:off x="623894" y="343777"/>
            <a:ext cx="6468386" cy="5372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1800" dirty="0">
                <a:solidFill>
                  <a:srgbClr val="026D81"/>
                </a:solidFill>
              </a:rPr>
              <a:t>Preliminary Intervention Plan for Tsunami Risk</a:t>
            </a:r>
          </a:p>
        </p:txBody>
      </p:sp>
      <p:pic>
        <p:nvPicPr>
          <p:cNvPr id="2" name="Imagem 1" descr="Uma imagem com símbolo, logótipo, círculo, Tipo de letra&#10;&#10;Descrição gerada automaticamente">
            <a:extLst>
              <a:ext uri="{FF2B5EF4-FFF2-40B4-BE49-F238E27FC236}">
                <a16:creationId xmlns:a16="http://schemas.microsoft.com/office/drawing/2014/main" id="{8A4E1BF0-FD98-E8DD-E810-B8697C6776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106" y="75134"/>
            <a:ext cx="547499" cy="537286"/>
          </a:xfrm>
          <a:prstGeom prst="rect">
            <a:avLst/>
          </a:prstGeom>
        </p:spPr>
      </p:pic>
      <p:pic>
        <p:nvPicPr>
          <p:cNvPr id="3" name="Imagem 2" descr="Uma imagem com texto, água, captura de ecrã, natureza&#10;&#10;Os conteúdos gerados por IA poderão estar incorretos.">
            <a:extLst>
              <a:ext uri="{FF2B5EF4-FFF2-40B4-BE49-F238E27FC236}">
                <a16:creationId xmlns:a16="http://schemas.microsoft.com/office/drawing/2014/main" id="{E50AEC79-D8DA-E227-5B5B-D9520CDFD5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060358"/>
            <a:ext cx="2699068" cy="391706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</p:pic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DF4E5D63-E88D-A52E-8EC8-140D2072C254}"/>
              </a:ext>
            </a:extLst>
          </p:cNvPr>
          <p:cNvGraphicFramePr/>
          <p:nvPr/>
        </p:nvGraphicFramePr>
        <p:xfrm>
          <a:off x="129838" y="1057874"/>
          <a:ext cx="585998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6621014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A35B2-1FA4-5E4B-F3D2-6696C5905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53BF81E5-29D1-4266-01C2-AC6F64D302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-4367" y="374649"/>
            <a:ext cx="506414" cy="506414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19993C77-4899-83FE-6F7F-65475FA5D9C4}"/>
              </a:ext>
            </a:extLst>
          </p:cNvPr>
          <p:cNvSpPr txBox="1">
            <a:spLocks/>
          </p:cNvSpPr>
          <p:nvPr/>
        </p:nvSpPr>
        <p:spPr>
          <a:xfrm>
            <a:off x="623894" y="343777"/>
            <a:ext cx="6468386" cy="5372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1800" dirty="0">
                <a:solidFill>
                  <a:srgbClr val="026D81"/>
                </a:solidFill>
              </a:rPr>
              <a:t>Preliminary Intervention Plan for Tsunami Risk</a:t>
            </a:r>
          </a:p>
        </p:txBody>
      </p:sp>
      <p:pic>
        <p:nvPicPr>
          <p:cNvPr id="2" name="Imagem 1" descr="Uma imagem com símbolo, logótipo, círculo, Tipo de letra&#10;&#10;Descrição gerada automaticamente">
            <a:extLst>
              <a:ext uri="{FF2B5EF4-FFF2-40B4-BE49-F238E27FC236}">
                <a16:creationId xmlns:a16="http://schemas.microsoft.com/office/drawing/2014/main" id="{B9E6F2B2-ADA9-1EEA-3FC8-C89F4A7738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106" y="75134"/>
            <a:ext cx="547499" cy="53728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978CECB-451D-E25B-FCC4-2FEE08CCD92C}"/>
              </a:ext>
            </a:extLst>
          </p:cNvPr>
          <p:cNvSpPr txBox="1"/>
          <p:nvPr/>
        </p:nvSpPr>
        <p:spPr>
          <a:xfrm>
            <a:off x="107504" y="987574"/>
            <a:ext cx="9036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>
                <a:solidFill>
                  <a:srgbClr val="026D81"/>
                </a:solidFill>
              </a:rPr>
              <a:t>Alarm</a:t>
            </a:r>
            <a:r>
              <a:rPr lang="pt-PT" dirty="0">
                <a:solidFill>
                  <a:srgbClr val="026D81"/>
                </a:solidFill>
              </a:rPr>
              <a:t> </a:t>
            </a:r>
            <a:r>
              <a:rPr lang="pt-PT" dirty="0" err="1">
                <a:solidFill>
                  <a:srgbClr val="026D81"/>
                </a:solidFill>
              </a:rPr>
              <a:t>and</a:t>
            </a:r>
            <a:r>
              <a:rPr lang="pt-PT" dirty="0">
                <a:solidFill>
                  <a:srgbClr val="026D81"/>
                </a:solidFill>
              </a:rPr>
              <a:t> </a:t>
            </a:r>
            <a:r>
              <a:rPr lang="pt-PT" dirty="0" err="1">
                <a:solidFill>
                  <a:srgbClr val="026D81"/>
                </a:solidFill>
              </a:rPr>
              <a:t>action</a:t>
            </a:r>
            <a:r>
              <a:rPr lang="pt-PT" dirty="0">
                <a:solidFill>
                  <a:srgbClr val="026D81"/>
                </a:solidFill>
              </a:rPr>
              <a:t> </a:t>
            </a:r>
            <a:r>
              <a:rPr lang="pt-PT" dirty="0" err="1">
                <a:solidFill>
                  <a:srgbClr val="026D81"/>
                </a:solidFill>
              </a:rPr>
              <a:t>levels</a:t>
            </a:r>
            <a:r>
              <a:rPr lang="pt-PT" dirty="0">
                <a:solidFill>
                  <a:srgbClr val="026D81"/>
                </a:solidFill>
              </a:rPr>
              <a:t>:  For e</a:t>
            </a:r>
            <a:r>
              <a:rPr lang="en-US" dirty="0">
                <a:solidFill>
                  <a:srgbClr val="026D81"/>
                </a:solidFill>
              </a:rPr>
              <a:t>ach level specific actions and entities </a:t>
            </a:r>
            <a:r>
              <a:rPr lang="en-US" dirty="0" err="1">
                <a:solidFill>
                  <a:srgbClr val="026D81"/>
                </a:solidFill>
              </a:rPr>
              <a:t>mobilisation</a:t>
            </a:r>
            <a:r>
              <a:rPr lang="en-US" dirty="0">
                <a:solidFill>
                  <a:srgbClr val="026D81"/>
                </a:solidFill>
              </a:rPr>
              <a:t>.</a:t>
            </a:r>
            <a:endParaRPr lang="pt-PT" dirty="0">
              <a:solidFill>
                <a:srgbClr val="026D81"/>
              </a:solidFill>
            </a:endParaRP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03BF1A76-DCBC-0EC9-828F-F04983D2615F}"/>
              </a:ext>
            </a:extLst>
          </p:cNvPr>
          <p:cNvSpPr/>
          <p:nvPr/>
        </p:nvSpPr>
        <p:spPr>
          <a:xfrm>
            <a:off x="395536" y="1419622"/>
            <a:ext cx="2501504" cy="792088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highlight>
                <a:srgbClr val="FFFF00"/>
              </a:highlight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E5AB5F2-0AD3-7EF8-23F2-92E7A8C96C75}"/>
              </a:ext>
            </a:extLst>
          </p:cNvPr>
          <p:cNvSpPr txBox="1"/>
          <p:nvPr/>
        </p:nvSpPr>
        <p:spPr>
          <a:xfrm>
            <a:off x="603211" y="1419622"/>
            <a:ext cx="20452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b="1" dirty="0" err="1">
                <a:solidFill>
                  <a:srgbClr val="236F86"/>
                </a:solidFill>
              </a:rPr>
              <a:t>Yellow</a:t>
            </a:r>
            <a:r>
              <a:rPr lang="pt-PT" sz="1600" b="1" dirty="0">
                <a:solidFill>
                  <a:srgbClr val="236F86"/>
                </a:solidFill>
              </a:rPr>
              <a:t> </a:t>
            </a:r>
            <a:r>
              <a:rPr lang="pt-PT" sz="1600" b="1" dirty="0" err="1">
                <a:solidFill>
                  <a:srgbClr val="236F86"/>
                </a:solidFill>
              </a:rPr>
              <a:t>alert</a:t>
            </a:r>
            <a:r>
              <a:rPr lang="pt-PT" sz="1600" b="1" dirty="0">
                <a:solidFill>
                  <a:srgbClr val="236F86"/>
                </a:solidFill>
              </a:rPr>
              <a:t>: </a:t>
            </a:r>
            <a:r>
              <a:rPr lang="pt-PT" sz="1600" b="1" dirty="0" err="1">
                <a:solidFill>
                  <a:srgbClr val="236F86"/>
                </a:solidFill>
              </a:rPr>
              <a:t>Vigilance</a:t>
            </a:r>
            <a:br>
              <a:rPr lang="pt-PT" sz="1600" b="1" dirty="0">
                <a:solidFill>
                  <a:srgbClr val="236F86"/>
                </a:solidFill>
              </a:rPr>
            </a:br>
            <a:r>
              <a:rPr lang="pt-PT" sz="1600" b="1" dirty="0">
                <a:solidFill>
                  <a:srgbClr val="236F86"/>
                </a:solidFill>
              </a:rPr>
              <a:t>(1st </a:t>
            </a:r>
            <a:r>
              <a:rPr lang="pt-PT" sz="1600" b="1" dirty="0" err="1">
                <a:solidFill>
                  <a:srgbClr val="236F86"/>
                </a:solidFill>
              </a:rPr>
              <a:t>alarm</a:t>
            </a:r>
            <a:r>
              <a:rPr lang="pt-PT" sz="1600" b="1" dirty="0">
                <a:solidFill>
                  <a:srgbClr val="236F86"/>
                </a:solidFill>
              </a:rPr>
              <a:t>)</a:t>
            </a:r>
          </a:p>
        </p:txBody>
      </p:sp>
      <p:sp>
        <p:nvSpPr>
          <p:cNvPr id="11" name="Seta: Para a Direita 10">
            <a:extLst>
              <a:ext uri="{FF2B5EF4-FFF2-40B4-BE49-F238E27FC236}">
                <a16:creationId xmlns:a16="http://schemas.microsoft.com/office/drawing/2014/main" id="{BE1DB832-6E5E-7BD8-BB9F-57F2EA09A7FC}"/>
              </a:ext>
            </a:extLst>
          </p:cNvPr>
          <p:cNvSpPr/>
          <p:nvPr/>
        </p:nvSpPr>
        <p:spPr>
          <a:xfrm>
            <a:off x="2991553" y="1675950"/>
            <a:ext cx="713913" cy="432048"/>
          </a:xfrm>
          <a:prstGeom prst="rightArrow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2421B7F-A0B8-A56C-47F8-2D593BA18011}"/>
              </a:ext>
            </a:extLst>
          </p:cNvPr>
          <p:cNvSpPr txBox="1"/>
          <p:nvPr/>
        </p:nvSpPr>
        <p:spPr>
          <a:xfrm>
            <a:off x="3799979" y="1419622"/>
            <a:ext cx="52676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solidFill>
                  <a:srgbClr val="026D81"/>
                </a:solidFill>
              </a:rPr>
              <a:t>Seismic event in Cascais, whose perceived impact has the potential to generate a tsunami, but with no confirmation of immediate danger.</a:t>
            </a:r>
            <a:endParaRPr lang="pt-PT" sz="1600" dirty="0">
              <a:solidFill>
                <a:srgbClr val="026D81"/>
              </a:solidFill>
            </a:endParaRP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613EBBFD-6B2C-A6DB-A5FF-82BEC088F354}"/>
              </a:ext>
            </a:extLst>
          </p:cNvPr>
          <p:cNvSpPr/>
          <p:nvPr/>
        </p:nvSpPr>
        <p:spPr>
          <a:xfrm>
            <a:off x="251520" y="2676857"/>
            <a:ext cx="2643878" cy="792088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highlight>
                <a:srgbClr val="FFFF00"/>
              </a:highlight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C3B4D053-2858-0016-642F-E680BA95C96D}"/>
              </a:ext>
            </a:extLst>
          </p:cNvPr>
          <p:cNvSpPr txBox="1"/>
          <p:nvPr/>
        </p:nvSpPr>
        <p:spPr>
          <a:xfrm>
            <a:off x="323528" y="2779062"/>
            <a:ext cx="2499863" cy="58477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1600" b="1" dirty="0">
                <a:solidFill>
                  <a:schemeClr val="bg1"/>
                </a:solidFill>
              </a:rPr>
              <a:t>Orange </a:t>
            </a:r>
            <a:r>
              <a:rPr lang="pt-PT" sz="1600" b="1" dirty="0" err="1">
                <a:solidFill>
                  <a:schemeClr val="bg1"/>
                </a:solidFill>
              </a:rPr>
              <a:t>Alert</a:t>
            </a:r>
            <a:r>
              <a:rPr lang="pt-PT" sz="1600" b="1" dirty="0">
                <a:solidFill>
                  <a:schemeClr val="bg1"/>
                </a:solidFill>
              </a:rPr>
              <a:t>: </a:t>
            </a:r>
            <a:r>
              <a:rPr lang="pt-PT" sz="1600" b="1" dirty="0" err="1">
                <a:solidFill>
                  <a:schemeClr val="bg1"/>
                </a:solidFill>
              </a:rPr>
              <a:t>Advance</a:t>
            </a:r>
            <a:r>
              <a:rPr lang="pt-PT" sz="1600" b="1" dirty="0">
                <a:solidFill>
                  <a:schemeClr val="bg1"/>
                </a:solidFill>
              </a:rPr>
              <a:t> </a:t>
            </a:r>
            <a:r>
              <a:rPr lang="pt-PT" sz="1600" b="1" dirty="0" err="1">
                <a:solidFill>
                  <a:schemeClr val="bg1"/>
                </a:solidFill>
              </a:rPr>
              <a:t>Warning</a:t>
            </a:r>
            <a:r>
              <a:rPr lang="pt-PT" sz="1600" b="1" dirty="0">
                <a:solidFill>
                  <a:schemeClr val="bg1"/>
                </a:solidFill>
              </a:rPr>
              <a:t> (2nd </a:t>
            </a:r>
            <a:r>
              <a:rPr lang="pt-PT" sz="1600" b="1" dirty="0" err="1">
                <a:solidFill>
                  <a:schemeClr val="bg1"/>
                </a:solidFill>
              </a:rPr>
              <a:t>alarm</a:t>
            </a:r>
            <a:r>
              <a:rPr lang="pt-PT" sz="16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5" name="Seta: Para a Direita 14">
            <a:extLst>
              <a:ext uri="{FF2B5EF4-FFF2-40B4-BE49-F238E27FC236}">
                <a16:creationId xmlns:a16="http://schemas.microsoft.com/office/drawing/2014/main" id="{364A6A60-C03F-9BEE-85E3-5C4CBAF25716}"/>
              </a:ext>
            </a:extLst>
          </p:cNvPr>
          <p:cNvSpPr/>
          <p:nvPr/>
        </p:nvSpPr>
        <p:spPr>
          <a:xfrm>
            <a:off x="2989911" y="2933185"/>
            <a:ext cx="713913" cy="432048"/>
          </a:xfrm>
          <a:prstGeom prst="rightArrow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99BEF8A-6ED5-3264-991B-856B4488C791}"/>
              </a:ext>
            </a:extLst>
          </p:cNvPr>
          <p:cNvSpPr txBox="1"/>
          <p:nvPr/>
        </p:nvSpPr>
        <p:spPr>
          <a:xfrm>
            <a:off x="3798337" y="2787774"/>
            <a:ext cx="5267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solidFill>
                  <a:srgbClr val="026D81"/>
                </a:solidFill>
              </a:rPr>
              <a:t>Tsunami confirmed by IPMA (less than 30 minutes) and high risk for the coastal area of Cascais.</a:t>
            </a:r>
            <a:endParaRPr lang="pt-PT" sz="1600" dirty="0">
              <a:solidFill>
                <a:srgbClr val="026D81"/>
              </a:solidFill>
            </a:endParaRPr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450E494F-B35D-7F01-251A-4AF38AD24357}"/>
              </a:ext>
            </a:extLst>
          </p:cNvPr>
          <p:cNvSpPr/>
          <p:nvPr/>
        </p:nvSpPr>
        <p:spPr>
          <a:xfrm>
            <a:off x="251520" y="4083918"/>
            <a:ext cx="2643878" cy="792088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highlight>
                <a:srgbClr val="FFFF00"/>
              </a:highlight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F6A35D5A-4C2B-D122-2949-7597408ABAA5}"/>
              </a:ext>
            </a:extLst>
          </p:cNvPr>
          <p:cNvSpPr txBox="1"/>
          <p:nvPr/>
        </p:nvSpPr>
        <p:spPr>
          <a:xfrm>
            <a:off x="323529" y="4219223"/>
            <a:ext cx="2323308" cy="58477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1600" b="1" dirty="0" err="1">
                <a:solidFill>
                  <a:schemeClr val="bg1"/>
                </a:solidFill>
              </a:rPr>
              <a:t>Red</a:t>
            </a:r>
            <a:r>
              <a:rPr lang="pt-PT" sz="1600" b="1" dirty="0">
                <a:solidFill>
                  <a:schemeClr val="bg1"/>
                </a:solidFill>
              </a:rPr>
              <a:t> </a:t>
            </a:r>
            <a:r>
              <a:rPr lang="pt-PT" sz="1600" b="1" dirty="0" err="1">
                <a:solidFill>
                  <a:schemeClr val="bg1"/>
                </a:solidFill>
              </a:rPr>
              <a:t>Alert</a:t>
            </a:r>
            <a:r>
              <a:rPr lang="pt-PT" sz="1600" b="1" dirty="0">
                <a:solidFill>
                  <a:schemeClr val="bg1"/>
                </a:solidFill>
              </a:rPr>
              <a:t>: </a:t>
            </a:r>
            <a:r>
              <a:rPr lang="pt-PT" sz="1600" b="1" dirty="0" err="1">
                <a:solidFill>
                  <a:schemeClr val="bg1"/>
                </a:solidFill>
              </a:rPr>
              <a:t>Emergency</a:t>
            </a:r>
            <a:r>
              <a:rPr lang="pt-PT" sz="16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pt-PT" sz="1600" b="1" dirty="0">
                <a:solidFill>
                  <a:schemeClr val="bg1"/>
                </a:solidFill>
              </a:rPr>
              <a:t>(3rd </a:t>
            </a:r>
            <a:r>
              <a:rPr lang="pt-PT" sz="1600" b="1" dirty="0" err="1">
                <a:solidFill>
                  <a:schemeClr val="bg1"/>
                </a:solidFill>
              </a:rPr>
              <a:t>alarm</a:t>
            </a:r>
            <a:r>
              <a:rPr lang="pt-PT" sz="16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9" name="Seta: Para a Direita 18">
            <a:extLst>
              <a:ext uri="{FF2B5EF4-FFF2-40B4-BE49-F238E27FC236}">
                <a16:creationId xmlns:a16="http://schemas.microsoft.com/office/drawing/2014/main" id="{DDBC233A-9804-5AD7-33DD-E6CC6A787AA5}"/>
              </a:ext>
            </a:extLst>
          </p:cNvPr>
          <p:cNvSpPr/>
          <p:nvPr/>
        </p:nvSpPr>
        <p:spPr>
          <a:xfrm>
            <a:off x="2989911" y="4340246"/>
            <a:ext cx="713913" cy="432048"/>
          </a:xfrm>
          <a:prstGeom prst="rightArrow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A0815E15-A3EC-28C7-505C-C9BC22BF86FF}"/>
              </a:ext>
            </a:extLst>
          </p:cNvPr>
          <p:cNvSpPr txBox="1"/>
          <p:nvPr/>
        </p:nvSpPr>
        <p:spPr>
          <a:xfrm>
            <a:off x="3798337" y="4194835"/>
            <a:ext cx="5267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solidFill>
                  <a:srgbClr val="026D81"/>
                </a:solidFill>
              </a:rPr>
              <a:t>Local tsunami with imminent impact. Confirmation of extreme danger to life and infrastructure.</a:t>
            </a:r>
            <a:endParaRPr lang="pt-PT" sz="1600" dirty="0">
              <a:solidFill>
                <a:srgbClr val="026D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2225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6531D4-B4C8-1E8F-29A7-BC7506822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32D2918-7836-4904-4480-848713C831D2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26D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 sz="750" dirty="0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C924CC16-70C9-74B9-4A35-F4FA60830D23}"/>
              </a:ext>
            </a:extLst>
          </p:cNvPr>
          <p:cNvSpPr txBox="1">
            <a:spLocks/>
          </p:cNvSpPr>
          <p:nvPr/>
        </p:nvSpPr>
        <p:spPr>
          <a:xfrm>
            <a:off x="1699668" y="2139702"/>
            <a:ext cx="7192812" cy="6550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pt-PT" sz="3000" cap="none" dirty="0" err="1">
                <a:solidFill>
                  <a:schemeClr val="bg1"/>
                </a:solidFill>
              </a:rPr>
              <a:t>Evacuation</a:t>
            </a:r>
            <a:r>
              <a:rPr lang="pt-PT" sz="3000" cap="none" dirty="0">
                <a:solidFill>
                  <a:schemeClr val="bg1"/>
                </a:solidFill>
              </a:rPr>
              <a:t> </a:t>
            </a:r>
            <a:r>
              <a:rPr lang="pt-PT" sz="3000" cap="none" dirty="0" err="1">
                <a:solidFill>
                  <a:schemeClr val="bg1"/>
                </a:solidFill>
              </a:rPr>
              <a:t>procedures</a:t>
            </a:r>
            <a:endParaRPr lang="pt-PT" sz="3000" cap="none" dirty="0">
              <a:solidFill>
                <a:schemeClr val="bg1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7B83EDA-E352-BABA-ECD7-6218B1AC9B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0000"/>
          <a:stretch/>
        </p:blipFill>
        <p:spPr>
          <a:xfrm>
            <a:off x="0" y="872082"/>
            <a:ext cx="1699668" cy="339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5245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5F15D47F-618D-183B-D875-B575C3022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-4367" y="374649"/>
            <a:ext cx="506414" cy="506414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C5A96A4F-B553-0CD1-D098-82F4FE05C39B}"/>
              </a:ext>
            </a:extLst>
          </p:cNvPr>
          <p:cNvSpPr/>
          <p:nvPr/>
        </p:nvSpPr>
        <p:spPr>
          <a:xfrm>
            <a:off x="683568" y="366246"/>
            <a:ext cx="5878823" cy="394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pt-PT" b="1" cap="all" dirty="0" err="1">
                <a:solidFill>
                  <a:srgbClr val="026D81"/>
                </a:solidFill>
                <a:latin typeface="+mj-lt"/>
                <a:ea typeface="+mj-ea"/>
                <a:cs typeface="+mj-cs"/>
              </a:rPr>
              <a:t>Evacuation</a:t>
            </a:r>
            <a:r>
              <a:rPr lang="pt-PT" b="1" cap="all" dirty="0">
                <a:solidFill>
                  <a:srgbClr val="026D81"/>
                </a:solidFill>
                <a:latin typeface="+mj-lt"/>
                <a:ea typeface="+mj-ea"/>
                <a:cs typeface="+mj-cs"/>
              </a:rPr>
              <a:t> </a:t>
            </a:r>
            <a:r>
              <a:rPr lang="pt-PT" b="1" cap="all" dirty="0" err="1">
                <a:solidFill>
                  <a:srgbClr val="026D81"/>
                </a:solidFill>
                <a:latin typeface="+mj-lt"/>
                <a:ea typeface="+mj-ea"/>
                <a:cs typeface="+mj-cs"/>
              </a:rPr>
              <a:t>signage</a:t>
            </a:r>
            <a:endParaRPr lang="pt-PT" b="1" cap="all" dirty="0">
              <a:solidFill>
                <a:srgbClr val="026D8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DD61FE8-B129-7044-9A68-0DCB335624C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87574"/>
            <a:ext cx="7056083" cy="3059281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B4250FE5-FDE8-04F7-7872-67C825CE775F}"/>
              </a:ext>
            </a:extLst>
          </p:cNvPr>
          <p:cNvSpPr/>
          <p:nvPr/>
        </p:nvSpPr>
        <p:spPr>
          <a:xfrm>
            <a:off x="248840" y="4379634"/>
            <a:ext cx="89229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400" dirty="0"/>
              <a:t>INTERNATIONAL STANDARD – ISO 20712-1:2008 </a:t>
            </a:r>
          </a:p>
          <a:p>
            <a:r>
              <a:rPr lang="en-US" sz="1400" b="0" i="0" dirty="0">
                <a:solidFill>
                  <a:srgbClr val="212529"/>
                </a:solidFill>
                <a:effectLst/>
              </a:rPr>
              <a:t>Water safety signs and beach safety flags</a:t>
            </a:r>
          </a:p>
        </p:txBody>
      </p:sp>
      <p:pic>
        <p:nvPicPr>
          <p:cNvPr id="2" name="Imagem 1" descr="Uma imagem com logótipo&#10;&#10;Descrição gerada automaticamente">
            <a:extLst>
              <a:ext uri="{FF2B5EF4-FFF2-40B4-BE49-F238E27FC236}">
                <a16:creationId xmlns:a16="http://schemas.microsoft.com/office/drawing/2014/main" id="{47C27953-143B-A258-AC19-A420D3033D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450" y="374649"/>
            <a:ext cx="516040" cy="50641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1D6DA2A-C345-E30E-CAE3-D6F5B70ED5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7810" y="4046855"/>
            <a:ext cx="4396341" cy="101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792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C69A5-2FF5-DEBF-56B6-814A86C505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368754B8-1A3F-2BE2-DB87-97CFADFD39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-4367" y="374649"/>
            <a:ext cx="506414" cy="506414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6E69E83B-70FE-57BF-A0C3-41560304EFAC}"/>
              </a:ext>
            </a:extLst>
          </p:cNvPr>
          <p:cNvSpPr txBox="1">
            <a:spLocks/>
          </p:cNvSpPr>
          <p:nvPr/>
        </p:nvSpPr>
        <p:spPr>
          <a:xfrm>
            <a:off x="623894" y="343777"/>
            <a:ext cx="6468386" cy="5372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t-PT" sz="1800" dirty="0">
                <a:solidFill>
                  <a:srgbClr val="026D81"/>
                </a:solidFill>
              </a:rPr>
              <a:t>AGENDA</a:t>
            </a:r>
          </a:p>
        </p:txBody>
      </p:sp>
      <p:pic>
        <p:nvPicPr>
          <p:cNvPr id="2" name="Imagem 1" descr="Uma imagem com símbolo, logótipo, círculo, Tipo de letra&#10;&#10;Descrição gerada automaticamente">
            <a:extLst>
              <a:ext uri="{FF2B5EF4-FFF2-40B4-BE49-F238E27FC236}">
                <a16:creationId xmlns:a16="http://schemas.microsoft.com/office/drawing/2014/main" id="{D5F3304E-A9D0-5096-B4C5-746B97D396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106" y="75134"/>
            <a:ext cx="547499" cy="53728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9B33908-B80E-1A9D-21D8-E4D5CC93980A}"/>
              </a:ext>
            </a:extLst>
          </p:cNvPr>
          <p:cNvSpPr txBox="1"/>
          <p:nvPr/>
        </p:nvSpPr>
        <p:spPr>
          <a:xfrm>
            <a:off x="725738" y="843558"/>
            <a:ext cx="7518669" cy="3365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26D8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6D81"/>
                </a:solidFill>
              </a:rPr>
              <a:t>Introduction of the community </a:t>
            </a:r>
          </a:p>
          <a:p>
            <a:pPr marL="285750" indent="-285750">
              <a:lnSpc>
                <a:spcPct val="150000"/>
              </a:lnSpc>
              <a:buClr>
                <a:srgbClr val="026D8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6D81"/>
                </a:solidFill>
              </a:rPr>
              <a:t>Coordination with provincial/national disaster management agencies</a:t>
            </a:r>
          </a:p>
          <a:p>
            <a:pPr marL="285750" indent="-285750">
              <a:lnSpc>
                <a:spcPct val="150000"/>
              </a:lnSpc>
              <a:buClr>
                <a:srgbClr val="026D8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6D81"/>
                </a:solidFill>
              </a:rPr>
              <a:t>Coordination Structure within Municipality Communication channels</a:t>
            </a:r>
          </a:p>
          <a:p>
            <a:pPr marL="285750" indent="-285750">
              <a:lnSpc>
                <a:spcPct val="150000"/>
              </a:lnSpc>
              <a:buClr>
                <a:srgbClr val="026D8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6D81"/>
                </a:solidFill>
              </a:rPr>
              <a:t>Evacuation procedures</a:t>
            </a:r>
          </a:p>
          <a:p>
            <a:pPr marL="285750" indent="-285750">
              <a:lnSpc>
                <a:spcPct val="150000"/>
              </a:lnSpc>
              <a:buClr>
                <a:srgbClr val="026D8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6D81"/>
                </a:solidFill>
              </a:rPr>
              <a:t>Response Operations</a:t>
            </a:r>
          </a:p>
          <a:p>
            <a:pPr marL="285750" indent="-285750">
              <a:lnSpc>
                <a:spcPct val="150000"/>
              </a:lnSpc>
              <a:buClr>
                <a:srgbClr val="026D8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6D81"/>
                </a:solidFill>
              </a:rPr>
              <a:t>Recovery and rehabilitation</a:t>
            </a:r>
          </a:p>
          <a:p>
            <a:pPr marL="285750" indent="-285750">
              <a:lnSpc>
                <a:spcPct val="150000"/>
              </a:lnSpc>
              <a:buClr>
                <a:srgbClr val="026D8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6D81"/>
                </a:solidFill>
              </a:rPr>
              <a:t>Drills and community awareness</a:t>
            </a:r>
            <a:endParaRPr lang="en-US" dirty="0"/>
          </a:p>
          <a:p>
            <a:pPr marL="742950" lvl="1" indent="-285750">
              <a:lnSpc>
                <a:spcPct val="150000"/>
              </a:lnSpc>
              <a:buClr>
                <a:srgbClr val="026D81"/>
              </a:buClr>
              <a:buFont typeface="Arial" panose="020B0604020202020204" pitchFamily="34" charset="0"/>
              <a:buChar char="•"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8557422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5F15D47F-618D-183B-D875-B575C3022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-4367" y="374649"/>
            <a:ext cx="506414" cy="506414"/>
          </a:xfrm>
          <a:prstGeom prst="rect">
            <a:avLst/>
          </a:prstGeom>
        </p:spPr>
      </p:pic>
      <p:sp>
        <p:nvSpPr>
          <p:cNvPr id="2" name="Retângulo arredondado 4">
            <a:extLst>
              <a:ext uri="{FF2B5EF4-FFF2-40B4-BE49-F238E27FC236}">
                <a16:creationId xmlns:a16="http://schemas.microsoft.com/office/drawing/2014/main" id="{7C2A01A8-0587-B01E-0E01-197821AD1D9E}"/>
              </a:ext>
            </a:extLst>
          </p:cNvPr>
          <p:cNvSpPr/>
          <p:nvPr/>
        </p:nvSpPr>
        <p:spPr>
          <a:xfrm>
            <a:off x="354255" y="3158770"/>
            <a:ext cx="2991320" cy="1605517"/>
          </a:xfrm>
          <a:prstGeom prst="round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AE03715C-9FA9-5FA3-753B-C42B2EA6DB06}"/>
              </a:ext>
            </a:extLst>
          </p:cNvPr>
          <p:cNvSpPr/>
          <p:nvPr/>
        </p:nvSpPr>
        <p:spPr>
          <a:xfrm>
            <a:off x="107504" y="1419622"/>
            <a:ext cx="535877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6D81"/>
                </a:solidFill>
              </a:rPr>
              <a:t>Fieldwork, route identification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6D81"/>
                </a:solidFill>
              </a:rPr>
              <a:t>Evacuation signage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6D81"/>
                </a:solidFill>
              </a:rPr>
              <a:t>Meeting points</a:t>
            </a:r>
            <a:endParaRPr lang="pt-PT" dirty="0">
              <a:solidFill>
                <a:srgbClr val="026D81"/>
              </a:solidFill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21A6E994-B26D-9F35-32F5-4890F0689BB7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93" y="3368766"/>
            <a:ext cx="463730" cy="1246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</p:pic>
      <p:sp>
        <p:nvSpPr>
          <p:cNvPr id="10" name="Caixa de Texto 2">
            <a:extLst>
              <a:ext uri="{FF2B5EF4-FFF2-40B4-BE49-F238E27FC236}">
                <a16:creationId xmlns:a16="http://schemas.microsoft.com/office/drawing/2014/main" id="{4A9C09C5-40DD-95B3-C2F4-EBCBB66014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742" y="4177532"/>
            <a:ext cx="2689485" cy="263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Meeting </a:t>
            </a:r>
            <a:r>
              <a:rPr lang="pt-PT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Point</a:t>
            </a:r>
            <a:endParaRPr lang="pt-PT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2DE4CBC-7D74-A515-51AB-AD60F9CDBE96}"/>
              </a:ext>
            </a:extLst>
          </p:cNvPr>
          <p:cNvSpPr txBox="1"/>
          <p:nvPr/>
        </p:nvSpPr>
        <p:spPr>
          <a:xfrm>
            <a:off x="881690" y="3410498"/>
            <a:ext cx="2463885" cy="7745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Direction</a:t>
            </a:r>
            <a:endParaRPr lang="pt-PT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PT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Dual </a:t>
            </a:r>
            <a:r>
              <a:rPr lang="pt-PT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steering</a:t>
            </a:r>
            <a:endParaRPr lang="pt-PT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Imagem 12" descr="Uma imagem com mapa&#10;&#10;Descrição gerada automaticamente">
            <a:extLst>
              <a:ext uri="{FF2B5EF4-FFF2-40B4-BE49-F238E27FC236}">
                <a16:creationId xmlns:a16="http://schemas.microsoft.com/office/drawing/2014/main" id="{C7D9071D-8FD5-1F47-6D4D-F457E5DBD2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881063"/>
            <a:ext cx="3480556" cy="4179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4" name="Conexão reta unidirecional 13">
            <a:extLst>
              <a:ext uri="{FF2B5EF4-FFF2-40B4-BE49-F238E27FC236}">
                <a16:creationId xmlns:a16="http://schemas.microsoft.com/office/drawing/2014/main" id="{6A74629B-A89D-5CF5-AC09-22E3650D5AC1}"/>
              </a:ext>
            </a:extLst>
          </p:cNvPr>
          <p:cNvCxnSpPr>
            <a:cxnSpLocks/>
          </p:cNvCxnSpPr>
          <p:nvPr/>
        </p:nvCxnSpPr>
        <p:spPr>
          <a:xfrm flipH="1" flipV="1">
            <a:off x="6660232" y="3165199"/>
            <a:ext cx="398795" cy="6480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Conexão reta unidirecional 14">
            <a:extLst>
              <a:ext uri="{FF2B5EF4-FFF2-40B4-BE49-F238E27FC236}">
                <a16:creationId xmlns:a16="http://schemas.microsoft.com/office/drawing/2014/main" id="{F0D50E5D-AADF-DC88-A3EA-8A8B35C80592}"/>
              </a:ext>
            </a:extLst>
          </p:cNvPr>
          <p:cNvCxnSpPr>
            <a:cxnSpLocks/>
          </p:cNvCxnSpPr>
          <p:nvPr/>
        </p:nvCxnSpPr>
        <p:spPr>
          <a:xfrm flipH="1" flipV="1">
            <a:off x="7884368" y="1889428"/>
            <a:ext cx="144016" cy="4662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" name="Imagem 4" descr="Uma imagem com logótipo&#10;&#10;Descrição gerada automaticamente">
            <a:extLst>
              <a:ext uri="{FF2B5EF4-FFF2-40B4-BE49-F238E27FC236}">
                <a16:creationId xmlns:a16="http://schemas.microsoft.com/office/drawing/2014/main" id="{A41CD55B-5877-8388-9CD4-7916BE5AE2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450" y="374649"/>
            <a:ext cx="516040" cy="506414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2798B773-F4EC-7296-E3C2-612FDBB8D70F}"/>
              </a:ext>
            </a:extLst>
          </p:cNvPr>
          <p:cNvSpPr/>
          <p:nvPr/>
        </p:nvSpPr>
        <p:spPr>
          <a:xfrm>
            <a:off x="683568" y="366246"/>
            <a:ext cx="5878823" cy="394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pt-PT" b="1" cap="all" dirty="0" err="1">
                <a:solidFill>
                  <a:srgbClr val="026D81"/>
                </a:solidFill>
                <a:latin typeface="+mj-lt"/>
                <a:ea typeface="+mj-ea"/>
                <a:cs typeface="+mj-cs"/>
              </a:rPr>
              <a:t>Signage</a:t>
            </a:r>
            <a:r>
              <a:rPr lang="pt-PT" b="1" cap="all" dirty="0">
                <a:solidFill>
                  <a:srgbClr val="026D81"/>
                </a:solidFill>
                <a:latin typeface="+mj-lt"/>
                <a:ea typeface="+mj-ea"/>
                <a:cs typeface="+mj-cs"/>
              </a:rPr>
              <a:t> </a:t>
            </a:r>
            <a:r>
              <a:rPr lang="pt-PT" b="1" cap="all" dirty="0" err="1">
                <a:solidFill>
                  <a:srgbClr val="026D81"/>
                </a:solidFill>
                <a:latin typeface="+mj-lt"/>
                <a:ea typeface="+mj-ea"/>
                <a:cs typeface="+mj-cs"/>
              </a:rPr>
              <a:t>and</a:t>
            </a:r>
            <a:r>
              <a:rPr lang="pt-PT" b="1" cap="all" dirty="0">
                <a:solidFill>
                  <a:srgbClr val="026D81"/>
                </a:solidFill>
                <a:latin typeface="+mj-lt"/>
                <a:ea typeface="+mj-ea"/>
                <a:cs typeface="+mj-cs"/>
              </a:rPr>
              <a:t> </a:t>
            </a:r>
            <a:r>
              <a:rPr lang="pt-PT" b="1" cap="all" dirty="0" err="1">
                <a:solidFill>
                  <a:srgbClr val="026D81"/>
                </a:solidFill>
                <a:latin typeface="+mj-lt"/>
                <a:ea typeface="+mj-ea"/>
                <a:cs typeface="+mj-cs"/>
              </a:rPr>
              <a:t>evacuation</a:t>
            </a:r>
            <a:r>
              <a:rPr lang="pt-PT" b="1" cap="all" dirty="0">
                <a:solidFill>
                  <a:srgbClr val="026D81"/>
                </a:solidFill>
                <a:latin typeface="+mj-lt"/>
                <a:ea typeface="+mj-ea"/>
                <a:cs typeface="+mj-cs"/>
              </a:rPr>
              <a:t> </a:t>
            </a:r>
            <a:r>
              <a:rPr lang="pt-PT" b="1" cap="all" dirty="0" err="1">
                <a:solidFill>
                  <a:srgbClr val="026D81"/>
                </a:solidFill>
                <a:latin typeface="+mj-lt"/>
                <a:ea typeface="+mj-ea"/>
                <a:cs typeface="+mj-cs"/>
              </a:rPr>
              <a:t>routes</a:t>
            </a:r>
            <a:endParaRPr lang="pt-PT" b="1" cap="all" dirty="0">
              <a:solidFill>
                <a:srgbClr val="026D8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464817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5F15D47F-618D-183B-D875-B575C3022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-4367" y="374649"/>
            <a:ext cx="506414" cy="506414"/>
          </a:xfrm>
          <a:prstGeom prst="rect">
            <a:avLst/>
          </a:prstGeom>
        </p:spPr>
      </p:pic>
      <p:pic>
        <p:nvPicPr>
          <p:cNvPr id="3" name="Imagem 2" descr="Uma imagem com texto, árvore, céu, exterior&#10;&#10;Descrição gerada automaticamente">
            <a:extLst>
              <a:ext uri="{FF2B5EF4-FFF2-40B4-BE49-F238E27FC236}">
                <a16:creationId xmlns:a16="http://schemas.microsoft.com/office/drawing/2014/main" id="{88AD3D79-026D-281A-FF36-4BF0ECE68F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00647" y="2531164"/>
            <a:ext cx="3004871" cy="2253654"/>
          </a:xfrm>
          <a:prstGeom prst="rect">
            <a:avLst/>
          </a:prstGeom>
        </p:spPr>
      </p:pic>
      <p:pic>
        <p:nvPicPr>
          <p:cNvPr id="5" name="Imagem 4" descr="Uma imagem com logótipo&#10;&#10;Descrição gerada automaticamente">
            <a:extLst>
              <a:ext uri="{FF2B5EF4-FFF2-40B4-BE49-F238E27FC236}">
                <a16:creationId xmlns:a16="http://schemas.microsoft.com/office/drawing/2014/main" id="{483C31CD-FCF9-9EEC-0C85-0EDF9F93C7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450" y="374649"/>
            <a:ext cx="516040" cy="506414"/>
          </a:xfrm>
          <a:prstGeom prst="rect">
            <a:avLst/>
          </a:prstGeom>
        </p:spPr>
      </p:pic>
      <p:pic>
        <p:nvPicPr>
          <p:cNvPr id="11" name="Imagem 10" descr="Uma imagem com texto, ar livre, nuvem, céu&#10;&#10;Os conteúdos gerados por IA podem estar incorretos.">
            <a:extLst>
              <a:ext uri="{FF2B5EF4-FFF2-40B4-BE49-F238E27FC236}">
                <a16:creationId xmlns:a16="http://schemas.microsoft.com/office/drawing/2014/main" id="{6D0E3EA9-2947-8458-D73C-38FA627D7B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" y="1272307"/>
            <a:ext cx="2000696" cy="2667595"/>
          </a:xfrm>
          <a:prstGeom prst="rect">
            <a:avLst/>
          </a:prstGeom>
        </p:spPr>
      </p:pic>
      <p:pic>
        <p:nvPicPr>
          <p:cNvPr id="13" name="Imagem 12" descr="Uma imagem com texto, sinalizar, ar livre, edifício&#10;&#10;Os conteúdos gerados por IA podem estar incorretos.">
            <a:extLst>
              <a:ext uri="{FF2B5EF4-FFF2-40B4-BE49-F238E27FC236}">
                <a16:creationId xmlns:a16="http://schemas.microsoft.com/office/drawing/2014/main" id="{4F02250A-3B46-0E7D-2261-7C491ECEEB4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425" y="2313749"/>
            <a:ext cx="2129845" cy="2839792"/>
          </a:xfrm>
          <a:prstGeom prst="rect">
            <a:avLst/>
          </a:prstGeom>
        </p:spPr>
      </p:pic>
      <p:pic>
        <p:nvPicPr>
          <p:cNvPr id="15" name="Imagem 14" descr="Uma imagem com ar livre, texto, sinalizar, Sinalização rodoviária&#10;&#10;Os conteúdos gerados por IA podem estar incorretos.">
            <a:extLst>
              <a:ext uri="{FF2B5EF4-FFF2-40B4-BE49-F238E27FC236}">
                <a16:creationId xmlns:a16="http://schemas.microsoft.com/office/drawing/2014/main" id="{C90BA5CB-BAED-AAD5-E063-D03B9797A4B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909" y="1203958"/>
            <a:ext cx="2430002" cy="3240000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1F0148DE-0B38-8FF6-66EE-6903E38F63D5}"/>
              </a:ext>
            </a:extLst>
          </p:cNvPr>
          <p:cNvSpPr/>
          <p:nvPr/>
        </p:nvSpPr>
        <p:spPr>
          <a:xfrm>
            <a:off x="683568" y="366246"/>
            <a:ext cx="5878823" cy="394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pt-PT" b="1" cap="all" dirty="0" err="1">
                <a:solidFill>
                  <a:srgbClr val="026D81"/>
                </a:solidFill>
                <a:latin typeface="+mj-lt"/>
                <a:ea typeface="+mj-ea"/>
                <a:cs typeface="+mj-cs"/>
              </a:rPr>
              <a:t>Evacuation</a:t>
            </a:r>
            <a:r>
              <a:rPr lang="pt-PT" b="1" cap="all" dirty="0">
                <a:solidFill>
                  <a:srgbClr val="026D81"/>
                </a:solidFill>
                <a:latin typeface="+mj-lt"/>
                <a:ea typeface="+mj-ea"/>
                <a:cs typeface="+mj-cs"/>
              </a:rPr>
              <a:t> </a:t>
            </a:r>
            <a:r>
              <a:rPr lang="pt-PT" b="1" cap="all" dirty="0" err="1">
                <a:solidFill>
                  <a:srgbClr val="026D81"/>
                </a:solidFill>
                <a:latin typeface="+mj-lt"/>
                <a:ea typeface="+mj-ea"/>
                <a:cs typeface="+mj-cs"/>
              </a:rPr>
              <a:t>signage</a:t>
            </a:r>
            <a:endParaRPr lang="pt-PT" b="1" cap="all" dirty="0">
              <a:solidFill>
                <a:srgbClr val="026D8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534927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9EAEAA-B03B-461B-BA9E-E7B352879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90B1E54E-7274-1936-8E01-8B51E6A67E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-4367" y="374649"/>
            <a:ext cx="506414" cy="506414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C87918AF-7BF9-B11F-7A90-A6E7098A8D9A}"/>
              </a:ext>
            </a:extLst>
          </p:cNvPr>
          <p:cNvSpPr/>
          <p:nvPr/>
        </p:nvSpPr>
        <p:spPr>
          <a:xfrm>
            <a:off x="683568" y="305332"/>
            <a:ext cx="7200800" cy="394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b="1" cap="all" dirty="0">
                <a:solidFill>
                  <a:srgbClr val="026D81"/>
                </a:solidFill>
                <a:latin typeface="+mj-lt"/>
                <a:ea typeface="+mj-ea"/>
                <a:cs typeface="+mj-cs"/>
              </a:rPr>
              <a:t>Cascais Tsunami Warning and Alert System</a:t>
            </a:r>
            <a:endParaRPr lang="pt-PT" b="1" cap="all" dirty="0">
              <a:solidFill>
                <a:srgbClr val="026D8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Imagem 1" descr="Uma imagem com logótipo&#10;&#10;Descrição gerada automaticamente">
            <a:extLst>
              <a:ext uri="{FF2B5EF4-FFF2-40B4-BE49-F238E27FC236}">
                <a16:creationId xmlns:a16="http://schemas.microsoft.com/office/drawing/2014/main" id="{3714151C-8D17-0EF1-F940-886AA5B2EE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450" y="374649"/>
            <a:ext cx="516040" cy="50641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99AEA0C-216C-957B-154B-A6346C8742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205" r="8078"/>
          <a:stretch/>
        </p:blipFill>
        <p:spPr>
          <a:xfrm>
            <a:off x="593248" y="1707654"/>
            <a:ext cx="1890519" cy="324346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F8C85EA-285F-1289-FA1A-DCE0720FCA2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716" t="7366" r="8721" b="16438"/>
          <a:stretch/>
        </p:blipFill>
        <p:spPr>
          <a:xfrm>
            <a:off x="3016819" y="1757087"/>
            <a:ext cx="5667211" cy="3194035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A88603F0-C05A-AD84-ACBA-BA0E958BB5FF}"/>
              </a:ext>
            </a:extLst>
          </p:cNvPr>
          <p:cNvSpPr txBox="1"/>
          <p:nvPr/>
        </p:nvSpPr>
        <p:spPr>
          <a:xfrm>
            <a:off x="481401" y="873364"/>
            <a:ext cx="8811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26D81"/>
                </a:solidFill>
              </a:rPr>
              <a:t>6 sirens installed in the municipality of Cascais, in the areas most vulnerable to tsunami risk, and with the most popular bathing beaches</a:t>
            </a:r>
            <a:endParaRPr lang="pt-PT" dirty="0">
              <a:solidFill>
                <a:srgbClr val="026D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2844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5F15D47F-618D-183B-D875-B575C3022C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-4367" y="374649"/>
            <a:ext cx="506414" cy="506414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D4CE12B6-4912-4F9F-2B23-66024E6C0889}"/>
              </a:ext>
            </a:extLst>
          </p:cNvPr>
          <p:cNvSpPr/>
          <p:nvPr/>
        </p:nvSpPr>
        <p:spPr>
          <a:xfrm>
            <a:off x="683568" y="305332"/>
            <a:ext cx="7200800" cy="394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b="1" cap="all" dirty="0">
                <a:solidFill>
                  <a:srgbClr val="026D81"/>
                </a:solidFill>
                <a:latin typeface="+mj-lt"/>
                <a:ea typeface="+mj-ea"/>
                <a:cs typeface="+mj-cs"/>
              </a:rPr>
              <a:t>Cascais Tsunami Warning and Alert System</a:t>
            </a:r>
            <a:endParaRPr lang="pt-PT" b="1" cap="all" dirty="0">
              <a:solidFill>
                <a:srgbClr val="026D8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7C228A3-57E1-235F-C076-FDC0EC5DB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7157" y="1119167"/>
            <a:ext cx="1795301" cy="31923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44938B6-1E09-68C7-0069-884A01C168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9897" y="4216421"/>
            <a:ext cx="2310101" cy="870731"/>
          </a:xfrm>
          <a:prstGeom prst="rect">
            <a:avLst/>
          </a:prstGeom>
        </p:spPr>
      </p:pic>
      <p:pic>
        <p:nvPicPr>
          <p:cNvPr id="9" name="Picture 6" descr="POSEUR - Programa Operacional Sustentabilidade e Eficiência no Uso de  Recursos | Infraestruturas de Portugal">
            <a:extLst>
              <a:ext uri="{FF2B5EF4-FFF2-40B4-BE49-F238E27FC236}">
                <a16:creationId xmlns:a16="http://schemas.microsoft.com/office/drawing/2014/main" id="{13B75140-8854-E04E-2163-1B32D4E4F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75890"/>
            <a:ext cx="4467993" cy="87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4E9A2F59-67D7-0D5C-A226-976FC0B40F9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20353"/>
            <a:ext cx="1752596" cy="23367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AML Alerta Tsunami_seminario">
            <a:hlinkClick r:id="" action="ppaction://media"/>
            <a:extLst>
              <a:ext uri="{FF2B5EF4-FFF2-40B4-BE49-F238E27FC236}">
                <a16:creationId xmlns:a16="http://schemas.microsoft.com/office/drawing/2014/main" id="{38D21F7D-E270-677D-D92E-0C7D2DE40D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 rot="12337943">
            <a:off x="7421004" y="1620496"/>
            <a:ext cx="669573" cy="669573"/>
          </a:xfrm>
          <a:prstGeom prst="rect">
            <a:avLst/>
          </a:prstGeom>
        </p:spPr>
      </p:pic>
      <p:pic>
        <p:nvPicPr>
          <p:cNvPr id="17" name="AML Alerta Tsunami_seminario">
            <a:hlinkClick r:id="" action="ppaction://media"/>
            <a:extLst>
              <a:ext uri="{FF2B5EF4-FFF2-40B4-BE49-F238E27FC236}">
                <a16:creationId xmlns:a16="http://schemas.microsoft.com/office/drawing/2014/main" id="{75D745ED-2960-1FCB-2425-21289FD619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 rot="12337943">
            <a:off x="7268605" y="2236963"/>
            <a:ext cx="669573" cy="669573"/>
          </a:xfrm>
          <a:prstGeom prst="rect">
            <a:avLst/>
          </a:prstGeom>
        </p:spPr>
      </p:pic>
      <p:pic>
        <p:nvPicPr>
          <p:cNvPr id="18" name="AML Alerta Tsunami_seminario">
            <a:hlinkClick r:id="" action="ppaction://media"/>
            <a:extLst>
              <a:ext uri="{FF2B5EF4-FFF2-40B4-BE49-F238E27FC236}">
                <a16:creationId xmlns:a16="http://schemas.microsoft.com/office/drawing/2014/main" id="{60C9AB7B-23CD-850D-7E22-7FA51ECF11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 rot="12337943">
            <a:off x="7219578" y="2890185"/>
            <a:ext cx="669573" cy="669573"/>
          </a:xfrm>
          <a:prstGeom prst="rect">
            <a:avLst/>
          </a:prstGeom>
        </p:spPr>
      </p:pic>
      <p:pic>
        <p:nvPicPr>
          <p:cNvPr id="2" name="Imagem 1" descr="Uma imagem com logótipo&#10;&#10;Descrição gerada automaticamente">
            <a:extLst>
              <a:ext uri="{FF2B5EF4-FFF2-40B4-BE49-F238E27FC236}">
                <a16:creationId xmlns:a16="http://schemas.microsoft.com/office/drawing/2014/main" id="{A447F387-C1A1-E990-C9EF-A4E92C7F53A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450" y="374649"/>
            <a:ext cx="516040" cy="506414"/>
          </a:xfrm>
          <a:prstGeom prst="rect">
            <a:avLst/>
          </a:prstGeom>
        </p:spPr>
      </p:pic>
      <p:pic>
        <p:nvPicPr>
          <p:cNvPr id="5" name="Imagem 4" descr="Uma imagem com computador&#10;&#10;Descrição gerada automaticamente">
            <a:extLst>
              <a:ext uri="{FF2B5EF4-FFF2-40B4-BE49-F238E27FC236}">
                <a16:creationId xmlns:a16="http://schemas.microsoft.com/office/drawing/2014/main" id="{086C9FC0-505E-9F45-A067-BD535E2F80A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389" y="1378883"/>
            <a:ext cx="1719568" cy="22927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7FB0D9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716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51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519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5EAD4F-97EC-7D9F-1819-88B52BAB2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CFC3E729-C36F-8EDC-16C1-60FAC8EB40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-4367" y="374649"/>
            <a:ext cx="506414" cy="506414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841FB767-2942-8208-7106-5E48A8BB807A}"/>
              </a:ext>
            </a:extLst>
          </p:cNvPr>
          <p:cNvSpPr/>
          <p:nvPr/>
        </p:nvSpPr>
        <p:spPr>
          <a:xfrm>
            <a:off x="683568" y="305332"/>
            <a:ext cx="7200800" cy="394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b="1" cap="all" dirty="0">
                <a:solidFill>
                  <a:srgbClr val="026D81"/>
                </a:solidFill>
                <a:latin typeface="+mj-lt"/>
                <a:ea typeface="+mj-ea"/>
                <a:cs typeface="+mj-cs"/>
              </a:rPr>
              <a:t>Cascais Tsunami Warning and Alert System</a:t>
            </a:r>
            <a:endParaRPr lang="pt-PT" b="1" cap="all" dirty="0">
              <a:solidFill>
                <a:srgbClr val="026D8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Imagem 1" descr="Uma imagem com logótipo&#10;&#10;Descrição gerada automaticamente">
            <a:extLst>
              <a:ext uri="{FF2B5EF4-FFF2-40B4-BE49-F238E27FC236}">
                <a16:creationId xmlns:a16="http://schemas.microsoft.com/office/drawing/2014/main" id="{A9D1AF06-F9B2-1579-0CA2-B5EE7D9712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450" y="374649"/>
            <a:ext cx="516040" cy="506414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EA4A65CE-1B0F-A61C-0C22-8C6FFA1A2BB5}"/>
              </a:ext>
            </a:extLst>
          </p:cNvPr>
          <p:cNvSpPr/>
          <p:nvPr/>
        </p:nvSpPr>
        <p:spPr>
          <a:xfrm>
            <a:off x="181953" y="1345859"/>
            <a:ext cx="22354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600" dirty="0">
                <a:solidFill>
                  <a:srgbClr val="026D81"/>
                </a:solidFill>
              </a:rPr>
              <a:t>Rede GPRS</a:t>
            </a:r>
          </a:p>
          <a:p>
            <a:pPr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600" dirty="0">
                <a:solidFill>
                  <a:srgbClr val="026D81"/>
                </a:solidFill>
              </a:rPr>
              <a:t>Rede TETRA</a:t>
            </a:r>
          </a:p>
        </p:txBody>
      </p:sp>
      <p:pic>
        <p:nvPicPr>
          <p:cNvPr id="9" name="Imagem 8" descr="Uma imagem com texto, ar livre, espelho&#10;&#10;Os conteúdos gerados por IA poderão estar incorretos.">
            <a:extLst>
              <a:ext uri="{FF2B5EF4-FFF2-40B4-BE49-F238E27FC236}">
                <a16:creationId xmlns:a16="http://schemas.microsoft.com/office/drawing/2014/main" id="{62558907-FC0C-C136-3C7B-17A950CB85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5" t="8000" r="15350"/>
          <a:stretch/>
        </p:blipFill>
        <p:spPr>
          <a:xfrm>
            <a:off x="6679945" y="3619016"/>
            <a:ext cx="2343387" cy="1432513"/>
          </a:xfrm>
          <a:prstGeom prst="rect">
            <a:avLst/>
          </a:prstGeom>
        </p:spPr>
      </p:pic>
      <p:pic>
        <p:nvPicPr>
          <p:cNvPr id="10" name="Imagem 9" descr="Uma imagem com texto, Dispositivo eletrónico, eletrónica, máquina&#10;&#10;Os conteúdos gerados por IA poderão estar incorretos.">
            <a:extLst>
              <a:ext uri="{FF2B5EF4-FFF2-40B4-BE49-F238E27FC236}">
                <a16:creationId xmlns:a16="http://schemas.microsoft.com/office/drawing/2014/main" id="{B00BBB42-FAA6-96CD-2611-1F1211CEE26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1" r="17800"/>
          <a:stretch/>
        </p:blipFill>
        <p:spPr>
          <a:xfrm rot="5400000">
            <a:off x="6859498" y="1384350"/>
            <a:ext cx="2476465" cy="1851204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C57F05AE-FB5A-0C8C-B226-78E190CC172A}"/>
              </a:ext>
            </a:extLst>
          </p:cNvPr>
          <p:cNvSpPr/>
          <p:nvPr/>
        </p:nvSpPr>
        <p:spPr>
          <a:xfrm>
            <a:off x="136422" y="2357460"/>
            <a:ext cx="27073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600" dirty="0">
                <a:solidFill>
                  <a:srgbClr val="026D81"/>
                </a:solidFill>
              </a:rPr>
              <a:t>Desktop </a:t>
            </a:r>
            <a:r>
              <a:rPr lang="pt-PT" sz="1600" dirty="0" err="1">
                <a:solidFill>
                  <a:srgbClr val="026D81"/>
                </a:solidFill>
              </a:rPr>
              <a:t>Environment</a:t>
            </a:r>
            <a:endParaRPr lang="pt-PT" sz="1600" dirty="0">
              <a:solidFill>
                <a:srgbClr val="026D81"/>
              </a:solidFill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D026F755-6B2E-4F6A-B515-495B3852DE5A}"/>
              </a:ext>
            </a:extLst>
          </p:cNvPr>
          <p:cNvSpPr/>
          <p:nvPr/>
        </p:nvSpPr>
        <p:spPr>
          <a:xfrm>
            <a:off x="5652120" y="2153857"/>
            <a:ext cx="16429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600" dirty="0" err="1">
                <a:solidFill>
                  <a:srgbClr val="026D81"/>
                </a:solidFill>
              </a:rPr>
              <a:t>Portable</a:t>
            </a:r>
            <a:r>
              <a:rPr lang="pt-PT" sz="1600" dirty="0">
                <a:solidFill>
                  <a:srgbClr val="026D81"/>
                </a:solidFill>
              </a:rPr>
              <a:t> </a:t>
            </a:r>
            <a:r>
              <a:rPr lang="pt-PT" sz="1600" dirty="0" err="1">
                <a:solidFill>
                  <a:srgbClr val="026D81"/>
                </a:solidFill>
              </a:rPr>
              <a:t>Suitcase</a:t>
            </a:r>
            <a:endParaRPr lang="pt-PT" sz="1600" dirty="0">
              <a:solidFill>
                <a:srgbClr val="026D81"/>
              </a:solidFill>
            </a:endParaRPr>
          </a:p>
        </p:txBody>
      </p:sp>
      <p:pic>
        <p:nvPicPr>
          <p:cNvPr id="13" name="Imagem 4">
            <a:extLst>
              <a:ext uri="{FF2B5EF4-FFF2-40B4-BE49-F238E27FC236}">
                <a16:creationId xmlns:a16="http://schemas.microsoft.com/office/drawing/2014/main" id="{E8916439-21CF-664D-CC94-A147586CCB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5"/>
          <a:stretch/>
        </p:blipFill>
        <p:spPr bwMode="auto">
          <a:xfrm>
            <a:off x="-4367" y="2663038"/>
            <a:ext cx="4843581" cy="24804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166EB9EB-1599-B08C-3A42-0BCFFC5909FE}"/>
              </a:ext>
            </a:extLst>
          </p:cNvPr>
          <p:cNvSpPr txBox="1"/>
          <p:nvPr/>
        </p:nvSpPr>
        <p:spPr>
          <a:xfrm>
            <a:off x="-36511" y="873364"/>
            <a:ext cx="9180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26D81"/>
                </a:solidFill>
              </a:rPr>
              <a:t>Sirens Activation </a:t>
            </a:r>
            <a:endParaRPr lang="pt-PT" sz="2000" dirty="0">
              <a:solidFill>
                <a:srgbClr val="026D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5369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5028D0-F2AE-87E9-3593-51BCC820D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CA0C829-DADB-B40E-BC8C-6392D0DD5377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26D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 sz="750" dirty="0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AF16E9BE-EEFA-AF19-3084-0B6C2E9996FC}"/>
              </a:ext>
            </a:extLst>
          </p:cNvPr>
          <p:cNvSpPr txBox="1">
            <a:spLocks/>
          </p:cNvSpPr>
          <p:nvPr/>
        </p:nvSpPr>
        <p:spPr>
          <a:xfrm>
            <a:off x="1699668" y="2139702"/>
            <a:ext cx="7192812" cy="6550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sz="3000" cap="none" dirty="0">
                <a:solidFill>
                  <a:schemeClr val="bg1"/>
                </a:solidFill>
              </a:rPr>
              <a:t>Response Operations</a:t>
            </a:r>
          </a:p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sz="3000" cap="none" dirty="0">
                <a:solidFill>
                  <a:schemeClr val="bg1"/>
                </a:solidFill>
              </a:rPr>
              <a:t>Recovery and rehabilitation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4CBE0C2-408D-939C-FAA6-F1B8797191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0000"/>
          <a:stretch/>
        </p:blipFill>
        <p:spPr>
          <a:xfrm>
            <a:off x="0" y="872082"/>
            <a:ext cx="1699668" cy="339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935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1F99FA-DDBF-1181-8049-F7013C153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338F8173-CC2D-F447-1895-56A231A9E4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-4367" y="374649"/>
            <a:ext cx="506414" cy="506414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7276EF35-201F-71AB-4525-2145E0BEB6F9}"/>
              </a:ext>
            </a:extLst>
          </p:cNvPr>
          <p:cNvSpPr/>
          <p:nvPr/>
        </p:nvSpPr>
        <p:spPr>
          <a:xfrm>
            <a:off x="683568" y="305332"/>
            <a:ext cx="7200800" cy="394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b="1" cap="all" dirty="0">
                <a:solidFill>
                  <a:srgbClr val="026D81"/>
                </a:solidFill>
                <a:latin typeface="+mj-lt"/>
                <a:ea typeface="+mj-ea"/>
                <a:cs typeface="+mj-cs"/>
              </a:rPr>
              <a:t>Municipal Emergency Operations Centre</a:t>
            </a:r>
            <a:endParaRPr lang="pt-PT" b="1" cap="all" dirty="0">
              <a:solidFill>
                <a:srgbClr val="026D8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Imagem 1" descr="Uma imagem com logótipo&#10;&#10;Descrição gerada automaticamente">
            <a:extLst>
              <a:ext uri="{FF2B5EF4-FFF2-40B4-BE49-F238E27FC236}">
                <a16:creationId xmlns:a16="http://schemas.microsoft.com/office/drawing/2014/main" id="{CA9E5136-2A0C-ED09-CC18-686EA6CC30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450" y="374649"/>
            <a:ext cx="516040" cy="506414"/>
          </a:xfrm>
          <a:prstGeom prst="rect">
            <a:avLst/>
          </a:prstGeom>
        </p:spPr>
      </p:pic>
      <p:pic>
        <p:nvPicPr>
          <p:cNvPr id="5" name="Imagem 4" descr="Uma imagem com interior, mesa, parede, Edifício de escritórios&#10;&#10;Descrição gerada automaticamente">
            <a:extLst>
              <a:ext uri="{FF2B5EF4-FFF2-40B4-BE49-F238E27FC236}">
                <a16:creationId xmlns:a16="http://schemas.microsoft.com/office/drawing/2014/main" id="{2D6BF177-4F52-E8A2-8EBC-36CD7C65D3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0"/>
          <a:stretch/>
        </p:blipFill>
        <p:spPr>
          <a:xfrm>
            <a:off x="2896" y="2517101"/>
            <a:ext cx="4224468" cy="2376264"/>
          </a:xfrm>
          <a:prstGeom prst="rect">
            <a:avLst/>
          </a:prstGeom>
        </p:spPr>
      </p:pic>
      <p:pic>
        <p:nvPicPr>
          <p:cNvPr id="8" name="Imagem 7" descr="Uma imagem com vestuário, pessoa, interior, texto&#10;&#10;Os conteúdos gerados por IA podem estar incorretos.">
            <a:extLst>
              <a:ext uri="{FF2B5EF4-FFF2-40B4-BE49-F238E27FC236}">
                <a16:creationId xmlns:a16="http://schemas.microsoft.com/office/drawing/2014/main" id="{09C0C9FD-C95E-3AF2-E71A-7613F9511B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517100"/>
            <a:ext cx="4822792" cy="2376263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9B6C63BD-281E-37AC-A1BD-6A16B077693C}"/>
              </a:ext>
            </a:extLst>
          </p:cNvPr>
          <p:cNvSpPr txBox="1"/>
          <p:nvPr/>
        </p:nvSpPr>
        <p:spPr>
          <a:xfrm>
            <a:off x="277650" y="1050871"/>
            <a:ext cx="868683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PT"/>
            </a:defPPr>
            <a:lvl1pPr>
              <a:defRPr sz="1600">
                <a:solidFill>
                  <a:srgbClr val="026D8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In the event of an effective tsunami occurring, with an impact on the coastline, the activation of the Cascais Municipal Civil Protection Emergency Plan is determined.</a:t>
            </a:r>
          </a:p>
          <a:p>
            <a:endParaRPr lang="en-US" dirty="0"/>
          </a:p>
          <a:p>
            <a:r>
              <a:rPr lang="en-US" dirty="0"/>
              <a:t>Operations will be managed at the Cascais Municipal Emergency Operations Centre.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7290312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E2645A-540A-6986-E4D5-E81719572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B91EFF-1554-72D9-CF65-8CE6DB46B30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26D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 sz="750" dirty="0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83E93908-F7CF-C1F1-F749-0072756E85D1}"/>
              </a:ext>
            </a:extLst>
          </p:cNvPr>
          <p:cNvSpPr txBox="1">
            <a:spLocks/>
          </p:cNvSpPr>
          <p:nvPr/>
        </p:nvSpPr>
        <p:spPr>
          <a:xfrm>
            <a:off x="1699668" y="2139702"/>
            <a:ext cx="7192812" cy="6550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pt-PT" sz="3000" cap="none" dirty="0" err="1">
                <a:solidFill>
                  <a:schemeClr val="bg1"/>
                </a:solidFill>
              </a:rPr>
              <a:t>Drills</a:t>
            </a:r>
            <a:r>
              <a:rPr lang="pt-PT" sz="3000" cap="none" dirty="0">
                <a:solidFill>
                  <a:schemeClr val="bg1"/>
                </a:solidFill>
              </a:rPr>
              <a:t> </a:t>
            </a:r>
            <a:r>
              <a:rPr lang="pt-PT" sz="3000" cap="none" dirty="0" err="1">
                <a:solidFill>
                  <a:schemeClr val="bg1"/>
                </a:solidFill>
              </a:rPr>
              <a:t>and</a:t>
            </a:r>
            <a:r>
              <a:rPr lang="pt-PT" sz="3000" cap="none" dirty="0">
                <a:solidFill>
                  <a:schemeClr val="bg1"/>
                </a:solidFill>
              </a:rPr>
              <a:t> </a:t>
            </a:r>
            <a:r>
              <a:rPr lang="pt-PT" sz="3000" cap="none" dirty="0" err="1">
                <a:solidFill>
                  <a:schemeClr val="bg1"/>
                </a:solidFill>
              </a:rPr>
              <a:t>community</a:t>
            </a:r>
            <a:r>
              <a:rPr lang="pt-PT" sz="3000" cap="none" dirty="0">
                <a:solidFill>
                  <a:schemeClr val="bg1"/>
                </a:solidFill>
              </a:rPr>
              <a:t> </a:t>
            </a:r>
            <a:r>
              <a:rPr lang="pt-PT" sz="3000" cap="none" dirty="0" err="1">
                <a:solidFill>
                  <a:schemeClr val="bg1"/>
                </a:solidFill>
              </a:rPr>
              <a:t>awareness</a:t>
            </a:r>
            <a:endParaRPr lang="pt-PT" sz="3000" cap="none" dirty="0">
              <a:solidFill>
                <a:schemeClr val="bg1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845D53F-C0CF-AA6C-2EAA-44379E34A1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0000"/>
          <a:stretch/>
        </p:blipFill>
        <p:spPr>
          <a:xfrm>
            <a:off x="0" y="872082"/>
            <a:ext cx="1699668" cy="339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5563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E7B18-84AB-0806-C17C-89C3C82FC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82E1B75D-C752-3574-AE38-3BE36F1DF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-4367" y="374649"/>
            <a:ext cx="506414" cy="506414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A0B0A49B-FAAD-8687-7386-DC93804D0163}"/>
              </a:ext>
            </a:extLst>
          </p:cNvPr>
          <p:cNvSpPr txBox="1">
            <a:spLocks/>
          </p:cNvSpPr>
          <p:nvPr/>
        </p:nvSpPr>
        <p:spPr>
          <a:xfrm>
            <a:off x="623894" y="343777"/>
            <a:ext cx="7404490" cy="5372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1800" dirty="0">
                <a:solidFill>
                  <a:srgbClr val="026D81"/>
                </a:solidFill>
              </a:rPr>
              <a:t>Empowerment of citizens - children and families</a:t>
            </a:r>
            <a:endParaRPr lang="pt-PT" sz="1800" dirty="0">
              <a:solidFill>
                <a:srgbClr val="026D81"/>
              </a:solidFill>
            </a:endParaRPr>
          </a:p>
        </p:txBody>
      </p:sp>
      <p:pic>
        <p:nvPicPr>
          <p:cNvPr id="2" name="Imagem 1" descr="Uma imagem com símbolo, logótipo, círculo, Tipo de letra&#10;&#10;Descrição gerada automaticamente">
            <a:extLst>
              <a:ext uri="{FF2B5EF4-FFF2-40B4-BE49-F238E27FC236}">
                <a16:creationId xmlns:a16="http://schemas.microsoft.com/office/drawing/2014/main" id="{722DDBF4-759F-B4C3-A441-DA0C73E82B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106" y="75134"/>
            <a:ext cx="547499" cy="537286"/>
          </a:xfrm>
          <a:prstGeom prst="rect">
            <a:avLst/>
          </a:prstGeom>
        </p:spPr>
      </p:pic>
      <p:pic>
        <p:nvPicPr>
          <p:cNvPr id="10" name="Imagem 9" descr="Uma imagem com interior, vestuário, pessoa, texto&#10;&#10;Os conteúdos gerados por IA poderão estar incorretos.">
            <a:extLst>
              <a:ext uri="{FF2B5EF4-FFF2-40B4-BE49-F238E27FC236}">
                <a16:creationId xmlns:a16="http://schemas.microsoft.com/office/drawing/2014/main" id="{FD68B8DB-A91B-F504-9492-3A2117EAF4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062" y="1567714"/>
            <a:ext cx="2265394" cy="1699046"/>
          </a:xfrm>
          <a:prstGeom prst="rect">
            <a:avLst/>
          </a:prstGeom>
        </p:spPr>
      </p:pic>
      <p:pic>
        <p:nvPicPr>
          <p:cNvPr id="3" name="Imagem 2" descr="Uma imagem com ar livre, praia, água, pessoas&#10;&#10;Descrição gerada automaticamente">
            <a:extLst>
              <a:ext uri="{FF2B5EF4-FFF2-40B4-BE49-F238E27FC236}">
                <a16:creationId xmlns:a16="http://schemas.microsoft.com/office/drawing/2014/main" id="{6EFE76B4-30D8-7F2A-EDAD-3EEC3916140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r="15537"/>
          <a:stretch/>
        </p:blipFill>
        <p:spPr>
          <a:xfrm>
            <a:off x="6411062" y="3699444"/>
            <a:ext cx="2297542" cy="1398001"/>
          </a:xfrm>
          <a:prstGeom prst="rect">
            <a:avLst/>
          </a:prstGeom>
        </p:spPr>
      </p:pic>
      <p:pic>
        <p:nvPicPr>
          <p:cNvPr id="5" name="Imagem 4" descr="Uma imagem com parede, interior, mobília, design de interiores&#10;&#10;Os conteúdos gerados por IA podem estar incorretos.">
            <a:extLst>
              <a:ext uri="{FF2B5EF4-FFF2-40B4-BE49-F238E27FC236}">
                <a16:creationId xmlns:a16="http://schemas.microsoft.com/office/drawing/2014/main" id="{690C7FB2-48B4-2425-BDFC-6786271E8B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717013"/>
            <a:ext cx="3106670" cy="139800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42E0D90-09F8-2D5D-3D78-CAB0A3B1C4E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21" r="21113"/>
          <a:stretch/>
        </p:blipFill>
        <p:spPr>
          <a:xfrm>
            <a:off x="1619672" y="1647039"/>
            <a:ext cx="2153782" cy="1600823"/>
          </a:xfrm>
          <a:prstGeom prst="rect">
            <a:avLst/>
          </a:prstGeom>
          <a:ln w="38100" cap="sq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9B718F41-0587-CA32-2DB5-E368781308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8095" y="1852638"/>
            <a:ext cx="1644791" cy="1233593"/>
          </a:xfrm>
          <a:prstGeom prst="rect">
            <a:avLst/>
          </a:prstGeom>
          <a:ln w="38100" cap="sq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846F2DA5-8EC9-326E-A6B8-AD7EB816F7A7}"/>
              </a:ext>
            </a:extLst>
          </p:cNvPr>
          <p:cNvSpPr txBox="1"/>
          <p:nvPr/>
        </p:nvSpPr>
        <p:spPr>
          <a:xfrm>
            <a:off x="611560" y="3367079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err="1">
                <a:solidFill>
                  <a:srgbClr val="026D81"/>
                </a:solidFill>
              </a:rPr>
              <a:t>Seismic</a:t>
            </a:r>
            <a:r>
              <a:rPr lang="pt-PT" dirty="0">
                <a:solidFill>
                  <a:srgbClr val="026D81"/>
                </a:solidFill>
              </a:rPr>
              <a:t> </a:t>
            </a:r>
            <a:r>
              <a:rPr lang="pt-PT" dirty="0" err="1">
                <a:solidFill>
                  <a:srgbClr val="026D81"/>
                </a:solidFill>
              </a:rPr>
              <a:t>simulation</a:t>
            </a:r>
            <a:r>
              <a:rPr lang="pt-PT" dirty="0">
                <a:solidFill>
                  <a:srgbClr val="026D81"/>
                </a:solidFill>
              </a:rPr>
              <a:t> </a:t>
            </a:r>
            <a:r>
              <a:rPr lang="pt-PT" dirty="0" err="1">
                <a:solidFill>
                  <a:srgbClr val="026D81"/>
                </a:solidFill>
              </a:rPr>
              <a:t>table</a:t>
            </a:r>
            <a:endParaRPr lang="pt-PT" dirty="0">
              <a:solidFill>
                <a:srgbClr val="026D81"/>
              </a:soli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2C632F37-1B7D-1B61-9BC2-28D4106CCEAA}"/>
              </a:ext>
            </a:extLst>
          </p:cNvPr>
          <p:cNvSpPr txBox="1"/>
          <p:nvPr/>
        </p:nvSpPr>
        <p:spPr>
          <a:xfrm>
            <a:off x="899592" y="1122298"/>
            <a:ext cx="2745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err="1">
                <a:solidFill>
                  <a:srgbClr val="026D81"/>
                </a:solidFill>
              </a:rPr>
              <a:t>Simulation</a:t>
            </a:r>
            <a:r>
              <a:rPr lang="pt-PT" dirty="0">
                <a:solidFill>
                  <a:srgbClr val="026D81"/>
                </a:solidFill>
              </a:rPr>
              <a:t> Tsunami </a:t>
            </a:r>
            <a:r>
              <a:rPr lang="pt-PT" dirty="0" err="1">
                <a:solidFill>
                  <a:srgbClr val="026D81"/>
                </a:solidFill>
              </a:rPr>
              <a:t>tank</a:t>
            </a:r>
            <a:r>
              <a:rPr lang="pt-PT" dirty="0">
                <a:solidFill>
                  <a:srgbClr val="026D81"/>
                </a:solidFill>
              </a:rPr>
              <a:t> 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F62A8BCA-3C6A-E2EF-7BDC-1877EAF23DB9}"/>
              </a:ext>
            </a:extLst>
          </p:cNvPr>
          <p:cNvSpPr txBox="1"/>
          <p:nvPr/>
        </p:nvSpPr>
        <p:spPr>
          <a:xfrm>
            <a:off x="6534651" y="1122298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err="1">
                <a:solidFill>
                  <a:srgbClr val="026D81"/>
                </a:solidFill>
              </a:rPr>
              <a:t>Actions</a:t>
            </a:r>
            <a:r>
              <a:rPr lang="pt-PT" dirty="0">
                <a:solidFill>
                  <a:srgbClr val="026D81"/>
                </a:solidFill>
              </a:rPr>
              <a:t> in </a:t>
            </a:r>
            <a:r>
              <a:rPr lang="pt-PT" dirty="0" err="1">
                <a:solidFill>
                  <a:srgbClr val="026D81"/>
                </a:solidFill>
              </a:rPr>
              <a:t>Schools</a:t>
            </a:r>
            <a:endParaRPr lang="pt-PT" dirty="0">
              <a:solidFill>
                <a:srgbClr val="026D81"/>
              </a:solidFill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1BA2E6E-952D-AC47-70D6-A5948B882970}"/>
              </a:ext>
            </a:extLst>
          </p:cNvPr>
          <p:cNvSpPr txBox="1"/>
          <p:nvPr/>
        </p:nvSpPr>
        <p:spPr>
          <a:xfrm>
            <a:off x="6457706" y="3363838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err="1">
                <a:solidFill>
                  <a:srgbClr val="026D81"/>
                </a:solidFill>
              </a:rPr>
              <a:t>Actions</a:t>
            </a:r>
            <a:r>
              <a:rPr lang="pt-PT" dirty="0">
                <a:solidFill>
                  <a:srgbClr val="026D81"/>
                </a:solidFill>
              </a:rPr>
              <a:t> in </a:t>
            </a:r>
            <a:r>
              <a:rPr lang="pt-PT" dirty="0" err="1">
                <a:solidFill>
                  <a:srgbClr val="026D81"/>
                </a:solidFill>
              </a:rPr>
              <a:t>Beaches</a:t>
            </a:r>
            <a:endParaRPr lang="pt-PT" dirty="0">
              <a:solidFill>
                <a:srgbClr val="026D81"/>
              </a:solidFill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5E333EC5-7FA5-ABA5-1866-794C3C9E6408}"/>
              </a:ext>
            </a:extLst>
          </p:cNvPr>
          <p:cNvSpPr txBox="1"/>
          <p:nvPr/>
        </p:nvSpPr>
        <p:spPr>
          <a:xfrm>
            <a:off x="3901326" y="1980171"/>
            <a:ext cx="22975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26D81"/>
                </a:solidFill>
                <a:latin typeface="Calibri" panose="020F0502020204030204" pitchFamily="34" charset="0"/>
              </a:rPr>
              <a:t>Cascais Municipal Civil Protection School</a:t>
            </a:r>
            <a:endParaRPr lang="pt-PT" sz="1600" b="1" dirty="0">
              <a:solidFill>
                <a:srgbClr val="026D81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9B5BE68-889B-7E93-6C50-CEA72958E9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52029" y="2659904"/>
            <a:ext cx="1819655" cy="181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5884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2FEDFB-DD99-EDEF-71B2-44AA4E7EC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2D832533-AED1-5CED-9998-77DDCE6615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-4367" y="374649"/>
            <a:ext cx="506414" cy="506414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ADD0797B-92CF-15DD-B445-B9F96F60F013}"/>
              </a:ext>
            </a:extLst>
          </p:cNvPr>
          <p:cNvSpPr txBox="1">
            <a:spLocks/>
          </p:cNvSpPr>
          <p:nvPr/>
        </p:nvSpPr>
        <p:spPr>
          <a:xfrm>
            <a:off x="623894" y="343777"/>
            <a:ext cx="6468386" cy="5372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1800" dirty="0">
                <a:solidFill>
                  <a:srgbClr val="026D81"/>
                </a:solidFill>
              </a:rPr>
              <a:t>Empowerment of Workers and </a:t>
            </a:r>
            <a:r>
              <a:rPr lang="en-US" sz="1800" dirty="0" err="1">
                <a:solidFill>
                  <a:srgbClr val="026D81"/>
                </a:solidFill>
              </a:rPr>
              <a:t>organisations</a:t>
            </a:r>
            <a:r>
              <a:rPr lang="en-US" sz="1800" dirty="0">
                <a:solidFill>
                  <a:srgbClr val="026D81"/>
                </a:solidFill>
              </a:rPr>
              <a:t> </a:t>
            </a:r>
            <a:endParaRPr lang="pt-PT" sz="1800" dirty="0">
              <a:solidFill>
                <a:srgbClr val="026D81"/>
              </a:solidFill>
            </a:endParaRPr>
          </a:p>
        </p:txBody>
      </p:sp>
      <p:pic>
        <p:nvPicPr>
          <p:cNvPr id="2" name="Imagem 1" descr="Uma imagem com símbolo, logótipo, círculo, Tipo de letra&#10;&#10;Descrição gerada automaticamente">
            <a:extLst>
              <a:ext uri="{FF2B5EF4-FFF2-40B4-BE49-F238E27FC236}">
                <a16:creationId xmlns:a16="http://schemas.microsoft.com/office/drawing/2014/main" id="{AE1AEC84-5296-A86D-A861-784FF9373F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106" y="75134"/>
            <a:ext cx="547499" cy="537286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CA4C4F76-2272-1B69-56CA-D85E3E714F4D}"/>
              </a:ext>
            </a:extLst>
          </p:cNvPr>
          <p:cNvSpPr txBox="1"/>
          <p:nvPr/>
        </p:nvSpPr>
        <p:spPr>
          <a:xfrm>
            <a:off x="6903799" y="2087938"/>
            <a:ext cx="888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>
                <a:solidFill>
                  <a:schemeClr val="bg1"/>
                </a:solidFill>
              </a:rPr>
              <a:t>172</a:t>
            </a:r>
          </a:p>
        </p:txBody>
      </p:sp>
      <p:pic>
        <p:nvPicPr>
          <p:cNvPr id="24" name="Imagem 23" descr="Uma imagem com vestuário, interior, pessoa, Salão de conferências&#10;&#10;Os conteúdos gerados por IA poderão estar incorretos.">
            <a:extLst>
              <a:ext uri="{FF2B5EF4-FFF2-40B4-BE49-F238E27FC236}">
                <a16:creationId xmlns:a16="http://schemas.microsoft.com/office/drawing/2014/main" id="{9501F09D-C590-CB21-303F-EC2FA65FB0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28"/>
          <a:stretch/>
        </p:blipFill>
        <p:spPr>
          <a:xfrm>
            <a:off x="248840" y="1331829"/>
            <a:ext cx="3033568" cy="1512217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8DD7C796-46D1-03E7-DB3A-AAC2C8AEC223}"/>
              </a:ext>
            </a:extLst>
          </p:cNvPr>
          <p:cNvSpPr txBox="1"/>
          <p:nvPr/>
        </p:nvSpPr>
        <p:spPr>
          <a:xfrm>
            <a:off x="1259632" y="859166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err="1">
                <a:solidFill>
                  <a:srgbClr val="026D81"/>
                </a:solidFill>
              </a:rPr>
              <a:t>Hotels</a:t>
            </a:r>
            <a:endParaRPr lang="pt-PT" dirty="0">
              <a:solidFill>
                <a:srgbClr val="026D81"/>
              </a:solidFill>
            </a:endParaRPr>
          </a:p>
        </p:txBody>
      </p:sp>
      <p:pic>
        <p:nvPicPr>
          <p:cNvPr id="5" name="Imagem 4" descr="Uma imagem com interior, cena, parede, vestuário&#10;&#10;Os conteúdos gerados por IA poderão estar incorretos.">
            <a:extLst>
              <a:ext uri="{FF2B5EF4-FFF2-40B4-BE49-F238E27FC236}">
                <a16:creationId xmlns:a16="http://schemas.microsoft.com/office/drawing/2014/main" id="{29463F37-285F-C07F-3EA3-9DEF11AADE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336813"/>
            <a:ext cx="3384376" cy="152296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574CC7DA-9995-887C-63B1-1CAFD303E16C}"/>
              </a:ext>
            </a:extLst>
          </p:cNvPr>
          <p:cNvSpPr txBox="1"/>
          <p:nvPr/>
        </p:nvSpPr>
        <p:spPr>
          <a:xfrm>
            <a:off x="4283968" y="898161"/>
            <a:ext cx="4224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26D81"/>
                </a:solidFill>
              </a:rPr>
              <a:t>Cascais Marina Traders and Fishermen</a:t>
            </a:r>
            <a:endParaRPr lang="pt-PT" dirty="0">
              <a:solidFill>
                <a:srgbClr val="026D81"/>
              </a:solidFill>
            </a:endParaRPr>
          </a:p>
        </p:txBody>
      </p:sp>
      <p:pic>
        <p:nvPicPr>
          <p:cNvPr id="9" name="Imagem 8" descr="Uma imagem com vestuário, interior, cadeira, pessoa&#10;&#10;Os conteúdos gerados por IA poderão estar incorretos.">
            <a:extLst>
              <a:ext uri="{FF2B5EF4-FFF2-40B4-BE49-F238E27FC236}">
                <a16:creationId xmlns:a16="http://schemas.microsoft.com/office/drawing/2014/main" id="{262EB32F-75D4-88EB-95EB-044F5FF949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7"/>
          <a:stretch/>
        </p:blipFill>
        <p:spPr>
          <a:xfrm>
            <a:off x="623895" y="3552607"/>
            <a:ext cx="2359211" cy="151200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BF454204-A7B8-0BE7-E2FA-D2BDA925B642}"/>
              </a:ext>
            </a:extLst>
          </p:cNvPr>
          <p:cNvSpPr txBox="1"/>
          <p:nvPr/>
        </p:nvSpPr>
        <p:spPr>
          <a:xfrm>
            <a:off x="179512" y="3138522"/>
            <a:ext cx="3275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err="1">
                <a:solidFill>
                  <a:srgbClr val="026D81"/>
                </a:solidFill>
              </a:rPr>
              <a:t>Beach</a:t>
            </a:r>
            <a:r>
              <a:rPr lang="pt-PT" dirty="0">
                <a:solidFill>
                  <a:srgbClr val="026D81"/>
                </a:solidFill>
              </a:rPr>
              <a:t> </a:t>
            </a:r>
            <a:r>
              <a:rPr lang="pt-PT" dirty="0" err="1">
                <a:solidFill>
                  <a:srgbClr val="026D81"/>
                </a:solidFill>
              </a:rPr>
              <a:t>Traders</a:t>
            </a:r>
            <a:r>
              <a:rPr lang="pt-PT" dirty="0">
                <a:solidFill>
                  <a:srgbClr val="026D81"/>
                </a:solidFill>
              </a:rPr>
              <a:t> </a:t>
            </a:r>
            <a:r>
              <a:rPr lang="pt-PT" dirty="0" err="1">
                <a:solidFill>
                  <a:srgbClr val="026D81"/>
                </a:solidFill>
              </a:rPr>
              <a:t>and</a:t>
            </a:r>
            <a:r>
              <a:rPr lang="pt-PT" dirty="0">
                <a:solidFill>
                  <a:srgbClr val="026D81"/>
                </a:solidFill>
              </a:rPr>
              <a:t> </a:t>
            </a:r>
            <a:r>
              <a:rPr lang="pt-PT" dirty="0" err="1">
                <a:solidFill>
                  <a:srgbClr val="026D81"/>
                </a:solidFill>
              </a:rPr>
              <a:t>Lifeguards</a:t>
            </a:r>
            <a:endParaRPr lang="pt-PT" dirty="0">
              <a:solidFill>
                <a:srgbClr val="026D81"/>
              </a:solidFill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216F92A3-88B7-823D-3C24-62417417D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408" y="3569382"/>
            <a:ext cx="3090976" cy="152297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8375CA5F-64C6-8C25-4FEC-5976942D38AA}"/>
              </a:ext>
            </a:extLst>
          </p:cNvPr>
          <p:cNvSpPr txBox="1"/>
          <p:nvPr/>
        </p:nvSpPr>
        <p:spPr>
          <a:xfrm>
            <a:off x="4211960" y="3147814"/>
            <a:ext cx="4121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26D81"/>
                </a:solidFill>
              </a:rPr>
              <a:t>Municipality and civil protection agents</a:t>
            </a:r>
            <a:endParaRPr lang="pt-PT" dirty="0">
              <a:solidFill>
                <a:srgbClr val="026D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804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5FC0984-3A55-2F18-F994-A1834BF54A74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26D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 sz="750" dirty="0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49A1D37C-D5B0-5F4E-662E-F4BDB4C508CB}"/>
              </a:ext>
            </a:extLst>
          </p:cNvPr>
          <p:cNvSpPr txBox="1">
            <a:spLocks/>
          </p:cNvSpPr>
          <p:nvPr/>
        </p:nvSpPr>
        <p:spPr>
          <a:xfrm>
            <a:off x="1699668" y="2139702"/>
            <a:ext cx="6912768" cy="6550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3000" cap="none" dirty="0">
                <a:solidFill>
                  <a:schemeClr val="bg1"/>
                </a:solidFill>
              </a:rPr>
              <a:t>Municipality of Cascais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7D7E7E1-6687-51D8-21D9-229C2B6626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0000"/>
          <a:stretch/>
        </p:blipFill>
        <p:spPr>
          <a:xfrm>
            <a:off x="0" y="872082"/>
            <a:ext cx="1699668" cy="339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5676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28D89F-BB38-3BD1-5A7F-417C1D92F5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533AF516-5417-E51D-D2B0-C4D3DC1F2B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-4367" y="374649"/>
            <a:ext cx="506414" cy="506414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F75DDD25-6F5D-C8A0-F096-89E203C4939C}"/>
              </a:ext>
            </a:extLst>
          </p:cNvPr>
          <p:cNvSpPr txBox="1">
            <a:spLocks/>
          </p:cNvSpPr>
          <p:nvPr/>
        </p:nvSpPr>
        <p:spPr>
          <a:xfrm>
            <a:off x="623894" y="343777"/>
            <a:ext cx="7476498" cy="5372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1800" dirty="0">
                <a:solidFill>
                  <a:srgbClr val="026D81"/>
                </a:solidFill>
              </a:rPr>
              <a:t>tsunami drill - conducting a simulation exercise</a:t>
            </a:r>
          </a:p>
        </p:txBody>
      </p:sp>
      <p:pic>
        <p:nvPicPr>
          <p:cNvPr id="2" name="Imagem 1" descr="Uma imagem com símbolo, logótipo, círculo, Tipo de letra&#10;&#10;Descrição gerada automaticamente">
            <a:extLst>
              <a:ext uri="{FF2B5EF4-FFF2-40B4-BE49-F238E27FC236}">
                <a16:creationId xmlns:a16="http://schemas.microsoft.com/office/drawing/2014/main" id="{48A2A411-977A-44BE-475A-40187FF590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106" y="75134"/>
            <a:ext cx="547499" cy="53728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E96BEE1-B1F4-6657-63ED-B7E6153A68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118" y="971695"/>
            <a:ext cx="2640000" cy="1980000"/>
          </a:xfrm>
          <a:prstGeom prst="rect">
            <a:avLst/>
          </a:prstGeom>
        </p:spPr>
      </p:pic>
      <p:pic>
        <p:nvPicPr>
          <p:cNvPr id="10" name="Imagem 9" descr="Uma imagem com mobília, interior, sapatos, secretária&#10;&#10;Os conteúdos gerados por IA podem estar incorretos.">
            <a:extLst>
              <a:ext uri="{FF2B5EF4-FFF2-40B4-BE49-F238E27FC236}">
                <a16:creationId xmlns:a16="http://schemas.microsoft.com/office/drawing/2014/main" id="{6F77C897-4FFB-58B8-618C-22ADE05AF8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44" y="3140073"/>
            <a:ext cx="2640000" cy="1980000"/>
          </a:xfrm>
          <a:prstGeom prst="rect">
            <a:avLst/>
          </a:prstGeom>
        </p:spPr>
      </p:pic>
      <p:pic>
        <p:nvPicPr>
          <p:cNvPr id="12" name="Imagem 11" descr="Uma imagem com ar livre, árvore, céu, vestuário&#10;&#10;Os conteúdos gerados por IA podem estar incorretos.">
            <a:extLst>
              <a:ext uri="{FF2B5EF4-FFF2-40B4-BE49-F238E27FC236}">
                <a16:creationId xmlns:a16="http://schemas.microsoft.com/office/drawing/2014/main" id="{5806C3DB-479B-2F14-C65E-51488264A9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488" y="3042327"/>
            <a:ext cx="2640000" cy="1980000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06928A99-F18B-717B-C82B-A5B6671089CF}"/>
              </a:ext>
            </a:extLst>
          </p:cNvPr>
          <p:cNvSpPr txBox="1"/>
          <p:nvPr/>
        </p:nvSpPr>
        <p:spPr>
          <a:xfrm>
            <a:off x="4070653" y="4218642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err="1">
                <a:solidFill>
                  <a:srgbClr val="026D81"/>
                </a:solidFill>
              </a:rPr>
              <a:t>Schools</a:t>
            </a:r>
            <a:endParaRPr lang="pt-PT" dirty="0">
              <a:solidFill>
                <a:srgbClr val="026D81"/>
              </a:soli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53B9D0A6-BD7D-5830-1F44-8F2D475572B1}"/>
              </a:ext>
            </a:extLst>
          </p:cNvPr>
          <p:cNvSpPr txBox="1"/>
          <p:nvPr/>
        </p:nvSpPr>
        <p:spPr>
          <a:xfrm>
            <a:off x="3347864" y="1275606"/>
            <a:ext cx="2531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err="1">
                <a:solidFill>
                  <a:srgbClr val="026D81"/>
                </a:solidFill>
              </a:rPr>
              <a:t>Coastline</a:t>
            </a:r>
            <a:r>
              <a:rPr lang="pt-PT" dirty="0">
                <a:solidFill>
                  <a:srgbClr val="026D81"/>
                </a:solidFill>
              </a:rPr>
              <a:t> </a:t>
            </a:r>
            <a:r>
              <a:rPr lang="pt-PT" dirty="0" err="1">
                <a:solidFill>
                  <a:srgbClr val="026D81"/>
                </a:solidFill>
              </a:rPr>
              <a:t>and</a:t>
            </a:r>
            <a:r>
              <a:rPr lang="pt-PT" dirty="0">
                <a:solidFill>
                  <a:srgbClr val="026D81"/>
                </a:solidFill>
              </a:rPr>
              <a:t> </a:t>
            </a:r>
            <a:r>
              <a:rPr lang="pt-PT" dirty="0" err="1">
                <a:solidFill>
                  <a:srgbClr val="026D81"/>
                </a:solidFill>
              </a:rPr>
              <a:t>beaches</a:t>
            </a:r>
            <a:endParaRPr lang="pt-PT" dirty="0">
              <a:solidFill>
                <a:srgbClr val="026D81"/>
              </a:solidFill>
            </a:endParaRPr>
          </a:p>
        </p:txBody>
      </p:sp>
      <p:pic>
        <p:nvPicPr>
          <p:cNvPr id="16" name="Imagem 15" descr="Uma imagem com símbolo, logótipo, círculo, Tipo de letra&#10;&#10;Os conteúdos gerados por IA podem estar incorretos.">
            <a:extLst>
              <a:ext uri="{FF2B5EF4-FFF2-40B4-BE49-F238E27FC236}">
                <a16:creationId xmlns:a16="http://schemas.microsoft.com/office/drawing/2014/main" id="{C57AAE20-52B9-7BA4-D1C9-E5E8FCE6DE0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828" y="1923678"/>
            <a:ext cx="1732343" cy="1700028"/>
          </a:xfrm>
          <a:prstGeom prst="rect">
            <a:avLst/>
          </a:prstGeom>
        </p:spPr>
      </p:pic>
      <p:pic>
        <p:nvPicPr>
          <p:cNvPr id="3" name="Picture 2" descr="Proteção Civil testa o som das sirenes de alerta de Tsunami em julho |  Câmara Municipal de Cascais">
            <a:extLst>
              <a:ext uri="{FF2B5EF4-FFF2-40B4-BE49-F238E27FC236}">
                <a16:creationId xmlns:a16="http://schemas.microsoft.com/office/drawing/2014/main" id="{2DBDCA31-9026-E821-D6A7-1E3868AD4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83" y="1164023"/>
            <a:ext cx="3149371" cy="155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6253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0DC7D9-0FDA-8D9B-861D-3A39D5F37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84703B5-1C61-1811-D7AB-9B86A6BDA687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26D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 sz="750" dirty="0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CD66F4D1-4CD9-C2E2-8A1E-FF65A032FF19}"/>
              </a:ext>
            </a:extLst>
          </p:cNvPr>
          <p:cNvSpPr txBox="1">
            <a:spLocks/>
          </p:cNvSpPr>
          <p:nvPr/>
        </p:nvSpPr>
        <p:spPr>
          <a:xfrm>
            <a:off x="1699668" y="2139702"/>
            <a:ext cx="7192812" cy="6550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pt-PT" sz="3000" cap="none" dirty="0" err="1">
                <a:solidFill>
                  <a:schemeClr val="bg1"/>
                </a:solidFill>
              </a:rPr>
              <a:t>Challenges</a:t>
            </a:r>
            <a:r>
              <a:rPr lang="pt-PT" sz="3000" cap="none" dirty="0">
                <a:solidFill>
                  <a:schemeClr val="bg1"/>
                </a:solidFill>
              </a:rPr>
              <a:t> for </a:t>
            </a:r>
            <a:r>
              <a:rPr lang="pt-PT" sz="3000" cap="none" dirty="0" err="1">
                <a:solidFill>
                  <a:schemeClr val="bg1"/>
                </a:solidFill>
              </a:rPr>
              <a:t>the</a:t>
            </a:r>
            <a:r>
              <a:rPr lang="pt-PT" sz="3000" cap="none" dirty="0">
                <a:solidFill>
                  <a:schemeClr val="bg1"/>
                </a:solidFill>
              </a:rPr>
              <a:t> future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EB72EBF-A666-FBB3-31E6-A5AFDFA520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0000"/>
          <a:stretch/>
        </p:blipFill>
        <p:spPr>
          <a:xfrm>
            <a:off x="0" y="872082"/>
            <a:ext cx="1699668" cy="339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7183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816BB-7BAA-A6FE-4661-431FE81B64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C48CFC44-2367-07B3-B80D-D96352F8E1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-4367" y="374649"/>
            <a:ext cx="506414" cy="506414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D83D08D8-7876-4A0C-0043-0ECA73BB8B03}"/>
              </a:ext>
            </a:extLst>
          </p:cNvPr>
          <p:cNvSpPr txBox="1">
            <a:spLocks/>
          </p:cNvSpPr>
          <p:nvPr/>
        </p:nvSpPr>
        <p:spPr>
          <a:xfrm>
            <a:off x="623894" y="343777"/>
            <a:ext cx="6468386" cy="5372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1800" dirty="0">
                <a:solidFill>
                  <a:srgbClr val="026D81"/>
                </a:solidFill>
              </a:rPr>
              <a:t>Challenges for the future</a:t>
            </a:r>
          </a:p>
        </p:txBody>
      </p:sp>
      <p:pic>
        <p:nvPicPr>
          <p:cNvPr id="2" name="Imagem 1" descr="Uma imagem com símbolo, logótipo, círculo, Tipo de letra&#10;&#10;Descrição gerada automaticamente">
            <a:extLst>
              <a:ext uri="{FF2B5EF4-FFF2-40B4-BE49-F238E27FC236}">
                <a16:creationId xmlns:a16="http://schemas.microsoft.com/office/drawing/2014/main" id="{01ABF9A9-F2A6-9705-0456-85D1356435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106" y="75134"/>
            <a:ext cx="547499" cy="53728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970B018-868B-C811-FD11-7AA95C6FE1B6}"/>
              </a:ext>
            </a:extLst>
          </p:cNvPr>
          <p:cNvSpPr txBox="1"/>
          <p:nvPr/>
        </p:nvSpPr>
        <p:spPr>
          <a:xfrm>
            <a:off x="395536" y="1203598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26D81"/>
                </a:solidFill>
              </a:rPr>
              <a:t>Direct communication from IPMA (national level) simultaneously to National/Regional Civil Protection and Municipalities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06B29D4-AB10-094C-EE2F-0D96A61F6E5A}"/>
              </a:ext>
            </a:extLst>
          </p:cNvPr>
          <p:cNvSpPr txBox="1"/>
          <p:nvPr/>
        </p:nvSpPr>
        <p:spPr>
          <a:xfrm>
            <a:off x="395536" y="2058983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26D81"/>
                </a:solidFill>
              </a:rPr>
              <a:t>Capacity to activate municipal sirens by the National Civil Protection Agency (redundancy of facilities)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0039C65-BEE8-E5E8-0245-C4FAB1A4B5B7}"/>
              </a:ext>
            </a:extLst>
          </p:cNvPr>
          <p:cNvSpPr txBox="1"/>
          <p:nvPr/>
        </p:nvSpPr>
        <p:spPr>
          <a:xfrm>
            <a:off x="395536" y="2892881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26D81"/>
                </a:solidFill>
              </a:rPr>
              <a:t>‘Immediate’ public communication capability by:</a:t>
            </a:r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26D81"/>
                </a:solidFill>
              </a:rPr>
              <a:t>Text message to the population</a:t>
            </a:r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26D81"/>
                </a:solidFill>
              </a:rPr>
              <a:t>Robotic telephone messages for </a:t>
            </a:r>
            <a:r>
              <a:rPr lang="en-US" sz="1600" dirty="0" err="1">
                <a:solidFill>
                  <a:srgbClr val="026D81"/>
                </a:solidFill>
              </a:rPr>
              <a:t>organisations</a:t>
            </a:r>
            <a:r>
              <a:rPr lang="en-US" sz="1600" dirty="0">
                <a:solidFill>
                  <a:srgbClr val="026D81"/>
                </a:solidFill>
              </a:rPr>
              <a:t> and civil protection officers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065014E-7497-6DBE-42E1-1CB486749621}"/>
              </a:ext>
            </a:extLst>
          </p:cNvPr>
          <p:cNvSpPr txBox="1"/>
          <p:nvPr/>
        </p:nvSpPr>
        <p:spPr>
          <a:xfrm>
            <a:off x="395536" y="4003199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26D81"/>
                </a:solidFill>
              </a:rPr>
              <a:t>Municipal Relief Operations Centre, to ensure the ‘Command and Control’ of relief operations, located in a safe area for tsunami risk</a:t>
            </a:r>
          </a:p>
        </p:txBody>
      </p:sp>
    </p:spTree>
    <p:extLst>
      <p:ext uri="{BB962C8B-B14F-4D97-AF65-F5344CB8AC3E}">
        <p14:creationId xmlns:p14="http://schemas.microsoft.com/office/powerpoint/2010/main" val="267347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/>
          <p:cNvSpPr/>
          <p:nvPr/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12F6B36A-0AD1-6ECC-796A-3D34303078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28246" y="2355849"/>
            <a:ext cx="1887509" cy="1007989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CE9755B8-1D6F-47B7-5F35-EB931B43FDA7}"/>
              </a:ext>
            </a:extLst>
          </p:cNvPr>
          <p:cNvSpPr txBox="1"/>
          <p:nvPr/>
        </p:nvSpPr>
        <p:spPr>
          <a:xfrm>
            <a:off x="2915816" y="4043021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dirty="0" err="1">
                <a:solidFill>
                  <a:schemeClr val="bg1"/>
                </a:solidFill>
              </a:rPr>
              <a:t>Thank</a:t>
            </a:r>
            <a:r>
              <a:rPr lang="pt-PT" sz="2800" dirty="0">
                <a:solidFill>
                  <a:schemeClr val="bg1"/>
                </a:solidFill>
              </a:rPr>
              <a:t> </a:t>
            </a:r>
            <a:r>
              <a:rPr lang="pt-PT" sz="2800" dirty="0" err="1">
                <a:solidFill>
                  <a:schemeClr val="bg1"/>
                </a:solidFill>
              </a:rPr>
              <a:t>you</a:t>
            </a:r>
            <a:r>
              <a:rPr lang="pt-PT" sz="28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78720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ED184-7AA2-52DA-C5B1-A9F5572B2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CFFF6065-5721-2440-F6A8-8462345195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-4367" y="374649"/>
            <a:ext cx="506414" cy="506414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73F563D6-0334-9F5A-C476-02B7810FBD6F}"/>
              </a:ext>
            </a:extLst>
          </p:cNvPr>
          <p:cNvSpPr txBox="1">
            <a:spLocks/>
          </p:cNvSpPr>
          <p:nvPr/>
        </p:nvSpPr>
        <p:spPr>
          <a:xfrm>
            <a:off x="623894" y="343777"/>
            <a:ext cx="6468386" cy="5372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t-PT" sz="1800" dirty="0" err="1">
                <a:solidFill>
                  <a:srgbClr val="026D81"/>
                </a:solidFill>
              </a:rPr>
              <a:t>Municipality</a:t>
            </a:r>
            <a:r>
              <a:rPr lang="pt-PT" sz="1800" dirty="0">
                <a:solidFill>
                  <a:srgbClr val="026D81"/>
                </a:solidFill>
              </a:rPr>
              <a:t> </a:t>
            </a:r>
            <a:r>
              <a:rPr lang="pt-PT" sz="1800" dirty="0" err="1">
                <a:solidFill>
                  <a:srgbClr val="026D81"/>
                </a:solidFill>
              </a:rPr>
              <a:t>of</a:t>
            </a:r>
            <a:r>
              <a:rPr lang="pt-PT" sz="1800" dirty="0">
                <a:solidFill>
                  <a:srgbClr val="026D81"/>
                </a:solidFill>
              </a:rPr>
              <a:t> Cascais - general data</a:t>
            </a:r>
          </a:p>
        </p:txBody>
      </p:sp>
      <p:pic>
        <p:nvPicPr>
          <p:cNvPr id="2" name="Imagem 1" descr="Uma imagem com símbolo, logótipo, círculo, Tipo de letra&#10;&#10;Descrição gerada automaticamente">
            <a:extLst>
              <a:ext uri="{FF2B5EF4-FFF2-40B4-BE49-F238E27FC236}">
                <a16:creationId xmlns:a16="http://schemas.microsoft.com/office/drawing/2014/main" id="{2716D710-C0D4-CC44-E046-53DB18FDD5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106" y="75134"/>
            <a:ext cx="547499" cy="53728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EED934C-494A-254D-A7B1-0F1C29DC59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368" y="915566"/>
            <a:ext cx="9196131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969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04C48E-C667-0FE6-70B2-D14BF6D47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FFA2EF5B-B63B-CF38-F9E4-E7526D8E65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-4367" y="374649"/>
            <a:ext cx="506414" cy="506414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4CDDCC11-9FC8-F3B1-ED83-7C57B78ACFDA}"/>
              </a:ext>
            </a:extLst>
          </p:cNvPr>
          <p:cNvSpPr txBox="1">
            <a:spLocks/>
          </p:cNvSpPr>
          <p:nvPr/>
        </p:nvSpPr>
        <p:spPr>
          <a:xfrm>
            <a:off x="623894" y="343777"/>
            <a:ext cx="6468386" cy="5372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t-PT" sz="1800" dirty="0" err="1">
                <a:solidFill>
                  <a:srgbClr val="026D81"/>
                </a:solidFill>
              </a:rPr>
              <a:t>Municipality</a:t>
            </a:r>
            <a:r>
              <a:rPr lang="pt-PT" sz="1800" dirty="0">
                <a:solidFill>
                  <a:srgbClr val="026D81"/>
                </a:solidFill>
              </a:rPr>
              <a:t> </a:t>
            </a:r>
            <a:r>
              <a:rPr lang="pt-PT" sz="1800" dirty="0" err="1">
                <a:solidFill>
                  <a:srgbClr val="026D81"/>
                </a:solidFill>
              </a:rPr>
              <a:t>of</a:t>
            </a:r>
            <a:r>
              <a:rPr lang="pt-PT" sz="1800" dirty="0">
                <a:solidFill>
                  <a:srgbClr val="026D81"/>
                </a:solidFill>
              </a:rPr>
              <a:t> Cascais - </a:t>
            </a:r>
            <a:r>
              <a:rPr lang="pt-PT" sz="1800" dirty="0" err="1">
                <a:solidFill>
                  <a:srgbClr val="026D81"/>
                </a:solidFill>
              </a:rPr>
              <a:t>Vulnerable</a:t>
            </a:r>
            <a:r>
              <a:rPr lang="pt-PT" sz="1800" dirty="0">
                <a:solidFill>
                  <a:srgbClr val="026D81"/>
                </a:solidFill>
              </a:rPr>
              <a:t> </a:t>
            </a:r>
            <a:r>
              <a:rPr lang="pt-PT" sz="1800" dirty="0" err="1">
                <a:solidFill>
                  <a:srgbClr val="026D81"/>
                </a:solidFill>
              </a:rPr>
              <a:t>elements</a:t>
            </a:r>
            <a:endParaRPr lang="pt-PT" sz="1800" dirty="0">
              <a:solidFill>
                <a:srgbClr val="026D81"/>
              </a:solidFill>
            </a:endParaRPr>
          </a:p>
        </p:txBody>
      </p:sp>
      <p:pic>
        <p:nvPicPr>
          <p:cNvPr id="2" name="Imagem 1" descr="Uma imagem com símbolo, logótipo, círculo, Tipo de letra&#10;&#10;Descrição gerada automaticamente">
            <a:extLst>
              <a:ext uri="{FF2B5EF4-FFF2-40B4-BE49-F238E27FC236}">
                <a16:creationId xmlns:a16="http://schemas.microsoft.com/office/drawing/2014/main" id="{68FFE2FB-4E8C-1E09-793E-F8E8A66344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106" y="75134"/>
            <a:ext cx="547499" cy="537286"/>
          </a:xfrm>
          <a:prstGeom prst="rect">
            <a:avLst/>
          </a:prstGeom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D1FCE0A1-4A74-6D5E-EDDA-E5FA986A72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18914039"/>
              </p:ext>
            </p:extLst>
          </p:nvPr>
        </p:nvGraphicFramePr>
        <p:xfrm>
          <a:off x="129838" y="1057874"/>
          <a:ext cx="585998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4" name="Imagem 3" descr="Uma imagem com desenho, esboço, ilustração, arte&#10;&#10;Os conteúdos gerados por IA poderão estar incorretos.">
            <a:extLst>
              <a:ext uri="{FF2B5EF4-FFF2-40B4-BE49-F238E27FC236}">
                <a16:creationId xmlns:a16="http://schemas.microsoft.com/office/drawing/2014/main" id="{4496D695-3398-EF87-275B-7D42696973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23" r="2" b="15561"/>
          <a:stretch>
            <a:fillRect/>
          </a:stretch>
        </p:blipFill>
        <p:spPr>
          <a:xfrm>
            <a:off x="5989827" y="1851670"/>
            <a:ext cx="3195144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153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A40B2B-A405-DD81-4ECC-B7B49B063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2201FC-51F7-CADD-7895-05263CE6015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26D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 sz="750" dirty="0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1EDC9DC0-06C5-1B95-51F4-A12AADAE3B72}"/>
              </a:ext>
            </a:extLst>
          </p:cNvPr>
          <p:cNvSpPr txBox="1">
            <a:spLocks/>
          </p:cNvSpPr>
          <p:nvPr/>
        </p:nvSpPr>
        <p:spPr>
          <a:xfrm>
            <a:off x="1699668" y="2139702"/>
            <a:ext cx="6912768" cy="6550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3000" cap="none" dirty="0">
                <a:solidFill>
                  <a:schemeClr val="bg1"/>
                </a:solidFill>
              </a:rPr>
              <a:t>Coordination with national disaster management agencies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A4E7EF8-18AA-EC70-9B63-9AE0F03579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0000"/>
          <a:stretch/>
        </p:blipFill>
        <p:spPr>
          <a:xfrm>
            <a:off x="0" y="872082"/>
            <a:ext cx="1699668" cy="339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064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5F15D47F-618D-183B-D875-B575C3022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-4367" y="374649"/>
            <a:ext cx="506414" cy="506414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CF228878-AF03-D898-2A30-C6DE13880292}"/>
              </a:ext>
            </a:extLst>
          </p:cNvPr>
          <p:cNvSpPr/>
          <p:nvPr/>
        </p:nvSpPr>
        <p:spPr>
          <a:xfrm>
            <a:off x="599926" y="374649"/>
            <a:ext cx="7944148" cy="394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pt-PT" b="1" cap="all" dirty="0" err="1">
                <a:solidFill>
                  <a:srgbClr val="026D81"/>
                </a:solidFill>
                <a:latin typeface="+mj-lt"/>
                <a:ea typeface="+mj-ea"/>
                <a:cs typeface="+mj-cs"/>
              </a:rPr>
              <a:t>Coordination</a:t>
            </a:r>
            <a:r>
              <a:rPr lang="pt-PT" b="1" cap="all" dirty="0">
                <a:solidFill>
                  <a:srgbClr val="026D81"/>
                </a:solidFill>
                <a:latin typeface="+mj-lt"/>
                <a:ea typeface="+mj-ea"/>
                <a:cs typeface="+mj-cs"/>
              </a:rPr>
              <a:t> with </a:t>
            </a:r>
            <a:r>
              <a:rPr lang="pt-PT" b="1" cap="all" dirty="0" err="1">
                <a:solidFill>
                  <a:srgbClr val="026D81"/>
                </a:solidFill>
                <a:latin typeface="+mj-lt"/>
                <a:ea typeface="+mj-ea"/>
                <a:cs typeface="+mj-cs"/>
              </a:rPr>
              <a:t>national</a:t>
            </a:r>
            <a:r>
              <a:rPr lang="pt-PT" b="1" cap="all" dirty="0">
                <a:solidFill>
                  <a:srgbClr val="026D81"/>
                </a:solidFill>
                <a:latin typeface="+mj-lt"/>
                <a:ea typeface="+mj-ea"/>
                <a:cs typeface="+mj-cs"/>
              </a:rPr>
              <a:t> </a:t>
            </a:r>
            <a:r>
              <a:rPr lang="pt-PT" b="1" cap="all" dirty="0" err="1">
                <a:solidFill>
                  <a:srgbClr val="026D81"/>
                </a:solidFill>
                <a:latin typeface="+mj-lt"/>
                <a:ea typeface="+mj-ea"/>
                <a:cs typeface="+mj-cs"/>
              </a:rPr>
              <a:t>level</a:t>
            </a:r>
            <a:endParaRPr lang="pt-PT" b="1" cap="all" dirty="0">
              <a:solidFill>
                <a:srgbClr val="026D8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Imagem 2" descr="Uma imagem com logótipo&#10;&#10;Descrição gerada automaticamente">
            <a:extLst>
              <a:ext uri="{FF2B5EF4-FFF2-40B4-BE49-F238E27FC236}">
                <a16:creationId xmlns:a16="http://schemas.microsoft.com/office/drawing/2014/main" id="{BF5A0750-7197-8A87-1B63-3ED4EC785E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450" y="374649"/>
            <a:ext cx="516040" cy="506414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2DA2238F-AB85-BBCC-661C-7EADB400C667}"/>
              </a:ext>
            </a:extLst>
          </p:cNvPr>
          <p:cNvSpPr/>
          <p:nvPr/>
        </p:nvSpPr>
        <p:spPr>
          <a:xfrm>
            <a:off x="2739153" y="1517048"/>
            <a:ext cx="2880320" cy="52322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00" dirty="0" err="1">
                <a:solidFill>
                  <a:schemeClr val="tx1"/>
                </a:solidFill>
              </a:rPr>
              <a:t>National</a:t>
            </a:r>
            <a:r>
              <a:rPr lang="pt-PT" sz="1600" dirty="0">
                <a:solidFill>
                  <a:schemeClr val="tx1"/>
                </a:solidFill>
              </a:rPr>
              <a:t> Tsunami </a:t>
            </a:r>
            <a:r>
              <a:rPr lang="pt-PT" sz="1600" dirty="0" err="1">
                <a:solidFill>
                  <a:schemeClr val="tx1"/>
                </a:solidFill>
              </a:rPr>
              <a:t>Warning</a:t>
            </a:r>
            <a:r>
              <a:rPr lang="pt-PT" sz="1600" dirty="0">
                <a:solidFill>
                  <a:schemeClr val="tx1"/>
                </a:solidFill>
              </a:rPr>
              <a:t> Centre (IPMA</a:t>
            </a:r>
            <a:r>
              <a:rPr lang="pt-PT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1026" name="Picture 2" descr="Instituto Português do Mar e da Atmosfera">
            <a:extLst>
              <a:ext uri="{FF2B5EF4-FFF2-40B4-BE49-F238E27FC236}">
                <a16:creationId xmlns:a16="http://schemas.microsoft.com/office/drawing/2014/main" id="{1ECD5E3B-5B44-EB6C-0BCE-EBEB2F17C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005937"/>
            <a:ext cx="2016224" cy="450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A7B07836-0A47-DDB2-5707-4F8E90209BF3}"/>
              </a:ext>
            </a:extLst>
          </p:cNvPr>
          <p:cNvSpPr/>
          <p:nvPr/>
        </p:nvSpPr>
        <p:spPr>
          <a:xfrm>
            <a:off x="6084168" y="1430446"/>
            <a:ext cx="2880320" cy="69265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00" dirty="0">
                <a:solidFill>
                  <a:schemeClr val="tx1"/>
                </a:solidFill>
              </a:rPr>
              <a:t>Rede NEAMTWS – </a:t>
            </a:r>
            <a:r>
              <a:rPr lang="pt-PT" sz="1200" dirty="0" err="1">
                <a:solidFill>
                  <a:schemeClr val="tx1"/>
                </a:solidFill>
              </a:rPr>
              <a:t>North-Eastern</a:t>
            </a:r>
            <a:r>
              <a:rPr lang="pt-PT" sz="1200" dirty="0">
                <a:solidFill>
                  <a:schemeClr val="tx1"/>
                </a:solidFill>
              </a:rPr>
              <a:t> </a:t>
            </a:r>
            <a:r>
              <a:rPr lang="pt-PT" sz="1200" dirty="0" err="1">
                <a:solidFill>
                  <a:schemeClr val="tx1"/>
                </a:solidFill>
              </a:rPr>
              <a:t>Atlantic</a:t>
            </a:r>
            <a:r>
              <a:rPr lang="pt-PT" sz="1200" dirty="0">
                <a:solidFill>
                  <a:schemeClr val="tx1"/>
                </a:solidFill>
              </a:rPr>
              <a:t>, </a:t>
            </a:r>
            <a:r>
              <a:rPr lang="pt-PT" sz="1200" dirty="0" err="1">
                <a:solidFill>
                  <a:schemeClr val="tx1"/>
                </a:solidFill>
              </a:rPr>
              <a:t>The</a:t>
            </a:r>
            <a:r>
              <a:rPr lang="pt-PT" sz="1200" dirty="0">
                <a:solidFill>
                  <a:schemeClr val="tx1"/>
                </a:solidFill>
              </a:rPr>
              <a:t> </a:t>
            </a:r>
            <a:r>
              <a:rPr lang="pt-PT" sz="1200" dirty="0" err="1">
                <a:solidFill>
                  <a:schemeClr val="tx1"/>
                </a:solidFill>
              </a:rPr>
              <a:t>Mediterranean</a:t>
            </a:r>
            <a:r>
              <a:rPr lang="pt-PT" sz="1200" dirty="0">
                <a:solidFill>
                  <a:schemeClr val="tx1"/>
                </a:solidFill>
              </a:rPr>
              <a:t> Tsunami </a:t>
            </a:r>
            <a:r>
              <a:rPr lang="pt-PT" sz="1200" dirty="0" err="1">
                <a:solidFill>
                  <a:schemeClr val="tx1"/>
                </a:solidFill>
              </a:rPr>
              <a:t>early</a:t>
            </a:r>
            <a:r>
              <a:rPr lang="pt-PT" sz="1200" dirty="0">
                <a:solidFill>
                  <a:schemeClr val="tx1"/>
                </a:solidFill>
              </a:rPr>
              <a:t> </a:t>
            </a:r>
            <a:r>
              <a:rPr lang="pt-PT" sz="1200" dirty="0" err="1">
                <a:solidFill>
                  <a:schemeClr val="tx1"/>
                </a:solidFill>
              </a:rPr>
              <a:t>Warning</a:t>
            </a:r>
            <a:endParaRPr lang="pt-PT" dirty="0">
              <a:solidFill>
                <a:schemeClr val="tx1"/>
              </a:solidFill>
            </a:endParaRPr>
          </a:p>
        </p:txBody>
      </p:sp>
      <p:cxnSp>
        <p:nvCxnSpPr>
          <p:cNvPr id="11" name="Conexão reta unidirecional 10">
            <a:extLst>
              <a:ext uri="{FF2B5EF4-FFF2-40B4-BE49-F238E27FC236}">
                <a16:creationId xmlns:a16="http://schemas.microsoft.com/office/drawing/2014/main" id="{0D456842-EFF4-C7AA-D18D-9AE3A70F93BA}"/>
              </a:ext>
            </a:extLst>
          </p:cNvPr>
          <p:cNvCxnSpPr>
            <a:stCxn id="5" idx="1"/>
            <a:endCxn id="4" idx="3"/>
          </p:cNvCxnSpPr>
          <p:nvPr/>
        </p:nvCxnSpPr>
        <p:spPr>
          <a:xfrm flipH="1">
            <a:off x="5619473" y="1776773"/>
            <a:ext cx="464695" cy="188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>
            <a:extLst>
              <a:ext uri="{FF2B5EF4-FFF2-40B4-BE49-F238E27FC236}">
                <a16:creationId xmlns:a16="http://schemas.microsoft.com/office/drawing/2014/main" id="{B8500F9A-F794-5FFE-D138-659EAAE66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00" y="1510638"/>
            <a:ext cx="864000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7F6FADD1-CAA2-0D55-5B6B-C058144B8E04}"/>
              </a:ext>
            </a:extLst>
          </p:cNvPr>
          <p:cNvSpPr/>
          <p:nvPr/>
        </p:nvSpPr>
        <p:spPr>
          <a:xfrm>
            <a:off x="176832" y="2499742"/>
            <a:ext cx="3171032" cy="52322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National Authority for Emergency and Civil Protection </a:t>
            </a:r>
            <a:endParaRPr lang="pt-PT" dirty="0">
              <a:solidFill>
                <a:schemeClr val="tx1"/>
              </a:solidFill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C64BFFDA-BF7F-D9EF-99FD-CA514D6337C0}"/>
              </a:ext>
            </a:extLst>
          </p:cNvPr>
          <p:cNvSpPr/>
          <p:nvPr/>
        </p:nvSpPr>
        <p:spPr>
          <a:xfrm>
            <a:off x="4283968" y="3264404"/>
            <a:ext cx="2443048" cy="35765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Cascais Civil Protection</a:t>
            </a:r>
            <a:endParaRPr lang="pt-PT" dirty="0">
              <a:solidFill>
                <a:schemeClr val="tx1"/>
              </a:solidFill>
            </a:endParaRPr>
          </a:p>
        </p:txBody>
      </p:sp>
      <p:pic>
        <p:nvPicPr>
          <p:cNvPr id="16" name="Imagem 15" descr="Uma imagem com símbolo, logótipo, círculo, Tipo de letra&#10;&#10;Os conteúdos gerados por IA podem estar incorretos.">
            <a:extLst>
              <a:ext uri="{FF2B5EF4-FFF2-40B4-BE49-F238E27FC236}">
                <a16:creationId xmlns:a16="http://schemas.microsoft.com/office/drawing/2014/main" id="{4C67BC89-9350-596B-17E0-FC34311A58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867990"/>
            <a:ext cx="880423" cy="864000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F2AD84BF-4A2A-81F1-3663-6E7F11025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5576" y="3541079"/>
            <a:ext cx="872204" cy="15509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m 17" descr="Uma imagem com ar livre, árvore, céu, vestuário&#10;&#10;Os conteúdos gerados por IA podem estar incorretos.">
            <a:extLst>
              <a:ext uri="{FF2B5EF4-FFF2-40B4-BE49-F238E27FC236}">
                <a16:creationId xmlns:a16="http://schemas.microsoft.com/office/drawing/2014/main" id="{190A2D0D-6EDE-7E8B-2CCE-4E0927D5D78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430" y="3544511"/>
            <a:ext cx="2015450" cy="15115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20" name="Conexão reta unidirecional 19">
            <a:extLst>
              <a:ext uri="{FF2B5EF4-FFF2-40B4-BE49-F238E27FC236}">
                <a16:creationId xmlns:a16="http://schemas.microsoft.com/office/drawing/2014/main" id="{270A1824-2374-9078-6040-F849F04CC4C9}"/>
              </a:ext>
            </a:extLst>
          </p:cNvPr>
          <p:cNvCxnSpPr>
            <a:cxnSpLocks/>
            <a:stCxn id="4" idx="1"/>
            <a:endCxn id="1028" idx="3"/>
          </p:cNvCxnSpPr>
          <p:nvPr/>
        </p:nvCxnSpPr>
        <p:spPr>
          <a:xfrm flipH="1">
            <a:off x="1782600" y="1778658"/>
            <a:ext cx="956553" cy="1639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xão reta unidirecional 21">
            <a:extLst>
              <a:ext uri="{FF2B5EF4-FFF2-40B4-BE49-F238E27FC236}">
                <a16:creationId xmlns:a16="http://schemas.microsoft.com/office/drawing/2014/main" id="{00AA7A2E-8D71-8809-0317-B6AC1F95A376}"/>
              </a:ext>
            </a:extLst>
          </p:cNvPr>
          <p:cNvCxnSpPr>
            <a:cxnSpLocks/>
            <a:stCxn id="13" idx="3"/>
            <a:endCxn id="14" idx="1"/>
          </p:cNvCxnSpPr>
          <p:nvPr/>
        </p:nvCxnSpPr>
        <p:spPr>
          <a:xfrm>
            <a:off x="3347864" y="2761352"/>
            <a:ext cx="936104" cy="68187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xão reta unidirecional 23">
            <a:extLst>
              <a:ext uri="{FF2B5EF4-FFF2-40B4-BE49-F238E27FC236}">
                <a16:creationId xmlns:a16="http://schemas.microsoft.com/office/drawing/2014/main" id="{DE7FF12A-7E77-527B-1374-5EB1C13306A9}"/>
              </a:ext>
            </a:extLst>
          </p:cNvPr>
          <p:cNvCxnSpPr>
            <a:cxnSpLocks/>
            <a:stCxn id="16" idx="1"/>
            <a:endCxn id="18" idx="3"/>
          </p:cNvCxnSpPr>
          <p:nvPr/>
        </p:nvCxnSpPr>
        <p:spPr>
          <a:xfrm flipH="1">
            <a:off x="3491880" y="4299990"/>
            <a:ext cx="1584176" cy="315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xão reta unidirecional 25">
            <a:extLst>
              <a:ext uri="{FF2B5EF4-FFF2-40B4-BE49-F238E27FC236}">
                <a16:creationId xmlns:a16="http://schemas.microsoft.com/office/drawing/2014/main" id="{299122E3-7913-BFE6-77FE-E63188931A87}"/>
              </a:ext>
            </a:extLst>
          </p:cNvPr>
          <p:cNvCxnSpPr>
            <a:cxnSpLocks/>
            <a:stCxn id="16" idx="3"/>
            <a:endCxn id="17" idx="1"/>
          </p:cNvCxnSpPr>
          <p:nvPr/>
        </p:nvCxnSpPr>
        <p:spPr>
          <a:xfrm>
            <a:off x="5956479" y="4299990"/>
            <a:ext cx="1789097" cy="16565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xão reta unidirecional 50">
            <a:extLst>
              <a:ext uri="{FF2B5EF4-FFF2-40B4-BE49-F238E27FC236}">
                <a16:creationId xmlns:a16="http://schemas.microsoft.com/office/drawing/2014/main" id="{8F14DA52-63C9-1345-33B8-B7463DBA54D1}"/>
              </a:ext>
            </a:extLst>
          </p:cNvPr>
          <p:cNvCxnSpPr>
            <a:stCxn id="14" idx="2"/>
            <a:endCxn id="16" idx="0"/>
          </p:cNvCxnSpPr>
          <p:nvPr/>
        </p:nvCxnSpPr>
        <p:spPr>
          <a:xfrm>
            <a:off x="5505492" y="3622054"/>
            <a:ext cx="10776" cy="24593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1525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FFC871-2288-73CA-38B8-DBD86035B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8E79FC3-1AA2-811B-499A-D836E529B1B2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26D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 sz="750" dirty="0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F8BAA602-0D0D-EC5B-4F7C-A8059D8BCD51}"/>
              </a:ext>
            </a:extLst>
          </p:cNvPr>
          <p:cNvSpPr txBox="1">
            <a:spLocks/>
          </p:cNvSpPr>
          <p:nvPr/>
        </p:nvSpPr>
        <p:spPr>
          <a:xfrm>
            <a:off x="1699668" y="2139702"/>
            <a:ext cx="7192812" cy="6550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pt-PT" sz="3000" cap="none" dirty="0" err="1">
                <a:solidFill>
                  <a:schemeClr val="bg1"/>
                </a:solidFill>
              </a:rPr>
              <a:t>Coordination</a:t>
            </a:r>
            <a:r>
              <a:rPr lang="pt-PT" sz="3000" cap="none" dirty="0">
                <a:solidFill>
                  <a:schemeClr val="bg1"/>
                </a:solidFill>
              </a:rPr>
              <a:t> </a:t>
            </a:r>
            <a:r>
              <a:rPr lang="pt-PT" sz="3000" cap="none" dirty="0" err="1">
                <a:solidFill>
                  <a:schemeClr val="bg1"/>
                </a:solidFill>
              </a:rPr>
              <a:t>Structure</a:t>
            </a:r>
            <a:r>
              <a:rPr lang="pt-PT" sz="3000" cap="none" dirty="0">
                <a:solidFill>
                  <a:schemeClr val="bg1"/>
                </a:solidFill>
              </a:rPr>
              <a:t> </a:t>
            </a:r>
            <a:r>
              <a:rPr lang="pt-PT" sz="3000" cap="none" dirty="0" err="1">
                <a:solidFill>
                  <a:schemeClr val="bg1"/>
                </a:solidFill>
              </a:rPr>
              <a:t>within</a:t>
            </a:r>
            <a:r>
              <a:rPr lang="pt-PT" sz="3000" cap="none" dirty="0">
                <a:solidFill>
                  <a:schemeClr val="bg1"/>
                </a:solidFill>
              </a:rPr>
              <a:t> </a:t>
            </a:r>
            <a:r>
              <a:rPr lang="pt-PT" sz="3000" cap="none" dirty="0" err="1">
                <a:solidFill>
                  <a:schemeClr val="bg1"/>
                </a:solidFill>
              </a:rPr>
              <a:t>Municipality</a:t>
            </a:r>
            <a:r>
              <a:rPr lang="pt-PT" sz="3000" cap="none" dirty="0">
                <a:solidFill>
                  <a:schemeClr val="bg1"/>
                </a:solidFill>
              </a:rPr>
              <a:t> </a:t>
            </a:r>
            <a:r>
              <a:rPr lang="pt-PT" sz="3000" cap="none" dirty="0" err="1">
                <a:solidFill>
                  <a:schemeClr val="bg1"/>
                </a:solidFill>
              </a:rPr>
              <a:t>Communication</a:t>
            </a:r>
            <a:r>
              <a:rPr lang="pt-PT" sz="3000" cap="none" dirty="0">
                <a:solidFill>
                  <a:schemeClr val="bg1"/>
                </a:solidFill>
              </a:rPr>
              <a:t> </a:t>
            </a:r>
            <a:r>
              <a:rPr lang="pt-PT" sz="3000" cap="none" dirty="0" err="1">
                <a:solidFill>
                  <a:schemeClr val="bg1"/>
                </a:solidFill>
              </a:rPr>
              <a:t>channels</a:t>
            </a:r>
            <a:endParaRPr lang="pt-PT" sz="3000" cap="none" dirty="0">
              <a:solidFill>
                <a:schemeClr val="bg1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8C3ED96-AE2F-E5B6-E2A1-D7AAC473C1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0000"/>
          <a:stretch/>
        </p:blipFill>
        <p:spPr>
          <a:xfrm>
            <a:off x="0" y="872082"/>
            <a:ext cx="1699668" cy="339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996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5F15D47F-618D-183B-D875-B575C3022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-4367" y="374649"/>
            <a:ext cx="506414" cy="506414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C5A96A4F-B553-0CD1-D098-82F4FE05C39B}"/>
              </a:ext>
            </a:extLst>
          </p:cNvPr>
          <p:cNvSpPr/>
          <p:nvPr/>
        </p:nvSpPr>
        <p:spPr>
          <a:xfrm>
            <a:off x="683568" y="366246"/>
            <a:ext cx="5878823" cy="394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pt-PT" b="1" cap="all" dirty="0">
                <a:solidFill>
                  <a:srgbClr val="026D81"/>
                </a:solidFill>
                <a:latin typeface="+mj-lt"/>
                <a:ea typeface="+mj-ea"/>
                <a:cs typeface="+mj-cs"/>
              </a:rPr>
              <a:t>Tsunami </a:t>
            </a:r>
            <a:r>
              <a:rPr lang="pt-PT" b="1" cap="all" dirty="0" err="1">
                <a:solidFill>
                  <a:srgbClr val="026D81"/>
                </a:solidFill>
                <a:latin typeface="+mj-lt"/>
                <a:ea typeface="+mj-ea"/>
                <a:cs typeface="+mj-cs"/>
              </a:rPr>
              <a:t>risk</a:t>
            </a:r>
            <a:r>
              <a:rPr lang="pt-PT" b="1" cap="all" dirty="0">
                <a:solidFill>
                  <a:srgbClr val="026D81"/>
                </a:solidFill>
                <a:latin typeface="+mj-lt"/>
                <a:ea typeface="+mj-ea"/>
                <a:cs typeface="+mj-cs"/>
              </a:rPr>
              <a:t> management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3AF01FF-E38F-6744-D862-C86620201B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85"/>
          <a:stretch/>
        </p:blipFill>
        <p:spPr>
          <a:xfrm>
            <a:off x="5868144" y="1008189"/>
            <a:ext cx="3105455" cy="4066556"/>
          </a:xfrm>
          <a:prstGeom prst="rect">
            <a:avLst/>
          </a:prstGeom>
          <a:ln>
            <a:noFill/>
          </a:ln>
          <a:effectLst>
            <a:glow rad="101600">
              <a:schemeClr val="accent2">
                <a:lumMod val="75000"/>
                <a:alpha val="6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26318633-4F74-0ABB-7912-1F11F7715043}"/>
              </a:ext>
            </a:extLst>
          </p:cNvPr>
          <p:cNvSpPr/>
          <p:nvPr/>
        </p:nvSpPr>
        <p:spPr>
          <a:xfrm>
            <a:off x="34875" y="2063918"/>
            <a:ext cx="52244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26D81"/>
                </a:solidFill>
              </a:rPr>
              <a:t>A study was conducted to assess the risk of tsunamis in Cascais, by</a:t>
            </a:r>
            <a:r>
              <a:rPr lang="pt-PT" sz="2000" dirty="0">
                <a:solidFill>
                  <a:srgbClr val="026D81"/>
                </a:solidFill>
              </a:rPr>
              <a:t> Dom Luiz </a:t>
            </a:r>
            <a:r>
              <a:rPr lang="pt-PT" sz="2000" dirty="0" err="1">
                <a:solidFill>
                  <a:srgbClr val="026D81"/>
                </a:solidFill>
              </a:rPr>
              <a:t>Institute</a:t>
            </a:r>
            <a:endParaRPr lang="pt-PT" sz="2000" dirty="0">
              <a:solidFill>
                <a:srgbClr val="026D81"/>
              </a:solidFill>
            </a:endParaRPr>
          </a:p>
        </p:txBody>
      </p:sp>
      <p:pic>
        <p:nvPicPr>
          <p:cNvPr id="3" name="Imagem 2" descr="Uma imagem com logótipo&#10;&#10;Descrição gerada automaticamente">
            <a:extLst>
              <a:ext uri="{FF2B5EF4-FFF2-40B4-BE49-F238E27FC236}">
                <a16:creationId xmlns:a16="http://schemas.microsoft.com/office/drawing/2014/main" id="{DEAC9544-2055-074F-AB16-ACC927BF41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450" y="374649"/>
            <a:ext cx="516040" cy="506414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E07B30CC-A5F4-AE68-94DF-6C1FB17B7142}"/>
              </a:ext>
            </a:extLst>
          </p:cNvPr>
          <p:cNvSpPr txBox="1"/>
          <p:nvPr/>
        </p:nvSpPr>
        <p:spPr>
          <a:xfrm>
            <a:off x="36292" y="1355595"/>
            <a:ext cx="2447475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PT"/>
            </a:defPPr>
            <a:lvl1pPr>
              <a:defRPr sz="2000">
                <a:solidFill>
                  <a:srgbClr val="026D81"/>
                </a:solidFill>
              </a:defRPr>
            </a:lvl1pPr>
          </a:lstStyle>
          <a:p>
            <a:r>
              <a:rPr lang="pt-PT" dirty="0"/>
              <a:t>2012- 2014</a:t>
            </a:r>
          </a:p>
        </p:txBody>
      </p:sp>
    </p:spTree>
    <p:extLst>
      <p:ext uri="{BB962C8B-B14F-4D97-AF65-F5344CB8AC3E}">
        <p14:creationId xmlns:p14="http://schemas.microsoft.com/office/powerpoint/2010/main" val="306580504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Cascais_Tema">
      <a:dk1>
        <a:sysClr val="windowText" lastClr="000000"/>
      </a:dk1>
      <a:lt1>
        <a:sysClr val="window" lastClr="FFFFFF"/>
      </a:lt1>
      <a:dk2>
        <a:srgbClr val="000000"/>
      </a:dk2>
      <a:lt2>
        <a:srgbClr val="F2F2F2"/>
      </a:lt2>
      <a:accent1>
        <a:srgbClr val="3499B8"/>
      </a:accent1>
      <a:accent2>
        <a:srgbClr val="32BCAD"/>
      </a:accent2>
      <a:accent3>
        <a:srgbClr val="A3CF62"/>
      </a:accent3>
      <a:accent4>
        <a:srgbClr val="FDB913"/>
      </a:accent4>
      <a:accent5>
        <a:srgbClr val="F47920"/>
      </a:accent5>
      <a:accent6>
        <a:srgbClr val="D34135"/>
      </a:accent6>
      <a:hlink>
        <a:srgbClr val="0000FF"/>
      </a:hlink>
      <a:folHlink>
        <a:srgbClr val="800080"/>
      </a:folHlink>
    </a:clrScheme>
    <a:fontScheme name="Office Clássico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o Office">
  <a:themeElements>
    <a:clrScheme name="Cascais_Tema">
      <a:dk1>
        <a:sysClr val="windowText" lastClr="000000"/>
      </a:dk1>
      <a:lt1>
        <a:sysClr val="window" lastClr="FFFFFF"/>
      </a:lt1>
      <a:dk2>
        <a:srgbClr val="000000"/>
      </a:dk2>
      <a:lt2>
        <a:srgbClr val="F2F2F2"/>
      </a:lt2>
      <a:accent1>
        <a:srgbClr val="3499B8"/>
      </a:accent1>
      <a:accent2>
        <a:srgbClr val="32BCAD"/>
      </a:accent2>
      <a:accent3>
        <a:srgbClr val="A3CF62"/>
      </a:accent3>
      <a:accent4>
        <a:srgbClr val="FDB913"/>
      </a:accent4>
      <a:accent5>
        <a:srgbClr val="F47920"/>
      </a:accent5>
      <a:accent6>
        <a:srgbClr val="D34135"/>
      </a:accent6>
      <a:hlink>
        <a:srgbClr val="0000FF"/>
      </a:hlink>
      <a:folHlink>
        <a:srgbClr val="800080"/>
      </a:folHlink>
    </a:clrScheme>
    <a:fontScheme name="Office Clássico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Vida Casca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CDCD04"/>
      </a:accent1>
      <a:accent2>
        <a:srgbClr val="C7A905"/>
      </a:accent2>
      <a:accent3>
        <a:srgbClr val="666866"/>
      </a:accent3>
      <a:accent4>
        <a:srgbClr val="333333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54335BECF21B40B6CCFAE91E076EEB" ma:contentTypeVersion="24" ma:contentTypeDescription="Create a new document." ma:contentTypeScope="" ma:versionID="d54dfa03c339d3ac3ae9211e26937adb">
  <xsd:schema xmlns:xsd="http://www.w3.org/2001/XMLSchema" xmlns:xs="http://www.w3.org/2001/XMLSchema" xmlns:p="http://schemas.microsoft.com/office/2006/metadata/properties" xmlns:ns2="f8ef70f3-4e3d-42be-bd40-fbc1cacc1519" xmlns:ns3="5b799ec2-212c-48b5-b7ff-d14ec6cbce2b" targetNamespace="http://schemas.microsoft.com/office/2006/metadata/properties" ma:root="true" ma:fieldsID="e1505770d08907f305e09b3411f99b99" ns2:_="" ns3:_="">
    <xsd:import namespace="f8ef70f3-4e3d-42be-bd40-fbc1cacc1519"/>
    <xsd:import namespace="5b799ec2-212c-48b5-b7ff-d14ec6cbce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Date" minOccurs="0"/>
                <xsd:element ref="ns2:MediaServiceObjectDetectorVersions" minOccurs="0"/>
                <xsd:element ref="ns2:MediaServiceSearchProperties" minOccurs="0"/>
                <xsd:element ref="ns2:kwizcomcontrollerfield" minOccurs="0"/>
                <xsd:element ref="ns2:MediaServiceBillingMetadata" minOccurs="0"/>
                <xsd:element ref="ns2:Modified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ef70f3-4e3d-42be-bd40-fbc1cacc15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20cec18f-64e3-475c-b7ef-ac8bd502240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Date" ma:index="25" nillable="true" ma:displayName="Date" ma:format="DateTime" ma:internalName="Date">
      <xsd:simpleType>
        <xsd:restriction base="dms:DateTime"/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kwizcomcontrollerfield" ma:index="28" nillable="true" ma:displayName="kwizcomcontrollerfield" ma:internalName="kwizcomcontrollerfield">
      <xsd:simpleType>
        <xsd:restriction base="dms:Text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  <xsd:element name="Modifiedtime" ma:index="30" nillable="true" ma:displayName="Modified time" ma:format="DateTime" ma:internalName="Modifiedtim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799ec2-212c-48b5-b7ff-d14ec6cbce2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69356fda-4aa5-4147-874c-60c3a814ea89}" ma:internalName="TaxCatchAll" ma:showField="CatchAllData" ma:web="5b799ec2-212c-48b5-b7ff-d14ec6cbce2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b799ec2-212c-48b5-b7ff-d14ec6cbce2b" xsi:nil="true"/>
    <_Flow_SignoffStatus xmlns="f8ef70f3-4e3d-42be-bd40-fbc1cacc1519" xsi:nil="true"/>
    <kwizcomcontrollerfield xmlns="f8ef70f3-4e3d-42be-bd40-fbc1cacc1519" xsi:nil="true"/>
    <Date xmlns="f8ef70f3-4e3d-42be-bd40-fbc1cacc1519" xsi:nil="true"/>
    <lcf76f155ced4ddcb4097134ff3c332f xmlns="f8ef70f3-4e3d-42be-bd40-fbc1cacc1519">
      <Terms xmlns="http://schemas.microsoft.com/office/infopath/2007/PartnerControls"/>
    </lcf76f155ced4ddcb4097134ff3c332f>
    <Modifiedtime xmlns="f8ef70f3-4e3d-42be-bd40-fbc1cacc1519" xsi:nil="true"/>
  </documentManagement>
</p:properties>
</file>

<file path=customXml/itemProps1.xml><?xml version="1.0" encoding="utf-8"?>
<ds:datastoreItem xmlns:ds="http://schemas.openxmlformats.org/officeDocument/2006/customXml" ds:itemID="{CE2A569C-DF0C-4F14-AD80-21DDC1FC1D1D}"/>
</file>

<file path=customXml/itemProps2.xml><?xml version="1.0" encoding="utf-8"?>
<ds:datastoreItem xmlns:ds="http://schemas.openxmlformats.org/officeDocument/2006/customXml" ds:itemID="{DBAB1020-B9E9-4D4A-825C-A83BFCA968A3}"/>
</file>

<file path=customXml/itemProps3.xml><?xml version="1.0" encoding="utf-8"?>
<ds:datastoreItem xmlns:ds="http://schemas.openxmlformats.org/officeDocument/2006/customXml" ds:itemID="{5D7344D2-9237-4000-9F70-2928A703B0CA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5559</TotalTime>
  <Words>1056</Words>
  <Application>Microsoft Office PowerPoint</Application>
  <PresentationFormat>Apresentação no Ecrã (16:9)</PresentationFormat>
  <Paragraphs>196</Paragraphs>
  <Slides>33</Slides>
  <Notes>33</Notes>
  <HiddenSlides>0</HiddenSlides>
  <MMClips>3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dos diapositivos</vt:lpstr>
      </vt:variant>
      <vt:variant>
        <vt:i4>33</vt:i4>
      </vt:variant>
    </vt:vector>
  </HeadingPairs>
  <TitlesOfParts>
    <vt:vector size="39" baseType="lpstr">
      <vt:lpstr>Aptos</vt:lpstr>
      <vt:lpstr>Arial</vt:lpstr>
      <vt:lpstr>Calibri</vt:lpstr>
      <vt:lpstr>Wingdings</vt:lpstr>
      <vt:lpstr>Tema do Office</vt:lpstr>
      <vt:lpstr>1_Tema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CMC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Isabel Silvéria</dc:creator>
  <cp:lastModifiedBy>Rui Ângelo</cp:lastModifiedBy>
  <cp:revision>492</cp:revision>
  <cp:lastPrinted>2025-10-23T15:29:14Z</cp:lastPrinted>
  <dcterms:created xsi:type="dcterms:W3CDTF">2016-08-30T11:47:41Z</dcterms:created>
  <dcterms:modified xsi:type="dcterms:W3CDTF">2025-10-24T14:26:04Z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0x0101009354335BECF21B40B6CCFAE91E076EEB</vt:lpwstr>
  </property>
</Properties>
</file>