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J2ZIMA/T85VoeAZEMrHsVdG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7BBAA8-1923-44BC-BDDB-F12CA0DA3AD6}">
  <a:tblStyle styleId="{DE7BBAA8-1923-44BC-BDDB-F12CA0DA3A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FB6E739-1E81-4B22-8506-C63859432197}"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38"/>
    <p:restoredTop sz="94623"/>
  </p:normalViewPr>
  <p:slideViewPr>
    <p:cSldViewPr snapToGrid="0">
      <p:cViewPr varScale="1">
        <p:scale>
          <a:sx n="97" d="100"/>
          <a:sy n="97" d="100"/>
        </p:scale>
        <p:origin x="129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customXml" Target="../customXml/item2.xml"/><Relationship Id="rId12" Type="http://schemas.openxmlformats.org/officeDocument/2006/relationships/slide" Target="slides/slide11.xml"/><Relationship Id="rId7" Type="http://schemas.openxmlformats.org/officeDocument/2006/relationships/slide" Target="slides/slide6.xml"/><Relationship Id="rId33" Type="http://schemas.openxmlformats.org/officeDocument/2006/relationships/customXml" Target="../customXml/item1.xml"/><Relationship Id="rId29" Type="http://schemas.openxmlformats.org/officeDocument/2006/relationships/presProps" Target="presProps.xml"/><Relationship Id="rId16" Type="http://schemas.openxmlformats.org/officeDocument/2006/relationships/notesMaster" Target="notesMasters/notesMaster1.xml"/><Relationship Id="rId2" Type="http://schemas.openxmlformats.org/officeDocument/2006/relationships/slide" Target="slides/slide1.xml"/><Relationship Id="rId32" Type="http://schemas.openxmlformats.org/officeDocument/2006/relationships/tableStyles" Target="tableStyle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8" Type="http://customschemas.google.com/relationships/presentationmetadata" Target="metadata"/><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heme" Target="theme/theme1.xml"/><Relationship Id="rId10" Type="http://schemas.openxmlformats.org/officeDocument/2006/relationships/slide" Target="slides/slide9.xml"/><Relationship Id="rId30"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75976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219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9ac95aaf91_0_3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9ac95aaf91_0_3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681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9ac95aaf91_0_3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39ac95aaf91_0_3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3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9ac95aaf91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39ac95aaf91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460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9ac95aaf91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39ac95aaf91_0_1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12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9d06f7c27e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9d06f7c27e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383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9ac95aaf91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39ac95aaf91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711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9ac95aaf91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39ac95aaf91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3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9ac95aaf91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39ac95aaf91_0_1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57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9ac95aaf91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9ac95aaf91_0_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6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63e7ae539_2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863e7ae539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3863e7ae539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77928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9ac95aaf91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9ac95aaf91_0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413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9ac95aaf91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39ac95aaf91_0_3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28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863e7ae5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3863e7ae53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707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 name="Google Shape;30;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 name="Google Shape;31;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tsunamiarchiveservices.ingv.it/ited.1.0/report/op/150" TargetMode="External"/><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sgi2.isprambiente.it/tsunamimap/" TargetMode="External"/><Relationship Id="rId6"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 y="2448525"/>
            <a:ext cx="91440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953734"/>
              </a:buClr>
              <a:buSzPts val="4400"/>
              <a:buFont typeface="Calibri"/>
              <a:buNone/>
            </a:pPr>
            <a:r>
              <a:rPr lang="en-US" b="1">
                <a:solidFill>
                  <a:srgbClr val="953734"/>
                </a:solidFill>
                <a:latin typeface="Calibri"/>
                <a:ea typeface="Calibri"/>
                <a:cs typeface="Calibri"/>
                <a:sym typeface="Calibri"/>
              </a:rPr>
              <a:t>Local Tsunami SOPs</a:t>
            </a:r>
            <a:endParaRPr/>
          </a:p>
        </p:txBody>
      </p:sp>
      <p:sp>
        <p:nvSpPr>
          <p:cNvPr id="89" name="Google Shape;89;p1"/>
          <p:cNvSpPr txBox="1"/>
          <p:nvPr/>
        </p:nvSpPr>
        <p:spPr>
          <a:xfrm>
            <a:off x="2286001" y="3569568"/>
            <a:ext cx="457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rgbClr val="953734"/>
                </a:solidFill>
                <a:latin typeface="Calibri"/>
                <a:ea typeface="Calibri"/>
                <a:cs typeface="Calibri"/>
                <a:sym typeface="Calibri"/>
              </a:rPr>
              <a:t>Palmi, Italy</a:t>
            </a:r>
            <a:endParaRPr sz="1400" b="0" i="0" u="none" strike="noStrike" cap="none">
              <a:solidFill>
                <a:srgbClr val="000000"/>
              </a:solidFill>
              <a:latin typeface="Arial"/>
              <a:ea typeface="Arial"/>
              <a:cs typeface="Arial"/>
              <a:sym typeface="Arial"/>
            </a:endParaRPr>
          </a:p>
        </p:txBody>
      </p:sp>
      <p:pic>
        <p:nvPicPr>
          <p:cNvPr id="90" name="Google Shape;90;p1"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1090" y="553813"/>
            <a:ext cx="2091690" cy="1673352"/>
          </a:xfrm>
          <a:prstGeom prst="rect">
            <a:avLst/>
          </a:prstGeom>
          <a:noFill/>
          <a:ln>
            <a:noFill/>
          </a:ln>
        </p:spPr>
      </p:pic>
      <p:pic>
        <p:nvPicPr>
          <p:cNvPr id="91" name="Google Shape;91;p1"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92" name="Google Shape;92;p1"/>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666666"/>
                </a:solidFill>
                <a:latin typeface="Lexend"/>
                <a:ea typeface="Lexend"/>
                <a:cs typeface="Lexend"/>
                <a:sym typeface="Lexend"/>
              </a:rPr>
              <a:t>CoastWAVE 2.0</a:t>
            </a:r>
            <a:endParaRPr sz="2000">
              <a:solidFill>
                <a:srgbClr val="666666"/>
              </a:solidFill>
              <a:latin typeface="Lexend"/>
              <a:ea typeface="Lexend"/>
              <a:cs typeface="Lexend"/>
              <a:sym typeface="Lexend"/>
            </a:endParaRPr>
          </a:p>
        </p:txBody>
      </p:sp>
      <p:cxnSp>
        <p:nvCxnSpPr>
          <p:cNvPr id="93" name="Google Shape;93;p1"/>
          <p:cNvCxnSpPr/>
          <p:nvPr/>
        </p:nvCxnSpPr>
        <p:spPr>
          <a:xfrm rot="10800000" flipH="1">
            <a:off x="1952251" y="3472742"/>
            <a:ext cx="5239500" cy="64200"/>
          </a:xfrm>
          <a:prstGeom prst="straightConnector1">
            <a:avLst/>
          </a:prstGeom>
          <a:noFill/>
          <a:ln w="19050" cap="flat" cmpd="sng">
            <a:solidFill>
              <a:srgbClr val="7F7F7F"/>
            </a:solidFill>
            <a:prstDash val="solid"/>
            <a:round/>
            <a:headEnd type="none" w="med" len="med"/>
            <a:tailEnd type="none" w="med" len="med"/>
          </a:ln>
        </p:spPr>
      </p:cxnSp>
      <p:sp>
        <p:nvSpPr>
          <p:cNvPr id="94" name="Google Shape;94;p1"/>
          <p:cNvSpPr txBox="1"/>
          <p:nvPr/>
        </p:nvSpPr>
        <p:spPr>
          <a:xfrm>
            <a:off x="0" y="6217250"/>
            <a:ext cx="42495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rgbClr val="7F7F7F"/>
                </a:solidFill>
                <a:latin typeface="Calibri"/>
                <a:ea typeface="Calibri"/>
                <a:cs typeface="Calibri"/>
                <a:sym typeface="Calibri"/>
              </a:rPr>
              <a:t>Alessandro Amato</a:t>
            </a:r>
            <a:endParaRPr sz="3200">
              <a:solidFill>
                <a:srgbClr val="7F7F7F"/>
              </a:solidFill>
              <a:latin typeface="Calibri"/>
              <a:ea typeface="Calibri"/>
              <a:cs typeface="Calibri"/>
              <a:sym typeface="Calibri"/>
            </a:endParaRPr>
          </a:p>
        </p:txBody>
      </p:sp>
      <p:sp>
        <p:nvSpPr>
          <p:cNvPr id="95" name="Google Shape;95;p1"/>
          <p:cNvSpPr txBox="1"/>
          <p:nvPr/>
        </p:nvSpPr>
        <p:spPr>
          <a:xfrm>
            <a:off x="0" y="4284300"/>
            <a:ext cx="8980200" cy="1069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1500"/>
              </a:spcBef>
              <a:spcAft>
                <a:spcPts val="0"/>
              </a:spcAft>
              <a:buNone/>
            </a:pPr>
            <a:r>
              <a:rPr lang="en-US" sz="1700">
                <a:solidFill>
                  <a:srgbClr val="333333"/>
                </a:solidFill>
                <a:highlight>
                  <a:srgbClr val="FFFFFF"/>
                </a:highlight>
              </a:rPr>
              <a:t>UNESCO-IOC EU DG-ECHO CoastWAVE 2.0 Project: National</a:t>
            </a:r>
            <a:endParaRPr sz="1700">
              <a:solidFill>
                <a:srgbClr val="333333"/>
              </a:solidFill>
              <a:highlight>
                <a:srgbClr val="FFFFFF"/>
              </a:highlight>
            </a:endParaRPr>
          </a:p>
          <a:p>
            <a:pPr marL="0" lvl="0" indent="0" algn="ctr" rtl="0">
              <a:lnSpc>
                <a:spcPct val="110000"/>
              </a:lnSpc>
              <a:spcBef>
                <a:spcPts val="1500"/>
              </a:spcBef>
              <a:spcAft>
                <a:spcPts val="0"/>
              </a:spcAft>
              <a:buClr>
                <a:schemeClr val="dk1"/>
              </a:buClr>
              <a:buSzPts val="1100"/>
              <a:buFont typeface="Arial"/>
              <a:buNone/>
            </a:pPr>
            <a:r>
              <a:rPr lang="en-US" sz="1700">
                <a:solidFill>
                  <a:srgbClr val="333333"/>
                </a:solidFill>
                <a:highlight>
                  <a:srgbClr val="FFFFFF"/>
                </a:highlight>
              </a:rPr>
              <a:t> to Local Levels Standard Operating Procedures (SOP) Workshop</a:t>
            </a:r>
            <a:endParaRPr sz="1500">
              <a:solidFill>
                <a:srgbClr val="333333"/>
              </a:solidFill>
              <a:highlight>
                <a:srgbClr val="FFFFFF"/>
              </a:highlight>
            </a:endParaRPr>
          </a:p>
          <a:p>
            <a:pPr marL="0" lvl="0" indent="0" algn="l" rtl="0">
              <a:spcBef>
                <a:spcPts val="800"/>
              </a:spcBef>
              <a:spcAft>
                <a:spcPts val="0"/>
              </a:spcAft>
              <a:buNone/>
            </a:pPr>
            <a:endParaRPr sz="1500">
              <a:solidFill>
                <a:schemeClr val="dk1"/>
              </a:solidFill>
              <a:latin typeface="Calibri"/>
              <a:ea typeface="Calibri"/>
              <a:cs typeface="Calibri"/>
              <a:sym typeface="Calibri"/>
            </a:endParaRPr>
          </a:p>
        </p:txBody>
      </p:sp>
      <p:sp>
        <p:nvSpPr>
          <p:cNvPr id="96" name="Google Shape;96;p1"/>
          <p:cNvSpPr txBox="1"/>
          <p:nvPr/>
        </p:nvSpPr>
        <p:spPr>
          <a:xfrm>
            <a:off x="3094550" y="5148873"/>
            <a:ext cx="2740200" cy="2925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400"/>
              </a:spcBef>
              <a:spcAft>
                <a:spcPts val="0"/>
              </a:spcAft>
              <a:buNone/>
            </a:pPr>
            <a:r>
              <a:rPr lang="en-US" sz="1300">
                <a:solidFill>
                  <a:srgbClr val="333333"/>
                </a:solidFill>
                <a:highlight>
                  <a:srgbClr val="FFFFFF"/>
                </a:highlight>
              </a:rPr>
              <a:t>27 - 30 October 2025,</a:t>
            </a:r>
            <a:endParaRPr sz="1300">
              <a:solidFill>
                <a:srgbClr val="333333"/>
              </a:solidFill>
              <a:highlight>
                <a:srgbClr val="FFFFFF"/>
              </a:highlight>
            </a:endParaRPr>
          </a:p>
          <a:p>
            <a:pPr marL="0" lvl="0" indent="0" algn="ctr" rtl="0">
              <a:lnSpc>
                <a:spcPct val="110000"/>
              </a:lnSpc>
              <a:spcBef>
                <a:spcPts val="800"/>
              </a:spcBef>
              <a:spcAft>
                <a:spcPts val="0"/>
              </a:spcAft>
              <a:buClr>
                <a:schemeClr val="dk1"/>
              </a:buClr>
              <a:buSzPts val="1100"/>
              <a:buFont typeface="Arial"/>
              <a:buNone/>
            </a:pPr>
            <a:r>
              <a:rPr lang="en-US" sz="1300">
                <a:solidFill>
                  <a:srgbClr val="333333"/>
                </a:solidFill>
                <a:highlight>
                  <a:srgbClr val="FFFFFF"/>
                </a:highlight>
              </a:rPr>
              <a:t> Cascais, Portugal</a:t>
            </a:r>
            <a:endParaRPr sz="1300">
              <a:solidFill>
                <a:srgbClr val="333333"/>
              </a:solidFill>
              <a:highlight>
                <a:srgbClr val="FFFFFF"/>
              </a:highlight>
            </a:endParaRPr>
          </a:p>
          <a:p>
            <a:pPr marL="0" lvl="0" indent="0" algn="l" rtl="0">
              <a:spcBef>
                <a:spcPts val="800"/>
              </a:spcBef>
              <a:spcAft>
                <a:spcPts val="0"/>
              </a:spcAft>
              <a:buNone/>
            </a:pPr>
            <a:endParaRPr sz="2900">
              <a:solidFill>
                <a:schemeClr val="dk1"/>
              </a:solidFill>
              <a:latin typeface="Calibri"/>
              <a:ea typeface="Calibri"/>
              <a:cs typeface="Calibri"/>
              <a:sym typeface="Calibri"/>
            </a:endParaRPr>
          </a:p>
        </p:txBody>
      </p:sp>
      <p:pic>
        <p:nvPicPr>
          <p:cNvPr id="97" name="Google Shape;97;p1" title="logo _ CAT _ Ufficiale .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10800" y="6065150"/>
            <a:ext cx="3945605" cy="739800"/>
          </a:xfrm>
          <a:prstGeom prst="rect">
            <a:avLst/>
          </a:prstGeom>
          <a:noFill/>
          <a:ln>
            <a:noFill/>
          </a:ln>
        </p:spPr>
      </p:pic>
      <p:pic>
        <p:nvPicPr>
          <p:cNvPr id="98" name="Google Shape;98;p1" title="Foto da Bea Brizuela"/>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867691" y="581022"/>
            <a:ext cx="1408620" cy="150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39ac95aaf91_0_368"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260" name="Google Shape;260;g39ac95aaf91_0_368"/>
          <p:cNvGrpSpPr/>
          <p:nvPr/>
        </p:nvGrpSpPr>
        <p:grpSpPr>
          <a:xfrm>
            <a:off x="29308" y="12"/>
            <a:ext cx="1600200" cy="1280160"/>
            <a:chOff x="0" y="12"/>
            <a:chExt cx="2857500" cy="2286000"/>
          </a:xfrm>
        </p:grpSpPr>
        <p:pic>
          <p:nvPicPr>
            <p:cNvPr id="261" name="Google Shape;261;g39ac95aaf91_0_368"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62" name="Google Shape;262;g39ac95aaf91_0_368"/>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63" name="Google Shape;263;g39ac95aaf91_0_368"/>
          <p:cNvSpPr txBox="1">
            <a:spLocks noGrp="1"/>
          </p:cNvSpPr>
          <p:nvPr>
            <p:ph type="body" idx="4294967295"/>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92"/>
              </a:spcBef>
              <a:spcAft>
                <a:spcPts val="0"/>
              </a:spcAft>
              <a:buNone/>
            </a:pPr>
            <a:r>
              <a:rPr lang="en-US" sz="2000" i="1"/>
              <a:t>Evacuation procedures and </a:t>
            </a:r>
            <a:r>
              <a:rPr lang="en-US" sz="800" i="1"/>
              <a:t> </a:t>
            </a:r>
            <a:r>
              <a:rPr lang="en-US" sz="1900" i="1"/>
              <a:t>Response Operations</a:t>
            </a:r>
            <a:endParaRPr sz="800" i="1"/>
          </a:p>
          <a:p>
            <a:pPr marL="68580" marR="525145" lvl="0" indent="0" algn="just" rtl="0">
              <a:lnSpc>
                <a:spcPct val="95000"/>
              </a:lnSpc>
              <a:spcBef>
                <a:spcPts val="0"/>
              </a:spcBef>
              <a:spcAft>
                <a:spcPts val="0"/>
              </a:spcAft>
              <a:buNone/>
            </a:pPr>
            <a:endParaRPr sz="1200">
              <a:latin typeface="Arial Narrow"/>
              <a:ea typeface="Arial Narrow"/>
              <a:cs typeface="Arial Narrow"/>
              <a:sym typeface="Arial Narrow"/>
            </a:endParaRPr>
          </a:p>
          <a:p>
            <a:pPr marL="68580" marR="525145" lvl="0" indent="0" algn="just" rtl="0">
              <a:lnSpc>
                <a:spcPct val="95000"/>
              </a:lnSpc>
              <a:spcBef>
                <a:spcPts val="0"/>
              </a:spcBef>
              <a:spcAft>
                <a:spcPts val="0"/>
              </a:spcAft>
              <a:buNone/>
            </a:pPr>
            <a:r>
              <a:rPr lang="en-US" sz="1300">
                <a:latin typeface="Arial Narrow"/>
                <a:ea typeface="Arial Narrow"/>
                <a:cs typeface="Arial Narrow"/>
                <a:sym typeface="Arial Narrow"/>
              </a:rPr>
              <a:t>The actions to be developed in the alarm phase are:</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Activation of the C.O.C. (Municipal Operations Center) in its complete composition.</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Information to the population, using the methods defined in the municipal emergency plan.</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Preparation of manned gates to block access to areas considered at risk of flooding, with the removal of anyone found transiting through them.</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Activation of municipal volunteer services.</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Verification of the presence of people with reduced mobility in risk areas to prepare for their precautionary evacuation/removal.</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Coordination with the municipal intervention structures of neighboring centers to supplement any deficiencies in resources and aid.</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Non-self-sufficient people and/or people with disabilities, under the coordination of the head of Support Function 2, must be notified of the possible event through shared communication systems (SMS, etc.) and must be contacted by phone and potentially rescued.</a:t>
            </a:r>
            <a:endParaRPr sz="1300">
              <a:latin typeface="Arial Narrow"/>
              <a:ea typeface="Arial Narrow"/>
              <a:cs typeface="Arial Narrow"/>
              <a:sym typeface="Arial Narrow"/>
            </a:endParaRPr>
          </a:p>
          <a:p>
            <a:pPr marL="457200" marR="525145"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Other preventive and possible rapid intervention actions suggested by the evolving situation.</a:t>
            </a:r>
            <a:endParaRPr sz="1300">
              <a:latin typeface="Arial Narrow"/>
              <a:ea typeface="Arial Narrow"/>
              <a:cs typeface="Arial Narrow"/>
              <a:sym typeface="Arial Narrow"/>
            </a:endParaRPr>
          </a:p>
          <a:p>
            <a:pPr marL="68580" marR="474980" lvl="0" indent="0" algn="just" rtl="0">
              <a:lnSpc>
                <a:spcPct val="95000"/>
              </a:lnSpc>
              <a:spcBef>
                <a:spcPts val="0"/>
              </a:spcBef>
              <a:spcAft>
                <a:spcPts val="0"/>
              </a:spcAft>
              <a:buNone/>
            </a:pPr>
            <a:endParaRPr sz="1300">
              <a:latin typeface="Arial Narrow"/>
              <a:ea typeface="Arial Narrow"/>
              <a:cs typeface="Arial Narrow"/>
              <a:sym typeface="Arial Narrow"/>
            </a:endParaRPr>
          </a:p>
          <a:p>
            <a:pPr marL="68580" marR="474980" lvl="0" indent="0" algn="just" rtl="0">
              <a:lnSpc>
                <a:spcPct val="95000"/>
              </a:lnSpc>
              <a:spcBef>
                <a:spcPts val="0"/>
              </a:spcBef>
              <a:spcAft>
                <a:spcPts val="0"/>
              </a:spcAft>
              <a:buNone/>
            </a:pPr>
            <a:r>
              <a:rPr lang="en-US" sz="1300">
                <a:latin typeface="Arial Narrow"/>
                <a:ea typeface="Arial Narrow"/>
                <a:cs typeface="Arial Narrow"/>
                <a:sym typeface="Arial Narrow"/>
              </a:rPr>
              <a:t>The actions to be developed in the emergency phase are:</a:t>
            </a:r>
            <a:endParaRPr sz="1300">
              <a:latin typeface="Arial Narrow"/>
              <a:ea typeface="Arial Narrow"/>
              <a:cs typeface="Arial Narrow"/>
              <a:sym typeface="Arial Narrow"/>
            </a:endParaRPr>
          </a:p>
          <a:p>
            <a:pPr marL="457200" marR="474980"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Maintain all activities in place during the alarm phase or activate them, should the event occur in the absence of an alarm phase.</a:t>
            </a:r>
            <a:endParaRPr sz="1300">
              <a:latin typeface="Arial Narrow"/>
              <a:ea typeface="Arial Narrow"/>
              <a:cs typeface="Arial Narrow"/>
              <a:sym typeface="Arial Narrow"/>
            </a:endParaRPr>
          </a:p>
          <a:p>
            <a:pPr marL="457200" marR="474980"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Evacuation of people still present in risk areas.</a:t>
            </a:r>
            <a:endParaRPr sz="1300">
              <a:latin typeface="Arial Narrow"/>
              <a:ea typeface="Arial Narrow"/>
              <a:cs typeface="Arial Narrow"/>
              <a:sym typeface="Arial Narrow"/>
            </a:endParaRPr>
          </a:p>
          <a:p>
            <a:pPr marL="457200" marR="474980"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Rescue/aid for the affected population.</a:t>
            </a:r>
            <a:endParaRPr sz="1300">
              <a:latin typeface="Arial Narrow"/>
              <a:ea typeface="Arial Narrow"/>
              <a:cs typeface="Arial Narrow"/>
              <a:sym typeface="Arial Narrow"/>
            </a:endParaRPr>
          </a:p>
          <a:p>
            <a:pPr marL="457200" marR="474980"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Clearing of main roads obstructed by objects dragged by the water.</a:t>
            </a:r>
            <a:endParaRPr sz="1300">
              <a:latin typeface="Arial Narrow"/>
              <a:ea typeface="Arial Narrow"/>
              <a:cs typeface="Arial Narrow"/>
              <a:sym typeface="Arial Narrow"/>
            </a:endParaRPr>
          </a:p>
          <a:p>
            <a:pPr marL="457200" marR="474980" lvl="0" indent="-311150" algn="just" rtl="0">
              <a:lnSpc>
                <a:spcPct val="95000"/>
              </a:lnSpc>
              <a:spcBef>
                <a:spcPts val="0"/>
              </a:spcBef>
              <a:spcAft>
                <a:spcPts val="0"/>
              </a:spcAft>
              <a:buSzPts val="1300"/>
              <a:buFont typeface="Arial Narrow"/>
              <a:buAutoNum type="arabicPeriod"/>
            </a:pPr>
            <a:r>
              <a:rPr lang="en-US" sz="1300">
                <a:latin typeface="Arial Narrow"/>
                <a:ea typeface="Arial Narrow"/>
                <a:cs typeface="Arial Narrow"/>
                <a:sym typeface="Arial Narrow"/>
              </a:rPr>
              <a:t>Activate any and all actions deemed necessary for public safety.</a:t>
            </a:r>
            <a:endParaRPr sz="1300">
              <a:latin typeface="Arial Narrow"/>
              <a:ea typeface="Arial Narrow"/>
              <a:cs typeface="Arial Narrow"/>
              <a:sym typeface="Arial Narrow"/>
            </a:endParaRPr>
          </a:p>
          <a:p>
            <a:pPr marL="457200" lvl="0" indent="0" algn="l" rtl="0">
              <a:lnSpc>
                <a:spcPct val="90000"/>
              </a:lnSpc>
              <a:spcBef>
                <a:spcPts val="592"/>
              </a:spcBef>
              <a:spcAft>
                <a:spcPts val="0"/>
              </a:spcAft>
              <a:buNone/>
            </a:pPr>
            <a:endParaRPr sz="3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39ac95aaf91_0_385"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269" name="Google Shape;269;g39ac95aaf91_0_385"/>
          <p:cNvGrpSpPr/>
          <p:nvPr/>
        </p:nvGrpSpPr>
        <p:grpSpPr>
          <a:xfrm>
            <a:off x="29308" y="12"/>
            <a:ext cx="1600200" cy="1280160"/>
            <a:chOff x="0" y="12"/>
            <a:chExt cx="2857500" cy="2286000"/>
          </a:xfrm>
        </p:grpSpPr>
        <p:pic>
          <p:nvPicPr>
            <p:cNvPr id="270" name="Google Shape;270;g39ac95aaf91_0_385"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71" name="Google Shape;271;g39ac95aaf91_0_385"/>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72" name="Google Shape;272;g39ac95aaf91_0_385"/>
          <p:cNvSpPr txBox="1">
            <a:spLocks noGrp="1"/>
          </p:cNvSpPr>
          <p:nvPr>
            <p:ph type="body" idx="4294967295"/>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58140" algn="l" rtl="0">
              <a:spcBef>
                <a:spcPts val="592"/>
              </a:spcBef>
              <a:spcAft>
                <a:spcPts val="0"/>
              </a:spcAft>
              <a:buSzPts val="3200"/>
              <a:buChar char="•"/>
            </a:pPr>
            <a:r>
              <a:rPr lang="en-US" i="1" dirty="0"/>
              <a:t>Drills and community awareness</a:t>
            </a:r>
            <a:endParaRPr i="1" dirty="0"/>
          </a:p>
          <a:p>
            <a:pPr marL="342900" indent="-342900" algn="just">
              <a:spcBef>
                <a:spcPts val="592"/>
              </a:spcBef>
            </a:pPr>
            <a:r>
              <a:rPr lang="en-US" sz="2300" i="1" dirty="0" smtClean="0">
                <a:solidFill>
                  <a:schemeClr val="bg2">
                    <a:lumMod val="75000"/>
                  </a:schemeClr>
                </a:solidFill>
              </a:rPr>
              <a:t>Within </a:t>
            </a:r>
            <a:r>
              <a:rPr lang="en-US" sz="2300" i="1" dirty="0">
                <a:solidFill>
                  <a:schemeClr val="bg2">
                    <a:lumMod val="75000"/>
                  </a:schemeClr>
                </a:solidFill>
              </a:rPr>
              <a:t>the frame of the </a:t>
            </a:r>
            <a:r>
              <a:rPr lang="en-US" sz="2300" i="1" dirty="0" err="1">
                <a:solidFill>
                  <a:schemeClr val="bg2">
                    <a:lumMod val="75000"/>
                  </a:schemeClr>
                </a:solidFill>
              </a:rPr>
              <a:t>CoastWAVE</a:t>
            </a:r>
            <a:r>
              <a:rPr lang="en-US" sz="2300" i="1" dirty="0">
                <a:solidFill>
                  <a:schemeClr val="bg2">
                    <a:lumMod val="75000"/>
                  </a:schemeClr>
                </a:solidFill>
              </a:rPr>
              <a:t> 2.0 project, the </a:t>
            </a:r>
            <a:r>
              <a:rPr lang="en-US" sz="2300" i="1" dirty="0" err="1">
                <a:solidFill>
                  <a:schemeClr val="bg2">
                    <a:lumMod val="75000"/>
                  </a:schemeClr>
                </a:solidFill>
              </a:rPr>
              <a:t>Palmi</a:t>
            </a:r>
            <a:r>
              <a:rPr lang="en-US" sz="2300" i="1" dirty="0">
                <a:solidFill>
                  <a:schemeClr val="bg2">
                    <a:lumMod val="75000"/>
                  </a:schemeClr>
                </a:solidFill>
              </a:rPr>
              <a:t> Municipality is planning some activities aiming to increase the public awareness, one of them is to be hold  during the WTAD on November the 5th. </a:t>
            </a:r>
            <a:endParaRPr lang="en-US" sz="2300" i="1" dirty="0" smtClean="0">
              <a:solidFill>
                <a:schemeClr val="bg2">
                  <a:lumMod val="75000"/>
                </a:schemeClr>
              </a:solidFill>
            </a:endParaRPr>
          </a:p>
          <a:p>
            <a:pPr marL="342900" indent="-342900" algn="just">
              <a:spcBef>
                <a:spcPts val="592"/>
              </a:spcBef>
            </a:pPr>
            <a:r>
              <a:rPr lang="en-US" sz="2300" i="1" dirty="0" smtClean="0">
                <a:solidFill>
                  <a:schemeClr val="bg2">
                    <a:lumMod val="75000"/>
                  </a:schemeClr>
                </a:solidFill>
              </a:rPr>
              <a:t>The </a:t>
            </a:r>
            <a:r>
              <a:rPr lang="en-US" sz="2300" i="1" dirty="0">
                <a:solidFill>
                  <a:schemeClr val="bg2">
                    <a:lumMod val="75000"/>
                  </a:schemeClr>
                </a:solidFill>
              </a:rPr>
              <a:t>Municipality is also getting ready for the NEAMwave26 exercise in March 2026</a:t>
            </a:r>
            <a:r>
              <a:rPr lang="en-US" sz="2300" i="1" dirty="0" smtClean="0">
                <a:solidFill>
                  <a:schemeClr val="bg2">
                    <a:lumMod val="75000"/>
                  </a:schemeClr>
                </a:solidFill>
              </a:rPr>
              <a:t>.</a:t>
            </a:r>
          </a:p>
          <a:p>
            <a:pPr marL="342900" indent="-342900" algn="just">
              <a:spcBef>
                <a:spcPts val="592"/>
              </a:spcBef>
            </a:pPr>
            <a:r>
              <a:rPr lang="en-US" sz="2300" i="1" dirty="0" err="1" smtClean="0">
                <a:solidFill>
                  <a:schemeClr val="bg2">
                    <a:lumMod val="75000"/>
                  </a:schemeClr>
                </a:solidFill>
              </a:rPr>
              <a:t>Acitivities</a:t>
            </a:r>
            <a:r>
              <a:rPr lang="en-US" sz="2300" i="1" dirty="0" smtClean="0">
                <a:solidFill>
                  <a:schemeClr val="bg2">
                    <a:lumMod val="75000"/>
                  </a:schemeClr>
                </a:solidFill>
              </a:rPr>
              <a:t> with teachers and students are also planned during the next months in the framework of the TRRP and the CW2.0 project</a:t>
            </a:r>
            <a:endParaRPr i="1" dirty="0">
              <a:solidFill>
                <a:schemeClr val="bg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g39ac95aaf91_0_69"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278" name="Google Shape;278;g39ac95aaf91_0_69"/>
          <p:cNvGrpSpPr/>
          <p:nvPr/>
        </p:nvGrpSpPr>
        <p:grpSpPr>
          <a:xfrm>
            <a:off x="29308" y="12"/>
            <a:ext cx="1600200" cy="1280160"/>
            <a:chOff x="0" y="12"/>
            <a:chExt cx="2857500" cy="2286000"/>
          </a:xfrm>
        </p:grpSpPr>
        <p:pic>
          <p:nvPicPr>
            <p:cNvPr id="279" name="Google Shape;279;g39ac95aaf91_0_69"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80" name="Google Shape;280;g39ac95aaf91_0_69"/>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81" name="Google Shape;281;g39ac95aaf91_0_69"/>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sz="4000" b="1"/>
              <a:t>Challenges</a:t>
            </a:r>
            <a:endParaRPr/>
          </a:p>
        </p:txBody>
      </p:sp>
      <p:sp>
        <p:nvSpPr>
          <p:cNvPr id="282" name="Google Shape;282;g39ac95aaf91_0_69"/>
          <p:cNvSpPr txBox="1">
            <a:spLocks noGrp="1"/>
          </p:cNvSpPr>
          <p:nvPr>
            <p:ph type="body" idx="4294967295"/>
          </p:nvPr>
        </p:nvSpPr>
        <p:spPr>
          <a:xfrm>
            <a:off x="457200" y="1732085"/>
            <a:ext cx="8513400" cy="2640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358"/>
              <a:buNone/>
            </a:pPr>
            <a:endParaRPr sz="1010"/>
          </a:p>
          <a:p>
            <a:pPr marL="0" lvl="0" indent="0" algn="l" rtl="0">
              <a:lnSpc>
                <a:spcPct val="80000"/>
              </a:lnSpc>
              <a:spcBef>
                <a:spcPts val="0"/>
              </a:spcBef>
              <a:spcAft>
                <a:spcPts val="0"/>
              </a:spcAft>
              <a:buSzPts val="358"/>
              <a:buNone/>
            </a:pPr>
            <a:endParaRPr sz="1075"/>
          </a:p>
          <a:p>
            <a:pPr marL="0" lvl="0" indent="0" algn="just" rtl="0">
              <a:lnSpc>
                <a:spcPct val="80000"/>
              </a:lnSpc>
              <a:spcBef>
                <a:spcPts val="0"/>
              </a:spcBef>
              <a:spcAft>
                <a:spcPts val="0"/>
              </a:spcAft>
              <a:buSzPts val="358"/>
              <a:buNone/>
            </a:pPr>
            <a:r>
              <a:rPr lang="en-US" sz="1400"/>
              <a:t>In the frame of the CoastWAVE 2.0 project, INGV team organised a field survey in the coastal area of Palmi, aimed at verifying the signage and the main evacuation routes outlined in the existing Tsunami Evacuation Plan. </a:t>
            </a:r>
            <a:endParaRPr sz="1400"/>
          </a:p>
          <a:p>
            <a:pPr marL="0" lvl="0" indent="0" algn="just" rtl="0">
              <a:lnSpc>
                <a:spcPct val="80000"/>
              </a:lnSpc>
              <a:spcBef>
                <a:spcPts val="0"/>
              </a:spcBef>
              <a:spcAft>
                <a:spcPts val="0"/>
              </a:spcAft>
              <a:buSzPts val="358"/>
              <a:buNone/>
            </a:pPr>
            <a:endParaRPr sz="1400"/>
          </a:p>
          <a:p>
            <a:pPr marL="0" lvl="0" indent="0" algn="just" rtl="0">
              <a:lnSpc>
                <a:spcPct val="95000"/>
              </a:lnSpc>
              <a:spcBef>
                <a:spcPts val="0"/>
              </a:spcBef>
              <a:spcAft>
                <a:spcPts val="0"/>
              </a:spcAft>
              <a:buSzPts val="358"/>
              <a:buNone/>
            </a:pPr>
            <a:r>
              <a:rPr lang="en-US" sz="1400"/>
              <a:t>A good coverage of the signage along the beach area was observed, some signs were incorrectly oriented or obscured by vegetation, the municipality has been informed and agreed to address this issue. We also found some critical points, that due to the local topography need to be handled more accurately.</a:t>
            </a:r>
            <a:endParaRPr sz="1400"/>
          </a:p>
          <a:p>
            <a:pPr marL="0" lvl="0" indent="0" algn="just" rtl="0">
              <a:lnSpc>
                <a:spcPct val="95000"/>
              </a:lnSpc>
              <a:spcBef>
                <a:spcPts val="1000"/>
              </a:spcBef>
              <a:spcAft>
                <a:spcPts val="0"/>
              </a:spcAft>
              <a:buClr>
                <a:schemeClr val="dk1"/>
              </a:buClr>
              <a:buSzPts val="358"/>
              <a:buFont typeface="Arial"/>
              <a:buNone/>
            </a:pPr>
            <a:r>
              <a:rPr lang="en-US" sz="1400"/>
              <a:t>The oad indicated as the main evacuation route is quite steep and its width is appropriate to avoid overcrowding,  we identified some potential assembly points than can be reached earlier than those identified in the evacuation map. Additionally, we observed several critical areas with significant landslide hazards along the morphological scarp limiting the coastal plain, emphasizing that these aspects must be carefully considered throughout the entire evacuation plan. </a:t>
            </a:r>
            <a:endParaRPr sz="1400"/>
          </a:p>
          <a:p>
            <a:pPr marL="457200" lvl="0" indent="0" algn="l" rtl="0">
              <a:lnSpc>
                <a:spcPct val="80000"/>
              </a:lnSpc>
              <a:spcBef>
                <a:spcPts val="1000"/>
              </a:spcBef>
              <a:spcAft>
                <a:spcPts val="0"/>
              </a:spcAft>
              <a:buSzPts val="358"/>
              <a:buNone/>
            </a:pPr>
            <a:endParaRPr sz="717"/>
          </a:p>
          <a:p>
            <a:pPr marL="457200" lvl="0" indent="0" algn="l" rtl="0">
              <a:lnSpc>
                <a:spcPct val="80000"/>
              </a:lnSpc>
              <a:spcBef>
                <a:spcPts val="640"/>
              </a:spcBef>
              <a:spcAft>
                <a:spcPts val="0"/>
              </a:spcAft>
              <a:buSzPts val="358"/>
              <a:buNone/>
            </a:pPr>
            <a:endParaRPr sz="1010"/>
          </a:p>
        </p:txBody>
      </p:sp>
      <p:sp>
        <p:nvSpPr>
          <p:cNvPr id="283" name="Google Shape;283;g39ac95aaf91_0_69"/>
          <p:cNvSpPr txBox="1"/>
          <p:nvPr/>
        </p:nvSpPr>
        <p:spPr>
          <a:xfrm>
            <a:off x="457200" y="4423650"/>
            <a:ext cx="4114800" cy="2187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327">
                <a:solidFill>
                  <a:schemeClr val="dk1"/>
                </a:solidFill>
                <a:latin typeface="Calibri"/>
                <a:ea typeface="Calibri"/>
                <a:cs typeface="Calibri"/>
                <a:sym typeface="Calibri"/>
              </a:rPr>
              <a:t>A local critical issue was identified in the extremely narrow width of some streets in the fishing village, which supports the preference for using the long-beach route, even though it runs parallel to the coast.</a:t>
            </a:r>
            <a:endParaRPr sz="1327">
              <a:solidFill>
                <a:schemeClr val="dk1"/>
              </a:solidFill>
              <a:latin typeface="Calibri"/>
              <a:ea typeface="Calibri"/>
              <a:cs typeface="Calibri"/>
              <a:sym typeface="Calibri"/>
            </a:endParaRPr>
          </a:p>
          <a:p>
            <a:pPr marL="0" lvl="0" indent="0" algn="just" rtl="0">
              <a:lnSpc>
                <a:spcPct val="115000"/>
              </a:lnSpc>
              <a:spcBef>
                <a:spcPts val="1200"/>
              </a:spcBef>
              <a:spcAft>
                <a:spcPts val="1200"/>
              </a:spcAft>
              <a:buNone/>
            </a:pPr>
            <a:r>
              <a:rPr lang="en-US" sz="1327">
                <a:solidFill>
                  <a:schemeClr val="dk1"/>
                </a:solidFill>
                <a:latin typeface="Calibri"/>
                <a:ea typeface="Calibri"/>
                <a:cs typeface="Calibri"/>
                <a:sym typeface="Calibri"/>
              </a:rPr>
              <a:t>An additional recommendation was to enhance the identification of the main evacuation route through the use of horizontal signage to install a panel featuring an illustrated map of the overall local evacuation plan.</a:t>
            </a:r>
            <a:endParaRPr sz="1327">
              <a:solidFill>
                <a:schemeClr val="dk1"/>
              </a:solidFill>
              <a:latin typeface="Calibri"/>
              <a:ea typeface="Calibri"/>
              <a:cs typeface="Calibri"/>
              <a:sym typeface="Calibri"/>
            </a:endParaRPr>
          </a:p>
        </p:txBody>
      </p:sp>
      <p:sp>
        <p:nvSpPr>
          <p:cNvPr id="284" name="Google Shape;284;g39ac95aaf91_0_69"/>
          <p:cNvSpPr txBox="1"/>
          <p:nvPr/>
        </p:nvSpPr>
        <p:spPr>
          <a:xfrm>
            <a:off x="395650" y="1417650"/>
            <a:ext cx="8229600" cy="615600"/>
          </a:xfrm>
          <a:prstGeom prst="rect">
            <a:avLst/>
          </a:prstGeom>
          <a:noFill/>
          <a:ln>
            <a:noFill/>
          </a:ln>
        </p:spPr>
        <p:txBody>
          <a:bodyPr spcFirstLastPara="1" wrap="square" lIns="91425" tIns="91425" rIns="91425" bIns="91425" anchor="t" anchorCtr="0">
            <a:spAutoFit/>
          </a:bodyPr>
          <a:lstStyle/>
          <a:p>
            <a:pPr marL="342900" lvl="0" indent="-317500" algn="l" rtl="0">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Gaps in SOPs (infrastructure, resources, awareness)</a:t>
            </a:r>
            <a:endParaRPr/>
          </a:p>
        </p:txBody>
      </p:sp>
      <p:grpSp>
        <p:nvGrpSpPr>
          <p:cNvPr id="285" name="Google Shape;285;g39ac95aaf91_0_69"/>
          <p:cNvGrpSpPr/>
          <p:nvPr/>
        </p:nvGrpSpPr>
        <p:grpSpPr>
          <a:xfrm>
            <a:off x="4731525" y="4243125"/>
            <a:ext cx="4239074" cy="2368425"/>
            <a:chOff x="4731525" y="4243125"/>
            <a:chExt cx="4239074" cy="2368425"/>
          </a:xfrm>
        </p:grpSpPr>
        <p:pic>
          <p:nvPicPr>
            <p:cNvPr id="286" name="Google Shape;286;g39ac95aaf91_0_6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31525" y="4243125"/>
              <a:ext cx="4239074" cy="2368425"/>
            </a:xfrm>
            <a:prstGeom prst="rect">
              <a:avLst/>
            </a:prstGeom>
            <a:noFill/>
            <a:ln>
              <a:noFill/>
            </a:ln>
          </p:spPr>
        </p:pic>
        <p:sp>
          <p:nvSpPr>
            <p:cNvPr id="287" name="Google Shape;287;g39ac95aaf91_0_69"/>
            <p:cNvSpPr txBox="1"/>
            <p:nvPr/>
          </p:nvSpPr>
          <p:spPr>
            <a:xfrm>
              <a:off x="5351062" y="6211350"/>
              <a:ext cx="3000000" cy="400200"/>
            </a:xfrm>
            <a:prstGeom prst="rect">
              <a:avLst/>
            </a:prstGeom>
            <a:solidFill>
              <a:srgbClr val="F3F3F3"/>
            </a:solidFill>
            <a:ln>
              <a:noFill/>
            </a:ln>
          </p:spPr>
          <p:txBody>
            <a:bodyPr spcFirstLastPara="1" wrap="square" lIns="91425" tIns="91425" rIns="91425" bIns="91425" anchor="t" anchorCtr="0">
              <a:spAutoFit/>
            </a:bodyPr>
            <a:lstStyle/>
            <a:p>
              <a:pPr marL="0" lvl="0" indent="0" algn="ctr" rtl="0">
                <a:lnSpc>
                  <a:spcPct val="105833"/>
                </a:lnSpc>
                <a:spcBef>
                  <a:spcPts val="0"/>
                </a:spcBef>
                <a:spcAft>
                  <a:spcPts val="800"/>
                </a:spcAft>
                <a:buNone/>
              </a:pPr>
              <a:r>
                <a:rPr lang="en-US">
                  <a:solidFill>
                    <a:schemeClr val="dk1"/>
                  </a:solidFill>
                  <a:latin typeface="Calibri"/>
                  <a:ea typeface="Calibri"/>
                  <a:cs typeface="Calibri"/>
                  <a:sym typeface="Calibri"/>
                </a:rPr>
                <a:t>Palmi Olivarella Beach</a:t>
              </a:r>
              <a:endParaRPr>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39ac95aaf91_0_160"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293" name="Google Shape;293;g39ac95aaf91_0_160"/>
          <p:cNvGrpSpPr/>
          <p:nvPr/>
        </p:nvGrpSpPr>
        <p:grpSpPr>
          <a:xfrm>
            <a:off x="29308" y="12"/>
            <a:ext cx="1600200" cy="1280160"/>
            <a:chOff x="0" y="12"/>
            <a:chExt cx="2857500" cy="2286000"/>
          </a:xfrm>
        </p:grpSpPr>
        <p:pic>
          <p:nvPicPr>
            <p:cNvPr id="294" name="Google Shape;294;g39ac95aaf91_0_160"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95" name="Google Shape;295;g39ac95aaf91_0_160"/>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96" name="Google Shape;296;g39ac95aaf91_0_160"/>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t>Planned Improvements</a:t>
            </a:r>
            <a:endParaRPr/>
          </a:p>
        </p:txBody>
      </p:sp>
      <p:sp>
        <p:nvSpPr>
          <p:cNvPr id="297" name="Google Shape;297;g39ac95aaf91_0_160"/>
          <p:cNvSpPr txBox="1">
            <a:spLocks noGrp="1"/>
          </p:cNvSpPr>
          <p:nvPr>
            <p:ph type="body" idx="4294967295"/>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t> Planned SOP updates</a:t>
            </a:r>
            <a:endParaRPr dirty="0"/>
          </a:p>
          <a:p>
            <a:pPr marL="457200" lvl="0" indent="0" algn="just" rtl="0">
              <a:lnSpc>
                <a:spcPct val="100000"/>
              </a:lnSpc>
              <a:spcBef>
                <a:spcPts val="0"/>
              </a:spcBef>
              <a:spcAft>
                <a:spcPts val="0"/>
              </a:spcAft>
              <a:buNone/>
            </a:pPr>
            <a:r>
              <a:rPr lang="en-US" sz="2600" dirty="0"/>
              <a:t>The evacuation map for the </a:t>
            </a:r>
            <a:r>
              <a:rPr lang="en-US" sz="2600" dirty="0" err="1"/>
              <a:t>Palmi</a:t>
            </a:r>
            <a:r>
              <a:rPr lang="en-US" sz="2600" dirty="0"/>
              <a:t> community has been already prepared following the indications of the Italian Department of Civil Protection (DPC) and based on a regional estimation of the hazard. In the frame of the </a:t>
            </a:r>
            <a:r>
              <a:rPr lang="en-US" sz="2600" dirty="0" err="1"/>
              <a:t>CoastWAVE</a:t>
            </a:r>
            <a:r>
              <a:rPr lang="en-US" sz="2600" dirty="0"/>
              <a:t> 2.0 project  it is planned the update of the evacuation map. The </a:t>
            </a:r>
            <a:r>
              <a:rPr lang="en-US" sz="2600" dirty="0" smtClean="0"/>
              <a:t>results </a:t>
            </a:r>
            <a:r>
              <a:rPr lang="en-US" sz="2600" dirty="0"/>
              <a:t>might be reflected in some of the actions already identified by the municipality.</a:t>
            </a:r>
            <a:endParaRPr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39d06f7c27e_0_9"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760041" y="290038"/>
            <a:ext cx="1144249" cy="914400"/>
          </a:xfrm>
          <a:prstGeom prst="rect">
            <a:avLst/>
          </a:prstGeom>
          <a:noFill/>
          <a:ln>
            <a:noFill/>
          </a:ln>
        </p:spPr>
      </p:pic>
      <p:grpSp>
        <p:nvGrpSpPr>
          <p:cNvPr id="303" name="Google Shape;303;g39d06f7c27e_0_9"/>
          <p:cNvGrpSpPr/>
          <p:nvPr/>
        </p:nvGrpSpPr>
        <p:grpSpPr>
          <a:xfrm>
            <a:off x="0" y="12"/>
            <a:ext cx="1600200" cy="1280160"/>
            <a:chOff x="0" y="12"/>
            <a:chExt cx="2857500" cy="2286000"/>
          </a:xfrm>
        </p:grpSpPr>
        <p:pic>
          <p:nvPicPr>
            <p:cNvPr id="304" name="Google Shape;304;g39d06f7c27e_0_9"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305" name="Google Shape;305;g39d06f7c27e_0_9"/>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666666"/>
                  </a:solidFill>
                  <a:latin typeface="Lexend"/>
                  <a:ea typeface="Lexend"/>
                  <a:cs typeface="Lexend"/>
                  <a:sym typeface="Lexend"/>
                </a:rPr>
                <a:t>CoastWAVE 2.0</a:t>
              </a:r>
              <a:endParaRPr sz="1000">
                <a:solidFill>
                  <a:srgbClr val="666666"/>
                </a:solidFill>
                <a:latin typeface="Lexend"/>
                <a:ea typeface="Lexend"/>
                <a:cs typeface="Lexend"/>
                <a:sym typeface="Lexend"/>
              </a:endParaRPr>
            </a:p>
          </p:txBody>
        </p:sp>
      </p:grpSp>
      <p:sp>
        <p:nvSpPr>
          <p:cNvPr id="306" name="Google Shape;306;g39d06f7c27e_0_9"/>
          <p:cNvSpPr txBox="1"/>
          <p:nvPr/>
        </p:nvSpPr>
        <p:spPr>
          <a:xfrm>
            <a:off x="0" y="2894400"/>
            <a:ext cx="8980200" cy="1069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1500"/>
              </a:spcBef>
              <a:spcAft>
                <a:spcPts val="800"/>
              </a:spcAft>
              <a:buClr>
                <a:schemeClr val="dk1"/>
              </a:buClr>
              <a:buSzPts val="1100"/>
              <a:buFont typeface="Arial"/>
              <a:buNone/>
            </a:pPr>
            <a:r>
              <a:rPr lang="en-US" sz="3900">
                <a:solidFill>
                  <a:srgbClr val="9E9E9E"/>
                </a:solidFill>
                <a:highlight>
                  <a:srgbClr val="FFFFFF"/>
                </a:highlight>
              </a:rPr>
              <a:t>Thanks</a:t>
            </a:r>
            <a:endParaRPr sz="3700">
              <a:solidFill>
                <a:srgbClr val="9E9E9E"/>
              </a:solidFill>
              <a:latin typeface="Calibri"/>
              <a:ea typeface="Calibri"/>
              <a:cs typeface="Calibri"/>
              <a:sym typeface="Calibri"/>
            </a:endParaRPr>
          </a:p>
        </p:txBody>
      </p:sp>
      <p:pic>
        <p:nvPicPr>
          <p:cNvPr id="307" name="Google Shape;307;g39d06f7c27e_0_9" title="logo _ CAT _ Ufficiale .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599197" y="6065150"/>
            <a:ext cx="3945605" cy="739800"/>
          </a:xfrm>
          <a:prstGeom prst="rect">
            <a:avLst/>
          </a:prstGeom>
          <a:noFill/>
          <a:ln>
            <a:noFill/>
          </a:ln>
        </p:spPr>
      </p:pic>
      <p:pic>
        <p:nvPicPr>
          <p:cNvPr id="308" name="Google Shape;308;g39d06f7c27e_0_9" title="Foto da Bea Brizuela"/>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142678" y="182897"/>
            <a:ext cx="858644"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9ac95aaf91_0_24"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104" name="Google Shape;104;g39ac95aaf91_0_24"/>
          <p:cNvGrpSpPr/>
          <p:nvPr/>
        </p:nvGrpSpPr>
        <p:grpSpPr>
          <a:xfrm>
            <a:off x="29308" y="12"/>
            <a:ext cx="1600200" cy="1280160"/>
            <a:chOff x="0" y="12"/>
            <a:chExt cx="2857500" cy="2286000"/>
          </a:xfrm>
        </p:grpSpPr>
        <p:pic>
          <p:nvPicPr>
            <p:cNvPr id="105" name="Google Shape;105;g39ac95aaf91_0_24"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106" name="Google Shape;106;g39ac95aaf91_0_24"/>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107" name="Google Shape;107;g39ac95aaf91_0_24"/>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t>Community Overview</a:t>
            </a:r>
            <a:endParaRPr/>
          </a:p>
        </p:txBody>
      </p:sp>
      <p:sp>
        <p:nvSpPr>
          <p:cNvPr id="108" name="Google Shape;108;g39ac95aaf91_0_24"/>
          <p:cNvSpPr txBox="1">
            <a:spLocks noGrp="1"/>
          </p:cNvSpPr>
          <p:nvPr>
            <p:ph type="body" idx="4294967295"/>
          </p:nvPr>
        </p:nvSpPr>
        <p:spPr>
          <a:xfrm>
            <a:off x="5146100" y="1600200"/>
            <a:ext cx="3540600" cy="4047000"/>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115000"/>
              </a:lnSpc>
              <a:spcBef>
                <a:spcPts val="1200"/>
              </a:spcBef>
              <a:spcAft>
                <a:spcPts val="0"/>
              </a:spcAft>
              <a:buClr>
                <a:schemeClr val="dk1"/>
              </a:buClr>
              <a:buSzPct val="73333"/>
              <a:buFont typeface="Arial"/>
              <a:buNone/>
            </a:pPr>
            <a:r>
              <a:rPr lang="en-US" sz="1500">
                <a:solidFill>
                  <a:srgbClr val="1B1C1D"/>
                </a:solidFill>
                <a:latin typeface="Arial"/>
                <a:ea typeface="Arial"/>
                <a:cs typeface="Arial"/>
                <a:sym typeface="Arial"/>
              </a:rPr>
              <a:t>Palmi, located on the Thyrrenian coast of the Calabrian Region in Southern Italy. According to data from the ITED (Italian Tsunami Effects Database, INGV), which describes the effects of observed tsunamis along the Italian coasts from 79 AD to the present day, the stretch of coastline between Capo Vaticano and Scilla, nearby Palmi, has been struck by 9 tsunami events, two of them have been observed at Palmi, one in 1894 with intensity 2 (weak) and another one in 1908 intensity 3 (rather strong),</a:t>
            </a:r>
            <a:r>
              <a:rPr lang="en-US" sz="1500">
                <a:solidFill>
                  <a:srgbClr val="1B1C1D"/>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https://tsunamiarchiveservices.ingv.it/ited.1.0/report/op/150</a:t>
            </a:r>
            <a:r>
              <a:rPr lang="en-US" sz="1500">
                <a:solidFill>
                  <a:srgbClr val="1B1C1D"/>
                </a:solidFill>
                <a:latin typeface="Arial"/>
                <a:ea typeface="Arial"/>
                <a:cs typeface="Arial"/>
                <a:sym typeface="Arial"/>
              </a:rPr>
              <a:t>.</a:t>
            </a:r>
            <a:endParaRPr sz="1500">
              <a:solidFill>
                <a:srgbClr val="1B1C1D"/>
              </a:solidFill>
              <a:latin typeface="Arial"/>
              <a:ea typeface="Arial"/>
              <a:cs typeface="Arial"/>
              <a:sym typeface="Arial"/>
            </a:endParaRPr>
          </a:p>
          <a:p>
            <a:pPr marL="0" lvl="0" indent="0" algn="just" rtl="0">
              <a:lnSpc>
                <a:spcPct val="115000"/>
              </a:lnSpc>
              <a:spcBef>
                <a:spcPts val="1200"/>
              </a:spcBef>
              <a:spcAft>
                <a:spcPts val="0"/>
              </a:spcAft>
              <a:buClr>
                <a:schemeClr val="dk1"/>
              </a:buClr>
              <a:buSzPct val="73333"/>
              <a:buFont typeface="Arial"/>
              <a:buNone/>
            </a:pPr>
            <a:r>
              <a:rPr lang="en-US" sz="1500">
                <a:solidFill>
                  <a:srgbClr val="1B1C1D"/>
                </a:solidFill>
                <a:latin typeface="Arial"/>
                <a:ea typeface="Arial"/>
                <a:cs typeface="Arial"/>
                <a:sym typeface="Arial"/>
              </a:rPr>
              <a:t>NEAMTHM18 model, the most updated resource to estimate the tsunami hazard in the area established that Palmi and the surrounding localities are exposed to moderate tsunami hazard, where the expected Maximum Inundation Height (MIH) varies between 0.5 and 2 meters for an ARP 2475 years at percentile 84th.</a:t>
            </a:r>
            <a:endParaRPr sz="1500">
              <a:solidFill>
                <a:srgbClr val="1B1C1D"/>
              </a:solidFill>
              <a:latin typeface="Arial"/>
              <a:ea typeface="Arial"/>
              <a:cs typeface="Arial"/>
              <a:sym typeface="Arial"/>
            </a:endParaRPr>
          </a:p>
          <a:p>
            <a:pPr marL="0" lvl="0" indent="0" algn="l" rtl="0">
              <a:lnSpc>
                <a:spcPct val="100000"/>
              </a:lnSpc>
              <a:spcBef>
                <a:spcPts val="640"/>
              </a:spcBef>
              <a:spcAft>
                <a:spcPts val="0"/>
              </a:spcAft>
              <a:buNone/>
            </a:pPr>
            <a:endParaRPr sz="3600"/>
          </a:p>
        </p:txBody>
      </p:sp>
      <p:pic>
        <p:nvPicPr>
          <p:cNvPr id="109" name="Google Shape;109;g39ac95aaf91_0_24" title="palmi_location.png"/>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52400" y="1600212"/>
            <a:ext cx="4841303" cy="3422953"/>
          </a:xfrm>
          <a:prstGeom prst="rect">
            <a:avLst/>
          </a:prstGeom>
          <a:noFill/>
          <a:ln>
            <a:noFill/>
          </a:ln>
        </p:spPr>
      </p:pic>
      <p:sp>
        <p:nvSpPr>
          <p:cNvPr id="110" name="Google Shape;110;g39ac95aaf91_0_24"/>
          <p:cNvSpPr txBox="1"/>
          <p:nvPr/>
        </p:nvSpPr>
        <p:spPr>
          <a:xfrm>
            <a:off x="152350" y="5205725"/>
            <a:ext cx="48414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rgbClr val="7F7F7F"/>
                </a:solidFill>
                <a:latin typeface="Calibri"/>
                <a:ea typeface="Calibri"/>
                <a:cs typeface="Calibri"/>
                <a:sym typeface="Calibri"/>
              </a:rPr>
              <a:t>Palmi, Reggio Calabria, Italy</a:t>
            </a:r>
            <a:endParaRPr sz="1500">
              <a:solidFill>
                <a:srgbClr val="7F7F7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39ac95aaf91_0_55"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116" name="Google Shape;116;g39ac95aaf91_0_55"/>
          <p:cNvGrpSpPr/>
          <p:nvPr/>
        </p:nvGrpSpPr>
        <p:grpSpPr>
          <a:xfrm>
            <a:off x="29308" y="12"/>
            <a:ext cx="1600200" cy="1280160"/>
            <a:chOff x="0" y="12"/>
            <a:chExt cx="2857500" cy="2286000"/>
          </a:xfrm>
        </p:grpSpPr>
        <p:pic>
          <p:nvPicPr>
            <p:cNvPr id="117" name="Google Shape;117;g39ac95aaf91_0_55"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118" name="Google Shape;118;g39ac95aaf91_0_55"/>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119" name="Google Shape;119;g39ac95aaf91_0_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t>Community Overview</a:t>
            </a:r>
            <a:endParaRPr/>
          </a:p>
        </p:txBody>
      </p:sp>
      <p:sp>
        <p:nvSpPr>
          <p:cNvPr id="120" name="Google Shape;120;g39ac95aaf91_0_55"/>
          <p:cNvSpPr txBox="1">
            <a:spLocks noGrp="1"/>
          </p:cNvSpPr>
          <p:nvPr>
            <p:ph type="body" idx="2"/>
          </p:nvPr>
        </p:nvSpPr>
        <p:spPr>
          <a:xfrm>
            <a:off x="4747850" y="2214375"/>
            <a:ext cx="4038600" cy="45276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300" dirty="0">
                <a:latin typeface="Arial"/>
                <a:ea typeface="Arial"/>
                <a:cs typeface="Arial"/>
                <a:sym typeface="Arial"/>
              </a:rPr>
              <a:t>The critical areas for possible tsunami waves in the territory of </a:t>
            </a:r>
            <a:r>
              <a:rPr lang="en-US" sz="1300" dirty="0" err="1">
                <a:latin typeface="Arial"/>
                <a:ea typeface="Arial"/>
                <a:cs typeface="Arial"/>
                <a:sym typeface="Arial"/>
              </a:rPr>
              <a:t>Palmi</a:t>
            </a:r>
            <a:r>
              <a:rPr lang="en-US" sz="1300" dirty="0">
                <a:latin typeface="Arial"/>
                <a:ea typeface="Arial"/>
                <a:cs typeface="Arial"/>
                <a:sym typeface="Arial"/>
              </a:rPr>
              <a:t> can be deduced from the inundation  maps elaborated by </a:t>
            </a:r>
            <a:r>
              <a:rPr lang="en-US" sz="1300" b="1" dirty="0">
                <a:latin typeface="Arial"/>
                <a:ea typeface="Arial"/>
                <a:cs typeface="Arial"/>
                <a:sym typeface="Arial"/>
              </a:rPr>
              <a:t>ISPRA</a:t>
            </a:r>
            <a:r>
              <a:rPr lang="en-US" sz="1300" dirty="0">
                <a:latin typeface="Arial"/>
                <a:ea typeface="Arial"/>
                <a:cs typeface="Arial"/>
                <a:sym typeface="Arial"/>
              </a:rPr>
              <a:t> and viewable via the </a:t>
            </a:r>
            <a:r>
              <a:rPr lang="en-US" sz="1300" b="1" dirty="0">
                <a:latin typeface="Arial"/>
                <a:ea typeface="Arial"/>
                <a:cs typeface="Arial"/>
                <a:sym typeface="Arial"/>
              </a:rPr>
              <a:t>“</a:t>
            </a:r>
            <a:r>
              <a:rPr lang="en-US" sz="1300" b="1" u="sng" dirty="0">
                <a:solidFill>
                  <a:schemeClr val="hlink"/>
                </a:solidFill>
                <a:latin typeface="Arial"/>
                <a:ea typeface="Arial"/>
                <a:cs typeface="Arial"/>
                <a:sym typeface="Arial"/>
                <a:hlinkClick r:id="rId5"/>
              </a:rPr>
              <a:t>TsunamiMap Viewe</a:t>
            </a:r>
            <a:r>
              <a:rPr lang="en-US" sz="1300" b="1" dirty="0">
                <a:latin typeface="Arial"/>
                <a:ea typeface="Arial"/>
                <a:cs typeface="Arial"/>
                <a:sym typeface="Arial"/>
              </a:rPr>
              <a:t>r”</a:t>
            </a:r>
            <a:r>
              <a:rPr lang="en-US" sz="1300" dirty="0">
                <a:latin typeface="Arial"/>
                <a:ea typeface="Arial"/>
                <a:cs typeface="Arial"/>
                <a:sym typeface="Arial"/>
              </a:rPr>
              <a:t> platform.</a:t>
            </a:r>
            <a:endParaRPr sz="1300" dirty="0">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en-US" sz="1300" dirty="0">
                <a:latin typeface="Arial"/>
                <a:ea typeface="Arial"/>
                <a:cs typeface="Arial"/>
                <a:sym typeface="Arial"/>
              </a:rPr>
              <a:t>The inundation maps have been elaborated  through the application of a method for probabilistic quantification of tsunami hazard (</a:t>
            </a:r>
            <a:r>
              <a:rPr lang="en-US" sz="1300" b="1" dirty="0">
                <a:latin typeface="Arial"/>
                <a:ea typeface="Arial"/>
                <a:cs typeface="Arial"/>
                <a:sym typeface="Arial"/>
              </a:rPr>
              <a:t>PTHA - Probabilistic Tsunami Hazard Assessment</a:t>
            </a:r>
            <a:r>
              <a:rPr lang="en-US" sz="1300" dirty="0">
                <a:latin typeface="Arial"/>
                <a:ea typeface="Arial"/>
                <a:cs typeface="Arial"/>
                <a:sym typeface="Arial"/>
              </a:rPr>
              <a:t> by the NEAMTHM18 model, , with an </a:t>
            </a:r>
            <a:r>
              <a:rPr lang="en-US" sz="1300" dirty="0" err="1">
                <a:latin typeface="Arial"/>
                <a:ea typeface="Arial"/>
                <a:cs typeface="Arial"/>
                <a:sym typeface="Arial"/>
              </a:rPr>
              <a:t>Avrage</a:t>
            </a:r>
            <a:r>
              <a:rPr lang="en-US" sz="1300" dirty="0">
                <a:latin typeface="Arial"/>
                <a:ea typeface="Arial"/>
                <a:cs typeface="Arial"/>
                <a:sym typeface="Arial"/>
              </a:rPr>
              <a:t>  </a:t>
            </a:r>
            <a:r>
              <a:rPr lang="en-US" sz="1300" b="1" dirty="0">
                <a:latin typeface="Arial"/>
                <a:ea typeface="Arial"/>
                <a:cs typeface="Arial"/>
                <a:sym typeface="Arial"/>
              </a:rPr>
              <a:t>Return Period of </a:t>
            </a:r>
            <a:r>
              <a:rPr lang="en-US" sz="1500" dirty="0">
                <a:solidFill>
                  <a:srgbClr val="1B1C1D"/>
                </a:solidFill>
                <a:latin typeface="Arial"/>
                <a:ea typeface="Arial"/>
                <a:cs typeface="Arial"/>
                <a:sym typeface="Arial"/>
              </a:rPr>
              <a:t>2475 </a:t>
            </a:r>
            <a:r>
              <a:rPr lang="en-US" sz="1300" b="1" dirty="0">
                <a:latin typeface="Arial"/>
                <a:ea typeface="Arial"/>
                <a:cs typeface="Arial"/>
                <a:sym typeface="Arial"/>
              </a:rPr>
              <a:t> years</a:t>
            </a:r>
            <a:r>
              <a:rPr lang="en-US" sz="1300" dirty="0">
                <a:latin typeface="Arial"/>
                <a:ea typeface="Arial"/>
                <a:cs typeface="Arial"/>
                <a:sym typeface="Arial"/>
              </a:rPr>
              <a:t> and the </a:t>
            </a:r>
            <a:r>
              <a:rPr lang="en-US" sz="1300" b="1" dirty="0">
                <a:latin typeface="Arial"/>
                <a:ea typeface="Arial"/>
                <a:cs typeface="Arial"/>
                <a:sym typeface="Arial"/>
              </a:rPr>
              <a:t>84th percentile</a:t>
            </a:r>
            <a:r>
              <a:rPr lang="en-US" sz="1300" dirty="0">
                <a:latin typeface="Arial"/>
                <a:ea typeface="Arial"/>
                <a:cs typeface="Arial"/>
                <a:sym typeface="Arial"/>
              </a:rPr>
              <a:t> of the probability distribution that characterizes the prediction uncertainty, the critical areas result in:</a:t>
            </a:r>
            <a:endParaRPr sz="1300" dirty="0">
              <a:latin typeface="Arial"/>
              <a:ea typeface="Arial"/>
              <a:cs typeface="Arial"/>
              <a:sym typeface="Arial"/>
            </a:endParaRPr>
          </a:p>
          <a:p>
            <a:pPr marL="457200" lvl="0" indent="-311150" algn="just" rtl="0">
              <a:lnSpc>
                <a:spcPct val="115000"/>
              </a:lnSpc>
              <a:spcBef>
                <a:spcPts val="1200"/>
              </a:spcBef>
              <a:spcAft>
                <a:spcPts val="0"/>
              </a:spcAft>
              <a:buSzPts val="1300"/>
              <a:buChar char="●"/>
            </a:pPr>
            <a:r>
              <a:rPr lang="en-US" sz="1300" b="1" dirty="0">
                <a:latin typeface="Arial"/>
                <a:ea typeface="Arial"/>
                <a:cs typeface="Arial"/>
                <a:sym typeface="Arial"/>
              </a:rPr>
              <a:t>Alert Zone 1</a:t>
            </a:r>
            <a:r>
              <a:rPr lang="en-US" sz="1300" dirty="0">
                <a:latin typeface="Arial"/>
                <a:ea typeface="Arial"/>
                <a:cs typeface="Arial"/>
                <a:sym typeface="Arial"/>
              </a:rPr>
              <a:t>, associated with the </a:t>
            </a:r>
            <a:r>
              <a:rPr lang="en-US" sz="1300" b="1" dirty="0">
                <a:latin typeface="Arial"/>
                <a:ea typeface="Arial"/>
                <a:cs typeface="Arial"/>
                <a:sym typeface="Arial"/>
              </a:rPr>
              <a:t>Orange</a:t>
            </a:r>
            <a:r>
              <a:rPr lang="en-US" sz="1300" dirty="0">
                <a:latin typeface="Arial"/>
                <a:ea typeface="Arial"/>
                <a:cs typeface="Arial"/>
                <a:sym typeface="Arial"/>
              </a:rPr>
              <a:t> alert level (</a:t>
            </a:r>
            <a:r>
              <a:rPr lang="en-US" sz="1300" b="1" dirty="0">
                <a:latin typeface="Arial"/>
                <a:ea typeface="Arial"/>
                <a:cs typeface="Arial"/>
                <a:sym typeface="Arial"/>
              </a:rPr>
              <a:t>Advisory</a:t>
            </a:r>
            <a:r>
              <a:rPr lang="en-US" sz="1300" dirty="0" smtClean="0">
                <a:latin typeface="Arial"/>
                <a:ea typeface="Arial"/>
                <a:cs typeface="Arial"/>
                <a:sym typeface="Arial"/>
              </a:rPr>
              <a:t>) (1m </a:t>
            </a:r>
            <a:r>
              <a:rPr lang="en-US" sz="1300" dirty="0" smtClean="0">
                <a:latin typeface="Arial"/>
                <a:ea typeface="Arial"/>
                <a:cs typeface="Arial"/>
                <a:sym typeface="Wingdings"/>
              </a:rPr>
              <a:t>-&gt; 2m elevation)</a:t>
            </a:r>
            <a:endParaRPr sz="1300" dirty="0">
              <a:latin typeface="Arial"/>
              <a:ea typeface="Arial"/>
              <a:cs typeface="Arial"/>
              <a:sym typeface="Arial"/>
            </a:endParaRPr>
          </a:p>
          <a:p>
            <a:pPr marL="457200" lvl="0" indent="-311150" algn="just" rtl="0">
              <a:lnSpc>
                <a:spcPct val="115000"/>
              </a:lnSpc>
              <a:spcBef>
                <a:spcPts val="0"/>
              </a:spcBef>
              <a:spcAft>
                <a:spcPts val="0"/>
              </a:spcAft>
              <a:buSzPts val="1300"/>
              <a:buChar char="●"/>
            </a:pPr>
            <a:r>
              <a:rPr lang="en-US" sz="1300" b="1" dirty="0">
                <a:latin typeface="Arial"/>
                <a:ea typeface="Arial"/>
                <a:cs typeface="Arial"/>
                <a:sym typeface="Arial"/>
              </a:rPr>
              <a:t>Alert Zone 2</a:t>
            </a:r>
            <a:r>
              <a:rPr lang="en-US" sz="1300" dirty="0">
                <a:latin typeface="Arial"/>
                <a:ea typeface="Arial"/>
                <a:cs typeface="Arial"/>
                <a:sym typeface="Arial"/>
              </a:rPr>
              <a:t>, associated with the </a:t>
            </a:r>
            <a:r>
              <a:rPr lang="en-US" sz="1300" b="1" dirty="0">
                <a:latin typeface="Arial"/>
                <a:ea typeface="Arial"/>
                <a:cs typeface="Arial"/>
                <a:sym typeface="Arial"/>
              </a:rPr>
              <a:t>Red</a:t>
            </a:r>
            <a:r>
              <a:rPr lang="en-US" sz="1300" dirty="0">
                <a:latin typeface="Arial"/>
                <a:ea typeface="Arial"/>
                <a:cs typeface="Arial"/>
                <a:sym typeface="Arial"/>
              </a:rPr>
              <a:t> alert level (</a:t>
            </a:r>
            <a:r>
              <a:rPr lang="en-US" sz="1300" b="1" dirty="0">
                <a:latin typeface="Arial"/>
                <a:ea typeface="Arial"/>
                <a:cs typeface="Arial"/>
                <a:sym typeface="Arial"/>
              </a:rPr>
              <a:t>Watch</a:t>
            </a:r>
            <a:r>
              <a:rPr lang="en-US" sz="1300" dirty="0" smtClean="0">
                <a:latin typeface="Arial"/>
                <a:ea typeface="Arial"/>
                <a:cs typeface="Arial"/>
                <a:sym typeface="Arial"/>
              </a:rPr>
              <a:t>) (5m elevation)</a:t>
            </a:r>
            <a:endParaRPr sz="1300" dirty="0">
              <a:latin typeface="Arial"/>
              <a:ea typeface="Arial"/>
              <a:cs typeface="Arial"/>
              <a:sym typeface="Arial"/>
            </a:endParaRPr>
          </a:p>
          <a:p>
            <a:pPr marL="0" lvl="0" indent="0" algn="just" rtl="0">
              <a:spcBef>
                <a:spcPts val="1200"/>
              </a:spcBef>
              <a:spcAft>
                <a:spcPts val="0"/>
              </a:spcAft>
              <a:buNone/>
            </a:pPr>
            <a:endParaRPr sz="3000" dirty="0"/>
          </a:p>
        </p:txBody>
      </p:sp>
      <p:pic>
        <p:nvPicPr>
          <p:cNvPr id="121" name="Google Shape;121;g39ac95aaf91_0_55" title="palmi_inundation_zones_zoom_in.png"/>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57200" y="1639131"/>
            <a:ext cx="3964171" cy="5102848"/>
          </a:xfrm>
          <a:prstGeom prst="rect">
            <a:avLst/>
          </a:prstGeom>
          <a:noFill/>
          <a:ln>
            <a:noFill/>
          </a:ln>
        </p:spPr>
      </p:pic>
      <p:sp>
        <p:nvSpPr>
          <p:cNvPr id="122" name="Google Shape;122;g39ac95aaf91_0_55"/>
          <p:cNvSpPr txBox="1"/>
          <p:nvPr/>
        </p:nvSpPr>
        <p:spPr>
          <a:xfrm>
            <a:off x="4747850" y="1639125"/>
            <a:ext cx="3964200" cy="6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Inundation Maps </a:t>
            </a:r>
            <a:endParaRPr sz="2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39ac95aaf91_0_186"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128" name="Google Shape;128;g39ac95aaf91_0_186"/>
          <p:cNvGrpSpPr/>
          <p:nvPr/>
        </p:nvGrpSpPr>
        <p:grpSpPr>
          <a:xfrm>
            <a:off x="29308" y="12"/>
            <a:ext cx="1600200" cy="1280160"/>
            <a:chOff x="0" y="12"/>
            <a:chExt cx="2857500" cy="2286000"/>
          </a:xfrm>
        </p:grpSpPr>
        <p:pic>
          <p:nvPicPr>
            <p:cNvPr id="129" name="Google Shape;129;g39ac95aaf91_0_186"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130" name="Google Shape;130;g39ac95aaf91_0_186"/>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131" name="Google Shape;131;g39ac95aaf91_0_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a:t>Community Overview</a:t>
            </a:r>
            <a:endParaRPr/>
          </a:p>
        </p:txBody>
      </p:sp>
      <p:pic>
        <p:nvPicPr>
          <p:cNvPr id="132" name="Google Shape;132;g39ac95aaf91_0_186" title="palmi_zones_zoom.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05800" y="1679375"/>
            <a:ext cx="4038198" cy="5178624"/>
          </a:xfrm>
          <a:prstGeom prst="rect">
            <a:avLst/>
          </a:prstGeom>
          <a:noFill/>
          <a:ln>
            <a:noFill/>
          </a:ln>
        </p:spPr>
      </p:pic>
      <p:graphicFrame>
        <p:nvGraphicFramePr>
          <p:cNvPr id="133" name="Google Shape;133;g39ac95aaf91_0_186"/>
          <p:cNvGraphicFramePr/>
          <p:nvPr/>
        </p:nvGraphicFramePr>
        <p:xfrm>
          <a:off x="0" y="2792116"/>
          <a:ext cx="5105800" cy="4236153"/>
        </p:xfrm>
        <a:graphic>
          <a:graphicData uri="http://schemas.openxmlformats.org/drawingml/2006/table">
            <a:tbl>
              <a:tblPr>
                <a:noFill/>
                <a:tableStyleId>{DE7BBAA8-1923-44BC-BDDB-F12CA0DA3AD6}</a:tableStyleId>
              </a:tblPr>
              <a:tblGrid>
                <a:gridCol w="1095150"/>
                <a:gridCol w="1197475"/>
                <a:gridCol w="1374775"/>
                <a:gridCol w="1438400"/>
              </a:tblGrid>
              <a:tr h="327325">
                <a:tc>
                  <a:txBody>
                    <a:bodyPr/>
                    <a:lstStyle/>
                    <a:p>
                      <a:pPr marL="0" lvl="0" indent="0" algn="l" rtl="0">
                        <a:spcBef>
                          <a:spcPts val="0"/>
                        </a:spcBef>
                        <a:spcAft>
                          <a:spcPts val="0"/>
                        </a:spcAft>
                        <a:buNone/>
                      </a:pPr>
                      <a:r>
                        <a:rPr lang="en-US" sz="1100"/>
                        <a:t> </a:t>
                      </a:r>
                      <a:endParaRPr sz="1100"/>
                    </a:p>
                  </a:txBody>
                  <a:tcPr marL="91425" marR="91425" marT="91425" marB="91425"/>
                </a:tc>
                <a:tc>
                  <a:txBody>
                    <a:bodyPr/>
                    <a:lstStyle/>
                    <a:p>
                      <a:pPr marL="0" lvl="0" indent="0" algn="r" rtl="0">
                        <a:lnSpc>
                          <a:spcPct val="115000"/>
                        </a:lnSpc>
                        <a:spcBef>
                          <a:spcPts val="0"/>
                        </a:spcBef>
                        <a:spcAft>
                          <a:spcPts val="0"/>
                        </a:spcAft>
                        <a:buNone/>
                      </a:pPr>
                      <a:r>
                        <a:rPr lang="en-US" sz="1100" b="1"/>
                        <a:t>mar-01</a:t>
                      </a:r>
                      <a:endParaRPr sz="1100" b="1"/>
                    </a:p>
                  </a:txBody>
                  <a:tcPr marL="91425" marR="91425" marT="91425" marB="91425"/>
                </a:tc>
                <a:tc>
                  <a:txBody>
                    <a:bodyPr/>
                    <a:lstStyle/>
                    <a:p>
                      <a:pPr marL="0" lvl="0" indent="0" algn="r" rtl="0">
                        <a:lnSpc>
                          <a:spcPct val="115000"/>
                        </a:lnSpc>
                        <a:spcBef>
                          <a:spcPts val="0"/>
                        </a:spcBef>
                        <a:spcAft>
                          <a:spcPts val="0"/>
                        </a:spcAft>
                        <a:buNone/>
                      </a:pPr>
                      <a:r>
                        <a:rPr lang="en-US" sz="1100" b="1"/>
                        <a:t>mar-02</a:t>
                      </a:r>
                      <a:endParaRPr sz="1100" b="1"/>
                    </a:p>
                  </a:txBody>
                  <a:tcPr marL="91425" marR="91425" marT="91425" marB="91425"/>
                </a:tc>
                <a:tc>
                  <a:txBody>
                    <a:bodyPr/>
                    <a:lstStyle/>
                    <a:p>
                      <a:pPr marL="0" lvl="0" indent="0" algn="r" rtl="0">
                        <a:lnSpc>
                          <a:spcPct val="115000"/>
                        </a:lnSpc>
                        <a:spcBef>
                          <a:spcPts val="0"/>
                        </a:spcBef>
                        <a:spcAft>
                          <a:spcPts val="0"/>
                        </a:spcAft>
                        <a:buNone/>
                      </a:pPr>
                      <a:r>
                        <a:rPr lang="en-US" sz="1100" b="1"/>
                        <a:t>mar-03</a:t>
                      </a:r>
                      <a:endParaRPr sz="1100" b="1"/>
                    </a:p>
                  </a:txBody>
                  <a:tcPr marL="91425" marR="91425" marT="91425" marB="91425"/>
                </a:tc>
              </a:tr>
              <a:tr h="327325">
                <a:tc>
                  <a:txBody>
                    <a:bodyPr/>
                    <a:lstStyle/>
                    <a:p>
                      <a:pPr marL="0" lvl="0" indent="0" algn="l" rtl="0">
                        <a:spcBef>
                          <a:spcPts val="0"/>
                        </a:spcBef>
                        <a:spcAft>
                          <a:spcPts val="0"/>
                        </a:spcAft>
                        <a:buNone/>
                      </a:pPr>
                      <a:r>
                        <a:rPr lang="en-US" sz="1100"/>
                        <a:t>Inhabitants</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351</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300</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582</a:t>
                      </a:r>
                      <a:endParaRPr sz="1100"/>
                    </a:p>
                  </a:txBody>
                  <a:tcPr marL="91425" marR="91425" marT="91425" marB="91425"/>
                </a:tc>
              </a:tr>
              <a:tr h="327325">
                <a:tc>
                  <a:txBody>
                    <a:bodyPr/>
                    <a:lstStyle/>
                    <a:p>
                      <a:pPr marL="0" lvl="0" indent="0" algn="l" rtl="0">
                        <a:spcBef>
                          <a:spcPts val="0"/>
                        </a:spcBef>
                        <a:spcAft>
                          <a:spcPts val="0"/>
                        </a:spcAft>
                        <a:buNone/>
                      </a:pPr>
                      <a:r>
                        <a:rPr lang="en-US" sz="1100"/>
                        <a:t>Tourists</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600</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500</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400</a:t>
                      </a:r>
                      <a:endParaRPr sz="1100"/>
                    </a:p>
                  </a:txBody>
                  <a:tcPr marL="91425" marR="91425" marT="91425" marB="91425"/>
                </a:tc>
              </a:tr>
              <a:tr h="483925">
                <a:tc>
                  <a:txBody>
                    <a:bodyPr/>
                    <a:lstStyle/>
                    <a:p>
                      <a:pPr marL="0" lvl="0" indent="0" algn="l" rtl="0">
                        <a:spcBef>
                          <a:spcPts val="0"/>
                        </a:spcBef>
                        <a:spcAft>
                          <a:spcPts val="0"/>
                        </a:spcAft>
                        <a:buNone/>
                      </a:pPr>
                      <a:r>
                        <a:rPr lang="en-US" sz="1100"/>
                        <a:t>Residential Buildings</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380</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209</a:t>
                      </a:r>
                      <a:endParaRPr sz="1100"/>
                    </a:p>
                  </a:txBody>
                  <a:tcPr marL="91425" marR="91425" marT="91425" marB="91425"/>
                </a:tc>
                <a:tc>
                  <a:txBody>
                    <a:bodyPr/>
                    <a:lstStyle/>
                    <a:p>
                      <a:pPr marL="0" lvl="0" indent="0" algn="ctr" rtl="0">
                        <a:lnSpc>
                          <a:spcPct val="115000"/>
                        </a:lnSpc>
                        <a:spcBef>
                          <a:spcPts val="0"/>
                        </a:spcBef>
                        <a:spcAft>
                          <a:spcPts val="0"/>
                        </a:spcAft>
                        <a:buNone/>
                      </a:pPr>
                      <a:r>
                        <a:rPr lang="en-US" sz="1100"/>
                        <a:t>210</a:t>
                      </a:r>
                      <a:endParaRPr sz="1100"/>
                    </a:p>
                  </a:txBody>
                  <a:tcPr marL="91425" marR="91425" marT="91425" marB="91425"/>
                </a:tc>
              </a:tr>
              <a:tr h="1402425">
                <a:tc>
                  <a:txBody>
                    <a:bodyPr/>
                    <a:lstStyle/>
                    <a:p>
                      <a:pPr marL="0" lvl="0" indent="0" algn="l" rtl="0">
                        <a:spcBef>
                          <a:spcPts val="0"/>
                        </a:spcBef>
                        <a:spcAft>
                          <a:spcPts val="0"/>
                        </a:spcAft>
                        <a:buNone/>
                      </a:pPr>
                      <a:r>
                        <a:rPr lang="en-US" sz="1100"/>
                        <a:t>Commercial Buildings</a:t>
                      </a:r>
                      <a:endParaRPr sz="1100"/>
                    </a:p>
                  </a:txBody>
                  <a:tcPr marL="91425" marR="91425" marT="91425" marB="91425"/>
                </a:tc>
                <a:tc>
                  <a:txBody>
                    <a:bodyPr/>
                    <a:lstStyle/>
                    <a:p>
                      <a:pPr marL="0" lvl="0" indent="0" algn="l" rtl="0">
                        <a:spcBef>
                          <a:spcPts val="0"/>
                        </a:spcBef>
                        <a:spcAft>
                          <a:spcPts val="0"/>
                        </a:spcAft>
                        <a:buNone/>
                      </a:pPr>
                      <a:r>
                        <a:rPr lang="en-US" sz="1100"/>
                        <a:t>Hotels, restaurants,B&amp;B, camping (14</a:t>
                      </a:r>
                      <a:endParaRPr sz="1100"/>
                    </a:p>
                    <a:p>
                      <a:pPr marL="0" lvl="0" indent="0" algn="l" rtl="0">
                        <a:spcBef>
                          <a:spcPts val="0"/>
                        </a:spcBef>
                        <a:spcAft>
                          <a:spcPts val="0"/>
                        </a:spcAft>
                        <a:buNone/>
                      </a:pPr>
                      <a:r>
                        <a:rPr lang="en-US" sz="1100"/>
                        <a:t>  buildings)</a:t>
                      </a:r>
                      <a:endParaRPr sz="1100"/>
                    </a:p>
                  </a:txBody>
                  <a:tcPr marL="91425" marR="91425" marT="91425" marB="91425"/>
                </a:tc>
                <a:tc>
                  <a:txBody>
                    <a:bodyPr/>
                    <a:lstStyle/>
                    <a:p>
                      <a:pPr marL="0" lvl="0" indent="0" algn="l" rtl="0">
                        <a:spcBef>
                          <a:spcPts val="0"/>
                        </a:spcBef>
                        <a:spcAft>
                          <a:spcPts val="0"/>
                        </a:spcAft>
                        <a:buNone/>
                      </a:pPr>
                      <a:r>
                        <a:rPr lang="en-US" sz="1100"/>
                        <a:t>Hotels, restaurants, grocery shop, parking</a:t>
                      </a:r>
                      <a:endParaRPr sz="1100"/>
                    </a:p>
                    <a:p>
                      <a:pPr marL="0" lvl="0" indent="0" algn="l" rtl="0">
                        <a:spcBef>
                          <a:spcPts val="0"/>
                        </a:spcBef>
                        <a:spcAft>
                          <a:spcPts val="0"/>
                        </a:spcAft>
                        <a:buNone/>
                      </a:pPr>
                      <a:r>
                        <a:rPr lang="en-US" sz="1100"/>
                        <a:t>  area,  shipyard, camping(13 buildings)</a:t>
                      </a:r>
                      <a:endParaRPr sz="1100"/>
                    </a:p>
                  </a:txBody>
                  <a:tcPr marL="91425" marR="91425" marT="91425" marB="91425"/>
                </a:tc>
                <a:tc>
                  <a:txBody>
                    <a:bodyPr/>
                    <a:lstStyle/>
                    <a:p>
                      <a:pPr marL="0" lvl="0" indent="0" algn="l" rtl="0">
                        <a:spcBef>
                          <a:spcPts val="0"/>
                        </a:spcBef>
                        <a:spcAft>
                          <a:spcPts val="0"/>
                        </a:spcAft>
                        <a:buNone/>
                      </a:pPr>
                      <a:r>
                        <a:rPr lang="en-US" sz="1100"/>
                        <a:t>Hotels, restaurants, supermarket, nautical</a:t>
                      </a:r>
                      <a:endParaRPr sz="1100"/>
                    </a:p>
                    <a:p>
                      <a:pPr marL="0" lvl="0" indent="0" algn="l" rtl="0">
                        <a:spcBef>
                          <a:spcPts val="0"/>
                        </a:spcBef>
                        <a:spcAft>
                          <a:spcPts val="0"/>
                        </a:spcAft>
                        <a:buNone/>
                      </a:pPr>
                      <a:r>
                        <a:rPr lang="en-US" sz="1100"/>
                        <a:t>  company(14 buildings)</a:t>
                      </a:r>
                      <a:endParaRPr sz="1100"/>
                    </a:p>
                  </a:txBody>
                  <a:tcPr marL="91425" marR="91425" marT="91425" marB="91425"/>
                </a:tc>
              </a:tr>
              <a:tr h="1093900">
                <a:tc>
                  <a:txBody>
                    <a:bodyPr/>
                    <a:lstStyle/>
                    <a:p>
                      <a:pPr marL="0" lvl="0" indent="0" algn="l" rtl="0">
                        <a:spcBef>
                          <a:spcPts val="0"/>
                        </a:spcBef>
                        <a:spcAft>
                          <a:spcPts val="0"/>
                        </a:spcAft>
                        <a:buNone/>
                      </a:pPr>
                      <a:r>
                        <a:rPr lang="en-US" sz="1100"/>
                        <a:t>Public buildings and services</a:t>
                      </a:r>
                      <a:endParaRPr sz="1100"/>
                    </a:p>
                  </a:txBody>
                  <a:tcPr marL="91425" marR="91425" marT="91425" marB="91425"/>
                </a:tc>
                <a:tc>
                  <a:txBody>
                    <a:bodyPr/>
                    <a:lstStyle/>
                    <a:p>
                      <a:pPr marL="0" lvl="0" indent="0" algn="l" rtl="0">
                        <a:spcBef>
                          <a:spcPts val="0"/>
                        </a:spcBef>
                        <a:spcAft>
                          <a:spcPts val="0"/>
                        </a:spcAft>
                        <a:buNone/>
                      </a:pPr>
                      <a:r>
                        <a:rPr lang="en-US" sz="1100"/>
                        <a:t>SNAM methane pipeline and Trans-Mediterraeno gas</a:t>
                      </a:r>
                      <a:endParaRPr sz="1100"/>
                    </a:p>
                    <a:p>
                      <a:pPr marL="0" lvl="0" indent="0" algn="l" rtl="0">
                        <a:spcBef>
                          <a:spcPts val="0"/>
                        </a:spcBef>
                        <a:spcAft>
                          <a:spcPts val="0"/>
                        </a:spcAft>
                        <a:buNone/>
                      </a:pPr>
                      <a:r>
                        <a:rPr lang="en-US" sz="1100"/>
                        <a:t>  pipeline</a:t>
                      </a:r>
                      <a:endParaRPr sz="1100"/>
                    </a:p>
                  </a:txBody>
                  <a:tcPr marL="91425" marR="91425" marT="91425" marB="91425"/>
                </a:tc>
                <a:tc>
                  <a:txBody>
                    <a:bodyPr/>
                    <a:lstStyle/>
                    <a:p>
                      <a:pPr marL="0" lvl="0" indent="0" algn="l" rtl="0">
                        <a:spcBef>
                          <a:spcPts val="0"/>
                        </a:spcBef>
                        <a:spcAft>
                          <a:spcPts val="0"/>
                        </a:spcAft>
                        <a:buNone/>
                      </a:pPr>
                      <a:r>
                        <a:rPr lang="en-US" sz="1100"/>
                        <a:t>harbour, church, museum</a:t>
                      </a:r>
                      <a:endParaRPr sz="1100"/>
                    </a:p>
                  </a:txBody>
                  <a:tcPr marL="91425" marR="91425" marT="91425" marB="91425"/>
                </a:tc>
                <a:tc>
                  <a:txBody>
                    <a:bodyPr/>
                    <a:lstStyle/>
                    <a:p>
                      <a:pPr marL="0" lvl="0" indent="0" algn="l" rtl="0">
                        <a:spcBef>
                          <a:spcPts val="0"/>
                        </a:spcBef>
                        <a:spcAft>
                          <a:spcPts val="0"/>
                        </a:spcAft>
                        <a:buNone/>
                      </a:pPr>
                      <a:r>
                        <a:rPr lang="en-US" sz="1100"/>
                        <a:t>church</a:t>
                      </a:r>
                      <a:endParaRPr sz="1100"/>
                    </a:p>
                  </a:txBody>
                  <a:tcPr marL="91425" marR="91425" marT="91425" marB="91425"/>
                </a:tc>
              </a:tr>
            </a:tbl>
          </a:graphicData>
        </a:graphic>
      </p:graphicFrame>
      <p:sp>
        <p:nvSpPr>
          <p:cNvPr id="134" name="Google Shape;134;g39ac95aaf91_0_186"/>
          <p:cNvSpPr txBox="1"/>
          <p:nvPr/>
        </p:nvSpPr>
        <p:spPr>
          <a:xfrm>
            <a:off x="50" y="1516759"/>
            <a:ext cx="5105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Calibri"/>
                <a:ea typeface="Calibri"/>
                <a:cs typeface="Calibri"/>
                <a:sym typeface="Calibri"/>
              </a:rPr>
              <a:t>Palmi census on the exposed areas</a:t>
            </a:r>
            <a:endParaRPr sz="2600">
              <a:solidFill>
                <a:schemeClr val="dk1"/>
              </a:solidFill>
              <a:latin typeface="Calibri"/>
              <a:ea typeface="Calibri"/>
              <a:cs typeface="Calibri"/>
              <a:sym typeface="Calibri"/>
            </a:endParaRPr>
          </a:p>
        </p:txBody>
      </p:sp>
      <p:graphicFrame>
        <p:nvGraphicFramePr>
          <p:cNvPr id="135" name="Google Shape;135;g39ac95aaf91_0_186"/>
          <p:cNvGraphicFramePr/>
          <p:nvPr/>
        </p:nvGraphicFramePr>
        <p:xfrm>
          <a:off x="0" y="2042950"/>
          <a:ext cx="5105800" cy="749175"/>
        </p:xfrm>
        <a:graphic>
          <a:graphicData uri="http://schemas.openxmlformats.org/drawingml/2006/table">
            <a:tbl>
              <a:tblPr bandRow="1" bandCol="1">
                <a:noFill/>
                <a:tableStyleId>{3FB6E739-1E81-4B22-8506-C63859432197}</a:tableStyleId>
              </a:tblPr>
              <a:tblGrid>
                <a:gridCol w="610675"/>
                <a:gridCol w="4495125"/>
              </a:tblGrid>
              <a:tr h="249725">
                <a:tc>
                  <a:txBody>
                    <a:bodyPr/>
                    <a:lstStyle/>
                    <a:p>
                      <a:pPr marL="8890" marR="16510" lvl="0" indent="0" algn="ctr" rtl="0">
                        <a:lnSpc>
                          <a:spcPct val="102500"/>
                        </a:lnSpc>
                        <a:spcBef>
                          <a:spcPts val="85"/>
                        </a:spcBef>
                        <a:spcAft>
                          <a:spcPts val="0"/>
                        </a:spcAft>
                        <a:buNone/>
                      </a:pPr>
                      <a:r>
                        <a:rPr lang="en-US" sz="1100">
                          <a:latin typeface="Arial Narrow"/>
                          <a:ea typeface="Arial Narrow"/>
                          <a:cs typeface="Arial Narrow"/>
                          <a:sym typeface="Arial Narrow"/>
                        </a:rPr>
                        <a:t>MAR01</a:t>
                      </a:r>
                      <a:endParaRPr sz="1100">
                        <a:latin typeface="Arial Narrow"/>
                        <a:ea typeface="Arial Narrow"/>
                        <a:cs typeface="Arial Narrow"/>
                        <a:sym typeface="Arial Narrow"/>
                      </a:endParaRPr>
                    </a:p>
                  </a:txBody>
                  <a:tcPr marL="0" marR="0" marT="0" marB="0"/>
                </a:tc>
                <a:tc>
                  <a:txBody>
                    <a:bodyPr/>
                    <a:lstStyle/>
                    <a:p>
                      <a:pPr marL="67945" lvl="0" indent="0" algn="l" rtl="0">
                        <a:lnSpc>
                          <a:spcPct val="102500"/>
                        </a:lnSpc>
                        <a:spcBef>
                          <a:spcPts val="85"/>
                        </a:spcBef>
                        <a:spcAft>
                          <a:spcPts val="0"/>
                        </a:spcAft>
                        <a:buNone/>
                      </a:pPr>
                      <a:r>
                        <a:rPr lang="en-US" sz="1100">
                          <a:latin typeface="Arial Narrow"/>
                          <a:ea typeface="Arial Narrow"/>
                          <a:cs typeface="Arial Narrow"/>
                          <a:sym typeface="Arial Narrow"/>
                        </a:rPr>
                        <a:t>Località</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Scinà</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e</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Ciambra</a:t>
                      </a:r>
                      <a:endParaRPr sz="1100">
                        <a:latin typeface="Arial Narrow"/>
                        <a:ea typeface="Arial Narrow"/>
                        <a:cs typeface="Arial Narrow"/>
                        <a:sym typeface="Arial Narrow"/>
                      </a:endParaRPr>
                    </a:p>
                  </a:txBody>
                  <a:tcPr marL="0" marR="0" marT="0" marB="0"/>
                </a:tc>
              </a:tr>
              <a:tr h="249725">
                <a:tc>
                  <a:txBody>
                    <a:bodyPr/>
                    <a:lstStyle/>
                    <a:p>
                      <a:pPr marL="8890" marR="16510" lvl="0" indent="0" algn="ctr" rtl="0">
                        <a:lnSpc>
                          <a:spcPct val="102500"/>
                        </a:lnSpc>
                        <a:spcBef>
                          <a:spcPts val="85"/>
                        </a:spcBef>
                        <a:spcAft>
                          <a:spcPts val="0"/>
                        </a:spcAft>
                        <a:buNone/>
                      </a:pPr>
                      <a:r>
                        <a:rPr lang="en-US" sz="1100">
                          <a:latin typeface="Arial Narrow"/>
                          <a:ea typeface="Arial Narrow"/>
                          <a:cs typeface="Arial Narrow"/>
                          <a:sym typeface="Arial Narrow"/>
                        </a:rPr>
                        <a:t>MAR02</a:t>
                      </a:r>
                      <a:endParaRPr sz="1100">
                        <a:latin typeface="Arial Narrow"/>
                        <a:ea typeface="Arial Narrow"/>
                        <a:cs typeface="Arial Narrow"/>
                        <a:sym typeface="Arial Narrow"/>
                      </a:endParaRPr>
                    </a:p>
                  </a:txBody>
                  <a:tcPr marL="0" marR="0" marT="0" marB="0"/>
                </a:tc>
                <a:tc>
                  <a:txBody>
                    <a:bodyPr/>
                    <a:lstStyle/>
                    <a:p>
                      <a:pPr marL="67945" lvl="0" indent="0" algn="l" rtl="0">
                        <a:lnSpc>
                          <a:spcPct val="102500"/>
                        </a:lnSpc>
                        <a:spcBef>
                          <a:spcPts val="85"/>
                        </a:spcBef>
                        <a:spcAft>
                          <a:spcPts val="0"/>
                        </a:spcAft>
                        <a:buNone/>
                      </a:pPr>
                      <a:r>
                        <a:rPr lang="en-US" sz="1100">
                          <a:latin typeface="Arial Narrow"/>
                          <a:ea typeface="Arial Narrow"/>
                          <a:cs typeface="Arial Narrow"/>
                          <a:sym typeface="Arial Narrow"/>
                        </a:rPr>
                        <a:t>Località</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Pietrenere</a:t>
                      </a:r>
                      <a:endParaRPr sz="1100">
                        <a:latin typeface="Arial Narrow"/>
                        <a:ea typeface="Arial Narrow"/>
                        <a:cs typeface="Arial Narrow"/>
                        <a:sym typeface="Arial Narrow"/>
                      </a:endParaRPr>
                    </a:p>
                  </a:txBody>
                  <a:tcPr marL="0" marR="0" marT="0" marB="0"/>
                </a:tc>
              </a:tr>
              <a:tr h="249725">
                <a:tc>
                  <a:txBody>
                    <a:bodyPr/>
                    <a:lstStyle/>
                    <a:p>
                      <a:pPr marL="8890" marR="16510" lvl="0" indent="0" algn="ctr" rtl="0">
                        <a:lnSpc>
                          <a:spcPct val="102500"/>
                        </a:lnSpc>
                        <a:spcBef>
                          <a:spcPts val="85"/>
                        </a:spcBef>
                        <a:spcAft>
                          <a:spcPts val="0"/>
                        </a:spcAft>
                        <a:buNone/>
                      </a:pPr>
                      <a:r>
                        <a:rPr lang="en-US" sz="1100">
                          <a:latin typeface="Arial Narrow"/>
                          <a:ea typeface="Arial Narrow"/>
                          <a:cs typeface="Arial Narrow"/>
                          <a:sym typeface="Arial Narrow"/>
                        </a:rPr>
                        <a:t>MAR03</a:t>
                      </a:r>
                      <a:endParaRPr sz="1100">
                        <a:latin typeface="Arial Narrow"/>
                        <a:ea typeface="Arial Narrow"/>
                        <a:cs typeface="Arial Narrow"/>
                        <a:sym typeface="Arial Narrow"/>
                      </a:endParaRPr>
                    </a:p>
                  </a:txBody>
                  <a:tcPr marL="0" marR="0" marT="0" marB="0"/>
                </a:tc>
                <a:tc>
                  <a:txBody>
                    <a:bodyPr/>
                    <a:lstStyle/>
                    <a:p>
                      <a:pPr marL="67945" lvl="0" indent="0" algn="l" rtl="0">
                        <a:lnSpc>
                          <a:spcPct val="102500"/>
                        </a:lnSpc>
                        <a:spcBef>
                          <a:spcPts val="85"/>
                        </a:spcBef>
                        <a:spcAft>
                          <a:spcPts val="0"/>
                        </a:spcAft>
                        <a:buNone/>
                      </a:pPr>
                      <a:r>
                        <a:rPr lang="en-US" sz="1100">
                          <a:latin typeface="Arial Narrow"/>
                          <a:ea typeface="Arial Narrow"/>
                          <a:cs typeface="Arial Narrow"/>
                          <a:sym typeface="Arial Narrow"/>
                        </a:rPr>
                        <a:t>Porto</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di</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Palmi</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e</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località</a:t>
                      </a:r>
                      <a:r>
                        <a:rPr lang="en-US" sz="1100">
                          <a:latin typeface="Times New Roman"/>
                          <a:ea typeface="Times New Roman"/>
                          <a:cs typeface="Times New Roman"/>
                          <a:sym typeface="Times New Roman"/>
                        </a:rPr>
                        <a:t> </a:t>
                      </a:r>
                      <a:r>
                        <a:rPr lang="en-US" sz="1100">
                          <a:latin typeface="Arial Narrow"/>
                          <a:ea typeface="Arial Narrow"/>
                          <a:cs typeface="Arial Narrow"/>
                          <a:sym typeface="Arial Narrow"/>
                        </a:rPr>
                        <a:t>Tonnara</a:t>
                      </a:r>
                      <a:endParaRPr sz="1100">
                        <a:latin typeface="Arial Narrow"/>
                        <a:ea typeface="Arial Narrow"/>
                        <a:cs typeface="Arial Narrow"/>
                        <a:sym typeface="Arial Narrow"/>
                      </a:endParaRPr>
                    </a:p>
                  </a:txBody>
                  <a:tcPr marL="0" marR="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9ac95aaf91_0_211"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141" name="Google Shape;141;g39ac95aaf91_0_211"/>
          <p:cNvGrpSpPr/>
          <p:nvPr/>
        </p:nvGrpSpPr>
        <p:grpSpPr>
          <a:xfrm>
            <a:off x="29308" y="12"/>
            <a:ext cx="1600200" cy="1280160"/>
            <a:chOff x="0" y="12"/>
            <a:chExt cx="2857500" cy="2286000"/>
          </a:xfrm>
        </p:grpSpPr>
        <p:pic>
          <p:nvPicPr>
            <p:cNvPr id="142" name="Google Shape;142;g39ac95aaf91_0_211"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143" name="Google Shape;143;g39ac95aaf91_0_211"/>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144" name="Google Shape;144;g39ac95aaf91_0_211"/>
          <p:cNvSpPr txBox="1">
            <a:spLocks noGrp="1"/>
          </p:cNvSpPr>
          <p:nvPr>
            <p:ph type="body" idx="4294967295"/>
          </p:nvPr>
        </p:nvSpPr>
        <p:spPr>
          <a:xfrm>
            <a:off x="914400" y="300125"/>
            <a:ext cx="7133100" cy="500700"/>
          </a:xfrm>
          <a:prstGeom prst="rect">
            <a:avLst/>
          </a:prstGeom>
          <a:noFill/>
          <a:ln>
            <a:noFill/>
          </a:ln>
        </p:spPr>
        <p:txBody>
          <a:bodyPr spcFirstLastPara="1" wrap="square" lIns="91425" tIns="45700" rIns="91425" bIns="45700" anchor="t" anchorCtr="0">
            <a:normAutofit fontScale="92500" lnSpcReduction="10000"/>
          </a:bodyPr>
          <a:lstStyle/>
          <a:p>
            <a:pPr marL="457200" lvl="0" indent="0" algn="l" rtl="0">
              <a:lnSpc>
                <a:spcPct val="80000"/>
              </a:lnSpc>
              <a:spcBef>
                <a:spcPts val="640"/>
              </a:spcBef>
              <a:spcAft>
                <a:spcPts val="0"/>
              </a:spcAft>
              <a:buNone/>
            </a:pPr>
            <a:r>
              <a:rPr lang="en-US" sz="3000"/>
              <a:t>Local authorities/stakeholders responsible</a:t>
            </a:r>
            <a:endParaRPr sz="3000"/>
          </a:p>
        </p:txBody>
      </p:sp>
      <p:sp>
        <p:nvSpPr>
          <p:cNvPr id="145" name="Google Shape;145;g39ac95aaf91_0_211"/>
          <p:cNvSpPr txBox="1"/>
          <p:nvPr/>
        </p:nvSpPr>
        <p:spPr>
          <a:xfrm>
            <a:off x="5456988" y="6428475"/>
            <a:ext cx="3132600" cy="4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Composition C.O.C. Palmi</a:t>
            </a:r>
            <a:endParaRPr b="1">
              <a:solidFill>
                <a:schemeClr val="dk1"/>
              </a:solidFill>
              <a:latin typeface="Calibri"/>
              <a:ea typeface="Calibri"/>
              <a:cs typeface="Calibri"/>
              <a:sym typeface="Calibri"/>
            </a:endParaRPr>
          </a:p>
        </p:txBody>
      </p:sp>
      <p:sp>
        <p:nvSpPr>
          <p:cNvPr id="146" name="Google Shape;146;g39ac95aaf91_0_211"/>
          <p:cNvSpPr txBox="1"/>
          <p:nvPr/>
        </p:nvSpPr>
        <p:spPr>
          <a:xfrm>
            <a:off x="512875" y="1967475"/>
            <a:ext cx="4354500" cy="4223400"/>
          </a:xfrm>
          <a:prstGeom prst="rect">
            <a:avLst/>
          </a:prstGeom>
          <a:noFill/>
          <a:ln>
            <a:noFill/>
          </a:ln>
        </p:spPr>
        <p:txBody>
          <a:bodyPr spcFirstLastPara="1" wrap="square" lIns="91425" tIns="91425" rIns="91425" bIns="91425" anchor="t" anchorCtr="0">
            <a:spAutoFit/>
          </a:bodyPr>
          <a:lstStyle/>
          <a:p>
            <a:pPr marL="0" lvl="0" indent="0" algn="just" rtl="0">
              <a:lnSpc>
                <a:spcPct val="115833"/>
              </a:lnSpc>
              <a:spcBef>
                <a:spcPts val="0"/>
              </a:spcBef>
              <a:spcAft>
                <a:spcPts val="0"/>
              </a:spcAft>
              <a:buNone/>
            </a:pPr>
            <a:r>
              <a:rPr lang="en-US" sz="1300" b="1">
                <a:solidFill>
                  <a:schemeClr val="dk1"/>
                </a:solidFill>
              </a:rPr>
              <a:t>The Mayor</a:t>
            </a:r>
            <a:endParaRPr sz="1300" b="1">
              <a:solidFill>
                <a:schemeClr val="dk1"/>
              </a:solidFill>
            </a:endParaRPr>
          </a:p>
          <a:p>
            <a:pPr marL="0" lvl="0" indent="0" algn="just" rtl="0">
              <a:lnSpc>
                <a:spcPct val="115833"/>
              </a:lnSpc>
              <a:spcBef>
                <a:spcPts val="800"/>
              </a:spcBef>
              <a:spcAft>
                <a:spcPts val="0"/>
              </a:spcAft>
              <a:buNone/>
            </a:pPr>
            <a:r>
              <a:rPr lang="en-US" sz="1300">
                <a:solidFill>
                  <a:schemeClr val="dk1"/>
                </a:solidFill>
              </a:rPr>
              <a:t>The Mayor is responsible for coordinating and directing all emergency management activities within the municipality. They ensure the implementation of the emergency plan, activate the </a:t>
            </a:r>
            <a:r>
              <a:rPr lang="en-US" sz="1300" b="1">
                <a:solidFill>
                  <a:schemeClr val="dk1"/>
                </a:solidFill>
              </a:rPr>
              <a:t>Municipal Operations Center</a:t>
            </a:r>
            <a:r>
              <a:rPr lang="en-US" sz="1300">
                <a:solidFill>
                  <a:schemeClr val="dk1"/>
                </a:solidFill>
              </a:rPr>
              <a:t>, and liaise with regional and national authorities to protect the population and restore normal conditions.</a:t>
            </a:r>
            <a:endParaRPr sz="1300">
              <a:solidFill>
                <a:schemeClr val="dk1"/>
              </a:solidFill>
            </a:endParaRPr>
          </a:p>
          <a:p>
            <a:pPr marL="0" lvl="0" indent="0" algn="just" rtl="0">
              <a:lnSpc>
                <a:spcPct val="115833"/>
              </a:lnSpc>
              <a:spcBef>
                <a:spcPts val="800"/>
              </a:spcBef>
              <a:spcAft>
                <a:spcPts val="0"/>
              </a:spcAft>
              <a:buNone/>
            </a:pPr>
            <a:endParaRPr sz="1300" b="1">
              <a:solidFill>
                <a:schemeClr val="dk1"/>
              </a:solidFill>
            </a:endParaRPr>
          </a:p>
          <a:p>
            <a:pPr marL="0" lvl="0" indent="0" algn="just" rtl="0">
              <a:lnSpc>
                <a:spcPct val="115833"/>
              </a:lnSpc>
              <a:spcBef>
                <a:spcPts val="800"/>
              </a:spcBef>
              <a:spcAft>
                <a:spcPts val="0"/>
              </a:spcAft>
              <a:buNone/>
            </a:pPr>
            <a:r>
              <a:rPr lang="en-US" sz="1300" b="1">
                <a:solidFill>
                  <a:schemeClr val="dk1"/>
                </a:solidFill>
              </a:rPr>
              <a:t>The Municipal Civil Protection Manager </a:t>
            </a:r>
            <a:endParaRPr sz="1300" b="1">
              <a:solidFill>
                <a:schemeClr val="dk1"/>
              </a:solidFill>
            </a:endParaRPr>
          </a:p>
          <a:p>
            <a:pPr marL="0" lvl="0" indent="0" algn="just" rtl="0">
              <a:lnSpc>
                <a:spcPct val="115833"/>
              </a:lnSpc>
              <a:spcBef>
                <a:spcPts val="800"/>
              </a:spcBef>
              <a:spcAft>
                <a:spcPts val="800"/>
              </a:spcAft>
              <a:buNone/>
            </a:pPr>
            <a:r>
              <a:rPr lang="en-US" sz="1100" b="1">
                <a:solidFill>
                  <a:schemeClr val="dk1"/>
                </a:solidFill>
              </a:rPr>
              <a:t>The Municipal Civil Protection Manager</a:t>
            </a:r>
            <a:r>
              <a:rPr lang="en-US" sz="1100">
                <a:solidFill>
                  <a:schemeClr val="dk1"/>
                </a:solidFill>
              </a:rPr>
              <a:t> is responsible for coordinating and implementing civil protection activities at the municipal level. During an emergency, they support the Mayor in managing response operations, ensure the activation of the municipal emergency plan, coordinate communication among local services and volunteers, and oversee the collection and dissemination of information to guarantee effective emergency response and public safety.</a:t>
            </a:r>
            <a:endParaRPr sz="1300">
              <a:solidFill>
                <a:schemeClr val="dk1"/>
              </a:solidFill>
            </a:endParaRPr>
          </a:p>
        </p:txBody>
      </p:sp>
      <p:pic>
        <p:nvPicPr>
          <p:cNvPr id="147" name="Google Shape;147;g39ac95aaf91_0_211" title="COC_components.drawio (1).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43575" y="2058397"/>
            <a:ext cx="3971825" cy="43220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g3863e7ae539_2_1"/>
          <p:cNvGrpSpPr/>
          <p:nvPr/>
        </p:nvGrpSpPr>
        <p:grpSpPr>
          <a:xfrm>
            <a:off x="70411" y="-870596"/>
            <a:ext cx="8900377" cy="7326136"/>
            <a:chOff x="557592" y="2801639"/>
            <a:chExt cx="8593586" cy="8346020"/>
          </a:xfrm>
        </p:grpSpPr>
        <p:grpSp>
          <p:nvGrpSpPr>
            <p:cNvPr id="154" name="Google Shape;154;g3863e7ae539_2_1"/>
            <p:cNvGrpSpPr/>
            <p:nvPr/>
          </p:nvGrpSpPr>
          <p:grpSpPr>
            <a:xfrm>
              <a:off x="557592" y="5473688"/>
              <a:ext cx="8593586" cy="5673970"/>
              <a:chOff x="614239" y="5376562"/>
              <a:chExt cx="8593586" cy="5794496"/>
            </a:xfrm>
          </p:grpSpPr>
          <p:sp>
            <p:nvSpPr>
              <p:cNvPr id="155" name="Google Shape;155;g3863e7ae539_2_1"/>
              <p:cNvSpPr/>
              <p:nvPr/>
            </p:nvSpPr>
            <p:spPr>
              <a:xfrm>
                <a:off x="759225" y="5793558"/>
                <a:ext cx="8448600" cy="5377500"/>
              </a:xfrm>
              <a:prstGeom prst="rect">
                <a:avLst/>
              </a:prstGeom>
              <a:solidFill>
                <a:srgbClr val="D8D8D8"/>
              </a:solidFill>
              <a:ln>
                <a:noFill/>
              </a:ln>
            </p:spPr>
            <p:txBody>
              <a:bodyPr spcFirstLastPara="1" wrap="square" lIns="93175" tIns="46575" rIns="93175" bIns="46575" anchor="ctr" anchorCtr="0">
                <a:noAutofit/>
              </a:bodyPr>
              <a:lstStyle/>
              <a:p>
                <a:pPr marL="0" marR="0" lvl="0" indent="0" algn="ctr" rtl="0">
                  <a:lnSpc>
                    <a:spcPct val="100000"/>
                  </a:lnSpc>
                  <a:spcBef>
                    <a:spcPts val="0"/>
                  </a:spcBef>
                  <a:spcAft>
                    <a:spcPts val="0"/>
                  </a:spcAft>
                  <a:buClr>
                    <a:srgbClr val="000000"/>
                  </a:buClr>
                  <a:buSzPts val="1835"/>
                  <a:buFont typeface="Arial"/>
                  <a:buNone/>
                </a:pPr>
                <a:endParaRPr sz="1834" b="0" i="0" u="none" strike="noStrike" cap="none">
                  <a:solidFill>
                    <a:srgbClr val="FFFFFF"/>
                  </a:solidFill>
                  <a:latin typeface="Calibri"/>
                  <a:ea typeface="Calibri"/>
                  <a:cs typeface="Calibri"/>
                  <a:sym typeface="Calibri"/>
                </a:endParaRPr>
              </a:p>
            </p:txBody>
          </p:sp>
          <p:grpSp>
            <p:nvGrpSpPr>
              <p:cNvPr id="156" name="Google Shape;156;g3863e7ae539_2_1"/>
              <p:cNvGrpSpPr/>
              <p:nvPr/>
            </p:nvGrpSpPr>
            <p:grpSpPr>
              <a:xfrm>
                <a:off x="614239" y="5376562"/>
                <a:ext cx="8130000" cy="386548"/>
                <a:chOff x="614239" y="5376562"/>
                <a:chExt cx="8130000" cy="386548"/>
              </a:xfrm>
            </p:grpSpPr>
            <p:sp>
              <p:nvSpPr>
                <p:cNvPr id="157" name="Google Shape;157;g3863e7ae539_2_1"/>
                <p:cNvSpPr/>
                <p:nvPr/>
              </p:nvSpPr>
              <p:spPr>
                <a:xfrm>
                  <a:off x="614239" y="5376562"/>
                  <a:ext cx="8130000" cy="362700"/>
                </a:xfrm>
                <a:prstGeom prst="rect">
                  <a:avLst/>
                </a:prstGeom>
                <a:solidFill>
                  <a:srgbClr val="FFFFFF"/>
                </a:solidFill>
                <a:ln>
                  <a:noFill/>
                </a:ln>
              </p:spPr>
              <p:txBody>
                <a:bodyPr spcFirstLastPara="1" wrap="square" lIns="93175" tIns="46575" rIns="93175" bIns="46575" anchor="ctr" anchorCtr="0">
                  <a:noAutofit/>
                </a:bodyPr>
                <a:lstStyle/>
                <a:p>
                  <a:pPr marL="0" marR="0" lvl="0" indent="0" algn="ctr" rtl="0">
                    <a:lnSpc>
                      <a:spcPct val="100000"/>
                    </a:lnSpc>
                    <a:spcBef>
                      <a:spcPts val="0"/>
                    </a:spcBef>
                    <a:spcAft>
                      <a:spcPts val="0"/>
                    </a:spcAft>
                    <a:buClr>
                      <a:srgbClr val="000000"/>
                    </a:buClr>
                    <a:buSzPts val="1835"/>
                    <a:buFont typeface="Arial"/>
                    <a:buNone/>
                  </a:pPr>
                  <a:endParaRPr sz="1834" b="0" i="0" u="none" strike="noStrike" cap="none">
                    <a:solidFill>
                      <a:srgbClr val="FFFFFF"/>
                    </a:solidFill>
                    <a:latin typeface="Calibri"/>
                    <a:ea typeface="Calibri"/>
                    <a:cs typeface="Calibri"/>
                    <a:sym typeface="Calibri"/>
                  </a:endParaRPr>
                </a:p>
              </p:txBody>
            </p:sp>
            <p:sp>
              <p:nvSpPr>
                <p:cNvPr id="158" name="Google Shape;158;g3863e7ae539_2_1"/>
                <p:cNvSpPr/>
                <p:nvPr/>
              </p:nvSpPr>
              <p:spPr>
                <a:xfrm>
                  <a:off x="5436648" y="5420510"/>
                  <a:ext cx="3186300" cy="342600"/>
                </a:xfrm>
                <a:prstGeom prst="rect">
                  <a:avLst/>
                </a:prstGeom>
                <a:noFill/>
                <a:ln>
                  <a:noFill/>
                </a:ln>
              </p:spPr>
              <p:txBody>
                <a:bodyPr spcFirstLastPara="1" wrap="square" lIns="93175" tIns="46575" rIns="93175" bIns="46575" anchor="ctr" anchorCtr="0">
                  <a:noAutofit/>
                </a:bodyPr>
                <a:lstStyle/>
                <a:p>
                  <a:pPr marL="0" marR="0" lvl="0" indent="0" algn="ctr" rtl="0">
                    <a:lnSpc>
                      <a:spcPct val="100000"/>
                    </a:lnSpc>
                    <a:spcBef>
                      <a:spcPts val="0"/>
                    </a:spcBef>
                    <a:spcAft>
                      <a:spcPts val="0"/>
                    </a:spcAft>
                    <a:buClr>
                      <a:srgbClr val="000000"/>
                    </a:buClr>
                    <a:buSzPts val="1835"/>
                    <a:buFont typeface="Arial"/>
                    <a:buNone/>
                  </a:pPr>
                  <a:endParaRPr sz="1834" b="0" i="0" u="none" strike="noStrike" cap="none">
                    <a:solidFill>
                      <a:srgbClr val="FFFFFF"/>
                    </a:solidFill>
                    <a:latin typeface="Calibri"/>
                    <a:ea typeface="Calibri"/>
                    <a:cs typeface="Calibri"/>
                    <a:sym typeface="Calibri"/>
                  </a:endParaRPr>
                </a:p>
              </p:txBody>
            </p:sp>
          </p:grpSp>
        </p:grpSp>
        <p:sp>
          <p:nvSpPr>
            <p:cNvPr id="159" name="Google Shape;159;g3863e7ae539_2_1"/>
            <p:cNvSpPr/>
            <p:nvPr/>
          </p:nvSpPr>
          <p:spPr>
            <a:xfrm>
              <a:off x="4622563" y="8574383"/>
              <a:ext cx="2934600" cy="2524500"/>
            </a:xfrm>
            <a:prstGeom prst="rect">
              <a:avLst/>
            </a:prstGeom>
            <a:solidFill>
              <a:srgbClr val="FFFFFF"/>
            </a:solidFill>
            <a:ln w="25900" cap="flat" cmpd="sng">
              <a:solidFill>
                <a:srgbClr val="000000"/>
              </a:solidFill>
              <a:prstDash val="solid"/>
              <a:round/>
              <a:headEnd type="none" w="sm" len="sm"/>
              <a:tailEnd type="none" w="sm" len="sm"/>
            </a:ln>
          </p:spPr>
          <p:txBody>
            <a:bodyPr spcFirstLastPara="1" wrap="square" lIns="93175" tIns="46575" rIns="93175" bIns="46575" anchor="t" anchorCtr="0">
              <a:noAutofit/>
            </a:bodyPr>
            <a:lstStyle/>
            <a:p>
              <a:pPr marL="174750" marR="0" lvl="0" indent="-181222" algn="l" rtl="0">
                <a:lnSpc>
                  <a:spcPct val="100000"/>
                </a:lnSpc>
                <a:spcBef>
                  <a:spcPts val="0"/>
                </a:spcBef>
                <a:spcAft>
                  <a:spcPts val="0"/>
                </a:spcAft>
                <a:buClr>
                  <a:srgbClr val="000000"/>
                </a:buClr>
                <a:buSzPts val="1937"/>
                <a:buFont typeface="Arial"/>
                <a:buChar char="•"/>
              </a:pPr>
              <a:r>
                <a:rPr lang="en-US" sz="1325" b="1" i="0" u="none" strike="noStrike" cap="none">
                  <a:solidFill>
                    <a:srgbClr val="1F497D"/>
                  </a:solidFill>
                  <a:latin typeface="Calibri"/>
                  <a:ea typeface="Calibri"/>
                  <a:cs typeface="Calibri"/>
                  <a:sym typeface="Calibri"/>
                </a:rPr>
                <a:t>Activation of sirens, signs</a:t>
              </a:r>
              <a:endParaRPr sz="1528"/>
            </a:p>
            <a:p>
              <a:pPr marL="174750" marR="0" lvl="0" indent="-181222" algn="l" rtl="0">
                <a:lnSpc>
                  <a:spcPct val="100000"/>
                </a:lnSpc>
                <a:spcBef>
                  <a:spcPts val="0"/>
                </a:spcBef>
                <a:spcAft>
                  <a:spcPts val="0"/>
                </a:spcAft>
                <a:buClr>
                  <a:srgbClr val="000000"/>
                </a:buClr>
                <a:buSzPts val="1937"/>
                <a:buFont typeface="Arial"/>
                <a:buChar char="•"/>
              </a:pPr>
              <a:r>
                <a:rPr lang="en-US" sz="1325" b="1" i="0" u="none" strike="noStrike" cap="none">
                  <a:solidFill>
                    <a:srgbClr val="1F497D"/>
                  </a:solidFill>
                  <a:latin typeface="Calibri"/>
                  <a:ea typeface="Calibri"/>
                  <a:cs typeface="Calibri"/>
                  <a:sym typeface="Calibri"/>
                </a:rPr>
                <a:t>Activation of Volunteers and  local police,</a:t>
              </a:r>
              <a:endParaRPr sz="1528"/>
            </a:p>
            <a:p>
              <a:pPr marL="174750" marR="0" lvl="0" indent="-181222" algn="l" rtl="0">
                <a:lnSpc>
                  <a:spcPct val="100000"/>
                </a:lnSpc>
                <a:spcBef>
                  <a:spcPts val="0"/>
                </a:spcBef>
                <a:spcAft>
                  <a:spcPts val="0"/>
                </a:spcAft>
                <a:buClr>
                  <a:srgbClr val="000000"/>
                </a:buClr>
                <a:buSzPts val="1937"/>
                <a:buFont typeface="Arial"/>
                <a:buChar char="•"/>
              </a:pPr>
              <a:r>
                <a:rPr lang="en-US" sz="1325" b="1" i="0" u="none" strike="noStrike" cap="none">
                  <a:solidFill>
                    <a:srgbClr val="1F497D"/>
                  </a:solidFill>
                  <a:latin typeface="Calibri"/>
                  <a:ea typeface="Calibri"/>
                  <a:cs typeface="Calibri"/>
                  <a:sym typeface="Calibri"/>
                </a:rPr>
                <a:t>Coordinates information and evacuation,</a:t>
              </a:r>
              <a:endParaRPr sz="1528"/>
            </a:p>
            <a:p>
              <a:pPr marL="174750" marR="0" lvl="0" indent="-181222" algn="l" rtl="0">
                <a:lnSpc>
                  <a:spcPct val="100000"/>
                </a:lnSpc>
                <a:spcBef>
                  <a:spcPts val="0"/>
                </a:spcBef>
                <a:spcAft>
                  <a:spcPts val="0"/>
                </a:spcAft>
                <a:buClr>
                  <a:srgbClr val="000000"/>
                </a:buClr>
                <a:buSzPts val="1937"/>
                <a:buFont typeface="Arial"/>
                <a:buChar char="•"/>
              </a:pPr>
              <a:r>
                <a:rPr lang="en-US" sz="1325" b="1" i="0" u="none" strike="noStrike" cap="none">
                  <a:solidFill>
                    <a:srgbClr val="1F497D"/>
                  </a:solidFill>
                  <a:latin typeface="Calibri"/>
                  <a:ea typeface="Calibri"/>
                  <a:cs typeface="Calibri"/>
                  <a:sym typeface="Calibri"/>
                </a:rPr>
                <a:t>Coordinates road networks</a:t>
              </a:r>
              <a:endParaRPr sz="1528"/>
            </a:p>
            <a:p>
              <a:pPr marL="174750" marR="0" lvl="0" indent="-181222" algn="l" rtl="0">
                <a:lnSpc>
                  <a:spcPct val="100000"/>
                </a:lnSpc>
                <a:spcBef>
                  <a:spcPts val="0"/>
                </a:spcBef>
                <a:spcAft>
                  <a:spcPts val="0"/>
                </a:spcAft>
                <a:buClr>
                  <a:srgbClr val="000000"/>
                </a:buClr>
                <a:buSzPts val="1937"/>
                <a:buFont typeface="Arial"/>
                <a:buChar char="•"/>
              </a:pPr>
              <a:r>
                <a:rPr lang="en-US" sz="1325" b="1" i="0" u="none" strike="noStrike" cap="none">
                  <a:solidFill>
                    <a:srgbClr val="1F497D"/>
                  </a:solidFill>
                  <a:latin typeface="Calibri"/>
                  <a:ea typeface="Calibri"/>
                  <a:cs typeface="Calibri"/>
                  <a:sym typeface="Calibri"/>
                </a:rPr>
                <a:t> Coordinates communication activities to the population</a:t>
              </a:r>
              <a:endParaRPr sz="1936" b="1" i="0" u="none" strike="noStrike" cap="none">
                <a:solidFill>
                  <a:srgbClr val="1F497D"/>
                </a:solidFill>
                <a:latin typeface="Calibri"/>
                <a:ea typeface="Calibri"/>
                <a:cs typeface="Calibri"/>
                <a:sym typeface="Calibri"/>
              </a:endParaRPr>
            </a:p>
          </p:txBody>
        </p:sp>
        <p:sp>
          <p:nvSpPr>
            <p:cNvPr id="160" name="Google Shape;160;g3863e7ae539_2_1"/>
            <p:cNvSpPr txBox="1"/>
            <p:nvPr/>
          </p:nvSpPr>
          <p:spPr>
            <a:xfrm>
              <a:off x="3383404" y="2801639"/>
              <a:ext cx="1168800" cy="285900"/>
            </a:xfrm>
            <a:prstGeom prst="rect">
              <a:avLst/>
            </a:prstGeom>
            <a:noFill/>
            <a:ln>
              <a:noFill/>
            </a:ln>
          </p:spPr>
          <p:txBody>
            <a:bodyPr spcFirstLastPara="1" wrap="square" lIns="93175" tIns="46575" rIns="93175" bIns="46575" anchor="t" anchorCtr="0">
              <a:spAutoFit/>
            </a:bodyPr>
            <a:lstStyle/>
            <a:p>
              <a:pPr marL="0" marR="0" lvl="0" indent="0" algn="ctr" rtl="0">
                <a:lnSpc>
                  <a:spcPct val="100000"/>
                </a:lnSpc>
                <a:spcBef>
                  <a:spcPts val="0"/>
                </a:spcBef>
                <a:spcAft>
                  <a:spcPts val="0"/>
                </a:spcAft>
                <a:buClr>
                  <a:srgbClr val="000000"/>
                </a:buClr>
                <a:buSzPts val="1019"/>
                <a:buFont typeface="Arial"/>
                <a:buNone/>
              </a:pPr>
              <a:endParaRPr sz="1019" b="1" i="0" u="none" strike="noStrike" cap="none">
                <a:solidFill>
                  <a:srgbClr val="FFFFFF"/>
                </a:solidFill>
                <a:latin typeface="Arial Black"/>
                <a:ea typeface="Arial Black"/>
                <a:cs typeface="Arial Black"/>
                <a:sym typeface="Arial Black"/>
              </a:endParaRPr>
            </a:p>
          </p:txBody>
        </p:sp>
      </p:grpSp>
      <p:pic>
        <p:nvPicPr>
          <p:cNvPr id="161" name="Google Shape;161;g3863e7ae539_2_1" title="Logo_INGV_dal_2018.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43441" y="300123"/>
            <a:ext cx="1143000" cy="914400"/>
          </a:xfrm>
          <a:prstGeom prst="rect">
            <a:avLst/>
          </a:prstGeom>
          <a:noFill/>
          <a:ln>
            <a:noFill/>
          </a:ln>
        </p:spPr>
      </p:pic>
      <p:grpSp>
        <p:nvGrpSpPr>
          <p:cNvPr id="162" name="Google Shape;162;g3863e7ae539_2_1"/>
          <p:cNvGrpSpPr/>
          <p:nvPr/>
        </p:nvGrpSpPr>
        <p:grpSpPr>
          <a:xfrm>
            <a:off x="29308" y="12"/>
            <a:ext cx="1600200" cy="1280160"/>
            <a:chOff x="0" y="12"/>
            <a:chExt cx="2857500" cy="2286000"/>
          </a:xfrm>
        </p:grpSpPr>
        <p:pic>
          <p:nvPicPr>
            <p:cNvPr id="163" name="Google Shape;163;g3863e7ae539_2_1" title="Coast_Wave_logo.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12"/>
              <a:ext cx="2857500" cy="2286000"/>
            </a:xfrm>
            <a:prstGeom prst="rect">
              <a:avLst/>
            </a:prstGeom>
            <a:noFill/>
            <a:ln>
              <a:noFill/>
            </a:ln>
          </p:spPr>
        </p:pic>
        <p:sp>
          <p:nvSpPr>
            <p:cNvPr id="164" name="Google Shape;164;g3863e7ae539_2_1"/>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666666"/>
                  </a:solidFill>
                  <a:latin typeface="Lexend"/>
                  <a:ea typeface="Lexend"/>
                  <a:cs typeface="Lexend"/>
                  <a:sym typeface="Lexend"/>
                </a:rPr>
                <a:t>CoastWAVE 2.0</a:t>
              </a:r>
              <a:endParaRPr sz="1100" b="0" i="0" u="none" strike="noStrike" cap="none">
                <a:solidFill>
                  <a:srgbClr val="666666"/>
                </a:solidFill>
                <a:latin typeface="Lexend"/>
                <a:ea typeface="Lexend"/>
                <a:cs typeface="Lexend"/>
                <a:sym typeface="Lexend"/>
              </a:endParaRPr>
            </a:p>
          </p:txBody>
        </p:sp>
      </p:grpSp>
      <p:sp>
        <p:nvSpPr>
          <p:cNvPr id="165" name="Google Shape;165;g3863e7ae539_2_1"/>
          <p:cNvSpPr txBox="1"/>
          <p:nvPr/>
        </p:nvSpPr>
        <p:spPr>
          <a:xfrm>
            <a:off x="495252" y="6439031"/>
            <a:ext cx="100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97D"/>
              </a:buClr>
              <a:buSzPts val="1800"/>
              <a:buFont typeface="Arial"/>
              <a:buNone/>
            </a:pPr>
            <a:r>
              <a:rPr lang="en-US" sz="1800" b="1" i="0" u="none" strike="noStrike" cap="none">
                <a:solidFill>
                  <a:srgbClr val="1F497D"/>
                </a:solidFill>
                <a:latin typeface="Calibri"/>
                <a:ea typeface="Calibri"/>
                <a:cs typeface="Calibri"/>
                <a:sym typeface="Calibri"/>
              </a:rPr>
              <a:t>National</a:t>
            </a:r>
            <a:endParaRPr sz="1400" b="0" i="0" u="none" strike="noStrike" cap="none">
              <a:solidFill>
                <a:srgbClr val="000000"/>
              </a:solidFill>
              <a:latin typeface="Arial"/>
              <a:ea typeface="Arial"/>
              <a:cs typeface="Arial"/>
              <a:sym typeface="Arial"/>
            </a:endParaRPr>
          </a:p>
        </p:txBody>
      </p:sp>
      <p:sp>
        <p:nvSpPr>
          <p:cNvPr id="166" name="Google Shape;166;g3863e7ae539_2_1"/>
          <p:cNvSpPr txBox="1"/>
          <p:nvPr/>
        </p:nvSpPr>
        <p:spPr>
          <a:xfrm>
            <a:off x="5834253" y="6456027"/>
            <a:ext cx="80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497D"/>
              </a:buClr>
              <a:buSzPts val="1800"/>
              <a:buFont typeface="Arial"/>
              <a:buNone/>
            </a:pPr>
            <a:r>
              <a:rPr lang="en-US" sz="1800" b="1" i="0" u="none" strike="noStrike" cap="none">
                <a:solidFill>
                  <a:srgbClr val="1F497D"/>
                </a:solidFill>
                <a:latin typeface="Calibri"/>
                <a:ea typeface="Calibri"/>
                <a:cs typeface="Calibri"/>
                <a:sym typeface="Calibri"/>
              </a:rPr>
              <a:t>Local</a:t>
            </a:r>
            <a:endParaRPr sz="1400" b="0" i="0" u="none" strike="noStrike" cap="none">
              <a:solidFill>
                <a:srgbClr val="000000"/>
              </a:solidFill>
              <a:latin typeface="Arial"/>
              <a:ea typeface="Arial"/>
              <a:cs typeface="Arial"/>
              <a:sym typeface="Arial"/>
            </a:endParaRPr>
          </a:p>
        </p:txBody>
      </p:sp>
      <p:sp>
        <p:nvSpPr>
          <p:cNvPr id="167" name="Google Shape;167;g3863e7ae539_2_1"/>
          <p:cNvSpPr/>
          <p:nvPr/>
        </p:nvSpPr>
        <p:spPr>
          <a:xfrm>
            <a:off x="2137287" y="4501568"/>
            <a:ext cx="1030200" cy="7734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68" name="Google Shape;168;g3863e7ae539_2_1"/>
          <p:cNvCxnSpPr/>
          <p:nvPr/>
        </p:nvCxnSpPr>
        <p:spPr>
          <a:xfrm>
            <a:off x="1833446" y="2437024"/>
            <a:ext cx="0" cy="4035600"/>
          </a:xfrm>
          <a:prstGeom prst="straightConnector1">
            <a:avLst/>
          </a:prstGeom>
          <a:noFill/>
          <a:ln w="9525" cap="flat" cmpd="sng">
            <a:solidFill>
              <a:srgbClr val="4A7DBA"/>
            </a:solidFill>
            <a:prstDash val="solid"/>
            <a:round/>
            <a:headEnd type="none" w="sm" len="sm"/>
            <a:tailEnd type="none" w="sm" len="sm"/>
          </a:ln>
        </p:spPr>
      </p:cxnSp>
      <p:grpSp>
        <p:nvGrpSpPr>
          <p:cNvPr id="169" name="Google Shape;169;g3863e7ae539_2_1"/>
          <p:cNvGrpSpPr/>
          <p:nvPr/>
        </p:nvGrpSpPr>
        <p:grpSpPr>
          <a:xfrm>
            <a:off x="251136" y="4698161"/>
            <a:ext cx="864530" cy="527400"/>
            <a:chOff x="364496" y="4698161"/>
            <a:chExt cx="864530" cy="527400"/>
          </a:xfrm>
        </p:grpSpPr>
        <p:sp>
          <p:nvSpPr>
            <p:cNvPr id="170" name="Google Shape;170;g3863e7ae539_2_1"/>
            <p:cNvSpPr/>
            <p:nvPr/>
          </p:nvSpPr>
          <p:spPr>
            <a:xfrm>
              <a:off x="364496" y="4698161"/>
              <a:ext cx="778800" cy="5274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g3863e7ae539_2_1"/>
            <p:cNvSpPr txBox="1"/>
            <p:nvPr/>
          </p:nvSpPr>
          <p:spPr>
            <a:xfrm>
              <a:off x="428926" y="4750120"/>
              <a:ext cx="80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a:solidFill>
                    <a:srgbClr val="000000"/>
                  </a:solidFill>
                  <a:highlight>
                    <a:srgbClr val="FFFFFF"/>
                  </a:highlight>
                  <a:latin typeface="Calibri"/>
                  <a:ea typeface="Calibri"/>
                  <a:cs typeface="Calibri"/>
                  <a:sym typeface="Calibri"/>
                </a:rPr>
                <a:t>NEMA</a:t>
              </a:r>
              <a:r>
                <a:rPr lang="en-US" sz="1200" b="0" i="0" u="none" strike="noStrike" cap="none">
                  <a:solidFill>
                    <a:srgbClr val="FF0000"/>
                  </a:solidFill>
                  <a:highlight>
                    <a:srgbClr val="FFFFFF"/>
                  </a:highlight>
                  <a:latin typeface="Calibri"/>
                  <a:ea typeface="Calibri"/>
                  <a:cs typeface="Calibri"/>
                  <a:sym typeface="Calibri"/>
                </a:rPr>
                <a:t> DPC</a:t>
              </a:r>
              <a:endParaRPr sz="1200" b="0" i="0" u="none" strike="noStrike" cap="none">
                <a:solidFill>
                  <a:srgbClr val="FF0000"/>
                </a:solidFill>
                <a:highlight>
                  <a:srgbClr val="FFFFFF"/>
                </a:highlight>
                <a:latin typeface="Calibri"/>
                <a:ea typeface="Calibri"/>
                <a:cs typeface="Calibri"/>
                <a:sym typeface="Calibri"/>
              </a:endParaRPr>
            </a:p>
          </p:txBody>
        </p:sp>
      </p:grpSp>
      <p:sp>
        <p:nvSpPr>
          <p:cNvPr id="172" name="Google Shape;172;g3863e7ae539_2_1"/>
          <p:cNvSpPr/>
          <p:nvPr/>
        </p:nvSpPr>
        <p:spPr>
          <a:xfrm>
            <a:off x="333765" y="5610103"/>
            <a:ext cx="848400" cy="7233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g3863e7ae539_2_1"/>
          <p:cNvSpPr txBox="1"/>
          <p:nvPr/>
        </p:nvSpPr>
        <p:spPr>
          <a:xfrm>
            <a:off x="295098" y="5731900"/>
            <a:ext cx="1161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National media</a:t>
            </a:r>
            <a:endParaRPr sz="1600" b="0" i="0" u="none" strike="noStrike" cap="none">
              <a:solidFill>
                <a:srgbClr val="000000"/>
              </a:solidFill>
              <a:latin typeface="Calibri"/>
              <a:ea typeface="Calibri"/>
              <a:cs typeface="Calibri"/>
              <a:sym typeface="Calibri"/>
            </a:endParaRPr>
          </a:p>
        </p:txBody>
      </p:sp>
      <p:sp>
        <p:nvSpPr>
          <p:cNvPr id="174" name="Google Shape;174;g3863e7ae539_2_1"/>
          <p:cNvSpPr txBox="1"/>
          <p:nvPr/>
        </p:nvSpPr>
        <p:spPr>
          <a:xfrm>
            <a:off x="2081617" y="4577418"/>
            <a:ext cx="14010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Local EMA </a:t>
            </a:r>
            <a:r>
              <a:rPr lang="en-US" sz="1300" b="0" i="0" u="none" strike="noStrike" cap="none">
                <a:solidFill>
                  <a:srgbClr val="FF0000"/>
                </a:solidFill>
                <a:latin typeface="Calibri"/>
                <a:ea typeface="Calibri"/>
                <a:cs typeface="Calibri"/>
                <a:sym typeface="Calibri"/>
              </a:rPr>
              <a:t>Municipality</a:t>
            </a:r>
            <a:endParaRPr sz="1300" b="0" i="0" u="none" strike="noStrike" cap="none">
              <a:solidFill>
                <a:srgbClr val="FF0000"/>
              </a:solidFill>
              <a:latin typeface="Calibri"/>
              <a:ea typeface="Calibri"/>
              <a:cs typeface="Calibri"/>
              <a:sym typeface="Calibri"/>
            </a:endParaRPr>
          </a:p>
        </p:txBody>
      </p:sp>
      <p:sp>
        <p:nvSpPr>
          <p:cNvPr id="175" name="Google Shape;175;g3863e7ae539_2_1"/>
          <p:cNvSpPr/>
          <p:nvPr/>
        </p:nvSpPr>
        <p:spPr>
          <a:xfrm>
            <a:off x="7380718" y="5225499"/>
            <a:ext cx="863400" cy="141900"/>
          </a:xfrm>
          <a:prstGeom prst="rightArrow">
            <a:avLst>
              <a:gd name="adj1" fmla="val 100000"/>
              <a:gd name="adj2" fmla="val 50000"/>
            </a:avLst>
          </a:prstGeom>
          <a:solidFill>
            <a:srgbClr val="494429"/>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6" name="Google Shape;176;g3863e7ae539_2_1"/>
          <p:cNvSpPr/>
          <p:nvPr/>
        </p:nvSpPr>
        <p:spPr>
          <a:xfrm rot="5400000">
            <a:off x="446421" y="5342597"/>
            <a:ext cx="457800" cy="180900"/>
          </a:xfrm>
          <a:prstGeom prst="rightArrow">
            <a:avLst>
              <a:gd name="adj1" fmla="val 50000"/>
              <a:gd name="adj2" fmla="val 50000"/>
            </a:avLst>
          </a:prstGeom>
          <a:solidFill>
            <a:srgbClr val="494429"/>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77" name="Google Shape;177;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1284" y="4086139"/>
            <a:ext cx="470464" cy="470464"/>
          </a:xfrm>
          <a:prstGeom prst="rect">
            <a:avLst/>
          </a:prstGeom>
          <a:noFill/>
          <a:ln>
            <a:noFill/>
          </a:ln>
        </p:spPr>
      </p:pic>
      <p:pic>
        <p:nvPicPr>
          <p:cNvPr id="178" name="Google Shape;178;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32030" y="4222636"/>
            <a:ext cx="470464" cy="470464"/>
          </a:xfrm>
          <a:prstGeom prst="rect">
            <a:avLst/>
          </a:prstGeom>
          <a:noFill/>
          <a:ln>
            <a:noFill/>
          </a:ln>
        </p:spPr>
      </p:pic>
      <p:pic>
        <p:nvPicPr>
          <p:cNvPr id="179" name="Google Shape;179;g3863e7ae539_2_1" descr="Warning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06393" y="5197790"/>
            <a:ext cx="436424" cy="436424"/>
          </a:xfrm>
          <a:prstGeom prst="rect">
            <a:avLst/>
          </a:prstGeom>
          <a:noFill/>
          <a:ln>
            <a:noFill/>
          </a:ln>
        </p:spPr>
      </p:pic>
      <p:sp>
        <p:nvSpPr>
          <p:cNvPr id="180" name="Google Shape;180;g3863e7ae539_2_1"/>
          <p:cNvSpPr txBox="1"/>
          <p:nvPr/>
        </p:nvSpPr>
        <p:spPr>
          <a:xfrm>
            <a:off x="1079728" y="1146690"/>
            <a:ext cx="74946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LOCAL LEVEL WARNING CHAIN</a:t>
            </a:r>
            <a:endParaRPr sz="2800" b="1" i="0" u="none" strike="noStrike" cap="none">
              <a:solidFill>
                <a:srgbClr val="FF0000"/>
              </a:solidFill>
              <a:latin typeface="Calibri"/>
              <a:ea typeface="Calibri"/>
              <a:cs typeface="Calibri"/>
              <a:sym typeface="Calibri"/>
            </a:endParaRPr>
          </a:p>
        </p:txBody>
      </p:sp>
      <p:sp>
        <p:nvSpPr>
          <p:cNvPr id="181" name="Google Shape;181;g3863e7ae539_2_1"/>
          <p:cNvSpPr/>
          <p:nvPr/>
        </p:nvSpPr>
        <p:spPr>
          <a:xfrm>
            <a:off x="2016701" y="5887625"/>
            <a:ext cx="1161000" cy="5850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g3863e7ae539_2_1"/>
          <p:cNvSpPr txBox="1"/>
          <p:nvPr/>
        </p:nvSpPr>
        <p:spPr>
          <a:xfrm>
            <a:off x="1979989" y="5921850"/>
            <a:ext cx="1267200" cy="383100"/>
          </a:xfrm>
          <a:prstGeom prst="rect">
            <a:avLst/>
          </a:prstGeom>
          <a:noFill/>
          <a:ln>
            <a:noFill/>
          </a:ln>
        </p:spPr>
        <p:txBody>
          <a:bodyPr spcFirstLastPara="1" wrap="square" lIns="91425" tIns="45700" rIns="91425" bIns="45700" anchor="t" anchorCtr="0">
            <a:spAutoFit/>
          </a:bodyPr>
          <a:lstStyle/>
          <a:p>
            <a:pPr marL="0" marR="59055" lvl="0" indent="0" algn="l" rtl="0">
              <a:lnSpc>
                <a:spcPct val="85833"/>
              </a:lnSpc>
              <a:spcBef>
                <a:spcPts val="10"/>
              </a:spcBef>
              <a:spcAft>
                <a:spcPts val="0"/>
              </a:spcAft>
              <a:buClr>
                <a:srgbClr val="000000"/>
              </a:buClr>
              <a:buSzPts val="1100"/>
              <a:buFont typeface="Arial"/>
              <a:buNone/>
            </a:pPr>
            <a:r>
              <a:rPr lang="en-US" sz="1100" i="0" u="none" strike="noStrike" cap="none">
                <a:solidFill>
                  <a:srgbClr val="000000"/>
                </a:solidFill>
                <a:latin typeface="Arial Narrow"/>
                <a:ea typeface="Arial Narrow"/>
                <a:cs typeface="Arial Narrow"/>
                <a:sym typeface="Arial Narrow"/>
              </a:rPr>
              <a:t>Municipal Civil Protection Manager</a:t>
            </a:r>
            <a:endParaRPr sz="1400" i="0" u="none" strike="noStrike" cap="none">
              <a:solidFill>
                <a:srgbClr val="FF0000"/>
              </a:solidFill>
            </a:endParaRPr>
          </a:p>
        </p:txBody>
      </p:sp>
      <p:sp>
        <p:nvSpPr>
          <p:cNvPr id="183" name="Google Shape;183;g3863e7ae539_2_1"/>
          <p:cNvSpPr txBox="1"/>
          <p:nvPr/>
        </p:nvSpPr>
        <p:spPr>
          <a:xfrm>
            <a:off x="273504" y="4583723"/>
            <a:ext cx="531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508105" y="2405896"/>
            <a:ext cx="470464" cy="470464"/>
          </a:xfrm>
          <a:prstGeom prst="rect">
            <a:avLst/>
          </a:prstGeom>
          <a:noFill/>
          <a:ln>
            <a:noFill/>
          </a:ln>
        </p:spPr>
      </p:pic>
      <p:pic>
        <p:nvPicPr>
          <p:cNvPr id="185" name="Google Shape;185;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661997" y="5349422"/>
            <a:ext cx="470464" cy="470464"/>
          </a:xfrm>
          <a:prstGeom prst="rect">
            <a:avLst/>
          </a:prstGeom>
          <a:noFill/>
          <a:ln>
            <a:noFill/>
          </a:ln>
        </p:spPr>
      </p:pic>
      <p:pic>
        <p:nvPicPr>
          <p:cNvPr id="186" name="Google Shape;186;g3863e7ae539_2_1" descr="Badge Cros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0435" y="5164898"/>
            <a:ext cx="531988" cy="531988"/>
          </a:xfrm>
          <a:prstGeom prst="rect">
            <a:avLst/>
          </a:prstGeom>
          <a:noFill/>
          <a:ln>
            <a:noFill/>
          </a:ln>
        </p:spPr>
      </p:pic>
      <p:sp>
        <p:nvSpPr>
          <p:cNvPr id="187" name="Google Shape;187;g3863e7ae539_2_1"/>
          <p:cNvSpPr/>
          <p:nvPr/>
        </p:nvSpPr>
        <p:spPr>
          <a:xfrm>
            <a:off x="251136" y="3358900"/>
            <a:ext cx="880500" cy="6744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NTWC</a:t>
            </a:r>
            <a:r>
              <a:rPr lang="en-US" sz="1800" b="0" i="0" u="none" strike="noStrike" cap="none">
                <a:solidFill>
                  <a:srgbClr val="FF0000"/>
                </a:solidFill>
                <a:latin typeface="Calibri"/>
                <a:ea typeface="Calibri"/>
                <a:cs typeface="Calibri"/>
                <a:sym typeface="Calibri"/>
              </a:rPr>
              <a:t> SiAM</a:t>
            </a:r>
            <a:endParaRPr sz="800" b="0" i="0" u="none" strike="noStrike" cap="none">
              <a:solidFill>
                <a:srgbClr val="FF0000"/>
              </a:solidFill>
              <a:latin typeface="Calibri"/>
              <a:ea typeface="Calibri"/>
              <a:cs typeface="Calibri"/>
              <a:sym typeface="Calibri"/>
            </a:endParaRPr>
          </a:p>
        </p:txBody>
      </p:sp>
      <p:pic>
        <p:nvPicPr>
          <p:cNvPr id="188" name="Google Shape;188;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19720" y="2806635"/>
            <a:ext cx="470464" cy="470464"/>
          </a:xfrm>
          <a:prstGeom prst="rect">
            <a:avLst/>
          </a:prstGeom>
          <a:noFill/>
          <a:ln>
            <a:noFill/>
          </a:ln>
        </p:spPr>
      </p:pic>
      <p:sp>
        <p:nvSpPr>
          <p:cNvPr id="189" name="Google Shape;189;g3863e7ae539_2_1"/>
          <p:cNvSpPr/>
          <p:nvPr/>
        </p:nvSpPr>
        <p:spPr>
          <a:xfrm rot="-100626">
            <a:off x="1299526" y="5018819"/>
            <a:ext cx="533028" cy="173175"/>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0" name="Google Shape;190;g3863e7ae539_2_1"/>
          <p:cNvSpPr/>
          <p:nvPr/>
        </p:nvSpPr>
        <p:spPr>
          <a:xfrm rot="-100690">
            <a:off x="1306188" y="4653647"/>
            <a:ext cx="542933" cy="195083"/>
          </a:xfrm>
          <a:prstGeom prst="rightArrow">
            <a:avLst>
              <a:gd name="adj1" fmla="val 43082"/>
              <a:gd name="adj2" fmla="val 50000"/>
            </a:avLst>
          </a:prstGeom>
          <a:solidFill>
            <a:srgbClr val="C4BD97"/>
          </a:solidFill>
          <a:ln w="25400" cap="flat" cmpd="sng">
            <a:solidFill>
              <a:srgbClr val="C4BD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1" name="Google Shape;191;g3863e7ae539_2_1"/>
          <p:cNvSpPr/>
          <p:nvPr/>
        </p:nvSpPr>
        <p:spPr>
          <a:xfrm rot="-99929">
            <a:off x="1276247" y="4837208"/>
            <a:ext cx="526422" cy="173175"/>
          </a:xfrm>
          <a:prstGeom prst="rightArrow">
            <a:avLst>
              <a:gd name="adj1" fmla="val 50000"/>
              <a:gd name="adj2" fmla="val 50000"/>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36C09"/>
              </a:solidFill>
              <a:latin typeface="Calibri"/>
              <a:ea typeface="Calibri"/>
              <a:cs typeface="Calibri"/>
              <a:sym typeface="Calibri"/>
            </a:endParaRPr>
          </a:p>
        </p:txBody>
      </p:sp>
      <p:sp>
        <p:nvSpPr>
          <p:cNvPr id="192" name="Google Shape;192;g3863e7ae539_2_1"/>
          <p:cNvSpPr/>
          <p:nvPr/>
        </p:nvSpPr>
        <p:spPr>
          <a:xfrm>
            <a:off x="2217003" y="2125150"/>
            <a:ext cx="1030200" cy="5688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Mayor</a:t>
            </a:r>
            <a:endParaRPr sz="1800" b="0" i="0" u="none" strike="noStrike" cap="none">
              <a:solidFill>
                <a:srgbClr val="000000"/>
              </a:solidFill>
              <a:latin typeface="Calibri"/>
              <a:ea typeface="Calibri"/>
              <a:cs typeface="Calibri"/>
              <a:sym typeface="Calibri"/>
            </a:endParaRPr>
          </a:p>
        </p:txBody>
      </p:sp>
      <p:grpSp>
        <p:nvGrpSpPr>
          <p:cNvPr id="193" name="Google Shape;193;g3863e7ae539_2_1"/>
          <p:cNvGrpSpPr/>
          <p:nvPr/>
        </p:nvGrpSpPr>
        <p:grpSpPr>
          <a:xfrm>
            <a:off x="2345141" y="5332259"/>
            <a:ext cx="386307" cy="533103"/>
            <a:chOff x="4542931" y="4613423"/>
            <a:chExt cx="386307" cy="533103"/>
          </a:xfrm>
        </p:grpSpPr>
        <p:sp>
          <p:nvSpPr>
            <p:cNvPr id="194" name="Google Shape;194;g3863e7ae539_2_1"/>
            <p:cNvSpPr/>
            <p:nvPr/>
          </p:nvSpPr>
          <p:spPr>
            <a:xfrm rot="5400000">
              <a:off x="4362931" y="4793423"/>
              <a:ext cx="533100" cy="17310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5" name="Google Shape;195;g3863e7ae539_2_1"/>
            <p:cNvSpPr/>
            <p:nvPr/>
          </p:nvSpPr>
          <p:spPr>
            <a:xfrm rot="5400000">
              <a:off x="4579438" y="4796727"/>
              <a:ext cx="526500" cy="173100"/>
            </a:xfrm>
            <a:prstGeom prst="rightArrow">
              <a:avLst>
                <a:gd name="adj1" fmla="val 50000"/>
                <a:gd name="adj2" fmla="val 50000"/>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36C09"/>
                </a:solidFill>
                <a:latin typeface="Calibri"/>
                <a:ea typeface="Calibri"/>
                <a:cs typeface="Calibri"/>
                <a:sym typeface="Calibri"/>
              </a:endParaRPr>
            </a:p>
          </p:txBody>
        </p:sp>
      </p:grpSp>
      <p:sp>
        <p:nvSpPr>
          <p:cNvPr id="196" name="Google Shape;196;g3863e7ae539_2_1"/>
          <p:cNvSpPr/>
          <p:nvPr/>
        </p:nvSpPr>
        <p:spPr>
          <a:xfrm>
            <a:off x="4323808" y="1881543"/>
            <a:ext cx="3879600" cy="21741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71450" marR="0" lvl="0" indent="-184150" algn="l" rtl="0">
              <a:lnSpc>
                <a:spcPct val="100000"/>
              </a:lnSpc>
              <a:spcBef>
                <a:spcPts val="0"/>
              </a:spcBef>
              <a:spcAft>
                <a:spcPts val="0"/>
              </a:spcAft>
              <a:buSzPts val="2000"/>
              <a:buChar char="•"/>
            </a:pPr>
            <a:r>
              <a:rPr lang="en-US" b="1">
                <a:solidFill>
                  <a:srgbClr val="1F497D"/>
                </a:solidFill>
                <a:latin typeface="Calibri"/>
                <a:ea typeface="Calibri"/>
                <a:cs typeface="Calibri"/>
                <a:sym typeface="Calibri"/>
              </a:rPr>
              <a:t>Activation  and coordination C.O.C.</a:t>
            </a:r>
            <a:endParaRPr b="1">
              <a:solidFill>
                <a:srgbClr val="1F497D"/>
              </a:solidFill>
              <a:latin typeface="Calibri"/>
              <a:ea typeface="Calibri"/>
              <a:cs typeface="Calibri"/>
              <a:sym typeface="Calibri"/>
            </a:endParaRPr>
          </a:p>
          <a:p>
            <a:pPr marL="171450" marR="0" lvl="0" indent="-184150" algn="l" rtl="0">
              <a:lnSpc>
                <a:spcPct val="100000"/>
              </a:lnSpc>
              <a:spcBef>
                <a:spcPts val="0"/>
              </a:spcBef>
              <a:spcAft>
                <a:spcPts val="0"/>
              </a:spcAft>
              <a:buSzPts val="2000"/>
              <a:buChar char="•"/>
            </a:pPr>
            <a:r>
              <a:rPr lang="en-US" b="1">
                <a:solidFill>
                  <a:srgbClr val="1F497D"/>
                </a:solidFill>
                <a:latin typeface="Calibri"/>
                <a:ea typeface="Calibri"/>
                <a:cs typeface="Calibri"/>
                <a:sym typeface="Calibri"/>
              </a:rPr>
              <a:t>Prefetture</a:t>
            </a:r>
            <a:endParaRPr b="1">
              <a:solidFill>
                <a:srgbClr val="1F497D"/>
              </a:solidFill>
              <a:latin typeface="Calibri"/>
              <a:ea typeface="Calibri"/>
              <a:cs typeface="Calibri"/>
              <a:sym typeface="Calibri"/>
            </a:endParaRPr>
          </a:p>
          <a:p>
            <a:pPr marL="171450" marR="0" lvl="0" indent="-184150" algn="l" rtl="0">
              <a:lnSpc>
                <a:spcPct val="100000"/>
              </a:lnSpc>
              <a:spcBef>
                <a:spcPts val="0"/>
              </a:spcBef>
              <a:spcAft>
                <a:spcPts val="0"/>
              </a:spcAft>
              <a:buSzPts val="2000"/>
              <a:buChar char="•"/>
            </a:pPr>
            <a:r>
              <a:rPr lang="en-US" b="1">
                <a:solidFill>
                  <a:srgbClr val="1F497D"/>
                </a:solidFill>
                <a:latin typeface="Calibri"/>
                <a:ea typeface="Calibri"/>
                <a:cs typeface="Calibri"/>
                <a:sym typeface="Calibri"/>
              </a:rPr>
              <a:t>Regional CPA</a:t>
            </a:r>
            <a:endParaRPr b="1">
              <a:solidFill>
                <a:srgbClr val="1F497D"/>
              </a:solidFill>
              <a:latin typeface="Calibri"/>
              <a:ea typeface="Calibri"/>
              <a:cs typeface="Calibri"/>
              <a:sym typeface="Calibri"/>
            </a:endParaRPr>
          </a:p>
          <a:p>
            <a:pPr marL="171450" marR="0" lvl="0" indent="-184150" algn="l" rtl="0">
              <a:lnSpc>
                <a:spcPct val="100000"/>
              </a:lnSpc>
              <a:spcBef>
                <a:spcPts val="0"/>
              </a:spcBef>
              <a:spcAft>
                <a:spcPts val="0"/>
              </a:spcAft>
              <a:buSzPts val="2000"/>
              <a:buChar char="•"/>
            </a:pPr>
            <a:r>
              <a:rPr lang="en-US" b="1">
                <a:solidFill>
                  <a:srgbClr val="1F497D"/>
                </a:solidFill>
                <a:latin typeface="Calibri"/>
                <a:ea typeface="Calibri"/>
                <a:cs typeface="Calibri"/>
                <a:sym typeface="Calibri"/>
              </a:rPr>
              <a:t>Interface MCPM</a:t>
            </a:r>
            <a:endParaRPr b="1">
              <a:solidFill>
                <a:srgbClr val="1F497D"/>
              </a:solidFill>
              <a:latin typeface="Calibri"/>
              <a:ea typeface="Calibri"/>
              <a:cs typeface="Calibri"/>
              <a:sym typeface="Calibri"/>
            </a:endParaRPr>
          </a:p>
          <a:p>
            <a:pPr marL="171450" marR="0" lvl="0" indent="-184150" algn="l" rtl="0">
              <a:lnSpc>
                <a:spcPct val="100000"/>
              </a:lnSpc>
              <a:spcBef>
                <a:spcPts val="0"/>
              </a:spcBef>
              <a:spcAft>
                <a:spcPts val="0"/>
              </a:spcAft>
              <a:buSzPts val="2000"/>
              <a:buChar char="•"/>
            </a:pPr>
            <a:r>
              <a:rPr lang="en-US" b="1">
                <a:solidFill>
                  <a:srgbClr val="1F497D"/>
                </a:solidFill>
                <a:latin typeface="Calibri"/>
                <a:ea typeface="Calibri"/>
                <a:cs typeface="Calibri"/>
                <a:sym typeface="Calibri"/>
              </a:rPr>
              <a:t>Order evacuation</a:t>
            </a:r>
            <a:endParaRPr b="1">
              <a:solidFill>
                <a:srgbClr val="1F497D"/>
              </a:solidFill>
              <a:latin typeface="Calibri"/>
              <a:ea typeface="Calibri"/>
              <a:cs typeface="Calibri"/>
              <a:sym typeface="Calibri"/>
            </a:endParaRPr>
          </a:p>
          <a:p>
            <a:pPr marL="171450" marR="0" lvl="0" indent="-184150" algn="l" rtl="0">
              <a:lnSpc>
                <a:spcPct val="100000"/>
              </a:lnSpc>
              <a:spcBef>
                <a:spcPts val="0"/>
              </a:spcBef>
              <a:spcAft>
                <a:spcPts val="0"/>
              </a:spcAft>
              <a:buSzPts val="2000"/>
              <a:buChar char="•"/>
            </a:pPr>
            <a:r>
              <a:rPr lang="en-US" b="1">
                <a:solidFill>
                  <a:srgbClr val="1F497D"/>
                </a:solidFill>
                <a:latin typeface="Calibri"/>
                <a:ea typeface="Calibri"/>
                <a:cs typeface="Calibri"/>
                <a:sym typeface="Calibri"/>
              </a:rPr>
              <a:t>Order road network closure and further measures</a:t>
            </a:r>
            <a:endParaRPr sz="1700" b="0" i="0" u="none" strike="noStrike" cap="none">
              <a:solidFill>
                <a:srgbClr val="1F497D"/>
              </a:solidFill>
              <a:latin typeface="Calibri"/>
              <a:ea typeface="Calibri"/>
              <a:cs typeface="Calibri"/>
              <a:sym typeface="Calibri"/>
            </a:endParaRPr>
          </a:p>
        </p:txBody>
      </p:sp>
      <p:sp>
        <p:nvSpPr>
          <p:cNvPr id="197" name="Google Shape;197;g3863e7ae539_2_1"/>
          <p:cNvSpPr/>
          <p:nvPr/>
        </p:nvSpPr>
        <p:spPr>
          <a:xfrm>
            <a:off x="3230590" y="2239835"/>
            <a:ext cx="983400" cy="203400"/>
          </a:xfrm>
          <a:prstGeom prst="rightArrow">
            <a:avLst>
              <a:gd name="adj1" fmla="val 53110"/>
              <a:gd name="adj2" fmla="val 50000"/>
            </a:avLst>
          </a:prstGeom>
          <a:solidFill>
            <a:srgbClr val="5F497A"/>
          </a:solidFill>
          <a:ln w="25400" cap="flat" cmpd="sng">
            <a:solidFill>
              <a:srgbClr val="5F497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98" name="Google Shape;198;g3863e7ae539_2_1"/>
          <p:cNvGrpSpPr/>
          <p:nvPr/>
        </p:nvGrpSpPr>
        <p:grpSpPr>
          <a:xfrm>
            <a:off x="371432" y="4069681"/>
            <a:ext cx="607779" cy="544474"/>
            <a:chOff x="2429820" y="2954211"/>
            <a:chExt cx="607779" cy="544474"/>
          </a:xfrm>
        </p:grpSpPr>
        <p:sp>
          <p:nvSpPr>
            <p:cNvPr id="199" name="Google Shape;199;g3863e7ae539_2_1"/>
            <p:cNvSpPr/>
            <p:nvPr/>
          </p:nvSpPr>
          <p:spPr>
            <a:xfrm rot="5400000">
              <a:off x="2249820" y="3134211"/>
              <a:ext cx="533100" cy="17310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0" name="Google Shape;200;g3863e7ae539_2_1"/>
            <p:cNvSpPr/>
            <p:nvPr/>
          </p:nvSpPr>
          <p:spPr>
            <a:xfrm rot="5400000">
              <a:off x="2668449" y="3129535"/>
              <a:ext cx="543000" cy="195300"/>
            </a:xfrm>
            <a:prstGeom prst="rightArrow">
              <a:avLst>
                <a:gd name="adj1" fmla="val 43082"/>
                <a:gd name="adj2" fmla="val 50000"/>
              </a:avLst>
            </a:prstGeom>
            <a:solidFill>
              <a:srgbClr val="C4BD97"/>
            </a:solidFill>
            <a:ln w="25400" cap="flat" cmpd="sng">
              <a:solidFill>
                <a:srgbClr val="C4BD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1" name="Google Shape;201;g3863e7ae539_2_1"/>
            <p:cNvSpPr/>
            <p:nvPr/>
          </p:nvSpPr>
          <p:spPr>
            <a:xfrm rot="5400000">
              <a:off x="2466327" y="3137515"/>
              <a:ext cx="526500" cy="173100"/>
            </a:xfrm>
            <a:prstGeom prst="rightArrow">
              <a:avLst>
                <a:gd name="adj1" fmla="val 50000"/>
                <a:gd name="adj2" fmla="val 50000"/>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36C09"/>
                </a:solidFill>
                <a:latin typeface="Calibri"/>
                <a:ea typeface="Calibri"/>
                <a:cs typeface="Calibri"/>
                <a:sym typeface="Calibri"/>
              </a:endParaRPr>
            </a:p>
          </p:txBody>
        </p:sp>
      </p:grpSp>
      <p:grpSp>
        <p:nvGrpSpPr>
          <p:cNvPr id="202" name="Google Shape;202;g3863e7ae539_2_1"/>
          <p:cNvGrpSpPr/>
          <p:nvPr/>
        </p:nvGrpSpPr>
        <p:grpSpPr>
          <a:xfrm>
            <a:off x="371432" y="2716926"/>
            <a:ext cx="607779" cy="544474"/>
            <a:chOff x="2429820" y="2954211"/>
            <a:chExt cx="607779" cy="544474"/>
          </a:xfrm>
        </p:grpSpPr>
        <p:sp>
          <p:nvSpPr>
            <p:cNvPr id="203" name="Google Shape;203;g3863e7ae539_2_1"/>
            <p:cNvSpPr/>
            <p:nvPr/>
          </p:nvSpPr>
          <p:spPr>
            <a:xfrm rot="5400000">
              <a:off x="2249820" y="3134211"/>
              <a:ext cx="533100" cy="17310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4" name="Google Shape;204;g3863e7ae539_2_1"/>
            <p:cNvSpPr/>
            <p:nvPr/>
          </p:nvSpPr>
          <p:spPr>
            <a:xfrm rot="5400000">
              <a:off x="2668449" y="3129535"/>
              <a:ext cx="543000" cy="195300"/>
            </a:xfrm>
            <a:prstGeom prst="rightArrow">
              <a:avLst>
                <a:gd name="adj1" fmla="val 43082"/>
                <a:gd name="adj2" fmla="val 50000"/>
              </a:avLst>
            </a:prstGeom>
            <a:solidFill>
              <a:srgbClr val="C4BD97"/>
            </a:solidFill>
            <a:ln w="25400" cap="flat" cmpd="sng">
              <a:solidFill>
                <a:srgbClr val="C4BD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5" name="Google Shape;205;g3863e7ae539_2_1"/>
            <p:cNvSpPr/>
            <p:nvPr/>
          </p:nvSpPr>
          <p:spPr>
            <a:xfrm rot="5400000">
              <a:off x="2466327" y="3137515"/>
              <a:ext cx="526500" cy="173100"/>
            </a:xfrm>
            <a:prstGeom prst="rightArrow">
              <a:avLst>
                <a:gd name="adj1" fmla="val 50000"/>
                <a:gd name="adj2" fmla="val 50000"/>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36C09"/>
                </a:solidFill>
                <a:latin typeface="Calibri"/>
                <a:ea typeface="Calibri"/>
                <a:cs typeface="Calibri"/>
                <a:sym typeface="Calibri"/>
              </a:endParaRPr>
            </a:p>
          </p:txBody>
        </p:sp>
      </p:grpSp>
      <p:sp>
        <p:nvSpPr>
          <p:cNvPr id="206" name="Google Shape;206;g3863e7ae539_2_1"/>
          <p:cNvSpPr/>
          <p:nvPr/>
        </p:nvSpPr>
        <p:spPr>
          <a:xfrm>
            <a:off x="3245244" y="6082867"/>
            <a:ext cx="983400" cy="203400"/>
          </a:xfrm>
          <a:prstGeom prst="rightArrow">
            <a:avLst>
              <a:gd name="adj1" fmla="val 53110"/>
              <a:gd name="adj2" fmla="val 50000"/>
            </a:avLst>
          </a:prstGeom>
          <a:solidFill>
            <a:srgbClr val="5F497A"/>
          </a:solidFill>
          <a:ln w="25400" cap="flat" cmpd="sng">
            <a:solidFill>
              <a:srgbClr val="5F497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07" name="Google Shape;207;g3863e7ae539_2_1"/>
          <p:cNvGrpSpPr/>
          <p:nvPr/>
        </p:nvGrpSpPr>
        <p:grpSpPr>
          <a:xfrm rot="10800000">
            <a:off x="2469184" y="2745612"/>
            <a:ext cx="435561" cy="1662910"/>
            <a:chOff x="4542931" y="4613423"/>
            <a:chExt cx="386307" cy="533103"/>
          </a:xfrm>
        </p:grpSpPr>
        <p:sp>
          <p:nvSpPr>
            <p:cNvPr id="208" name="Google Shape;208;g3863e7ae539_2_1"/>
            <p:cNvSpPr/>
            <p:nvPr/>
          </p:nvSpPr>
          <p:spPr>
            <a:xfrm rot="5400000">
              <a:off x="4362931" y="4793423"/>
              <a:ext cx="533100" cy="17310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9" name="Google Shape;209;g3863e7ae539_2_1"/>
            <p:cNvSpPr/>
            <p:nvPr/>
          </p:nvSpPr>
          <p:spPr>
            <a:xfrm rot="5400000">
              <a:off x="4579438" y="4796727"/>
              <a:ext cx="526500" cy="173100"/>
            </a:xfrm>
            <a:prstGeom prst="rightArrow">
              <a:avLst>
                <a:gd name="adj1" fmla="val 50000"/>
                <a:gd name="adj2" fmla="val 50000"/>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36C09"/>
                </a:solidFill>
                <a:latin typeface="Calibri"/>
                <a:ea typeface="Calibri"/>
                <a:cs typeface="Calibri"/>
                <a:sym typeface="Calibri"/>
              </a:endParaRPr>
            </a:p>
          </p:txBody>
        </p:sp>
      </p:grpSp>
      <p:sp>
        <p:nvSpPr>
          <p:cNvPr id="210" name="Google Shape;210;g3863e7ae539_2_1"/>
          <p:cNvSpPr/>
          <p:nvPr/>
        </p:nvSpPr>
        <p:spPr>
          <a:xfrm>
            <a:off x="251136" y="2030722"/>
            <a:ext cx="848400" cy="7233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g3863e7ae539_2_1"/>
          <p:cNvSpPr txBox="1"/>
          <p:nvPr/>
        </p:nvSpPr>
        <p:spPr>
          <a:xfrm>
            <a:off x="251136" y="2213970"/>
            <a:ext cx="89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a:solidFill>
                  <a:srgbClr val="000000"/>
                </a:solidFill>
                <a:latin typeface="Calibri"/>
                <a:ea typeface="Calibri"/>
                <a:cs typeface="Calibri"/>
                <a:sym typeface="Calibri"/>
              </a:rPr>
              <a:t>TSP</a:t>
            </a:r>
            <a:r>
              <a:rPr lang="en-US" sz="1400" b="0" i="0" u="none" strike="noStrike" cap="none">
                <a:solidFill>
                  <a:srgbClr val="FF0000"/>
                </a:solidFill>
                <a:latin typeface="Calibri"/>
                <a:ea typeface="Calibri"/>
                <a:cs typeface="Calibri"/>
                <a:sym typeface="Calibri"/>
              </a:rPr>
              <a:t> CAT</a:t>
            </a:r>
            <a:endParaRPr sz="600" b="0" i="0" u="none" strike="noStrike" cap="none">
              <a:solidFill>
                <a:srgbClr val="FF0000"/>
              </a:solidFill>
              <a:latin typeface="Calibri"/>
              <a:ea typeface="Calibri"/>
              <a:cs typeface="Calibri"/>
              <a:sym typeface="Calibri"/>
            </a:endParaRPr>
          </a:p>
        </p:txBody>
      </p:sp>
      <p:pic>
        <p:nvPicPr>
          <p:cNvPr id="212" name="Google Shape;212;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508105" y="5608346"/>
            <a:ext cx="470464" cy="470464"/>
          </a:xfrm>
          <a:prstGeom prst="rect">
            <a:avLst/>
          </a:prstGeom>
          <a:noFill/>
          <a:ln>
            <a:noFill/>
          </a:ln>
        </p:spPr>
      </p:pic>
      <p:pic>
        <p:nvPicPr>
          <p:cNvPr id="213" name="Google Shape;213;g3863e7ae539_2_1" descr="Badge Tick1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04755" y="3362536"/>
            <a:ext cx="470464" cy="470464"/>
          </a:xfrm>
          <a:prstGeom prst="rect">
            <a:avLst/>
          </a:prstGeom>
          <a:noFill/>
          <a:ln>
            <a:noFill/>
          </a:ln>
        </p:spPr>
      </p:pic>
      <p:grpSp>
        <p:nvGrpSpPr>
          <p:cNvPr id="214" name="Google Shape;214;g3863e7ae539_2_1"/>
          <p:cNvGrpSpPr/>
          <p:nvPr/>
        </p:nvGrpSpPr>
        <p:grpSpPr>
          <a:xfrm>
            <a:off x="7598263" y="4317600"/>
            <a:ext cx="1233362" cy="1575600"/>
            <a:chOff x="7458813" y="4623825"/>
            <a:chExt cx="1233362" cy="1575600"/>
          </a:xfrm>
        </p:grpSpPr>
        <p:sp>
          <p:nvSpPr>
            <p:cNvPr id="215" name="Google Shape;215;g3863e7ae539_2_1"/>
            <p:cNvSpPr/>
            <p:nvPr/>
          </p:nvSpPr>
          <p:spPr>
            <a:xfrm rot="5400000">
              <a:off x="7669925" y="5177175"/>
              <a:ext cx="1575600" cy="4689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16" name="Google Shape;216;g3863e7ae539_2_1" descr="Warning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06602" y="5753531"/>
              <a:ext cx="436424" cy="436424"/>
            </a:xfrm>
            <a:prstGeom prst="rect">
              <a:avLst/>
            </a:prstGeom>
            <a:noFill/>
            <a:ln>
              <a:noFill/>
            </a:ln>
          </p:spPr>
        </p:pic>
        <p:pic>
          <p:nvPicPr>
            <p:cNvPr id="217" name="Google Shape;217;g3863e7ae539_2_1" descr="Badge Cros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458813" y="4952135"/>
              <a:ext cx="531988" cy="531988"/>
            </a:xfrm>
            <a:prstGeom prst="rect">
              <a:avLst/>
            </a:prstGeom>
            <a:noFill/>
            <a:ln>
              <a:noFill/>
            </a:ln>
          </p:spPr>
        </p:pic>
        <p:sp>
          <p:nvSpPr>
            <p:cNvPr id="218" name="Google Shape;218;g3863e7ae539_2_1"/>
            <p:cNvSpPr txBox="1"/>
            <p:nvPr/>
          </p:nvSpPr>
          <p:spPr>
            <a:xfrm rot="-5400000" flipH="1">
              <a:off x="7732958" y="5248400"/>
              <a:ext cx="1401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Local </a:t>
              </a:r>
              <a:r>
                <a:rPr lang="en-US" sz="1800">
                  <a:latin typeface="Calibri"/>
                  <a:ea typeface="Calibri"/>
                  <a:cs typeface="Calibri"/>
                  <a:sym typeface="Calibri"/>
                </a:rPr>
                <a:t>Media</a:t>
              </a:r>
              <a:r>
                <a:rPr lang="en-US" sz="1800" b="0" i="0" u="none" strike="noStrike" cap="none">
                  <a:solidFill>
                    <a:srgbClr val="000000"/>
                  </a:solidFill>
                  <a:latin typeface="Calibri"/>
                  <a:ea typeface="Calibri"/>
                  <a:cs typeface="Calibri"/>
                  <a:sym typeface="Calibri"/>
                </a:rPr>
                <a:t> </a:t>
              </a:r>
              <a:endParaRPr sz="1300" b="0" i="0" u="none" strike="noStrike" cap="none">
                <a:solidFill>
                  <a:srgbClr val="FF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39ac95aaf91_0_257"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224" name="Google Shape;224;g39ac95aaf91_0_257"/>
          <p:cNvGrpSpPr/>
          <p:nvPr/>
        </p:nvGrpSpPr>
        <p:grpSpPr>
          <a:xfrm>
            <a:off x="29308" y="12"/>
            <a:ext cx="1600200" cy="1280160"/>
            <a:chOff x="0" y="12"/>
            <a:chExt cx="2857500" cy="2286000"/>
          </a:xfrm>
        </p:grpSpPr>
        <p:pic>
          <p:nvPicPr>
            <p:cNvPr id="225" name="Google Shape;225;g39ac95aaf91_0_257"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26" name="Google Shape;226;g39ac95aaf91_0_257"/>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27" name="Google Shape;227;g39ac95aaf91_0_257"/>
          <p:cNvSpPr txBox="1">
            <a:spLocks noGrp="1"/>
          </p:cNvSpPr>
          <p:nvPr>
            <p:ph type="body" idx="4294967295"/>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00990" algn="l" rtl="0">
              <a:lnSpc>
                <a:spcPct val="100000"/>
              </a:lnSpc>
              <a:spcBef>
                <a:spcPts val="0"/>
              </a:spcBef>
              <a:spcAft>
                <a:spcPts val="0"/>
              </a:spcAft>
              <a:buClr>
                <a:schemeClr val="dk1"/>
              </a:buClr>
              <a:buSzPts val="2300"/>
              <a:buChar char="•"/>
            </a:pPr>
            <a:r>
              <a:rPr lang="en-US" sz="2300" i="1"/>
              <a:t>Coordination with provincial/national disaster management agencies</a:t>
            </a:r>
            <a:endParaRPr sz="2300" i="1"/>
          </a:p>
          <a:p>
            <a:pPr marL="457200" lvl="0" indent="0" algn="l" rtl="0">
              <a:spcBef>
                <a:spcPts val="0"/>
              </a:spcBef>
              <a:spcAft>
                <a:spcPts val="0"/>
              </a:spcAft>
              <a:buNone/>
            </a:pPr>
            <a:endParaRPr sz="1700" b="1" i="1"/>
          </a:p>
          <a:p>
            <a:pPr marL="457200" lvl="0" indent="0" algn="l" rtl="0">
              <a:spcBef>
                <a:spcPts val="0"/>
              </a:spcBef>
              <a:spcAft>
                <a:spcPts val="0"/>
              </a:spcAft>
              <a:buNone/>
            </a:pPr>
            <a:endParaRPr sz="1700" b="1" i="1"/>
          </a:p>
          <a:p>
            <a:pPr marL="457200" lvl="0" indent="0" algn="just" rtl="0">
              <a:spcBef>
                <a:spcPts val="0"/>
              </a:spcBef>
              <a:spcAft>
                <a:spcPts val="0"/>
              </a:spcAft>
              <a:buNone/>
            </a:pPr>
            <a:r>
              <a:rPr lang="en-US" sz="2100" i="1"/>
              <a:t>The Major i</a:t>
            </a:r>
            <a:r>
              <a:rPr lang="en-US" sz="2100"/>
              <a:t>nforms the Prefecture of Reggio Calabria, the Metropolitan City of Reggio Calabria, and the Regional Civil Protection Operations Room of the C.O.C. activation and maintains contact</a:t>
            </a:r>
            <a:r>
              <a:rPr lang="en-US" sz="1500"/>
              <a:t>.</a:t>
            </a:r>
            <a:r>
              <a:rPr lang="en-US" sz="1500" i="1"/>
              <a:t> </a:t>
            </a:r>
            <a:endParaRPr i="1"/>
          </a:p>
          <a:p>
            <a:pPr marL="0" lvl="0" indent="0" algn="l" rtl="0">
              <a:lnSpc>
                <a:spcPct val="100000"/>
              </a:lnSpc>
              <a:spcBef>
                <a:spcPts val="592"/>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39ac95aaf91_0_359"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6353"/>
            <a:ext cx="1143000" cy="914400"/>
          </a:xfrm>
          <a:prstGeom prst="rect">
            <a:avLst/>
          </a:prstGeom>
          <a:noFill/>
          <a:ln>
            <a:noFill/>
          </a:ln>
        </p:spPr>
      </p:pic>
      <p:grpSp>
        <p:nvGrpSpPr>
          <p:cNvPr id="233" name="Google Shape;233;g39ac95aaf91_0_359"/>
          <p:cNvGrpSpPr/>
          <p:nvPr/>
        </p:nvGrpSpPr>
        <p:grpSpPr>
          <a:xfrm>
            <a:off x="29308" y="-263757"/>
            <a:ext cx="1600200" cy="1280160"/>
            <a:chOff x="0" y="12"/>
            <a:chExt cx="2857500" cy="2286000"/>
          </a:xfrm>
        </p:grpSpPr>
        <p:pic>
          <p:nvPicPr>
            <p:cNvPr id="234" name="Google Shape;234;g39ac95aaf91_0_359"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35" name="Google Shape;235;g39ac95aaf91_0_359"/>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36" name="Google Shape;236;g39ac95aaf91_0_359"/>
          <p:cNvSpPr txBox="1">
            <a:spLocks noGrp="1"/>
          </p:cNvSpPr>
          <p:nvPr>
            <p:ph type="body" idx="4294967295"/>
          </p:nvPr>
        </p:nvSpPr>
        <p:spPr>
          <a:xfrm>
            <a:off x="61050" y="104685"/>
            <a:ext cx="8229600" cy="806100"/>
          </a:xfrm>
          <a:prstGeom prst="rect">
            <a:avLst/>
          </a:prstGeom>
          <a:noFill/>
          <a:ln>
            <a:noFill/>
          </a:ln>
        </p:spPr>
        <p:txBody>
          <a:bodyPr spcFirstLastPara="1" wrap="square" lIns="91425" tIns="45700" rIns="91425" bIns="45700" anchor="t" anchorCtr="0">
            <a:normAutofit/>
          </a:bodyPr>
          <a:lstStyle/>
          <a:p>
            <a:pPr marL="457200" lvl="0" indent="0" algn="ctr" rtl="0">
              <a:lnSpc>
                <a:spcPct val="100000"/>
              </a:lnSpc>
              <a:spcBef>
                <a:spcPts val="592"/>
              </a:spcBef>
              <a:spcAft>
                <a:spcPts val="0"/>
              </a:spcAft>
              <a:buNone/>
            </a:pPr>
            <a:r>
              <a:rPr lang="en-US" sz="2800" i="1"/>
              <a:t>Coordination Structure within Municipality</a:t>
            </a:r>
            <a:endParaRPr sz="2800"/>
          </a:p>
          <a:p>
            <a:pPr marL="457200" lvl="0" indent="0" algn="ctr" rtl="0">
              <a:lnSpc>
                <a:spcPct val="100000"/>
              </a:lnSpc>
              <a:spcBef>
                <a:spcPts val="592"/>
              </a:spcBef>
              <a:spcAft>
                <a:spcPts val="0"/>
              </a:spcAft>
              <a:buNone/>
            </a:pPr>
            <a:endParaRPr sz="2800" dirty="0"/>
          </a:p>
        </p:txBody>
      </p:sp>
      <p:sp>
        <p:nvSpPr>
          <p:cNvPr id="237" name="Google Shape;237;g39ac95aaf91_0_359"/>
          <p:cNvSpPr txBox="1"/>
          <p:nvPr/>
        </p:nvSpPr>
        <p:spPr>
          <a:xfrm>
            <a:off x="61050" y="1060350"/>
            <a:ext cx="3751500" cy="405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Arial Narrow"/>
                <a:ea typeface="Arial Narrow"/>
                <a:cs typeface="Arial Narrow"/>
                <a:sym typeface="Arial Narrow"/>
              </a:rPr>
              <a:t>The alarm phase</a:t>
            </a:r>
            <a:r>
              <a:rPr lang="en-US" b="1">
                <a:solidFill>
                  <a:srgbClr val="FF0000"/>
                </a:solidFill>
                <a:latin typeface="Arial Narrow"/>
                <a:ea typeface="Arial Narrow"/>
                <a:cs typeface="Arial Narrow"/>
                <a:sym typeface="Arial Narrow"/>
              </a:rPr>
              <a:t> is activated</a:t>
            </a:r>
            <a:r>
              <a:rPr lang="en-US">
                <a:solidFill>
                  <a:schemeClr val="dk1"/>
                </a:solidFill>
                <a:latin typeface="Arial Narrow"/>
                <a:ea typeface="Arial Narrow"/>
                <a:cs typeface="Arial Narrow"/>
                <a:sym typeface="Arial Narrow"/>
              </a:rPr>
              <a:t>:</a:t>
            </a:r>
            <a:endParaRPr>
              <a:solidFill>
                <a:schemeClr val="dk1"/>
              </a:solidFill>
              <a:latin typeface="Arial Narrow"/>
              <a:ea typeface="Arial Narrow"/>
              <a:cs typeface="Arial Narrow"/>
              <a:sym typeface="Arial Narrow"/>
            </a:endParaRPr>
          </a:p>
          <a:p>
            <a:pPr marL="457200" lvl="0" indent="-317500" algn="l" rtl="0">
              <a:spcBef>
                <a:spcPts val="0"/>
              </a:spcBef>
              <a:spcAft>
                <a:spcPts val="0"/>
              </a:spcAft>
              <a:buClr>
                <a:schemeClr val="dk1"/>
              </a:buClr>
              <a:buSzPts val="1400"/>
              <a:buFont typeface="Arial Narrow"/>
              <a:buAutoNum type="arabicPeriod"/>
            </a:pPr>
            <a:r>
              <a:rPr lang="en-US">
                <a:solidFill>
                  <a:schemeClr val="dk1"/>
                </a:solidFill>
                <a:latin typeface="Arial Narrow"/>
                <a:ea typeface="Arial Narrow"/>
                <a:cs typeface="Arial Narrow"/>
                <a:sym typeface="Arial Narrow"/>
              </a:rPr>
              <a:t>For tsunamis of seismic origin, based on an alert message issued by the SiAM and addressed directly to the coastal municipalities, which indicates the alert level (Orange or Red) for one of the Municipality's reference forecast points.</a:t>
            </a:r>
            <a:endParaRPr>
              <a:solidFill>
                <a:schemeClr val="dk1"/>
              </a:solidFill>
              <a:latin typeface="Arial Narrow"/>
              <a:ea typeface="Arial Narrow"/>
              <a:cs typeface="Arial Narrow"/>
              <a:sym typeface="Arial Narrow"/>
            </a:endParaRPr>
          </a:p>
          <a:p>
            <a:pPr marL="457200" lvl="0" indent="-317500" algn="l" rtl="0">
              <a:spcBef>
                <a:spcPts val="0"/>
              </a:spcBef>
              <a:spcAft>
                <a:spcPts val="0"/>
              </a:spcAft>
              <a:buClr>
                <a:schemeClr val="dk1"/>
              </a:buClr>
              <a:buSzPts val="1400"/>
              <a:buFont typeface="Arial Narrow"/>
              <a:buAutoNum type="arabicPeriod"/>
            </a:pPr>
            <a:r>
              <a:rPr lang="en-US">
                <a:solidFill>
                  <a:schemeClr val="dk1"/>
                </a:solidFill>
                <a:latin typeface="Arial Narrow"/>
                <a:ea typeface="Arial Narrow"/>
                <a:cs typeface="Arial Narrow"/>
                <a:sym typeface="Arial Narrow"/>
              </a:rPr>
              <a:t>For tsunamis of non-seismic origin, based on any reports from the national or regional civil protection.</a:t>
            </a:r>
            <a:endParaRPr>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a:solidFill>
                  <a:schemeClr val="dk1"/>
                </a:solidFill>
                <a:latin typeface="Arial Narrow"/>
                <a:ea typeface="Arial Narrow"/>
                <a:cs typeface="Arial Narrow"/>
                <a:sym typeface="Arial Narrow"/>
              </a:rPr>
              <a:t>The alarm phase</a:t>
            </a:r>
            <a:r>
              <a:rPr lang="en-US" b="1">
                <a:solidFill>
                  <a:srgbClr val="FF0000"/>
                </a:solidFill>
                <a:latin typeface="Arial Narrow"/>
                <a:ea typeface="Arial Narrow"/>
                <a:cs typeface="Arial Narrow"/>
                <a:sym typeface="Arial Narrow"/>
              </a:rPr>
              <a:t> is deactivated</a:t>
            </a:r>
            <a:r>
              <a:rPr lang="en-US">
                <a:solidFill>
                  <a:schemeClr val="dk1"/>
                </a:solidFill>
                <a:latin typeface="Arial Narrow"/>
                <a:ea typeface="Arial Narrow"/>
                <a:cs typeface="Arial Narrow"/>
                <a:sym typeface="Arial Narrow"/>
              </a:rPr>
              <a:t>:</a:t>
            </a:r>
            <a:endParaRPr>
              <a:solidFill>
                <a:schemeClr val="dk1"/>
              </a:solidFill>
              <a:latin typeface="Arial Narrow"/>
              <a:ea typeface="Arial Narrow"/>
              <a:cs typeface="Arial Narrow"/>
              <a:sym typeface="Arial Narrow"/>
            </a:endParaRPr>
          </a:p>
          <a:p>
            <a:pPr marL="457200" lvl="0" indent="-317500" algn="l" rtl="0">
              <a:spcBef>
                <a:spcPts val="0"/>
              </a:spcBef>
              <a:spcAft>
                <a:spcPts val="0"/>
              </a:spcAft>
              <a:buClr>
                <a:schemeClr val="dk1"/>
              </a:buClr>
              <a:buSzPts val="1400"/>
              <a:buFont typeface="Arial Narrow"/>
              <a:buAutoNum type="arabicPeriod"/>
            </a:pPr>
            <a:r>
              <a:rPr lang="en-US">
                <a:solidFill>
                  <a:schemeClr val="dk1"/>
                </a:solidFill>
                <a:latin typeface="Arial Narrow"/>
                <a:ea typeface="Arial Narrow"/>
                <a:cs typeface="Arial Narrow"/>
                <a:sym typeface="Arial Narrow"/>
              </a:rPr>
              <a:t>In the case of seismically induced tsunamis, when the SiAM issues a </a:t>
            </a:r>
            <a:r>
              <a:rPr lang="en-US" b="1">
                <a:solidFill>
                  <a:schemeClr val="dk1"/>
                </a:solidFill>
                <a:latin typeface="Arial Narrow"/>
                <a:ea typeface="Arial Narrow"/>
                <a:cs typeface="Arial Narrow"/>
                <a:sym typeface="Arial Narrow"/>
              </a:rPr>
              <a:t>revocation message</a:t>
            </a:r>
            <a:r>
              <a:rPr lang="en-US">
                <a:solidFill>
                  <a:schemeClr val="dk1"/>
                </a:solidFill>
                <a:latin typeface="Arial Narrow"/>
                <a:ea typeface="Arial Narrow"/>
                <a:cs typeface="Arial Narrow"/>
                <a:sym typeface="Arial Narrow"/>
              </a:rPr>
              <a:t> or an </a:t>
            </a:r>
            <a:r>
              <a:rPr lang="en-US" b="1">
                <a:solidFill>
                  <a:schemeClr val="dk1"/>
                </a:solidFill>
                <a:latin typeface="Arial Narrow"/>
                <a:ea typeface="Arial Narrow"/>
                <a:cs typeface="Arial Narrow"/>
                <a:sym typeface="Arial Narrow"/>
              </a:rPr>
              <a:t>end of alarm message</a:t>
            </a:r>
            <a:r>
              <a:rPr lang="en-US">
                <a:solidFill>
                  <a:schemeClr val="dk1"/>
                </a:solidFill>
                <a:latin typeface="Arial Narrow"/>
                <a:ea typeface="Arial Narrow"/>
                <a:cs typeface="Arial Narrow"/>
                <a:sym typeface="Arial Narrow"/>
              </a:rPr>
              <a:t>.</a:t>
            </a:r>
            <a:endParaRPr>
              <a:solidFill>
                <a:schemeClr val="dk1"/>
              </a:solidFill>
              <a:latin typeface="Arial Narrow"/>
              <a:ea typeface="Arial Narrow"/>
              <a:cs typeface="Arial Narrow"/>
              <a:sym typeface="Arial Narrow"/>
            </a:endParaRPr>
          </a:p>
          <a:p>
            <a:pPr marL="457200" lvl="0" indent="-317500" algn="l" rtl="0">
              <a:spcBef>
                <a:spcPts val="0"/>
              </a:spcBef>
              <a:spcAft>
                <a:spcPts val="0"/>
              </a:spcAft>
              <a:buClr>
                <a:schemeClr val="dk1"/>
              </a:buClr>
              <a:buSzPts val="1400"/>
              <a:buFont typeface="Arial Narrow"/>
              <a:buAutoNum type="arabicPeriod"/>
            </a:pPr>
            <a:r>
              <a:rPr lang="en-US">
                <a:solidFill>
                  <a:schemeClr val="dk1"/>
                </a:solidFill>
                <a:latin typeface="Arial Narrow"/>
                <a:ea typeface="Arial Narrow"/>
                <a:cs typeface="Arial Narrow"/>
                <a:sym typeface="Arial Narrow"/>
              </a:rPr>
              <a:t>In the case of tsunamis of a different origin, when the Entity that activated the alert issues an </a:t>
            </a:r>
            <a:r>
              <a:rPr lang="en-US" b="1">
                <a:solidFill>
                  <a:schemeClr val="dk1"/>
                </a:solidFill>
                <a:latin typeface="Arial Narrow"/>
                <a:ea typeface="Arial Narrow"/>
                <a:cs typeface="Arial Narrow"/>
                <a:sym typeface="Arial Narrow"/>
              </a:rPr>
              <a:t>end of alarm message</a:t>
            </a:r>
            <a:r>
              <a:rPr lang="en-US">
                <a:solidFill>
                  <a:schemeClr val="dk1"/>
                </a:solidFill>
                <a:latin typeface="Arial Narrow"/>
                <a:ea typeface="Arial Narrow"/>
                <a:cs typeface="Arial Narrow"/>
                <a:sym typeface="Arial Narrow"/>
              </a:rPr>
              <a:t>.</a:t>
            </a:r>
            <a:endParaRPr>
              <a:solidFill>
                <a:schemeClr val="dk1"/>
              </a:solidFill>
              <a:latin typeface="Arial Narrow"/>
              <a:ea typeface="Arial Narrow"/>
              <a:cs typeface="Arial Narrow"/>
              <a:sym typeface="Arial Narrow"/>
            </a:endParaRPr>
          </a:p>
        </p:txBody>
      </p:sp>
      <p:sp>
        <p:nvSpPr>
          <p:cNvPr id="238" name="Google Shape;238;g39ac95aaf91_0_359"/>
          <p:cNvSpPr txBox="1"/>
          <p:nvPr/>
        </p:nvSpPr>
        <p:spPr>
          <a:xfrm>
            <a:off x="61050" y="5277700"/>
            <a:ext cx="3751500" cy="1580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69850" marR="120015" lvl="0" indent="0" algn="l" rtl="0">
              <a:spcBef>
                <a:spcPts val="0"/>
              </a:spcBef>
              <a:spcAft>
                <a:spcPts val="0"/>
              </a:spcAft>
              <a:buNone/>
            </a:pPr>
            <a:r>
              <a:rPr lang="en-US">
                <a:solidFill>
                  <a:schemeClr val="dk1"/>
                </a:solidFill>
                <a:latin typeface="Arial Narrow"/>
                <a:ea typeface="Arial Narrow"/>
                <a:cs typeface="Arial Narrow"/>
                <a:sym typeface="Arial Narrow"/>
              </a:rPr>
              <a:t>The emergency phase</a:t>
            </a:r>
            <a:r>
              <a:rPr lang="en-US" b="1">
                <a:solidFill>
                  <a:srgbClr val="FF0000"/>
                </a:solidFill>
                <a:latin typeface="Arial Narrow"/>
                <a:ea typeface="Arial Narrow"/>
                <a:cs typeface="Arial Narrow"/>
                <a:sym typeface="Arial Narrow"/>
              </a:rPr>
              <a:t> is activated </a:t>
            </a:r>
            <a:r>
              <a:rPr lang="en-US">
                <a:solidFill>
                  <a:schemeClr val="dk1"/>
                </a:solidFill>
                <a:latin typeface="Arial Narrow"/>
                <a:ea typeface="Arial Narrow"/>
                <a:cs typeface="Arial Narrow"/>
                <a:sym typeface="Arial Narrow"/>
              </a:rPr>
              <a:t>when the event has occurred/manifested.</a:t>
            </a:r>
            <a:endParaRPr>
              <a:solidFill>
                <a:schemeClr val="dk1"/>
              </a:solidFill>
              <a:latin typeface="Arial Narrow"/>
              <a:ea typeface="Arial Narrow"/>
              <a:cs typeface="Arial Narrow"/>
              <a:sym typeface="Arial Narrow"/>
            </a:endParaRPr>
          </a:p>
          <a:p>
            <a:pPr marL="69850" marR="120015" lvl="0" indent="0" algn="l" rtl="0">
              <a:spcBef>
                <a:spcPts val="0"/>
              </a:spcBef>
              <a:spcAft>
                <a:spcPts val="0"/>
              </a:spcAft>
              <a:buNone/>
            </a:pPr>
            <a:endParaRPr>
              <a:solidFill>
                <a:schemeClr val="dk1"/>
              </a:solidFill>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b="1">
                <a:solidFill>
                  <a:srgbClr val="FF0000"/>
                </a:solidFill>
                <a:latin typeface="Arial Narrow"/>
                <a:ea typeface="Arial Narrow"/>
                <a:cs typeface="Arial Narrow"/>
                <a:sym typeface="Arial Narrow"/>
              </a:rPr>
              <a:t>The emergency phase ceases with the completion of rescue operations/actions.</a:t>
            </a:r>
            <a:endParaRPr>
              <a:solidFill>
                <a:srgbClr val="FF0000"/>
              </a:solidFill>
              <a:latin typeface="Arial Narrow"/>
              <a:ea typeface="Arial Narrow"/>
              <a:cs typeface="Arial Narrow"/>
              <a:sym typeface="Arial Narrow"/>
            </a:endParaRPr>
          </a:p>
        </p:txBody>
      </p:sp>
      <p:sp>
        <p:nvSpPr>
          <p:cNvPr id="239" name="Google Shape;239;g39ac95aaf91_0_359"/>
          <p:cNvSpPr/>
          <p:nvPr/>
        </p:nvSpPr>
        <p:spPr>
          <a:xfrm>
            <a:off x="3621950" y="2735400"/>
            <a:ext cx="612900" cy="70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0" name="Google Shape;240;g39ac95aaf91_0_359"/>
          <p:cNvSpPr/>
          <p:nvPr/>
        </p:nvSpPr>
        <p:spPr>
          <a:xfrm>
            <a:off x="3621950" y="5685150"/>
            <a:ext cx="612900" cy="70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41" name="Google Shape;241;g39ac95aaf91_0_359" title="Palmi_emergency_second___.drawio (2).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87250" y="1103153"/>
            <a:ext cx="4530104" cy="56024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3863e7ae539_0_0" title="Logo_INGV_dal_2018.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43441" y="300123"/>
            <a:ext cx="1143000" cy="914400"/>
          </a:xfrm>
          <a:prstGeom prst="rect">
            <a:avLst/>
          </a:prstGeom>
          <a:noFill/>
          <a:ln>
            <a:noFill/>
          </a:ln>
        </p:spPr>
      </p:pic>
      <p:grpSp>
        <p:nvGrpSpPr>
          <p:cNvPr id="247" name="Google Shape;247;g3863e7ae539_0_0"/>
          <p:cNvGrpSpPr/>
          <p:nvPr/>
        </p:nvGrpSpPr>
        <p:grpSpPr>
          <a:xfrm>
            <a:off x="29308" y="12"/>
            <a:ext cx="1600200" cy="1280160"/>
            <a:chOff x="0" y="12"/>
            <a:chExt cx="2857500" cy="2286000"/>
          </a:xfrm>
        </p:grpSpPr>
        <p:pic>
          <p:nvPicPr>
            <p:cNvPr id="248" name="Google Shape;248;g3863e7ae539_0_0" title="Coast_Wave_logo.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
              <a:ext cx="2857500" cy="2286000"/>
            </a:xfrm>
            <a:prstGeom prst="rect">
              <a:avLst/>
            </a:prstGeom>
            <a:noFill/>
            <a:ln>
              <a:noFill/>
            </a:ln>
          </p:spPr>
        </p:pic>
        <p:sp>
          <p:nvSpPr>
            <p:cNvPr id="249" name="Google Shape;249;g3863e7ae539_0_0"/>
            <p:cNvSpPr txBox="1"/>
            <p:nvPr/>
          </p:nvSpPr>
          <p:spPr>
            <a:xfrm>
              <a:off x="382950" y="1793175"/>
              <a:ext cx="20916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666666"/>
                  </a:solidFill>
                  <a:latin typeface="Lexend"/>
                  <a:ea typeface="Lexend"/>
                  <a:cs typeface="Lexend"/>
                  <a:sym typeface="Lexend"/>
                </a:rPr>
                <a:t>CoastWAVE 2.0</a:t>
              </a:r>
              <a:endParaRPr sz="1100">
                <a:solidFill>
                  <a:srgbClr val="666666"/>
                </a:solidFill>
                <a:latin typeface="Lexend"/>
                <a:ea typeface="Lexend"/>
                <a:cs typeface="Lexend"/>
                <a:sym typeface="Lexend"/>
              </a:endParaRPr>
            </a:p>
          </p:txBody>
        </p:sp>
      </p:grpSp>
      <p:sp>
        <p:nvSpPr>
          <p:cNvPr id="250" name="Google Shape;250;g3863e7ae539_0_0"/>
          <p:cNvSpPr txBox="1">
            <a:spLocks noGrp="1"/>
          </p:cNvSpPr>
          <p:nvPr>
            <p:ph type="body" idx="4294967295"/>
          </p:nvPr>
        </p:nvSpPr>
        <p:spPr>
          <a:xfrm>
            <a:off x="243760" y="1573696"/>
            <a:ext cx="4788300" cy="4798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592"/>
              </a:spcBef>
              <a:spcAft>
                <a:spcPts val="0"/>
              </a:spcAft>
              <a:buNone/>
            </a:pPr>
            <a:r>
              <a:rPr lang="en-US" sz="2300" i="1" dirty="0"/>
              <a:t>Communication channels</a:t>
            </a:r>
            <a:endParaRPr sz="2300" i="1" dirty="0"/>
          </a:p>
          <a:p>
            <a:pPr marL="0" lvl="0" indent="0" algn="l" rtl="0">
              <a:lnSpc>
                <a:spcPct val="90000"/>
              </a:lnSpc>
              <a:spcBef>
                <a:spcPts val="592"/>
              </a:spcBef>
              <a:spcAft>
                <a:spcPts val="0"/>
              </a:spcAft>
              <a:buNone/>
            </a:pPr>
            <a:endParaRPr sz="2300" i="1" dirty="0"/>
          </a:p>
          <a:p>
            <a:pPr marL="0" lvl="0" indent="0" algn="just" rtl="0">
              <a:lnSpc>
                <a:spcPct val="105833"/>
              </a:lnSpc>
              <a:spcBef>
                <a:spcPts val="0"/>
              </a:spcBef>
              <a:spcAft>
                <a:spcPts val="0"/>
              </a:spcAft>
              <a:buNone/>
            </a:pPr>
            <a:r>
              <a:rPr lang="en-US" sz="1525" dirty="0">
                <a:latin typeface="Aptos"/>
                <a:ea typeface="Aptos"/>
                <a:cs typeface="Aptos"/>
                <a:sym typeface="Aptos"/>
              </a:rPr>
              <a:t>The Municipal Administration of PALMI has activated the </a:t>
            </a:r>
            <a:r>
              <a:rPr lang="en-US" sz="1525" b="1" dirty="0" err="1">
                <a:latin typeface="Aptos"/>
                <a:ea typeface="Aptos"/>
                <a:cs typeface="Aptos"/>
                <a:sym typeface="Aptos"/>
              </a:rPr>
              <a:t>LibraRisk</a:t>
            </a:r>
            <a:r>
              <a:rPr lang="en-US" sz="1525" dirty="0">
                <a:latin typeface="Aptos"/>
                <a:ea typeface="Aptos"/>
                <a:cs typeface="Aptos"/>
                <a:sym typeface="Aptos"/>
              </a:rPr>
              <a:t> risk communication services, a technological platform to make the Civil Protection Plan available to the population on smartphones and tablets (iOS and Android).</a:t>
            </a:r>
            <a:endParaRPr sz="1525" dirty="0">
              <a:latin typeface="Aptos"/>
              <a:ea typeface="Aptos"/>
              <a:cs typeface="Aptos"/>
              <a:sym typeface="Aptos"/>
            </a:endParaRPr>
          </a:p>
          <a:p>
            <a:pPr marL="457200" lvl="0" indent="-303686" algn="just" rtl="0">
              <a:lnSpc>
                <a:spcPct val="105833"/>
              </a:lnSpc>
              <a:spcBef>
                <a:spcPts val="800"/>
              </a:spcBef>
              <a:spcAft>
                <a:spcPts val="0"/>
              </a:spcAft>
              <a:buSzPct val="100000"/>
              <a:buFont typeface="Aptos"/>
              <a:buChar char="•"/>
            </a:pPr>
            <a:r>
              <a:rPr lang="en-US" sz="1525" b="1" dirty="0">
                <a:latin typeface="Aptos"/>
                <a:ea typeface="Aptos"/>
                <a:cs typeface="Aptos"/>
                <a:sym typeface="Aptos"/>
              </a:rPr>
              <a:t>direct communication channel with the population</a:t>
            </a:r>
            <a:r>
              <a:rPr lang="en-US" sz="1525" dirty="0">
                <a:latin typeface="Aptos"/>
                <a:ea typeface="Aptos"/>
                <a:cs typeface="Aptos"/>
                <a:sym typeface="Aptos"/>
              </a:rPr>
              <a:t>, with a </a:t>
            </a:r>
            <a:r>
              <a:rPr lang="en-US" sz="1525" b="1" dirty="0">
                <a:latin typeface="Aptos"/>
                <a:ea typeface="Aptos"/>
                <a:cs typeface="Aptos"/>
                <a:sym typeface="Aptos"/>
              </a:rPr>
              <a:t>push notification</a:t>
            </a:r>
            <a:r>
              <a:rPr lang="en-US" sz="1525" dirty="0">
                <a:latin typeface="Aptos"/>
                <a:ea typeface="Aptos"/>
                <a:cs typeface="Aptos"/>
                <a:sym typeface="Aptos"/>
              </a:rPr>
              <a:t> service: Messages reach, via push notification, the entire population or targeted User Groups (e.g., Civil Protection Operators and Volunteers, School Principals, contacts for homes located in risk zones)</a:t>
            </a:r>
            <a:endParaRPr sz="1525" dirty="0">
              <a:latin typeface="Aptos"/>
              <a:ea typeface="Aptos"/>
              <a:cs typeface="Aptos"/>
              <a:sym typeface="Aptos"/>
            </a:endParaRPr>
          </a:p>
          <a:p>
            <a:pPr marL="457200" lvl="0" indent="-303686" algn="just" rtl="0">
              <a:lnSpc>
                <a:spcPct val="105833"/>
              </a:lnSpc>
              <a:spcBef>
                <a:spcPts val="0"/>
              </a:spcBef>
              <a:spcAft>
                <a:spcPts val="0"/>
              </a:spcAft>
              <a:buSzPct val="100000"/>
              <a:buFont typeface="Aptos"/>
              <a:buChar char="•"/>
            </a:pPr>
            <a:r>
              <a:rPr lang="en-US" sz="1525" b="1" dirty="0">
                <a:latin typeface="Aptos"/>
                <a:ea typeface="Aptos"/>
                <a:cs typeface="Aptos"/>
                <a:sym typeface="Aptos"/>
              </a:rPr>
              <a:t>For Citizens:</a:t>
            </a:r>
            <a:endParaRPr sz="1525" b="1" dirty="0">
              <a:latin typeface="Aptos"/>
              <a:ea typeface="Aptos"/>
              <a:cs typeface="Aptos"/>
              <a:sym typeface="Aptos"/>
            </a:endParaRPr>
          </a:p>
          <a:p>
            <a:pPr marL="457200" lvl="0" indent="-303686" algn="just" rtl="0">
              <a:lnSpc>
                <a:spcPct val="105833"/>
              </a:lnSpc>
              <a:spcBef>
                <a:spcPts val="0"/>
              </a:spcBef>
              <a:spcAft>
                <a:spcPts val="0"/>
              </a:spcAft>
              <a:buSzPct val="100000"/>
              <a:buFont typeface="Aptos"/>
              <a:buChar char="•"/>
            </a:pPr>
            <a:r>
              <a:rPr lang="en-US" sz="1525" dirty="0">
                <a:latin typeface="Aptos"/>
                <a:ea typeface="Aptos"/>
                <a:cs typeface="Aptos"/>
                <a:sym typeface="Aptos"/>
              </a:rPr>
              <a:t>To consult the Plan interactively,</a:t>
            </a:r>
            <a:endParaRPr sz="1525" dirty="0">
              <a:latin typeface="Aptos"/>
              <a:ea typeface="Aptos"/>
              <a:cs typeface="Aptos"/>
              <a:sym typeface="Aptos"/>
            </a:endParaRPr>
          </a:p>
          <a:p>
            <a:pPr marL="457200" lvl="0" indent="-303686" algn="just" rtl="0">
              <a:lnSpc>
                <a:spcPct val="105833"/>
              </a:lnSpc>
              <a:spcBef>
                <a:spcPts val="0"/>
              </a:spcBef>
              <a:spcAft>
                <a:spcPts val="0"/>
              </a:spcAft>
              <a:buSzPct val="100000"/>
              <a:buFont typeface="Aptos"/>
              <a:buChar char="•"/>
            </a:pPr>
            <a:r>
              <a:rPr lang="en-US" sz="1525" dirty="0">
                <a:latin typeface="Aptos"/>
                <a:ea typeface="Aptos"/>
                <a:cs typeface="Aptos"/>
                <a:sym typeface="Aptos"/>
              </a:rPr>
              <a:t>To use the push notification service to always be informed, via messages sent by </a:t>
            </a:r>
            <a:r>
              <a:rPr lang="en-US" sz="1525" dirty="0" err="1">
                <a:latin typeface="Aptos"/>
                <a:ea typeface="Aptos"/>
                <a:cs typeface="Aptos"/>
                <a:sym typeface="Aptos"/>
              </a:rPr>
              <a:t>LibraRisk</a:t>
            </a:r>
            <a:r>
              <a:rPr lang="en-US" sz="1525" dirty="0">
                <a:latin typeface="Aptos"/>
                <a:ea typeface="Aptos"/>
                <a:cs typeface="Aptos"/>
                <a:sym typeface="Aptos"/>
              </a:rPr>
              <a:t> or the Municipality, on Civil Protection matters.</a:t>
            </a:r>
            <a:endParaRPr sz="1525" dirty="0">
              <a:latin typeface="Aptos"/>
              <a:ea typeface="Aptos"/>
              <a:cs typeface="Aptos"/>
              <a:sym typeface="Aptos"/>
            </a:endParaRPr>
          </a:p>
          <a:p>
            <a:pPr marL="457200" lvl="0" indent="-303686" algn="just" rtl="0">
              <a:lnSpc>
                <a:spcPct val="105833"/>
              </a:lnSpc>
              <a:spcBef>
                <a:spcPts val="0"/>
              </a:spcBef>
              <a:spcAft>
                <a:spcPts val="0"/>
              </a:spcAft>
              <a:buSzPct val="100000"/>
              <a:buFont typeface="Aptos"/>
              <a:buChar char="•"/>
            </a:pPr>
            <a:r>
              <a:rPr lang="en-US" sz="1525" dirty="0">
                <a:latin typeface="Aptos"/>
                <a:ea typeface="Aptos"/>
                <a:cs typeface="Aptos"/>
                <a:sym typeface="Aptos"/>
              </a:rPr>
              <a:t>To disseminate, through a </a:t>
            </a:r>
            <a:r>
              <a:rPr lang="en-US" sz="1525" b="1" dirty="0">
                <a:latin typeface="Aptos"/>
                <a:ea typeface="Aptos"/>
                <a:cs typeface="Aptos"/>
                <a:sym typeface="Aptos"/>
              </a:rPr>
              <a:t>multi-channel system</a:t>
            </a:r>
            <a:r>
              <a:rPr lang="en-US" sz="1525" dirty="0">
                <a:latin typeface="Aptos"/>
                <a:ea typeface="Aptos"/>
                <a:cs typeface="Aptos"/>
                <a:sym typeface="Aptos"/>
              </a:rPr>
              <a:t> (WhatsApp, email, social networks, and SMS, also with Family Plan functionality), the received notifications and thus facilitate the wide dissemination of information broadcast by the Municipality through the app.</a:t>
            </a:r>
            <a:endParaRPr sz="1525" dirty="0">
              <a:latin typeface="Aptos"/>
              <a:ea typeface="Aptos"/>
              <a:cs typeface="Aptos"/>
              <a:sym typeface="Aptos"/>
            </a:endParaRPr>
          </a:p>
          <a:p>
            <a:pPr marL="457200" lvl="0" indent="-303686" algn="just" rtl="0">
              <a:lnSpc>
                <a:spcPct val="105833"/>
              </a:lnSpc>
              <a:spcBef>
                <a:spcPts val="0"/>
              </a:spcBef>
              <a:spcAft>
                <a:spcPts val="0"/>
              </a:spcAft>
              <a:buSzPct val="100000"/>
              <a:buFont typeface="Aptos"/>
              <a:buChar char="•"/>
            </a:pPr>
            <a:r>
              <a:rPr lang="en-US" sz="1525" dirty="0">
                <a:latin typeface="Aptos"/>
                <a:ea typeface="Aptos"/>
                <a:cs typeface="Aptos"/>
                <a:sym typeface="Aptos"/>
              </a:rPr>
              <a:t>To consult the Twitter stream of the main Civil Protection hashtags or channels at the national and local level.</a:t>
            </a:r>
            <a:endParaRPr sz="1525" b="1" dirty="0">
              <a:latin typeface="Aptos"/>
              <a:ea typeface="Aptos"/>
              <a:cs typeface="Aptos"/>
              <a:sym typeface="Aptos"/>
            </a:endParaRPr>
          </a:p>
          <a:p>
            <a:pPr marL="457200" lvl="0" indent="0" algn="l" rtl="0">
              <a:lnSpc>
                <a:spcPct val="90000"/>
              </a:lnSpc>
              <a:spcBef>
                <a:spcPts val="800"/>
              </a:spcBef>
              <a:spcAft>
                <a:spcPts val="0"/>
              </a:spcAft>
              <a:buNone/>
            </a:pPr>
            <a:endParaRPr sz="3100" dirty="0"/>
          </a:p>
        </p:txBody>
      </p:sp>
      <p:grpSp>
        <p:nvGrpSpPr>
          <p:cNvPr id="251" name="Google Shape;251;g3863e7ae539_0_0"/>
          <p:cNvGrpSpPr/>
          <p:nvPr/>
        </p:nvGrpSpPr>
        <p:grpSpPr>
          <a:xfrm>
            <a:off x="5342800" y="2212731"/>
            <a:ext cx="3697650" cy="3639081"/>
            <a:chOff x="5342800" y="1714500"/>
            <a:chExt cx="3697650" cy="3639081"/>
          </a:xfrm>
        </p:grpSpPr>
        <p:pic>
          <p:nvPicPr>
            <p:cNvPr id="252" name="Google Shape;252;g3863e7ae539_0_0" descr="A screenshot of a weather forecast&#10;&#10;AI-generated content may be incorrect."/>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342800" y="1714500"/>
              <a:ext cx="1800225" cy="3200400"/>
            </a:xfrm>
            <a:prstGeom prst="rect">
              <a:avLst/>
            </a:prstGeom>
            <a:noFill/>
            <a:ln>
              <a:noFill/>
            </a:ln>
          </p:spPr>
        </p:pic>
        <p:pic>
          <p:nvPicPr>
            <p:cNvPr id="253" name="Google Shape;253;g3863e7ae539_0_0" descr="A map of the ocean&#10;&#10;AI-generated content may be incorrect."/>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240225" y="1714500"/>
              <a:ext cx="1800225" cy="3200400"/>
            </a:xfrm>
            <a:prstGeom prst="rect">
              <a:avLst/>
            </a:prstGeom>
            <a:noFill/>
            <a:ln>
              <a:noFill/>
            </a:ln>
          </p:spPr>
        </p:pic>
        <p:sp>
          <p:nvSpPr>
            <p:cNvPr id="254" name="Google Shape;254;g3863e7ae539_0_0"/>
            <p:cNvSpPr txBox="1"/>
            <p:nvPr/>
          </p:nvSpPr>
          <p:spPr>
            <a:xfrm>
              <a:off x="5342800" y="5029881"/>
              <a:ext cx="3697500" cy="323700"/>
            </a:xfrm>
            <a:prstGeom prst="rect">
              <a:avLst/>
            </a:prstGeom>
            <a:noFill/>
            <a:ln>
              <a:noFill/>
            </a:ln>
          </p:spPr>
          <p:txBody>
            <a:bodyPr spcFirstLastPara="1" wrap="square" lIns="91425" tIns="91425" rIns="91425" bIns="91425" anchor="t" anchorCtr="0">
              <a:noAutofit/>
            </a:bodyPr>
            <a:lstStyle/>
            <a:p>
              <a:pPr marL="0" lvl="0" indent="0" algn="ctr" rtl="0">
                <a:lnSpc>
                  <a:spcPct val="105833"/>
                </a:lnSpc>
                <a:spcBef>
                  <a:spcPts val="0"/>
                </a:spcBef>
                <a:spcAft>
                  <a:spcPts val="800"/>
                </a:spcAft>
                <a:buClr>
                  <a:schemeClr val="dk1"/>
                </a:buClr>
                <a:buSzPts val="1100"/>
                <a:buFont typeface="Arial"/>
                <a:buNone/>
              </a:pPr>
              <a:r>
                <a:rPr lang="en-US" sz="1525">
                  <a:solidFill>
                    <a:srgbClr val="7F7F7F"/>
                  </a:solidFill>
                  <a:latin typeface="Aptos"/>
                  <a:ea typeface="Aptos"/>
                  <a:cs typeface="Aptos"/>
                  <a:sym typeface="Aptos"/>
                </a:rPr>
                <a:t>LibraRisk App</a:t>
              </a:r>
              <a:endParaRPr sz="1500">
                <a:solidFill>
                  <a:srgbClr val="7F7F7F"/>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24" ma:contentTypeDescription="Create a new document." ma:contentTypeScope="" ma:versionID="d4b6ea15ba8ddc22652963b95d33e9e7">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5a461d2873a1a9e41a644d59713e7d48"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element ref="ns2:kwizcomcontrollerfield" minOccurs="0"/>
                <xsd:element ref="ns2:MediaServiceBillingMetadata" minOccurs="0"/>
                <xsd:element ref="ns2:Modifie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kwizcomcontrollerfield" ma:index="28" nillable="true" ma:displayName="kwizcomcontrollerfield" ma:internalName="kwizcomcontrollerfield">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odifiedtime" ma:index="30" nillable="true" ma:displayName="Modified time" ma:format="DateTime" ma:internalName="Modifie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_Flow_SignoffStatus xmlns="f8ef70f3-4e3d-42be-bd40-fbc1cacc1519" xsi:nil="true"/>
    <kwizcomcontrollerfield xmlns="f8ef70f3-4e3d-42be-bd40-fbc1cacc1519" xsi:nil="true"/>
    <Date xmlns="f8ef70f3-4e3d-42be-bd40-fbc1cacc1519" xsi:nil="true"/>
    <lcf76f155ced4ddcb4097134ff3c332f xmlns="f8ef70f3-4e3d-42be-bd40-fbc1cacc1519">
      <Terms xmlns="http://schemas.microsoft.com/office/infopath/2007/PartnerControls"/>
    </lcf76f155ced4ddcb4097134ff3c332f>
    <Modifiedtime xmlns="f8ef70f3-4e3d-42be-bd40-fbc1cacc1519" xsi:nil="true"/>
  </documentManagement>
</p:properties>
</file>

<file path=customXml/itemProps1.xml><?xml version="1.0" encoding="utf-8"?>
<ds:datastoreItem xmlns:ds="http://schemas.openxmlformats.org/officeDocument/2006/customXml" ds:itemID="{C3C9496D-405B-44F3-AC84-EC13043F0DD2}"/>
</file>

<file path=customXml/itemProps2.xml><?xml version="1.0" encoding="utf-8"?>
<ds:datastoreItem xmlns:ds="http://schemas.openxmlformats.org/officeDocument/2006/customXml" ds:itemID="{1F2BCB5A-612D-4074-BD78-38ED70869CAF}"/>
</file>

<file path=customXml/itemProps3.xml><?xml version="1.0" encoding="utf-8"?>
<ds:datastoreItem xmlns:ds="http://schemas.openxmlformats.org/officeDocument/2006/customXml" ds:itemID="{72997D7E-81A4-4582-9D05-5ED3C0408956}"/>
</file>

<file path=docProps/app.xml><?xml version="1.0" encoding="utf-8"?>
<Properties xmlns="http://schemas.openxmlformats.org/officeDocument/2006/extended-properties" xmlns:vt="http://schemas.openxmlformats.org/officeDocument/2006/docPropsVTypes">
  <TotalTime>3</TotalTime>
  <Words>1671</Words>
  <Application>Microsoft Macintosh PowerPoint</Application>
  <PresentationFormat>Presentazione su schermo (4:3)</PresentationFormat>
  <Paragraphs>158</Paragraphs>
  <Slides>14</Slides>
  <Notes>14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Aptos</vt:lpstr>
      <vt:lpstr>Calibri</vt:lpstr>
      <vt:lpstr>Times New Roman</vt:lpstr>
      <vt:lpstr>Wingdings</vt:lpstr>
      <vt:lpstr>Arial</vt:lpstr>
      <vt:lpstr>Arial Black</vt:lpstr>
      <vt:lpstr>Arial Narrow</vt:lpstr>
      <vt:lpstr>Lexend</vt:lpstr>
      <vt:lpstr>Office Theme</vt:lpstr>
      <vt:lpstr>Local Tsunami SOPs</vt:lpstr>
      <vt:lpstr>Community Overview</vt:lpstr>
      <vt:lpstr>Community Overview</vt:lpstr>
      <vt:lpstr>Community Overview</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Challenges</vt:lpstr>
      <vt:lpstr>Planned Improvements</vt:lpstr>
      <vt:lpstr>Presentazione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Tsunami SOPs</dc:title>
  <dc:creator>Dilmen Vennin, Derya</dc:creator>
  <cp:lastModifiedBy>Utente di Microsoft Office</cp:lastModifiedBy>
  <cp:revision>4</cp:revision>
  <dcterms:created xsi:type="dcterms:W3CDTF">2013-01-27T09:14:16Z</dcterms:created>
  <dcterms:modified xsi:type="dcterms:W3CDTF">2025-10-26T16:31:24Z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MediaServiceImageTags">
    <vt:lpwstr/>
  </property>
</Properties>
</file>