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9" r:id="rId5"/>
    <p:sldId id="290" r:id="rId6"/>
    <p:sldId id="284" r:id="rId7"/>
    <p:sldId id="285" r:id="rId8"/>
    <p:sldId id="286" r:id="rId9"/>
    <p:sldId id="287" r:id="rId10"/>
    <p:sldId id="291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02F80C-7984-4FE7-A404-AEDB4E7F8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3C70D3-ED91-4D09-AB5D-E33FB791C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C81468-3297-430E-B331-9ED1FC55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7F4740-A41F-4D42-BDA5-384AD528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171D85-1DAC-4412-A73B-6F8F9C4E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06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CD163B-CB09-4D9D-8C20-642B98FA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0E3237-0EDD-4232-8AB9-9A8CEEBF1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A670AB-B2A0-476B-9E30-D6F64FD1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3119BE-1F08-457D-ACE7-D9D14D7E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3FFD7C-B388-4B89-84D9-C65C5C75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04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17D7814-41A9-4A2C-9C0B-E0358BB99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35CAF65-345D-4E64-BCC4-A899364C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902F01-58B8-4D6A-BC11-3C77B5FC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824F0D-04FC-40ED-9675-2075E382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3FC501-A960-473A-AFFB-1DBF2552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66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9A56AB-403B-4B0A-8317-292463FD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85AE22-9934-4F7D-9D9E-96C3CAC41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273347-68B7-4622-AF41-4567C84D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FD5FEE-C061-4609-8631-B72EEE05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AAADAD-2238-4BC5-B49E-C46BBB53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44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43285A-AAC3-4E39-946A-F949124D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6C3CE3-8831-4E09-BF2C-50B837AB8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F648B0-1066-445F-9A3E-26467CE7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22C7E4-4698-4B64-86E3-FDEEC72B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161327-7573-4460-B739-B01269A2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09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9EA4DD-282C-4109-9FD2-DCA5F12B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4EA8B4-2DE5-4B38-9EF6-29B519D98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FA30AC4-3835-426D-960A-88DB2E522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9B647D-3DE8-4080-B171-5CCCD66C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47E5C5-BF55-4D0E-AF34-FFC153A1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AD0340-6864-4F5A-A06A-EA54F05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60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9BF3AB-4CFF-4E95-8639-F45C1060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1AF083-317F-4B2D-A17D-675C449DF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3047E1F-99C4-4FE3-BD9F-52124508E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578891B-BF13-4D8A-ACD6-4D97D8F9B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806944-DF06-48A7-B2D1-7D392C158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AE67C9D-4CA1-47C2-877C-8FE03395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CA0F3B5-9167-411E-90AA-005E9743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2B71553-B9FB-453E-9DC2-308D2EA4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45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958933-4C1B-489C-BEC9-8EFD8EF9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D0C05E2-6612-4ABC-9180-E010B7F2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3B88CC3-132D-445C-A045-4D720425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23B478-A483-432A-A6A1-3E350663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24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1717402-16B6-4528-9926-020EE3D0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18337CE-A236-41B6-A5DC-ABB4945C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C417255-BD75-4529-824F-CCBF2941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09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D1A995-F021-4900-8F88-5A1E5DD5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04F39E-1014-47D3-89A0-6CCB98B0F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ABBA209-B2F1-4101-AAE6-4BA18C0BC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3EF46D1-45D1-44F0-A77D-EF877EB9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9E78237-8FB9-4B10-850A-22517DB5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AB8BF0-352B-4AD2-A14A-A35A2295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66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6574DE-5741-4509-95D9-22491349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06B488E-2FCD-4D15-A22E-AE4350DEC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AFB84E-47C7-4C21-94E0-DCF3AF02A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26EFF0-7AA4-437B-B135-4D616D00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26350A-34E6-4E52-B0FF-A22F21C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56264E2-A441-48DD-9C11-304F42F0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6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16F99C4-18E9-4E4F-A54B-42CCD13C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CE0AD7-150C-4C01-A01D-A715C8178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A0D936-0488-4DDE-A2D6-79A8154E7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BB68-E847-4D80-8108-AA5E5944FD14}" type="datetimeFigureOut">
              <a:rPr lang="tr-TR" smtClean="0"/>
              <a:t>24.10.2025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9F2B42-26D4-4669-ACD6-94E892E7F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972A10-F5AE-44FE-9275-BED40ECC0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4C71-EAA0-4CDF-8524-22B309A18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9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82529F-3C0F-4811-B13C-23ED27460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E00A5FB-EF64-4D23-9670-62748E6FF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Tsunami nedir, nasıl oluşur? Türkiye'de tsunami olur mu?">
            <a:extLst>
              <a:ext uri="{FF2B5EF4-FFF2-40B4-BE49-F238E27FC236}">
                <a16:creationId xmlns:a16="http://schemas.microsoft.com/office/drawing/2014/main" id="{B53ECD53-FEC1-4075-BCFB-B7465394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B52BA7C0-7028-4384-9F6F-FB55F2B732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74" y="0"/>
            <a:ext cx="3049126" cy="12761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27461B0-39DB-4DAB-AF4C-95F42B885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1336" y="1501103"/>
            <a:ext cx="740664" cy="523735"/>
          </a:xfrm>
          <a:prstGeom prst="rect">
            <a:avLst/>
          </a:prstGeom>
        </p:spPr>
      </p:pic>
      <p:pic>
        <p:nvPicPr>
          <p:cNvPr id="7" name="Google Shape;301;p35">
            <a:extLst>
              <a:ext uri="{FF2B5EF4-FFF2-40B4-BE49-F238E27FC236}">
                <a16:creationId xmlns:a16="http://schemas.microsoft.com/office/drawing/2014/main" id="{E865002A-2FC2-4429-A4BB-0E2DA6199B2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51335" y="2141372"/>
            <a:ext cx="740665" cy="72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14;p36">
            <a:extLst>
              <a:ext uri="{FF2B5EF4-FFF2-40B4-BE49-F238E27FC236}">
                <a16:creationId xmlns:a16="http://schemas.microsoft.com/office/drawing/2014/main" id="{1BF70725-5797-4D04-A92A-CFA2AD08AA4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51335" y="2956301"/>
            <a:ext cx="740664" cy="7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71BEFCF-4A67-4A63-9CFC-3F47105DF60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78" y="3846797"/>
            <a:ext cx="721822" cy="731341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9DB31C38-5178-4572-A05D-D8C5063E72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811" y="4712034"/>
            <a:ext cx="778188" cy="7313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F897CE4-38AD-41EC-883A-77160F6EEB42}"/>
              </a:ext>
            </a:extLst>
          </p:cNvPr>
          <p:cNvSpPr txBox="1">
            <a:spLocks/>
          </p:cNvSpPr>
          <p:nvPr/>
        </p:nvSpPr>
        <p:spPr>
          <a:xfrm>
            <a:off x="3049127" y="962554"/>
            <a:ext cx="5095224" cy="14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err="1">
                <a:solidFill>
                  <a:schemeClr val="bg1"/>
                </a:solidFill>
              </a:rPr>
              <a:t>CoastWAVE</a:t>
            </a:r>
            <a:r>
              <a:rPr lang="tr-TR" sz="2800" dirty="0">
                <a:solidFill>
                  <a:schemeClr val="bg1"/>
                </a:solidFill>
              </a:rPr>
              <a:t> 2.0 Project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>Standard Operating </a:t>
            </a:r>
            <a:r>
              <a:rPr lang="tr-TR" sz="2800" dirty="0" err="1">
                <a:solidFill>
                  <a:schemeClr val="bg1"/>
                </a:solidFill>
              </a:rPr>
              <a:t>Procedure</a:t>
            </a:r>
            <a:r>
              <a:rPr lang="tr-TR" sz="2800" dirty="0">
                <a:solidFill>
                  <a:schemeClr val="bg1"/>
                </a:solidFill>
              </a:rPr>
              <a:t> Workshop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6516A6-9BD7-46D6-9989-953E14C5F8F5}"/>
              </a:ext>
            </a:extLst>
          </p:cNvPr>
          <p:cNvSpPr txBox="1">
            <a:spLocks/>
          </p:cNvSpPr>
          <p:nvPr/>
        </p:nvSpPr>
        <p:spPr>
          <a:xfrm>
            <a:off x="3159294" y="5257800"/>
            <a:ext cx="5095224" cy="14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err="1">
                <a:solidFill>
                  <a:schemeClr val="bg1"/>
                </a:solidFill>
              </a:rPr>
              <a:t>Cascais,Portugal</a:t>
            </a:r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80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D64D-89A6-4C84-911F-7895D5F4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45" y="-94540"/>
            <a:ext cx="10515600" cy="811493"/>
          </a:xfrm>
        </p:spPr>
        <p:txBody>
          <a:bodyPr>
            <a:normAutofit/>
          </a:bodyPr>
          <a:lstStyle/>
          <a:p>
            <a:r>
              <a:rPr lang="tr-TR" sz="1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AFAD – </a:t>
            </a:r>
            <a:r>
              <a:rPr lang="tr-TR" sz="18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CoastWAVE</a:t>
            </a:r>
            <a:r>
              <a:rPr lang="tr-TR" sz="1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2.0 Project SOP Workshop </a:t>
            </a:r>
            <a:r>
              <a:rPr lang="tr-TR" sz="18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tr-TR" sz="1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8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Launch</a:t>
            </a:r>
            <a:r>
              <a:rPr lang="tr-TR" sz="1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8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Event</a:t>
            </a:r>
            <a:r>
              <a:rPr lang="tr-TR" sz="1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281;p28">
            <a:extLst>
              <a:ext uri="{FF2B5EF4-FFF2-40B4-BE49-F238E27FC236}">
                <a16:creationId xmlns:a16="http://schemas.microsoft.com/office/drawing/2014/main" id="{4B13FA73-5853-4F5A-BB29-C6A677A875FE}"/>
              </a:ext>
            </a:extLst>
          </p:cNvPr>
          <p:cNvSpPr/>
          <p:nvPr/>
        </p:nvSpPr>
        <p:spPr>
          <a:xfrm>
            <a:off x="0" y="-1"/>
            <a:ext cx="11967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28">
            <a:extLst>
              <a:ext uri="{FF2B5EF4-FFF2-40B4-BE49-F238E27FC236}">
                <a16:creationId xmlns:a16="http://schemas.microsoft.com/office/drawing/2014/main" id="{1114A585-F174-46D7-9D6C-B200CBAF9437}"/>
              </a:ext>
            </a:extLst>
          </p:cNvPr>
          <p:cNvSpPr/>
          <p:nvPr/>
        </p:nvSpPr>
        <p:spPr>
          <a:xfrm>
            <a:off x="105503" y="546338"/>
            <a:ext cx="4867835" cy="1790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AC6B9-905D-4F76-8088-AEB6F5844C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3960005"/>
            <a:ext cx="988562" cy="929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C9699-28D2-45DC-9BA2-13E3385178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5957856"/>
            <a:ext cx="981838" cy="7245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8BB874-A04E-4B3E-BC7B-4CCA3939BDA9}"/>
              </a:ext>
            </a:extLst>
          </p:cNvPr>
          <p:cNvSpPr/>
          <p:nvPr/>
        </p:nvSpPr>
        <p:spPr>
          <a:xfrm>
            <a:off x="105503" y="4943784"/>
            <a:ext cx="988562" cy="96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85DB7B-ABC9-4B07-98A9-CAAE7EA018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4889055"/>
            <a:ext cx="1061574" cy="1075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EC34D5-0AC3-439E-BA06-07A02A65B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" y="140591"/>
            <a:ext cx="1052097" cy="811493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78C8E97E-9738-4D4D-893C-8F8F837D886B}"/>
              </a:ext>
            </a:extLst>
          </p:cNvPr>
          <p:cNvSpPr/>
          <p:nvPr/>
        </p:nvSpPr>
        <p:spPr>
          <a:xfrm>
            <a:off x="1302291" y="716953"/>
            <a:ext cx="8595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tr-TR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88C9193-6756-4A4D-9188-219E4E668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98" y="2937818"/>
            <a:ext cx="740664" cy="523735"/>
          </a:xfrm>
          <a:prstGeom prst="rect">
            <a:avLst/>
          </a:prstGeom>
        </p:spPr>
      </p:pic>
      <p:pic>
        <p:nvPicPr>
          <p:cNvPr id="12" name="Google Shape;301;p35">
            <a:extLst>
              <a:ext uri="{FF2B5EF4-FFF2-40B4-BE49-F238E27FC236}">
                <a16:creationId xmlns:a16="http://schemas.microsoft.com/office/drawing/2014/main" id="{F6E286C2-D78B-4C50-B76C-D57199D9143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192" y="1057473"/>
            <a:ext cx="789075" cy="77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14;p36">
            <a:extLst>
              <a:ext uri="{FF2B5EF4-FFF2-40B4-BE49-F238E27FC236}">
                <a16:creationId xmlns:a16="http://schemas.microsoft.com/office/drawing/2014/main" id="{34C19E85-2BE6-4D99-942B-1F56A842244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397" y="1916727"/>
            <a:ext cx="740664" cy="7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67" y="1297655"/>
            <a:ext cx="4346827" cy="25187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7" y="1273466"/>
            <a:ext cx="4459022" cy="251873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C79D64D-89A6-4C84-911F-7895D5F43536}"/>
              </a:ext>
            </a:extLst>
          </p:cNvPr>
          <p:cNvSpPr txBox="1">
            <a:spLocks/>
          </p:cNvSpPr>
          <p:nvPr/>
        </p:nvSpPr>
        <p:spPr>
          <a:xfrm>
            <a:off x="1443020" y="592711"/>
            <a:ext cx="10515600" cy="81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On August 21, 2025, the SOP Workshop took place at AFAD’s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Hasdal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Campus in Istanbul. After the SOP Workshop, the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CoastWAVE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2.0 Project was officially launched.</a:t>
            </a:r>
            <a:endParaRPr lang="en-US" sz="1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67" y="4009833"/>
            <a:ext cx="4274922" cy="284816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46" y="3920181"/>
            <a:ext cx="4409483" cy="29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6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1;p28">
            <a:extLst>
              <a:ext uri="{FF2B5EF4-FFF2-40B4-BE49-F238E27FC236}">
                <a16:creationId xmlns:a16="http://schemas.microsoft.com/office/drawing/2014/main" id="{4B13FA73-5853-4F5A-BB29-C6A677A875FE}"/>
              </a:ext>
            </a:extLst>
          </p:cNvPr>
          <p:cNvSpPr/>
          <p:nvPr/>
        </p:nvSpPr>
        <p:spPr>
          <a:xfrm>
            <a:off x="0" y="-1"/>
            <a:ext cx="11967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28">
            <a:extLst>
              <a:ext uri="{FF2B5EF4-FFF2-40B4-BE49-F238E27FC236}">
                <a16:creationId xmlns:a16="http://schemas.microsoft.com/office/drawing/2014/main" id="{1114A585-F174-46D7-9D6C-B200CBAF9437}"/>
              </a:ext>
            </a:extLst>
          </p:cNvPr>
          <p:cNvSpPr/>
          <p:nvPr/>
        </p:nvSpPr>
        <p:spPr>
          <a:xfrm>
            <a:off x="105503" y="546338"/>
            <a:ext cx="4867835" cy="1790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AC6B9-905D-4F76-8088-AEB6F5844C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3960005"/>
            <a:ext cx="988562" cy="929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C9699-28D2-45DC-9BA2-13E3385178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5957856"/>
            <a:ext cx="981838" cy="7245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8BB874-A04E-4B3E-BC7B-4CCA3939BDA9}"/>
              </a:ext>
            </a:extLst>
          </p:cNvPr>
          <p:cNvSpPr/>
          <p:nvPr/>
        </p:nvSpPr>
        <p:spPr>
          <a:xfrm>
            <a:off x="105503" y="4943784"/>
            <a:ext cx="988562" cy="96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85DB7B-ABC9-4B07-98A9-CAAE7EA018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4889055"/>
            <a:ext cx="1061574" cy="1075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EC34D5-0AC3-439E-BA06-07A02A65B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" y="140591"/>
            <a:ext cx="1052097" cy="811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05FC14-F939-41CF-AB8C-F875F4E39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44" y="1213758"/>
            <a:ext cx="9220232" cy="4946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98D95E-DA40-4885-BE24-7C38AC4C1DDB}"/>
              </a:ext>
            </a:extLst>
          </p:cNvPr>
          <p:cNvSpPr txBox="1"/>
          <p:nvPr/>
        </p:nvSpPr>
        <p:spPr>
          <a:xfrm>
            <a:off x="1650044" y="1783146"/>
            <a:ext cx="464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Thank</a:t>
            </a:r>
            <a:r>
              <a:rPr lang="tr-TR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tr-TR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You</a:t>
            </a:r>
            <a:r>
              <a:rPr lang="tr-TR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tr-TR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For</a:t>
            </a:r>
            <a:r>
              <a:rPr lang="tr-TR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tr-TR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Your</a:t>
            </a:r>
            <a:r>
              <a:rPr lang="tr-TR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tr-TR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Attention</a:t>
            </a:r>
            <a:r>
              <a:rPr lang="tr-TR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!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2A3CABF-44D0-4C89-9872-94C59669B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398" y="2937818"/>
            <a:ext cx="740664" cy="523735"/>
          </a:xfrm>
          <a:prstGeom prst="rect">
            <a:avLst/>
          </a:prstGeom>
        </p:spPr>
      </p:pic>
      <p:pic>
        <p:nvPicPr>
          <p:cNvPr id="12" name="Google Shape;301;p35">
            <a:extLst>
              <a:ext uri="{FF2B5EF4-FFF2-40B4-BE49-F238E27FC236}">
                <a16:creationId xmlns:a16="http://schemas.microsoft.com/office/drawing/2014/main" id="{890F93F3-4F37-429B-B2AA-15038E2B34D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5192" y="1057473"/>
            <a:ext cx="789075" cy="77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14;p36">
            <a:extLst>
              <a:ext uri="{FF2B5EF4-FFF2-40B4-BE49-F238E27FC236}">
                <a16:creationId xmlns:a16="http://schemas.microsoft.com/office/drawing/2014/main" id="{A5D8F374-CB26-47E4-9385-9FDF43666D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9397" y="1916727"/>
            <a:ext cx="740664" cy="7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18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D64D-89A6-4C84-911F-7895D5F4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45" y="-94540"/>
            <a:ext cx="10515600" cy="811493"/>
          </a:xfrm>
        </p:spPr>
        <p:txBody>
          <a:bodyPr>
            <a:normAutofit/>
          </a:bodyPr>
          <a:lstStyle/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SOP (Standart Operating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Procedure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281;p28">
            <a:extLst>
              <a:ext uri="{FF2B5EF4-FFF2-40B4-BE49-F238E27FC236}">
                <a16:creationId xmlns:a16="http://schemas.microsoft.com/office/drawing/2014/main" id="{4B13FA73-5853-4F5A-BB29-C6A677A875FE}"/>
              </a:ext>
            </a:extLst>
          </p:cNvPr>
          <p:cNvSpPr/>
          <p:nvPr/>
        </p:nvSpPr>
        <p:spPr>
          <a:xfrm>
            <a:off x="0" y="-1"/>
            <a:ext cx="11967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28">
            <a:extLst>
              <a:ext uri="{FF2B5EF4-FFF2-40B4-BE49-F238E27FC236}">
                <a16:creationId xmlns:a16="http://schemas.microsoft.com/office/drawing/2014/main" id="{1114A585-F174-46D7-9D6C-B200CBAF9437}"/>
              </a:ext>
            </a:extLst>
          </p:cNvPr>
          <p:cNvSpPr/>
          <p:nvPr/>
        </p:nvSpPr>
        <p:spPr>
          <a:xfrm>
            <a:off x="105503" y="546338"/>
            <a:ext cx="4867835" cy="1790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AC6B9-905D-4F76-8088-AEB6F5844C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3960005"/>
            <a:ext cx="988562" cy="929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C9699-28D2-45DC-9BA2-13E3385178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5957856"/>
            <a:ext cx="981838" cy="7245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8BB874-A04E-4B3E-BC7B-4CCA3939BDA9}"/>
              </a:ext>
            </a:extLst>
          </p:cNvPr>
          <p:cNvSpPr/>
          <p:nvPr/>
        </p:nvSpPr>
        <p:spPr>
          <a:xfrm>
            <a:off x="105503" y="4943784"/>
            <a:ext cx="988562" cy="96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85DB7B-ABC9-4B07-98A9-CAAE7EA018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4889055"/>
            <a:ext cx="1061574" cy="1075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EC34D5-0AC3-439E-BA06-07A02A65B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" y="140591"/>
            <a:ext cx="1052097" cy="811493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DFCE071E-6AF4-4AA1-BD6C-CC923C27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291" y="1131156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Definition: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outlines the responsibilities and sequence of actions to be taken by each institution in specific scenarios such as disasters, tsunami warnings, or evacuations.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b="1" dirty="0" err="1">
                <a:latin typeface="Cambria" panose="02040503050406030204" pitchFamily="18" charset="0"/>
                <a:ea typeface="Cambria" panose="02040503050406030204" pitchFamily="18" charset="0"/>
              </a:rPr>
              <a:t>Goal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Reducing uncertainty during a crisis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dirty="0" err="1">
                <a:latin typeface="Cambria" panose="02040503050406030204" pitchFamily="18" charset="0"/>
                <a:ea typeface="Cambria" panose="02040503050406030204" pitchFamily="18" charset="0"/>
              </a:rPr>
              <a:t>Preventing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 err="1">
                <a:latin typeface="Cambria" panose="02040503050406030204" pitchFamily="18" charset="0"/>
                <a:ea typeface="Cambria" panose="02040503050406030204" pitchFamily="18" charset="0"/>
              </a:rPr>
              <a:t>loss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of time</a:t>
            </a:r>
          </a:p>
          <a:p>
            <a:r>
              <a:rPr lang="tr-TR" dirty="0" err="1">
                <a:latin typeface="Cambria" panose="02040503050406030204" pitchFamily="18" charset="0"/>
                <a:ea typeface="Cambria" panose="02040503050406030204" pitchFamily="18" charset="0"/>
              </a:rPr>
              <a:t>Ensuring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 err="1">
                <a:latin typeface="Cambria" panose="02040503050406030204" pitchFamily="18" charset="0"/>
                <a:ea typeface="Cambria" panose="02040503050406030204" pitchFamily="18" charset="0"/>
              </a:rPr>
              <a:t>coordination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 err="1">
                <a:latin typeface="Cambria" panose="02040503050406030204" pitchFamily="18" charset="0"/>
                <a:ea typeface="Cambria" panose="02040503050406030204" pitchFamily="18" charset="0"/>
              </a:rPr>
              <a:t>between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 err="1">
                <a:latin typeface="Cambria" panose="02040503050406030204" pitchFamily="18" charset="0"/>
                <a:ea typeface="Cambria" panose="02040503050406030204" pitchFamily="18" charset="0"/>
              </a:rPr>
              <a:t>institutions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b="1" dirty="0" err="1">
                <a:latin typeface="Cambria" panose="02040503050406030204" pitchFamily="18" charset="0"/>
                <a:ea typeface="Cambria" panose="02040503050406030204" pitchFamily="18" charset="0"/>
              </a:rPr>
              <a:t>Features</a:t>
            </a:r>
            <a:r>
              <a:rPr lang="tr-TR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Being clear, practical, and understandable by everyone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Roles, responsibilities, and the communication chain should be clearly defined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Should be tested and updated through drills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7E5C930-A6EE-420E-A399-25378E33E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98" y="2937818"/>
            <a:ext cx="740664" cy="523735"/>
          </a:xfrm>
          <a:prstGeom prst="rect">
            <a:avLst/>
          </a:prstGeom>
        </p:spPr>
      </p:pic>
      <p:pic>
        <p:nvPicPr>
          <p:cNvPr id="12" name="Google Shape;301;p35">
            <a:extLst>
              <a:ext uri="{FF2B5EF4-FFF2-40B4-BE49-F238E27FC236}">
                <a16:creationId xmlns:a16="http://schemas.microsoft.com/office/drawing/2014/main" id="{7AB44B7A-1FE2-4B84-8A02-2BE8736F5A8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192" y="1057473"/>
            <a:ext cx="789075" cy="77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14;p36">
            <a:extLst>
              <a:ext uri="{FF2B5EF4-FFF2-40B4-BE49-F238E27FC236}">
                <a16:creationId xmlns:a16="http://schemas.microsoft.com/office/drawing/2014/main" id="{1DDA67A2-6744-4EEA-8675-078BD4A68E3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397" y="1916727"/>
            <a:ext cx="740664" cy="7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68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16EE87B-40DD-44B0-B4B8-06074E760AD6}"/>
              </a:ext>
            </a:extLst>
          </p:cNvPr>
          <p:cNvSpPr/>
          <p:nvPr/>
        </p:nvSpPr>
        <p:spPr>
          <a:xfrm>
            <a:off x="280737" y="1"/>
            <a:ext cx="1323474" cy="5045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KOERI</a:t>
            </a:r>
          </a:p>
          <a:p>
            <a:pPr algn="ctr"/>
            <a:r>
              <a:rPr lang="tr-TR" dirty="0" err="1"/>
              <a:t>Tsunami</a:t>
            </a:r>
            <a:r>
              <a:rPr lang="tr-TR" dirty="0"/>
              <a:t> Service Provider (TSP)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E833F01-01E5-4653-AD64-73877C6B1580}"/>
              </a:ext>
            </a:extLst>
          </p:cNvPr>
          <p:cNvSpPr/>
          <p:nvPr/>
        </p:nvSpPr>
        <p:spPr>
          <a:xfrm>
            <a:off x="1993232" y="0"/>
            <a:ext cx="1323474" cy="50452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KOERI</a:t>
            </a:r>
          </a:p>
          <a:p>
            <a:pPr algn="ctr"/>
            <a:r>
              <a:rPr lang="tr-TR" dirty="0" err="1"/>
              <a:t>National</a:t>
            </a:r>
            <a:r>
              <a:rPr lang="tr-TR" dirty="0"/>
              <a:t> </a:t>
            </a:r>
            <a:r>
              <a:rPr lang="tr-TR" dirty="0" err="1"/>
              <a:t>Tsunami</a:t>
            </a:r>
            <a:r>
              <a:rPr lang="tr-TR" dirty="0"/>
              <a:t> </a:t>
            </a:r>
            <a:r>
              <a:rPr lang="tr-TR" dirty="0" err="1"/>
              <a:t>Warning</a:t>
            </a:r>
            <a:endParaRPr lang="tr-TR" dirty="0"/>
          </a:p>
          <a:p>
            <a:pPr algn="ctr"/>
            <a:r>
              <a:rPr lang="tr-TR" dirty="0"/>
              <a:t>Center</a:t>
            </a:r>
          </a:p>
          <a:p>
            <a:pPr algn="ctr"/>
            <a:r>
              <a:rPr lang="tr-TR" dirty="0"/>
              <a:t>(NTWC)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4D37853-6E35-4F8E-9982-36776C1D47A2}"/>
              </a:ext>
            </a:extLst>
          </p:cNvPr>
          <p:cNvSpPr/>
          <p:nvPr/>
        </p:nvSpPr>
        <p:spPr>
          <a:xfrm>
            <a:off x="4259562" y="2823243"/>
            <a:ext cx="1812758" cy="14604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AFAD</a:t>
            </a:r>
          </a:p>
          <a:p>
            <a:pPr algn="ctr"/>
            <a:r>
              <a:rPr lang="tr-TR" dirty="0" err="1"/>
              <a:t>National</a:t>
            </a:r>
            <a:r>
              <a:rPr lang="tr-TR" dirty="0"/>
              <a:t> </a:t>
            </a:r>
            <a:r>
              <a:rPr lang="tr-TR" dirty="0" err="1"/>
              <a:t>Disaster</a:t>
            </a:r>
            <a:r>
              <a:rPr lang="tr-TR" dirty="0"/>
              <a:t> Management </a:t>
            </a:r>
            <a:r>
              <a:rPr lang="tr-TR" dirty="0" err="1"/>
              <a:t>Organization</a:t>
            </a:r>
            <a:endParaRPr lang="tr-TR" dirty="0"/>
          </a:p>
          <a:p>
            <a:pPr algn="ctr"/>
            <a:r>
              <a:rPr lang="tr-TR" dirty="0"/>
              <a:t>(NDMO)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502419B-4666-4D50-AC97-47EBB84CC062}"/>
              </a:ext>
            </a:extLst>
          </p:cNvPr>
          <p:cNvSpPr/>
          <p:nvPr/>
        </p:nvSpPr>
        <p:spPr>
          <a:xfrm>
            <a:off x="6737977" y="144142"/>
            <a:ext cx="1716506" cy="994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  <a:p>
            <a:pPr algn="ctr"/>
            <a:r>
              <a:rPr lang="tr-TR" sz="1200" dirty="0" err="1"/>
              <a:t>Metropolitan</a:t>
            </a:r>
            <a:r>
              <a:rPr lang="tr-TR" sz="1200" dirty="0"/>
              <a:t> </a:t>
            </a:r>
            <a:r>
              <a:rPr lang="tr-TR" sz="1200" dirty="0" err="1"/>
              <a:t>Municipality</a:t>
            </a:r>
            <a:r>
              <a:rPr lang="tr-TR" sz="1200" dirty="0"/>
              <a:t>,</a:t>
            </a:r>
          </a:p>
          <a:p>
            <a:pPr algn="ctr"/>
            <a:r>
              <a:rPr lang="tr-TR" sz="1200" dirty="0" err="1"/>
              <a:t>District</a:t>
            </a:r>
            <a:r>
              <a:rPr lang="tr-TR" sz="1200" dirty="0"/>
              <a:t> </a:t>
            </a:r>
            <a:r>
              <a:rPr lang="tr-TR" sz="1200" dirty="0" err="1"/>
              <a:t>Municipality</a:t>
            </a:r>
            <a:r>
              <a:rPr lang="tr-TR" sz="1200" dirty="0"/>
              <a:t>,</a:t>
            </a:r>
          </a:p>
          <a:p>
            <a:pPr algn="ctr"/>
            <a:r>
              <a:rPr lang="tr-TR" sz="1200" dirty="0" err="1"/>
              <a:t>Distirict</a:t>
            </a:r>
            <a:r>
              <a:rPr lang="tr-TR" sz="1200" dirty="0"/>
              <a:t> </a:t>
            </a:r>
            <a:r>
              <a:rPr lang="tr-TR" sz="1200" dirty="0" err="1"/>
              <a:t>Governorship</a:t>
            </a:r>
            <a:endParaRPr lang="tr-TR" sz="1200" dirty="0"/>
          </a:p>
          <a:p>
            <a:pPr algn="ctr"/>
            <a:r>
              <a:rPr lang="tr-TR" dirty="0"/>
              <a:t>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9659C68-DBF8-4108-B67C-620A323B9190}"/>
              </a:ext>
            </a:extLst>
          </p:cNvPr>
          <p:cNvSpPr/>
          <p:nvPr/>
        </p:nvSpPr>
        <p:spPr>
          <a:xfrm>
            <a:off x="7934297" y="3649098"/>
            <a:ext cx="1540042" cy="994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Other</a:t>
            </a:r>
            <a:r>
              <a:rPr lang="tr-TR" sz="1400" dirty="0"/>
              <a:t> </a:t>
            </a:r>
            <a:r>
              <a:rPr lang="tr-TR" sz="1400" dirty="0" err="1"/>
              <a:t>Stakeholders</a:t>
            </a:r>
            <a:r>
              <a:rPr lang="tr-TR" sz="1400" dirty="0"/>
              <a:t>:</a:t>
            </a:r>
          </a:p>
          <a:p>
            <a:pPr algn="ctr"/>
            <a:r>
              <a:rPr lang="tr-TR" sz="1400" dirty="0"/>
              <a:t>SHOD, EGM, STK, vb.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55E6384C-4FBE-4352-83CD-0DE165BDCD8F}"/>
              </a:ext>
            </a:extLst>
          </p:cNvPr>
          <p:cNvSpPr/>
          <p:nvPr/>
        </p:nvSpPr>
        <p:spPr>
          <a:xfrm>
            <a:off x="8918290" y="2322446"/>
            <a:ext cx="1323474" cy="786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Gendarmerie</a:t>
            </a:r>
            <a:r>
              <a:rPr lang="tr-TR" sz="1400" dirty="0"/>
              <a:t>,</a:t>
            </a:r>
          </a:p>
          <a:p>
            <a:pPr algn="ctr"/>
            <a:r>
              <a:rPr lang="tr-TR" sz="1400" dirty="0" err="1"/>
              <a:t>Coast</a:t>
            </a:r>
            <a:r>
              <a:rPr lang="tr-TR" sz="1400" dirty="0"/>
              <a:t> </a:t>
            </a:r>
            <a:r>
              <a:rPr lang="tr-TR" sz="1400" dirty="0" err="1"/>
              <a:t>Guard</a:t>
            </a:r>
            <a:endParaRPr lang="tr-TR" sz="1400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3E2FA2D-E2C8-443B-B528-FFAEEFA08C7A}"/>
              </a:ext>
            </a:extLst>
          </p:cNvPr>
          <p:cNvSpPr/>
          <p:nvPr/>
        </p:nvSpPr>
        <p:spPr>
          <a:xfrm>
            <a:off x="10973092" y="136358"/>
            <a:ext cx="1066800" cy="53660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dirty="0"/>
              <a:t>PUBLIC</a:t>
            </a:r>
          </a:p>
          <a:p>
            <a:pPr algn="ctr"/>
            <a:r>
              <a:rPr lang="tr-TR" dirty="0" err="1"/>
              <a:t>Vulnerable</a:t>
            </a:r>
            <a:r>
              <a:rPr lang="tr-TR" dirty="0"/>
              <a:t> </a:t>
            </a:r>
            <a:r>
              <a:rPr lang="tr-TR" dirty="0" err="1"/>
              <a:t>Community</a:t>
            </a:r>
            <a:endParaRPr lang="tr-TR" dirty="0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A32F21B5-97C3-4941-9D06-0A60F83DE9C5}"/>
              </a:ext>
            </a:extLst>
          </p:cNvPr>
          <p:cNvSpPr/>
          <p:nvPr/>
        </p:nvSpPr>
        <p:spPr>
          <a:xfrm>
            <a:off x="1451811" y="1884947"/>
            <a:ext cx="794084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176907BB-59D2-4084-BE2A-9011FB375A82}"/>
              </a:ext>
            </a:extLst>
          </p:cNvPr>
          <p:cNvSpPr/>
          <p:nvPr/>
        </p:nvSpPr>
        <p:spPr>
          <a:xfrm>
            <a:off x="3355065" y="3793929"/>
            <a:ext cx="794084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75EC70ED-5689-4464-9158-E99C7B560660}"/>
              </a:ext>
            </a:extLst>
          </p:cNvPr>
          <p:cNvSpPr/>
          <p:nvPr/>
        </p:nvSpPr>
        <p:spPr>
          <a:xfrm>
            <a:off x="3365124" y="3394885"/>
            <a:ext cx="794084" cy="2165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2DA9DAB6-532F-4AE6-95FE-0789060979DF}"/>
              </a:ext>
            </a:extLst>
          </p:cNvPr>
          <p:cNvSpPr/>
          <p:nvPr/>
        </p:nvSpPr>
        <p:spPr>
          <a:xfrm>
            <a:off x="3480487" y="252523"/>
            <a:ext cx="2831431" cy="2165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3B1AF806-594A-45E9-AC62-21C3AFB75D26}"/>
              </a:ext>
            </a:extLst>
          </p:cNvPr>
          <p:cNvSpPr/>
          <p:nvPr/>
        </p:nvSpPr>
        <p:spPr>
          <a:xfrm>
            <a:off x="3480487" y="673770"/>
            <a:ext cx="2831431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CF2AB415-3A64-46E2-9CBA-24D1AD1BCD9B}"/>
              </a:ext>
            </a:extLst>
          </p:cNvPr>
          <p:cNvSpPr/>
          <p:nvPr/>
        </p:nvSpPr>
        <p:spPr>
          <a:xfrm>
            <a:off x="6221802" y="4071096"/>
            <a:ext cx="1523419" cy="171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C86DDAA0-5C85-4E4D-8671-42A575CDC3FA}"/>
              </a:ext>
            </a:extLst>
          </p:cNvPr>
          <p:cNvSpPr/>
          <p:nvPr/>
        </p:nvSpPr>
        <p:spPr>
          <a:xfrm flipV="1">
            <a:off x="6223779" y="3793928"/>
            <a:ext cx="1523419" cy="17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3533E180-F5A3-475D-B684-37C9174CD137}"/>
              </a:ext>
            </a:extLst>
          </p:cNvPr>
          <p:cNvSpPr/>
          <p:nvPr/>
        </p:nvSpPr>
        <p:spPr>
          <a:xfrm>
            <a:off x="6096000" y="4829315"/>
            <a:ext cx="1628273" cy="9980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/>
                </a:solidFill>
              </a:rPr>
              <a:t>National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>
                <a:solidFill>
                  <a:schemeClr val="tx1"/>
                </a:solidFill>
              </a:rPr>
              <a:t>and </a:t>
            </a:r>
            <a:r>
              <a:rPr lang="tr-TR" dirty="0" err="1">
                <a:solidFill>
                  <a:schemeClr val="tx1"/>
                </a:solidFill>
              </a:rPr>
              <a:t>Local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Radio</a:t>
            </a:r>
            <a:r>
              <a:rPr lang="tr-TR" dirty="0">
                <a:solidFill>
                  <a:schemeClr val="tx1"/>
                </a:solidFill>
              </a:rPr>
              <a:t>/ TV/ </a:t>
            </a:r>
            <a:r>
              <a:rPr lang="tr-TR" dirty="0" err="1">
                <a:solidFill>
                  <a:schemeClr val="tx1"/>
                </a:solidFill>
              </a:rPr>
              <a:t>Two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way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radio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88AB7078-39BF-4B88-B5E9-B20DC37AE205}"/>
              </a:ext>
            </a:extLst>
          </p:cNvPr>
          <p:cNvSpPr/>
          <p:nvPr/>
        </p:nvSpPr>
        <p:spPr>
          <a:xfrm>
            <a:off x="7960894" y="5120342"/>
            <a:ext cx="2149642" cy="160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k: Sağ 22">
            <a:extLst>
              <a:ext uri="{FF2B5EF4-FFF2-40B4-BE49-F238E27FC236}">
                <a16:creationId xmlns:a16="http://schemas.microsoft.com/office/drawing/2014/main" id="{7773CE6E-D48F-4A19-89EA-1F172A9BA9EE}"/>
              </a:ext>
            </a:extLst>
          </p:cNvPr>
          <p:cNvSpPr/>
          <p:nvPr/>
        </p:nvSpPr>
        <p:spPr>
          <a:xfrm rot="18871929">
            <a:off x="4889374" y="1767469"/>
            <a:ext cx="1568999" cy="2165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k: Sağ 23">
            <a:extLst>
              <a:ext uri="{FF2B5EF4-FFF2-40B4-BE49-F238E27FC236}">
                <a16:creationId xmlns:a16="http://schemas.microsoft.com/office/drawing/2014/main" id="{75BE3301-BED7-48CB-B56B-6112C11AD494}"/>
              </a:ext>
            </a:extLst>
          </p:cNvPr>
          <p:cNvSpPr/>
          <p:nvPr/>
        </p:nvSpPr>
        <p:spPr>
          <a:xfrm rot="18810546">
            <a:off x="5189283" y="2001118"/>
            <a:ext cx="1509985" cy="2165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k: Sağ 26">
            <a:extLst>
              <a:ext uri="{FF2B5EF4-FFF2-40B4-BE49-F238E27FC236}">
                <a16:creationId xmlns:a16="http://schemas.microsoft.com/office/drawing/2014/main" id="{AD7EA1B0-A385-47D4-8878-98B5DA9335BB}"/>
              </a:ext>
            </a:extLst>
          </p:cNvPr>
          <p:cNvSpPr/>
          <p:nvPr/>
        </p:nvSpPr>
        <p:spPr>
          <a:xfrm>
            <a:off x="8194095" y="1959549"/>
            <a:ext cx="2317202" cy="21685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k: Sağ 27">
            <a:extLst>
              <a:ext uri="{FF2B5EF4-FFF2-40B4-BE49-F238E27FC236}">
                <a16:creationId xmlns:a16="http://schemas.microsoft.com/office/drawing/2014/main" id="{96181990-F352-47D9-BC5C-FFAB3B82D891}"/>
              </a:ext>
            </a:extLst>
          </p:cNvPr>
          <p:cNvSpPr/>
          <p:nvPr/>
        </p:nvSpPr>
        <p:spPr>
          <a:xfrm>
            <a:off x="8135470" y="2522482"/>
            <a:ext cx="782820" cy="21685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k: Sağ 28">
            <a:extLst>
              <a:ext uri="{FF2B5EF4-FFF2-40B4-BE49-F238E27FC236}">
                <a16:creationId xmlns:a16="http://schemas.microsoft.com/office/drawing/2014/main" id="{3B16B306-0F18-42A1-AF25-4749A0D52408}"/>
              </a:ext>
            </a:extLst>
          </p:cNvPr>
          <p:cNvSpPr/>
          <p:nvPr/>
        </p:nvSpPr>
        <p:spPr>
          <a:xfrm>
            <a:off x="10331116" y="2518611"/>
            <a:ext cx="593558" cy="160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k: Sağ 29">
            <a:extLst>
              <a:ext uri="{FF2B5EF4-FFF2-40B4-BE49-F238E27FC236}">
                <a16:creationId xmlns:a16="http://schemas.microsoft.com/office/drawing/2014/main" id="{52D6A5FF-8D1F-45FF-B066-9A41B79FAE6D}"/>
              </a:ext>
            </a:extLst>
          </p:cNvPr>
          <p:cNvSpPr/>
          <p:nvPr/>
        </p:nvSpPr>
        <p:spPr>
          <a:xfrm rot="14466901">
            <a:off x="7761349" y="3222181"/>
            <a:ext cx="572373" cy="21656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Ok: Sağ 30">
            <a:extLst>
              <a:ext uri="{FF2B5EF4-FFF2-40B4-BE49-F238E27FC236}">
                <a16:creationId xmlns:a16="http://schemas.microsoft.com/office/drawing/2014/main" id="{870E8D74-0CE4-4C41-A11A-B20132261673}"/>
              </a:ext>
            </a:extLst>
          </p:cNvPr>
          <p:cNvSpPr/>
          <p:nvPr/>
        </p:nvSpPr>
        <p:spPr>
          <a:xfrm>
            <a:off x="9569116" y="4231102"/>
            <a:ext cx="1082841" cy="2366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Ok: Beşgen 31">
            <a:extLst>
              <a:ext uri="{FF2B5EF4-FFF2-40B4-BE49-F238E27FC236}">
                <a16:creationId xmlns:a16="http://schemas.microsoft.com/office/drawing/2014/main" id="{58597732-4DEC-47CF-A28B-678E862C0109}"/>
              </a:ext>
            </a:extLst>
          </p:cNvPr>
          <p:cNvSpPr/>
          <p:nvPr/>
        </p:nvSpPr>
        <p:spPr>
          <a:xfrm>
            <a:off x="0" y="6057010"/>
            <a:ext cx="12192000" cy="144092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k: Aşağı 32">
            <a:extLst>
              <a:ext uri="{FF2B5EF4-FFF2-40B4-BE49-F238E27FC236}">
                <a16:creationId xmlns:a16="http://schemas.microsoft.com/office/drawing/2014/main" id="{C179B075-7A75-450B-A6A4-51B343534400}"/>
              </a:ext>
            </a:extLst>
          </p:cNvPr>
          <p:cNvSpPr/>
          <p:nvPr/>
        </p:nvSpPr>
        <p:spPr>
          <a:xfrm rot="17097397">
            <a:off x="5540061" y="4039239"/>
            <a:ext cx="256502" cy="10089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Unvan 33">
            <a:extLst>
              <a:ext uri="{FF2B5EF4-FFF2-40B4-BE49-F238E27FC236}">
                <a16:creationId xmlns:a16="http://schemas.microsoft.com/office/drawing/2014/main" id="{46D27BA2-C088-40CF-BF36-8869F452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474" y="5790589"/>
            <a:ext cx="906380" cy="372353"/>
          </a:xfrm>
        </p:spPr>
        <p:txBody>
          <a:bodyPr>
            <a:normAutofit/>
          </a:bodyPr>
          <a:lstStyle/>
          <a:p>
            <a:r>
              <a:rPr lang="tr-TR" sz="1400" b="1" dirty="0"/>
              <a:t>LOCAL</a:t>
            </a:r>
          </a:p>
        </p:txBody>
      </p:sp>
      <p:sp>
        <p:nvSpPr>
          <p:cNvPr id="35" name="Unvan 33">
            <a:extLst>
              <a:ext uri="{FF2B5EF4-FFF2-40B4-BE49-F238E27FC236}">
                <a16:creationId xmlns:a16="http://schemas.microsoft.com/office/drawing/2014/main" id="{B4A980CE-CDD7-41E0-A917-F0E229836453}"/>
              </a:ext>
            </a:extLst>
          </p:cNvPr>
          <p:cNvSpPr txBox="1">
            <a:spLocks/>
          </p:cNvSpPr>
          <p:nvPr/>
        </p:nvSpPr>
        <p:spPr>
          <a:xfrm>
            <a:off x="1604211" y="5763006"/>
            <a:ext cx="906380" cy="37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/>
              <a:t>NATIONAL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9AA304FE-E665-48B3-9CD4-1D8669921A4E}"/>
              </a:ext>
            </a:extLst>
          </p:cNvPr>
          <p:cNvSpPr/>
          <p:nvPr/>
        </p:nvSpPr>
        <p:spPr>
          <a:xfrm>
            <a:off x="208547" y="6626283"/>
            <a:ext cx="794084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Ok: Sağ 36">
            <a:extLst>
              <a:ext uri="{FF2B5EF4-FFF2-40B4-BE49-F238E27FC236}">
                <a16:creationId xmlns:a16="http://schemas.microsoft.com/office/drawing/2014/main" id="{7882F240-CB43-4A25-A48C-414492BB98CE}"/>
              </a:ext>
            </a:extLst>
          </p:cNvPr>
          <p:cNvSpPr/>
          <p:nvPr/>
        </p:nvSpPr>
        <p:spPr>
          <a:xfrm>
            <a:off x="1447801" y="6626282"/>
            <a:ext cx="794084" cy="2165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Ok: Sağ 37">
            <a:extLst>
              <a:ext uri="{FF2B5EF4-FFF2-40B4-BE49-F238E27FC236}">
                <a16:creationId xmlns:a16="http://schemas.microsoft.com/office/drawing/2014/main" id="{8AC0C704-2713-4409-8B8F-AFEEEEF79AC7}"/>
              </a:ext>
            </a:extLst>
          </p:cNvPr>
          <p:cNvSpPr/>
          <p:nvPr/>
        </p:nvSpPr>
        <p:spPr>
          <a:xfrm>
            <a:off x="2686403" y="6620448"/>
            <a:ext cx="794084" cy="2165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Ok: Sağ 38">
            <a:extLst>
              <a:ext uri="{FF2B5EF4-FFF2-40B4-BE49-F238E27FC236}">
                <a16:creationId xmlns:a16="http://schemas.microsoft.com/office/drawing/2014/main" id="{8F9F94CF-F882-4697-A79C-C295A8F49FA5}"/>
              </a:ext>
            </a:extLst>
          </p:cNvPr>
          <p:cNvSpPr/>
          <p:nvPr/>
        </p:nvSpPr>
        <p:spPr>
          <a:xfrm>
            <a:off x="3925005" y="6615023"/>
            <a:ext cx="794084" cy="21656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Ok: Sağ 39">
            <a:extLst>
              <a:ext uri="{FF2B5EF4-FFF2-40B4-BE49-F238E27FC236}">
                <a16:creationId xmlns:a16="http://schemas.microsoft.com/office/drawing/2014/main" id="{C8D667F1-BDAF-4F2E-B084-2897D06B588D}"/>
              </a:ext>
            </a:extLst>
          </p:cNvPr>
          <p:cNvSpPr/>
          <p:nvPr/>
        </p:nvSpPr>
        <p:spPr>
          <a:xfrm>
            <a:off x="5118081" y="6610877"/>
            <a:ext cx="794084" cy="21656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Unvan 33">
            <a:extLst>
              <a:ext uri="{FF2B5EF4-FFF2-40B4-BE49-F238E27FC236}">
                <a16:creationId xmlns:a16="http://schemas.microsoft.com/office/drawing/2014/main" id="{9F2A57F3-0C11-428E-B4A3-5C3ED927C974}"/>
              </a:ext>
            </a:extLst>
          </p:cNvPr>
          <p:cNvSpPr txBox="1">
            <a:spLocks/>
          </p:cNvSpPr>
          <p:nvPr/>
        </p:nvSpPr>
        <p:spPr>
          <a:xfrm>
            <a:off x="208547" y="6330129"/>
            <a:ext cx="906380" cy="37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000" b="1" dirty="0"/>
              <a:t>Information</a:t>
            </a:r>
          </a:p>
        </p:txBody>
      </p:sp>
      <p:sp>
        <p:nvSpPr>
          <p:cNvPr id="42" name="Unvan 33">
            <a:extLst>
              <a:ext uri="{FF2B5EF4-FFF2-40B4-BE49-F238E27FC236}">
                <a16:creationId xmlns:a16="http://schemas.microsoft.com/office/drawing/2014/main" id="{036FC647-3124-4179-912B-E13795786B12}"/>
              </a:ext>
            </a:extLst>
          </p:cNvPr>
          <p:cNvSpPr txBox="1">
            <a:spLocks/>
          </p:cNvSpPr>
          <p:nvPr/>
        </p:nvSpPr>
        <p:spPr>
          <a:xfrm>
            <a:off x="1513919" y="6315509"/>
            <a:ext cx="906380" cy="37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000" b="1" dirty="0" err="1"/>
              <a:t>Warning</a:t>
            </a:r>
            <a:endParaRPr lang="tr-TR" sz="1000" b="1" dirty="0"/>
          </a:p>
        </p:txBody>
      </p:sp>
      <p:sp>
        <p:nvSpPr>
          <p:cNvPr id="43" name="Unvan 33">
            <a:extLst>
              <a:ext uri="{FF2B5EF4-FFF2-40B4-BE49-F238E27FC236}">
                <a16:creationId xmlns:a16="http://schemas.microsoft.com/office/drawing/2014/main" id="{99097CED-E79D-42D3-8B22-8FDCF8506294}"/>
              </a:ext>
            </a:extLst>
          </p:cNvPr>
          <p:cNvSpPr txBox="1">
            <a:spLocks/>
          </p:cNvSpPr>
          <p:nvPr/>
        </p:nvSpPr>
        <p:spPr>
          <a:xfrm>
            <a:off x="2571938" y="6306639"/>
            <a:ext cx="1151564" cy="37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000" b="1" dirty="0" err="1"/>
              <a:t>Warning</a:t>
            </a:r>
            <a:r>
              <a:rPr lang="tr-TR" sz="1000" b="1" dirty="0"/>
              <a:t> </a:t>
            </a:r>
            <a:r>
              <a:rPr lang="tr-TR" sz="1000" b="1" dirty="0" err="1"/>
              <a:t>and</a:t>
            </a:r>
            <a:r>
              <a:rPr lang="tr-TR" sz="1000" b="1" dirty="0"/>
              <a:t> </a:t>
            </a:r>
            <a:r>
              <a:rPr lang="tr-TR" sz="1000" b="1" dirty="0" err="1"/>
              <a:t>Advice</a:t>
            </a:r>
            <a:endParaRPr lang="tr-TR" sz="1000" b="1" dirty="0"/>
          </a:p>
        </p:txBody>
      </p:sp>
      <p:sp>
        <p:nvSpPr>
          <p:cNvPr id="44" name="Unvan 33">
            <a:extLst>
              <a:ext uri="{FF2B5EF4-FFF2-40B4-BE49-F238E27FC236}">
                <a16:creationId xmlns:a16="http://schemas.microsoft.com/office/drawing/2014/main" id="{195A51FE-5888-4220-A151-7D3DAB0F5613}"/>
              </a:ext>
            </a:extLst>
          </p:cNvPr>
          <p:cNvSpPr txBox="1">
            <a:spLocks/>
          </p:cNvSpPr>
          <p:nvPr/>
        </p:nvSpPr>
        <p:spPr>
          <a:xfrm>
            <a:off x="3812709" y="6281346"/>
            <a:ext cx="906380" cy="37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000" b="1" dirty="0" err="1"/>
              <a:t>Official</a:t>
            </a:r>
            <a:r>
              <a:rPr lang="tr-TR" sz="1000" b="1" dirty="0"/>
              <a:t> Call </a:t>
            </a:r>
            <a:r>
              <a:rPr lang="tr-TR" sz="1000" b="1" dirty="0" err="1"/>
              <a:t>for</a:t>
            </a:r>
            <a:r>
              <a:rPr lang="tr-TR" sz="1000" b="1" dirty="0"/>
              <a:t> </a:t>
            </a:r>
            <a:r>
              <a:rPr lang="tr-TR" sz="1000" b="1" dirty="0" err="1"/>
              <a:t>Evacuation</a:t>
            </a:r>
            <a:endParaRPr lang="tr-TR" sz="1000" b="1" dirty="0"/>
          </a:p>
        </p:txBody>
      </p:sp>
      <p:sp>
        <p:nvSpPr>
          <p:cNvPr id="45" name="Unvan 33">
            <a:extLst>
              <a:ext uri="{FF2B5EF4-FFF2-40B4-BE49-F238E27FC236}">
                <a16:creationId xmlns:a16="http://schemas.microsoft.com/office/drawing/2014/main" id="{8CB41791-EFE0-4B6B-9794-95A164979961}"/>
              </a:ext>
            </a:extLst>
          </p:cNvPr>
          <p:cNvSpPr txBox="1">
            <a:spLocks/>
          </p:cNvSpPr>
          <p:nvPr/>
        </p:nvSpPr>
        <p:spPr>
          <a:xfrm>
            <a:off x="5023184" y="6304091"/>
            <a:ext cx="906380" cy="37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000" b="1" dirty="0" err="1"/>
              <a:t>Feed</a:t>
            </a:r>
            <a:r>
              <a:rPr lang="tr-TR" sz="1000" b="1" dirty="0"/>
              <a:t> </a:t>
            </a:r>
            <a:r>
              <a:rPr lang="tr-TR" sz="1000" b="1" dirty="0" err="1"/>
              <a:t>Back</a:t>
            </a:r>
            <a:endParaRPr lang="tr-TR" sz="1000" b="1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CB9A9CB-F68F-40DC-AAFE-CE56E436F23F}"/>
              </a:ext>
            </a:extLst>
          </p:cNvPr>
          <p:cNvSpPr/>
          <p:nvPr/>
        </p:nvSpPr>
        <p:spPr>
          <a:xfrm>
            <a:off x="1447801" y="890338"/>
            <a:ext cx="618205" cy="569427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SOP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31AE3F5-5CEE-4FBF-B9B1-BE11E3001D03}"/>
              </a:ext>
            </a:extLst>
          </p:cNvPr>
          <p:cNvSpPr/>
          <p:nvPr/>
        </p:nvSpPr>
        <p:spPr>
          <a:xfrm>
            <a:off x="3399920" y="1959549"/>
            <a:ext cx="618205" cy="569427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SOP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2532DCE-125A-4777-80B5-F6DE5F5224ED}"/>
              </a:ext>
            </a:extLst>
          </p:cNvPr>
          <p:cNvSpPr/>
          <p:nvPr/>
        </p:nvSpPr>
        <p:spPr>
          <a:xfrm>
            <a:off x="9035715" y="3062113"/>
            <a:ext cx="618205" cy="56942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SOP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A84FCE5-4A4C-4D65-B261-413743369C84}"/>
              </a:ext>
            </a:extLst>
          </p:cNvPr>
          <p:cNvSpPr/>
          <p:nvPr/>
        </p:nvSpPr>
        <p:spPr>
          <a:xfrm>
            <a:off x="5957476" y="2435839"/>
            <a:ext cx="618205" cy="56942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SOP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D9409AB-F388-4D85-BCDC-191EB88C2A73}"/>
              </a:ext>
            </a:extLst>
          </p:cNvPr>
          <p:cNvSpPr/>
          <p:nvPr/>
        </p:nvSpPr>
        <p:spPr>
          <a:xfrm>
            <a:off x="7836145" y="1236879"/>
            <a:ext cx="618205" cy="56942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SOP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CE1E889-0A37-47D5-8AB5-909285B492D0}"/>
              </a:ext>
            </a:extLst>
          </p:cNvPr>
          <p:cNvSpPr/>
          <p:nvPr/>
        </p:nvSpPr>
        <p:spPr>
          <a:xfrm>
            <a:off x="6627688" y="1988531"/>
            <a:ext cx="1481319" cy="102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Provincial</a:t>
            </a:r>
            <a:r>
              <a:rPr lang="tr-TR" dirty="0"/>
              <a:t> </a:t>
            </a:r>
            <a:r>
              <a:rPr lang="tr-TR" dirty="0" err="1"/>
              <a:t>Directorate</a:t>
            </a:r>
            <a:r>
              <a:rPr lang="tr-TR" dirty="0"/>
              <a:t> of AFAD</a:t>
            </a:r>
          </a:p>
          <a:p>
            <a:pPr algn="ctr"/>
            <a:r>
              <a:rPr lang="tr-TR" dirty="0"/>
              <a:t>(LDMO)</a:t>
            </a:r>
          </a:p>
        </p:txBody>
      </p:sp>
      <p:sp>
        <p:nvSpPr>
          <p:cNvPr id="3" name="Ok: Yukarı 2">
            <a:extLst>
              <a:ext uri="{FF2B5EF4-FFF2-40B4-BE49-F238E27FC236}">
                <a16:creationId xmlns:a16="http://schemas.microsoft.com/office/drawing/2014/main" id="{6CB6B169-E935-4C5B-BE47-CCAAA848E4BC}"/>
              </a:ext>
            </a:extLst>
          </p:cNvPr>
          <p:cNvSpPr/>
          <p:nvPr/>
        </p:nvSpPr>
        <p:spPr>
          <a:xfrm>
            <a:off x="7226968" y="1240576"/>
            <a:ext cx="178188" cy="60482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Ok: Yukarı 47">
            <a:extLst>
              <a:ext uri="{FF2B5EF4-FFF2-40B4-BE49-F238E27FC236}">
                <a16:creationId xmlns:a16="http://schemas.microsoft.com/office/drawing/2014/main" id="{D885B905-B3FF-43C2-8181-F3A16B5B10EF}"/>
              </a:ext>
            </a:extLst>
          </p:cNvPr>
          <p:cNvSpPr/>
          <p:nvPr/>
        </p:nvSpPr>
        <p:spPr>
          <a:xfrm>
            <a:off x="7505265" y="1240576"/>
            <a:ext cx="178188" cy="60482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938A85-09D6-4E4E-A147-85B57431BE55}"/>
              </a:ext>
            </a:extLst>
          </p:cNvPr>
          <p:cNvSpPr/>
          <p:nvPr/>
        </p:nvSpPr>
        <p:spPr>
          <a:xfrm>
            <a:off x="8195967" y="2731144"/>
            <a:ext cx="618205" cy="56942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SOP</a:t>
            </a:r>
          </a:p>
        </p:txBody>
      </p:sp>
    </p:spTree>
    <p:extLst>
      <p:ext uri="{BB962C8B-B14F-4D97-AF65-F5344CB8AC3E}">
        <p14:creationId xmlns:p14="http://schemas.microsoft.com/office/powerpoint/2010/main" val="10091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D64D-89A6-4C84-911F-7895D5F4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45" y="-94540"/>
            <a:ext cx="10515600" cy="811493"/>
          </a:xfrm>
        </p:spPr>
        <p:txBody>
          <a:bodyPr>
            <a:normAutofit/>
          </a:bodyPr>
          <a:lstStyle/>
          <a:p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Colour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Codes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Definitions</a:t>
            </a:r>
            <a:endParaRPr lang="en-US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281;p28">
            <a:extLst>
              <a:ext uri="{FF2B5EF4-FFF2-40B4-BE49-F238E27FC236}">
                <a16:creationId xmlns:a16="http://schemas.microsoft.com/office/drawing/2014/main" id="{4B13FA73-5853-4F5A-BB29-C6A677A875FE}"/>
              </a:ext>
            </a:extLst>
          </p:cNvPr>
          <p:cNvSpPr/>
          <p:nvPr/>
        </p:nvSpPr>
        <p:spPr>
          <a:xfrm>
            <a:off x="0" y="-1"/>
            <a:ext cx="11967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28">
            <a:extLst>
              <a:ext uri="{FF2B5EF4-FFF2-40B4-BE49-F238E27FC236}">
                <a16:creationId xmlns:a16="http://schemas.microsoft.com/office/drawing/2014/main" id="{1114A585-F174-46D7-9D6C-B200CBAF9437}"/>
              </a:ext>
            </a:extLst>
          </p:cNvPr>
          <p:cNvSpPr/>
          <p:nvPr/>
        </p:nvSpPr>
        <p:spPr>
          <a:xfrm>
            <a:off x="105503" y="546338"/>
            <a:ext cx="4867835" cy="1790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AC6B9-905D-4F76-8088-AEB6F5844C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3960005"/>
            <a:ext cx="988562" cy="929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C9699-28D2-45DC-9BA2-13E3385178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5957856"/>
            <a:ext cx="981838" cy="7245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8BB874-A04E-4B3E-BC7B-4CCA3939BDA9}"/>
              </a:ext>
            </a:extLst>
          </p:cNvPr>
          <p:cNvSpPr/>
          <p:nvPr/>
        </p:nvSpPr>
        <p:spPr>
          <a:xfrm>
            <a:off x="105503" y="4943784"/>
            <a:ext cx="988562" cy="96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85DB7B-ABC9-4B07-98A9-CAAE7EA018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4889055"/>
            <a:ext cx="1061574" cy="1075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EC34D5-0AC3-439E-BA06-07A02A65B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" y="140591"/>
            <a:ext cx="1052097" cy="81149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7E5C930-A6EE-420E-A399-25378E33E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98" y="2937818"/>
            <a:ext cx="740664" cy="523735"/>
          </a:xfrm>
          <a:prstGeom prst="rect">
            <a:avLst/>
          </a:prstGeom>
        </p:spPr>
      </p:pic>
      <p:pic>
        <p:nvPicPr>
          <p:cNvPr id="12" name="Google Shape;301;p35">
            <a:extLst>
              <a:ext uri="{FF2B5EF4-FFF2-40B4-BE49-F238E27FC236}">
                <a16:creationId xmlns:a16="http://schemas.microsoft.com/office/drawing/2014/main" id="{7AB44B7A-1FE2-4B84-8A02-2BE8736F5A8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192" y="1057473"/>
            <a:ext cx="789075" cy="77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14;p36">
            <a:extLst>
              <a:ext uri="{FF2B5EF4-FFF2-40B4-BE49-F238E27FC236}">
                <a16:creationId xmlns:a16="http://schemas.microsoft.com/office/drawing/2014/main" id="{1DDA67A2-6744-4EEA-8675-078BD4A68E3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397" y="1916727"/>
            <a:ext cx="740664" cy="7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B1D41F8-ED84-4DB5-BE7A-CB9FC34562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300" y="776287"/>
            <a:ext cx="8915400" cy="5305425"/>
          </a:xfrm>
          <a:prstGeom prst="rect">
            <a:avLst/>
          </a:prstGeom>
        </p:spPr>
      </p:pic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0E6D71FE-EEB4-4C38-8D5D-691DFA61F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491" y="952084"/>
            <a:ext cx="10515600" cy="435133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945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D64D-89A6-4C84-911F-7895D5F4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45" y="-94540"/>
            <a:ext cx="10515600" cy="811493"/>
          </a:xfrm>
        </p:spPr>
        <p:txBody>
          <a:bodyPr>
            <a:normAutofit/>
          </a:bodyPr>
          <a:lstStyle/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SOP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Legend</a:t>
            </a:r>
            <a:endParaRPr lang="en-US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281;p28">
            <a:extLst>
              <a:ext uri="{FF2B5EF4-FFF2-40B4-BE49-F238E27FC236}">
                <a16:creationId xmlns:a16="http://schemas.microsoft.com/office/drawing/2014/main" id="{4B13FA73-5853-4F5A-BB29-C6A677A875FE}"/>
              </a:ext>
            </a:extLst>
          </p:cNvPr>
          <p:cNvSpPr/>
          <p:nvPr/>
        </p:nvSpPr>
        <p:spPr>
          <a:xfrm>
            <a:off x="0" y="-1"/>
            <a:ext cx="11967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28">
            <a:extLst>
              <a:ext uri="{FF2B5EF4-FFF2-40B4-BE49-F238E27FC236}">
                <a16:creationId xmlns:a16="http://schemas.microsoft.com/office/drawing/2014/main" id="{1114A585-F174-46D7-9D6C-B200CBAF9437}"/>
              </a:ext>
            </a:extLst>
          </p:cNvPr>
          <p:cNvSpPr/>
          <p:nvPr/>
        </p:nvSpPr>
        <p:spPr>
          <a:xfrm>
            <a:off x="105503" y="546338"/>
            <a:ext cx="4867835" cy="1790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AC6B9-905D-4F76-8088-AEB6F5844C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3960005"/>
            <a:ext cx="988562" cy="929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C9699-28D2-45DC-9BA2-13E3385178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5957856"/>
            <a:ext cx="981838" cy="7245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8BB874-A04E-4B3E-BC7B-4CCA3939BDA9}"/>
              </a:ext>
            </a:extLst>
          </p:cNvPr>
          <p:cNvSpPr/>
          <p:nvPr/>
        </p:nvSpPr>
        <p:spPr>
          <a:xfrm>
            <a:off x="105503" y="4943784"/>
            <a:ext cx="988562" cy="96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85DB7B-ABC9-4B07-98A9-CAAE7EA018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4889055"/>
            <a:ext cx="1061574" cy="1075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EC34D5-0AC3-439E-BA06-07A02A65B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" y="140591"/>
            <a:ext cx="1052097" cy="81149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7E5C930-A6EE-420E-A399-25378E33E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98" y="2937818"/>
            <a:ext cx="740664" cy="523735"/>
          </a:xfrm>
          <a:prstGeom prst="rect">
            <a:avLst/>
          </a:prstGeom>
        </p:spPr>
      </p:pic>
      <p:pic>
        <p:nvPicPr>
          <p:cNvPr id="12" name="Google Shape;301;p35">
            <a:extLst>
              <a:ext uri="{FF2B5EF4-FFF2-40B4-BE49-F238E27FC236}">
                <a16:creationId xmlns:a16="http://schemas.microsoft.com/office/drawing/2014/main" id="{7AB44B7A-1FE2-4B84-8A02-2BE8736F5A8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192" y="1057473"/>
            <a:ext cx="789075" cy="77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14;p36">
            <a:extLst>
              <a:ext uri="{FF2B5EF4-FFF2-40B4-BE49-F238E27FC236}">
                <a16:creationId xmlns:a16="http://schemas.microsoft.com/office/drawing/2014/main" id="{1DDA67A2-6744-4EEA-8675-078BD4A68E3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397" y="1916727"/>
            <a:ext cx="740664" cy="7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B1D41F8-ED84-4DB5-BE7A-CB9FC34562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300" y="776287"/>
            <a:ext cx="8915400" cy="5305425"/>
          </a:xfrm>
          <a:prstGeom prst="rect">
            <a:avLst/>
          </a:prstGeom>
        </p:spPr>
      </p:pic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BA22580-37CA-4355-9585-D4AF09A9C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1280697" y="952499"/>
            <a:ext cx="9820440" cy="54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9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D64D-89A6-4C84-911F-7895D5F4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45" y="-94540"/>
            <a:ext cx="10515600" cy="811493"/>
          </a:xfrm>
        </p:spPr>
        <p:txBody>
          <a:bodyPr>
            <a:norm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Tsunami 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Risk Management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Basic </a:t>
            </a:r>
            <a:r>
              <a:rPr lang="tr-T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Abbreviations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Their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Definitions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281;p28">
            <a:extLst>
              <a:ext uri="{FF2B5EF4-FFF2-40B4-BE49-F238E27FC236}">
                <a16:creationId xmlns:a16="http://schemas.microsoft.com/office/drawing/2014/main" id="{4B13FA73-5853-4F5A-BB29-C6A677A875FE}"/>
              </a:ext>
            </a:extLst>
          </p:cNvPr>
          <p:cNvSpPr/>
          <p:nvPr/>
        </p:nvSpPr>
        <p:spPr>
          <a:xfrm>
            <a:off x="0" y="-1"/>
            <a:ext cx="11967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28">
            <a:extLst>
              <a:ext uri="{FF2B5EF4-FFF2-40B4-BE49-F238E27FC236}">
                <a16:creationId xmlns:a16="http://schemas.microsoft.com/office/drawing/2014/main" id="{1114A585-F174-46D7-9D6C-B200CBAF9437}"/>
              </a:ext>
            </a:extLst>
          </p:cNvPr>
          <p:cNvSpPr/>
          <p:nvPr/>
        </p:nvSpPr>
        <p:spPr>
          <a:xfrm>
            <a:off x="105503" y="546338"/>
            <a:ext cx="4867835" cy="1790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AC6B9-905D-4F76-8088-AEB6F5844C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3960005"/>
            <a:ext cx="988562" cy="929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C9699-28D2-45DC-9BA2-13E3385178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5957856"/>
            <a:ext cx="981838" cy="7245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8BB874-A04E-4B3E-BC7B-4CCA3939BDA9}"/>
              </a:ext>
            </a:extLst>
          </p:cNvPr>
          <p:cNvSpPr/>
          <p:nvPr/>
        </p:nvSpPr>
        <p:spPr>
          <a:xfrm>
            <a:off x="105503" y="4943784"/>
            <a:ext cx="988562" cy="96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85DB7B-ABC9-4B07-98A9-CAAE7EA018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4889055"/>
            <a:ext cx="1061574" cy="1075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EC34D5-0AC3-439E-BA06-07A02A65B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" y="140591"/>
            <a:ext cx="1052097" cy="811493"/>
          </a:xfrm>
          <a:prstGeom prst="rect">
            <a:avLst/>
          </a:prstGeom>
        </p:spPr>
      </p:pic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A06FD52A-FAE1-4A01-B773-EAF285630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00828"/>
              </p:ext>
            </p:extLst>
          </p:nvPr>
        </p:nvGraphicFramePr>
        <p:xfrm>
          <a:off x="1494795" y="1263292"/>
          <a:ext cx="9213310" cy="357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297">
                  <a:extLst>
                    <a:ext uri="{9D8B030D-6E8A-4147-A177-3AD203B41FA5}">
                      <a16:colId xmlns:a16="http://schemas.microsoft.com/office/drawing/2014/main" val="1571210022"/>
                    </a:ext>
                  </a:extLst>
                </a:gridCol>
                <a:gridCol w="2688883">
                  <a:extLst>
                    <a:ext uri="{9D8B030D-6E8A-4147-A177-3AD203B41FA5}">
                      <a16:colId xmlns:a16="http://schemas.microsoft.com/office/drawing/2014/main" val="2530140839"/>
                    </a:ext>
                  </a:extLst>
                </a:gridCol>
                <a:gridCol w="5109130">
                  <a:extLst>
                    <a:ext uri="{9D8B030D-6E8A-4147-A177-3AD203B41FA5}">
                      <a16:colId xmlns:a16="http://schemas.microsoft.com/office/drawing/2014/main" val="520508037"/>
                    </a:ext>
                  </a:extLst>
                </a:gridCol>
              </a:tblGrid>
              <a:tr h="4670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56" marR="90956" marT="45478" marB="45478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56" marR="90956" marT="45478" marB="45478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235288"/>
                  </a:ext>
                </a:extLst>
              </a:tr>
              <a:tr h="471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Abbreviation</a:t>
                      </a:r>
                      <a:endParaRPr lang="tr-TR" sz="11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Full Form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Role</a:t>
                      </a: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100" b="1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Description</a:t>
                      </a:r>
                      <a:endParaRPr lang="tr-TR" sz="11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686392"/>
                  </a:ext>
                </a:extLst>
              </a:tr>
              <a:tr h="878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TSP</a:t>
                      </a:r>
                      <a:endParaRPr lang="tr-T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Tsunami Service Provider</a:t>
                      </a:r>
                      <a:endParaRPr lang="tr-T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 officially designated center responsible for providing data, analysis, and warning messages to countries. In </a:t>
                      </a:r>
                      <a:r>
                        <a:rPr lang="en-US" sz="11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Türkiye</a:t>
                      </a:r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K</a:t>
                      </a:r>
                      <a:r>
                        <a:rPr lang="tr-TR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OERI</a:t>
                      </a:r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functions as the Tsunami Service Provider (TSP) within the NEAMTWS system</a:t>
                      </a:r>
                      <a:r>
                        <a:rPr lang="tr-TR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tr-T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734568"/>
                  </a:ext>
                </a:extLst>
              </a:tr>
              <a:tr h="878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NTWC</a:t>
                      </a:r>
                      <a:endParaRPr lang="tr-TR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National Tsunami Warning Centre</a:t>
                      </a:r>
                      <a:endParaRPr lang="tr-T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An official authority at the national level that assesses tsunami hazards, generates official warnings, and distributes them to relevant stakeholders.</a:t>
                      </a:r>
                      <a:endParaRPr lang="tr-T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76534"/>
                  </a:ext>
                </a:extLst>
              </a:tr>
              <a:tr h="878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TWFP</a:t>
                      </a:r>
                      <a:endParaRPr lang="tr-TR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Tsunami Warning Focal Point</a:t>
                      </a:r>
                      <a:endParaRPr lang="tr-TR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official institution or authority responsible for receiving and transmitting tsunami warnings in the country. Operates 24/7 to receive alerts and relay them to the national emergency mechanism.</a:t>
                      </a:r>
                      <a:endParaRPr lang="tr-T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306624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204996D4-E8CC-4A22-8C5C-D52270044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98" y="2937818"/>
            <a:ext cx="740664" cy="523735"/>
          </a:xfrm>
          <a:prstGeom prst="rect">
            <a:avLst/>
          </a:prstGeom>
        </p:spPr>
      </p:pic>
      <p:pic>
        <p:nvPicPr>
          <p:cNvPr id="12" name="Google Shape;301;p35">
            <a:extLst>
              <a:ext uri="{FF2B5EF4-FFF2-40B4-BE49-F238E27FC236}">
                <a16:creationId xmlns:a16="http://schemas.microsoft.com/office/drawing/2014/main" id="{1252D493-5A41-489F-BC67-318C4AF82FA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192" y="1057473"/>
            <a:ext cx="789075" cy="77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14;p36">
            <a:extLst>
              <a:ext uri="{FF2B5EF4-FFF2-40B4-BE49-F238E27FC236}">
                <a16:creationId xmlns:a16="http://schemas.microsoft.com/office/drawing/2014/main" id="{4AE54CD3-CD3B-4988-AB9A-9BA1FD2A911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397" y="1916727"/>
            <a:ext cx="740664" cy="7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56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D64D-89A6-4C84-911F-7895D5F4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45" y="-94540"/>
            <a:ext cx="10515600" cy="811493"/>
          </a:xfrm>
        </p:spPr>
        <p:txBody>
          <a:bodyPr>
            <a:norm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Why is this information flow important?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281;p28">
            <a:extLst>
              <a:ext uri="{FF2B5EF4-FFF2-40B4-BE49-F238E27FC236}">
                <a16:creationId xmlns:a16="http://schemas.microsoft.com/office/drawing/2014/main" id="{4B13FA73-5853-4F5A-BB29-C6A677A875FE}"/>
              </a:ext>
            </a:extLst>
          </p:cNvPr>
          <p:cNvSpPr/>
          <p:nvPr/>
        </p:nvSpPr>
        <p:spPr>
          <a:xfrm>
            <a:off x="0" y="-1"/>
            <a:ext cx="11967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28">
            <a:extLst>
              <a:ext uri="{FF2B5EF4-FFF2-40B4-BE49-F238E27FC236}">
                <a16:creationId xmlns:a16="http://schemas.microsoft.com/office/drawing/2014/main" id="{1114A585-F174-46D7-9D6C-B200CBAF9437}"/>
              </a:ext>
            </a:extLst>
          </p:cNvPr>
          <p:cNvSpPr/>
          <p:nvPr/>
        </p:nvSpPr>
        <p:spPr>
          <a:xfrm>
            <a:off x="105503" y="546338"/>
            <a:ext cx="4867835" cy="1790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AC6B9-905D-4F76-8088-AEB6F5844C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3960005"/>
            <a:ext cx="988562" cy="929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C9699-28D2-45DC-9BA2-13E3385178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5957856"/>
            <a:ext cx="981838" cy="7245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8BB874-A04E-4B3E-BC7B-4CCA3939BDA9}"/>
              </a:ext>
            </a:extLst>
          </p:cNvPr>
          <p:cNvSpPr/>
          <p:nvPr/>
        </p:nvSpPr>
        <p:spPr>
          <a:xfrm>
            <a:off x="105503" y="4943784"/>
            <a:ext cx="988562" cy="96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85DB7B-ABC9-4B07-98A9-CAAE7EA018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4889055"/>
            <a:ext cx="1061574" cy="1075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EC34D5-0AC3-439E-BA06-07A02A65B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" y="140591"/>
            <a:ext cx="1052097" cy="811493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58A4C2AD-463E-4B49-87FF-168A32702FDA}"/>
              </a:ext>
            </a:extLst>
          </p:cNvPr>
          <p:cNvSpPr/>
          <p:nvPr/>
        </p:nvSpPr>
        <p:spPr>
          <a:xfrm>
            <a:off x="1628274" y="1303450"/>
            <a:ext cx="7515726" cy="4539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Tsunami Service Provider (TSP) performs early technical evaluations of undersea earthquakes and the potential tsunami waves they may generate</a:t>
            </a:r>
            <a:r>
              <a:rPr lang="en-US" dirty="0"/>
              <a:t>.</a:t>
            </a:r>
            <a:endParaRPr lang="tr-T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</a:t>
            </a: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National Tsunami Warning Center (NTWC) uses this information to issue tailored warnings for its own country, including coastal evacuation advisories and alert level declarations.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How does the information flow work?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1.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An </a:t>
            </a:r>
            <a:r>
              <a:rPr lang="tr-TR" dirty="0" err="1">
                <a:latin typeface="Cambria" panose="02040503050406030204" pitchFamily="18" charset="0"/>
                <a:ea typeface="Cambria" panose="02040503050406030204" pitchFamily="18" charset="0"/>
              </a:rPr>
              <a:t>earthquake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dirty="0" err="1">
                <a:latin typeface="Cambria" panose="02040503050406030204" pitchFamily="18" charset="0"/>
                <a:ea typeface="Cambria" panose="02040503050406030204" pitchFamily="18" charset="0"/>
              </a:rPr>
              <a:t>occurs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2.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</a:rPr>
              <a:t>OERI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analyzes whether the earthquake has triggered a tsunami and issues a warning message.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3.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AFAD receives this message and conducts its own assessment.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4.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If necessary, local warnings and evacuations are initiated by AFAD and the relevant provincial authorities.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061070C-8119-44AB-9922-DBDC1F4DF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98" y="2937818"/>
            <a:ext cx="740664" cy="523735"/>
          </a:xfrm>
          <a:prstGeom prst="rect">
            <a:avLst/>
          </a:prstGeom>
        </p:spPr>
      </p:pic>
      <p:pic>
        <p:nvPicPr>
          <p:cNvPr id="12" name="Google Shape;301;p35">
            <a:extLst>
              <a:ext uri="{FF2B5EF4-FFF2-40B4-BE49-F238E27FC236}">
                <a16:creationId xmlns:a16="http://schemas.microsoft.com/office/drawing/2014/main" id="{84156686-F147-4EA0-86D9-E2AF17C7A1F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192" y="1057473"/>
            <a:ext cx="789075" cy="77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14;p36">
            <a:extLst>
              <a:ext uri="{FF2B5EF4-FFF2-40B4-BE49-F238E27FC236}">
                <a16:creationId xmlns:a16="http://schemas.microsoft.com/office/drawing/2014/main" id="{FFC5C9E8-0CAC-40C5-9EAE-7CC2FC556A6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397" y="1916727"/>
            <a:ext cx="740664" cy="7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73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D64D-89A6-4C84-911F-7895D5F4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45" y="-94540"/>
            <a:ext cx="10515600" cy="811493"/>
          </a:xfrm>
        </p:spPr>
        <p:txBody>
          <a:bodyPr>
            <a:normAutofit/>
          </a:bodyPr>
          <a:lstStyle/>
          <a:p>
            <a:r>
              <a:rPr lang="tr-TR" sz="1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AFAD – </a:t>
            </a:r>
            <a:r>
              <a:rPr lang="tr-TR" sz="1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Tsunami</a:t>
            </a:r>
            <a:r>
              <a:rPr lang="tr-TR" sz="1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SOP</a:t>
            </a:r>
            <a:endParaRPr lang="en-US" sz="1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281;p28">
            <a:extLst>
              <a:ext uri="{FF2B5EF4-FFF2-40B4-BE49-F238E27FC236}">
                <a16:creationId xmlns:a16="http://schemas.microsoft.com/office/drawing/2014/main" id="{4B13FA73-5853-4F5A-BB29-C6A677A875FE}"/>
              </a:ext>
            </a:extLst>
          </p:cNvPr>
          <p:cNvSpPr/>
          <p:nvPr/>
        </p:nvSpPr>
        <p:spPr>
          <a:xfrm>
            <a:off x="0" y="-1"/>
            <a:ext cx="11967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28">
            <a:extLst>
              <a:ext uri="{FF2B5EF4-FFF2-40B4-BE49-F238E27FC236}">
                <a16:creationId xmlns:a16="http://schemas.microsoft.com/office/drawing/2014/main" id="{1114A585-F174-46D7-9D6C-B200CBAF9437}"/>
              </a:ext>
            </a:extLst>
          </p:cNvPr>
          <p:cNvSpPr/>
          <p:nvPr/>
        </p:nvSpPr>
        <p:spPr>
          <a:xfrm>
            <a:off x="105503" y="546338"/>
            <a:ext cx="4867835" cy="1790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AC6B9-905D-4F76-8088-AEB6F5844C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3960005"/>
            <a:ext cx="988562" cy="929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C9699-28D2-45DC-9BA2-13E3385178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5957856"/>
            <a:ext cx="981838" cy="7245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8BB874-A04E-4B3E-BC7B-4CCA3939BDA9}"/>
              </a:ext>
            </a:extLst>
          </p:cNvPr>
          <p:cNvSpPr/>
          <p:nvPr/>
        </p:nvSpPr>
        <p:spPr>
          <a:xfrm>
            <a:off x="105503" y="4943784"/>
            <a:ext cx="988562" cy="96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85DB7B-ABC9-4B07-98A9-CAAE7EA018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4889055"/>
            <a:ext cx="1061574" cy="1075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EC34D5-0AC3-439E-BA06-07A02A65B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" y="140591"/>
            <a:ext cx="1052097" cy="811493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65C81D8-0DCE-46DD-98B2-8DF3D44FFF28}"/>
              </a:ext>
            </a:extLst>
          </p:cNvPr>
          <p:cNvSpPr/>
          <p:nvPr/>
        </p:nvSpPr>
        <p:spPr>
          <a:xfrm>
            <a:off x="1391045" y="946496"/>
            <a:ext cx="9304421" cy="59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Purpose: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To ensure an effective, rapid, and coordinated response process against the threat of a tsunami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tr-TR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F1B1400-0C3C-4F8D-8A47-5D8260E308F5}"/>
              </a:ext>
            </a:extLst>
          </p:cNvPr>
          <p:cNvSpPr/>
          <p:nvPr/>
        </p:nvSpPr>
        <p:spPr>
          <a:xfrm>
            <a:off x="1391045" y="1766721"/>
            <a:ext cx="9220808" cy="10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Scope: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This procedure covers the receipt, evaluation, and transmission of tsunami warnings issued by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Boğaziçi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University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Kandilli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Observatory and Earthquake Research Institute (K</a:t>
            </a:r>
            <a:r>
              <a:rPr lang="tr-TR" sz="1400" dirty="0">
                <a:latin typeface="Cambria" panose="02040503050406030204" pitchFamily="18" charset="0"/>
                <a:ea typeface="Cambria" panose="02040503050406030204" pitchFamily="18" charset="0"/>
              </a:rPr>
              <a:t>OERI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), as well as the processes of informing the relevant stakeholders and the public.</a:t>
            </a:r>
            <a:endParaRPr lang="tr-T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2C80DA3-76EF-4192-A931-FA13173C3293}"/>
              </a:ext>
            </a:extLst>
          </p:cNvPr>
          <p:cNvSpPr/>
          <p:nvPr/>
        </p:nvSpPr>
        <p:spPr>
          <a:xfrm>
            <a:off x="1343463" y="3199685"/>
            <a:ext cx="9954126" cy="393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tr-TR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Responsibilities</a:t>
            </a:r>
            <a:r>
              <a:rPr lang="tr-TR" sz="1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FontTx/>
              <a:buChar char="-"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AFAD National Disaster Management Center (NDMO):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Receives and evaluates warnings, forwards them to relevant institutions, and informs the public.</a:t>
            </a:r>
            <a:endParaRPr lang="tr-T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FontTx/>
              <a:buChar char="-"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Provincial AFAD Directorates (LDMO):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Conduct evacuation, alert, and guidance activities at the local level.</a:t>
            </a:r>
            <a:endParaRPr lang="tr-T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FontTx/>
              <a:buChar char="-"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tr-TR" sz="1400" b="1" dirty="0">
                <a:latin typeface="Cambria" panose="02040503050406030204" pitchFamily="18" charset="0"/>
                <a:ea typeface="Cambria" panose="02040503050406030204" pitchFamily="18" charset="0"/>
              </a:rPr>
              <a:t>OERI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As the Tsunami Service Provider (TSP), technically generates the tsunami warning.</a:t>
            </a:r>
            <a:endParaRPr lang="tr-T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FontTx/>
              <a:buChar char="-"/>
            </a:pPr>
            <a:r>
              <a:rPr lang="tr-TR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Local</a:t>
            </a:r>
            <a:r>
              <a:rPr lang="tr-TR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authorities</a:t>
            </a:r>
            <a:r>
              <a:rPr lang="tr-TR" sz="1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implement</a:t>
            </a:r>
            <a:r>
              <a:rPr lang="tr-TR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local</a:t>
            </a:r>
            <a:r>
              <a:rPr lang="tr-TR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evacuation</a:t>
            </a:r>
            <a:r>
              <a:rPr lang="tr-TR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tr-TR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alerts</a:t>
            </a:r>
            <a:r>
              <a:rPr lang="tr-TR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procedures</a:t>
            </a:r>
            <a:endParaRPr lang="tr-T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2400"/>
              </a:spcBef>
              <a:buFontTx/>
              <a:buChar char="-"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Radio/TV Organizations</a:t>
            </a:r>
            <a:r>
              <a:rPr lang="tr-TR" sz="14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tr-TR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social</a:t>
            </a:r>
            <a:r>
              <a:rPr lang="tr-TR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media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Ensure the warnings are communicated to the public.</a:t>
            </a:r>
          </a:p>
          <a:p>
            <a:pPr marL="285750" indent="-2857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FontTx/>
              <a:buChar char="-"/>
            </a:pPr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73E49C8-147E-4B94-8DA3-224FB5D42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98" y="2937818"/>
            <a:ext cx="740664" cy="523735"/>
          </a:xfrm>
          <a:prstGeom prst="rect">
            <a:avLst/>
          </a:prstGeom>
        </p:spPr>
      </p:pic>
      <p:pic>
        <p:nvPicPr>
          <p:cNvPr id="14" name="Google Shape;301;p35">
            <a:extLst>
              <a:ext uri="{FF2B5EF4-FFF2-40B4-BE49-F238E27FC236}">
                <a16:creationId xmlns:a16="http://schemas.microsoft.com/office/drawing/2014/main" id="{A1E3554B-324D-4CA1-AE72-179A7F6CDF3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192" y="1057473"/>
            <a:ext cx="789075" cy="77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14;p36">
            <a:extLst>
              <a:ext uri="{FF2B5EF4-FFF2-40B4-BE49-F238E27FC236}">
                <a16:creationId xmlns:a16="http://schemas.microsoft.com/office/drawing/2014/main" id="{53B0ED14-FA43-4B26-B9D9-3CFADB12825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397" y="1916727"/>
            <a:ext cx="740664" cy="7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39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D64D-89A6-4C84-911F-7895D5F4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45" y="-94540"/>
            <a:ext cx="10515600" cy="811493"/>
          </a:xfrm>
        </p:spPr>
        <p:txBody>
          <a:bodyPr>
            <a:normAutofit/>
          </a:bodyPr>
          <a:lstStyle/>
          <a:p>
            <a:r>
              <a:rPr lang="tr-TR" sz="1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AFAD – </a:t>
            </a:r>
            <a:r>
              <a:rPr lang="tr-TR" sz="1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Tsunami</a:t>
            </a:r>
            <a:r>
              <a:rPr lang="tr-TR" sz="1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SOP</a:t>
            </a:r>
            <a:endParaRPr lang="en-US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281;p28">
            <a:extLst>
              <a:ext uri="{FF2B5EF4-FFF2-40B4-BE49-F238E27FC236}">
                <a16:creationId xmlns:a16="http://schemas.microsoft.com/office/drawing/2014/main" id="{4B13FA73-5853-4F5A-BB29-C6A677A875FE}"/>
              </a:ext>
            </a:extLst>
          </p:cNvPr>
          <p:cNvSpPr/>
          <p:nvPr/>
        </p:nvSpPr>
        <p:spPr>
          <a:xfrm>
            <a:off x="0" y="-1"/>
            <a:ext cx="11967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28">
            <a:extLst>
              <a:ext uri="{FF2B5EF4-FFF2-40B4-BE49-F238E27FC236}">
                <a16:creationId xmlns:a16="http://schemas.microsoft.com/office/drawing/2014/main" id="{1114A585-F174-46D7-9D6C-B200CBAF9437}"/>
              </a:ext>
            </a:extLst>
          </p:cNvPr>
          <p:cNvSpPr/>
          <p:nvPr/>
        </p:nvSpPr>
        <p:spPr>
          <a:xfrm>
            <a:off x="105503" y="546338"/>
            <a:ext cx="4867835" cy="1790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AC6B9-905D-4F76-8088-AEB6F5844C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3960005"/>
            <a:ext cx="988562" cy="929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C9699-28D2-45DC-9BA2-13E3385178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5957856"/>
            <a:ext cx="981838" cy="7245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8BB874-A04E-4B3E-BC7B-4CCA3939BDA9}"/>
              </a:ext>
            </a:extLst>
          </p:cNvPr>
          <p:cNvSpPr/>
          <p:nvPr/>
        </p:nvSpPr>
        <p:spPr>
          <a:xfrm>
            <a:off x="105503" y="4943784"/>
            <a:ext cx="988562" cy="96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85DB7B-ABC9-4B07-98A9-CAAE7EA018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4889055"/>
            <a:ext cx="1061574" cy="1075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EC34D5-0AC3-439E-BA06-07A02A65B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" y="140591"/>
            <a:ext cx="1052097" cy="811493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78C8E97E-9738-4D4D-893C-8F8F837D886B}"/>
              </a:ext>
            </a:extLst>
          </p:cNvPr>
          <p:cNvSpPr/>
          <p:nvPr/>
        </p:nvSpPr>
        <p:spPr>
          <a:xfrm>
            <a:off x="1302291" y="716953"/>
            <a:ext cx="85956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Procedure Steps: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tr-TR" sz="1600" dirty="0">
                <a:latin typeface="Cambria" panose="02040503050406030204" pitchFamily="18" charset="0"/>
                <a:ea typeface="Cambria" panose="02040503050406030204" pitchFamily="18" charset="0"/>
              </a:rPr>
              <a:t>OERI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detects the tsunami threat and informs AFAD.</a:t>
            </a:r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AFAD evaluates the received data and determines the threat level.</a:t>
            </a:r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If a threat exists, official warnings are issued to the relevant Provincial AFAD Directorates and public institutions.</a:t>
            </a:r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Warning messages are broadcast to the public via national TV, radio, and other mass communication channels.</a:t>
            </a:r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Provincial AFAD and local authorities activate evacuation and emergency plans.</a:t>
            </a:r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Developments are monitored regularly, and updates are provided.</a:t>
            </a:r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When the danger has passed, a “danger is over” notification is issued.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tr-TR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88C9193-6756-4A4D-9188-219E4E668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98" y="2937818"/>
            <a:ext cx="740664" cy="523735"/>
          </a:xfrm>
          <a:prstGeom prst="rect">
            <a:avLst/>
          </a:prstGeom>
        </p:spPr>
      </p:pic>
      <p:pic>
        <p:nvPicPr>
          <p:cNvPr id="12" name="Google Shape;301;p35">
            <a:extLst>
              <a:ext uri="{FF2B5EF4-FFF2-40B4-BE49-F238E27FC236}">
                <a16:creationId xmlns:a16="http://schemas.microsoft.com/office/drawing/2014/main" id="{F6E286C2-D78B-4C50-B76C-D57199D9143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192" y="1057473"/>
            <a:ext cx="789075" cy="77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14;p36">
            <a:extLst>
              <a:ext uri="{FF2B5EF4-FFF2-40B4-BE49-F238E27FC236}">
                <a16:creationId xmlns:a16="http://schemas.microsoft.com/office/drawing/2014/main" id="{34C19E85-2BE6-4D99-942B-1F56A842244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397" y="1916727"/>
            <a:ext cx="740664" cy="7792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9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24" ma:contentTypeDescription="Create a new document." ma:contentTypeScope="" ma:versionID="d4b6ea15ba8ddc22652963b95d33e9e7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5a461d2873a1a9e41a644d59713e7d4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  <xsd:element ref="ns2:kwizcomcontrollerfield" minOccurs="0"/>
                <xsd:element ref="ns2:MediaServiceBillingMetadata" minOccurs="0"/>
                <xsd:element ref="ns2:Modifie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Time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wizcomcontrollerfield" ma:index="28" nillable="true" ma:displayName="kwizcomcontrollerfield" ma:internalName="kwizcomcontrollerfield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odifiedtime" ma:index="30" nillable="true" ma:displayName="Modified time" ma:format="DateTime" ma:internalName="Modifie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kwizcomcontrollerfield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  <Modifiedtime xmlns="f8ef70f3-4e3d-42be-bd40-fbc1cacc1519" xsi:nil="true"/>
  </documentManagement>
</p:properties>
</file>

<file path=customXml/itemProps1.xml><?xml version="1.0" encoding="utf-8"?>
<ds:datastoreItem xmlns:ds="http://schemas.openxmlformats.org/officeDocument/2006/customXml" ds:itemID="{152B51FF-370C-40F8-BCA9-0B0F9AED1259}"/>
</file>

<file path=customXml/itemProps2.xml><?xml version="1.0" encoding="utf-8"?>
<ds:datastoreItem xmlns:ds="http://schemas.openxmlformats.org/officeDocument/2006/customXml" ds:itemID="{279BECB6-3533-45CA-BDC1-C8498C131031}"/>
</file>

<file path=customXml/itemProps3.xml><?xml version="1.0" encoding="utf-8"?>
<ds:datastoreItem xmlns:ds="http://schemas.openxmlformats.org/officeDocument/2006/customXml" ds:itemID="{67FBE1D2-EC8D-4C5D-BC91-CA70541AAB25}"/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606</Words>
  <Application>Microsoft Office PowerPoint</Application>
  <PresentationFormat>Geniş ekran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MS Mincho</vt:lpstr>
      <vt:lpstr>Times New Roman</vt:lpstr>
      <vt:lpstr>Office Teması</vt:lpstr>
      <vt:lpstr>PowerPoint Sunusu</vt:lpstr>
      <vt:lpstr>SOP (Standart Operating Procedure)</vt:lpstr>
      <vt:lpstr>LOCAL</vt:lpstr>
      <vt:lpstr>Colour Codes and Definitions</vt:lpstr>
      <vt:lpstr>SOP Legend</vt:lpstr>
      <vt:lpstr>Tsunami Risk Management– Basic Abbreviations and Their Definitions</vt:lpstr>
      <vt:lpstr>Why is this information flow important?</vt:lpstr>
      <vt:lpstr>AFAD – Tsunami SOP</vt:lpstr>
      <vt:lpstr>AFAD – Tsunami SOP</vt:lpstr>
      <vt:lpstr>AFAD – CoastWAVE 2.0 Project SOP Workshop and Launch Event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Mahmure Ezgi ERKAN</dc:creator>
  <cp:lastModifiedBy>İstanbul İyileştirme</cp:lastModifiedBy>
  <cp:revision>17</cp:revision>
  <dcterms:created xsi:type="dcterms:W3CDTF">2025-10-20T10:48:19Z</dcterms:created>
  <dcterms:modified xsi:type="dcterms:W3CDTF">2025-10-24T13:17:04Z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