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y="6858000" cx="12192000"/>
  <p:notesSz cx="6858000" cy="9144000"/>
  <p:embeddedFontLst>
    <p:embeddedFont>
      <p:font typeface="Karla"/>
      <p:regular r:id="rId17"/>
      <p:bold r:id="rId18"/>
      <p:italic r:id="rId19"/>
      <p:boldItalic r:id="rId2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1" roundtripDataSignature="AMtx7mi6f//sNaIa94uR5OUL1hFCDLye2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Karla-bold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21" Type="http://customschemas.google.com/relationships/presentationmetadata" Target="meta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font" Target="fonts/Karla-regular.fntdata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font" Target="fonts/Karla-italic.fntdata"/><Relationship Id="rId6" Type="http://schemas.openxmlformats.org/officeDocument/2006/relationships/slide" Target="slides/slide2.xml"/><Relationship Id="rId18" Type="http://schemas.openxmlformats.org/officeDocument/2006/relationships/font" Target="fonts/Karla-bold.fnt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88" name="Google Shape;88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5" name="Google Shape;95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3" name="Google Shape;123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0. The activity to provide timely ctd observations from the Baltic was done within BOOS and supported by CMEMS In situ TAC and a temporal COINS project,  Copernicus In-Situ observation coordination project.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/>
              <a:t>FTP is used, mainly because practical reasons, we already had  a working flow for swedish monitoring cruises</a:t>
            </a:r>
            <a:endParaRPr/>
          </a:p>
          <a:p>
            <a:pPr indent="-1524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/>
              <a:t>2.  cnv-files are to prefer but other formats may also be solved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descr="A picture containing drawing&#10;&#10;Description automatically generated" id="19" name="Google Shape;19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044971" y="16161"/>
            <a:ext cx="3147029" cy="10127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3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4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4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3" name="Google Shape;83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5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5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3" name="Google Shape;23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" name="Google Shape;29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2" name="Google Shape;32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461320" y="-56643"/>
            <a:ext cx="2730679" cy="9190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7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7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6" name="Google Shape;36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18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18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" name="Google Shape;43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9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9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19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19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1" name="Google Shape;51;p19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" name="Google Shape;52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21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3" name="Google Shape;63;p21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4" name="Google Shape;64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22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22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1" name="Google Shape;71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image" Target="../media/image5.jpg"/><Relationship Id="rId5" Type="http://schemas.openxmlformats.org/officeDocument/2006/relationships/image" Target="../media/image12.png"/><Relationship Id="rId6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jpg"/><Relationship Id="rId4" Type="http://schemas.openxmlformats.org/officeDocument/2006/relationships/image" Target="../media/image1.png"/><Relationship Id="rId5" Type="http://schemas.openxmlformats.org/officeDocument/2006/relationships/image" Target="../media/image16.png"/><Relationship Id="rId6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jpg"/><Relationship Id="rId4" Type="http://schemas.openxmlformats.org/officeDocument/2006/relationships/image" Target="../media/image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Relationship Id="rId4" Type="http://schemas.openxmlformats.org/officeDocument/2006/relationships/image" Target="../media/image2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Relationship Id="rId4" Type="http://schemas.openxmlformats.org/officeDocument/2006/relationships/image" Target="../media/image14.png"/><Relationship Id="rId5" Type="http://schemas.openxmlformats.org/officeDocument/2006/relationships/image" Target="../media/image10.png"/><Relationship Id="rId6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ckground pattern&#10;&#10;Description automatically generated" id="90" name="Google Shape;90;p1"/>
          <p:cNvPicPr preferRelativeResize="0"/>
          <p:nvPr/>
        </p:nvPicPr>
        <p:blipFill rotWithShape="1">
          <a:blip r:embed="rId3">
            <a:alphaModFix/>
          </a:blip>
          <a:srcRect b="0" l="49049" r="0" t="0"/>
          <a:stretch/>
        </p:blipFill>
        <p:spPr>
          <a:xfrm>
            <a:off x="0" y="0"/>
            <a:ext cx="349064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"/>
          <p:cNvSpPr txBox="1"/>
          <p:nvPr/>
        </p:nvSpPr>
        <p:spPr>
          <a:xfrm>
            <a:off x="4189171" y="1859380"/>
            <a:ext cx="6132314" cy="15696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800"/>
              <a:buFont typeface="Calibri"/>
              <a:buNone/>
            </a:pPr>
            <a:r>
              <a:rPr b="0" i="0" lang="en-GB" sz="4800" u="none" cap="none" strike="noStrike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EuroGOOS FerryBox Task Team</a:t>
            </a:r>
            <a:endParaRPr b="0" i="0" sz="4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"/>
          <p:cNvSpPr txBox="1"/>
          <p:nvPr/>
        </p:nvSpPr>
        <p:spPr>
          <a:xfrm>
            <a:off x="3009271" y="3285275"/>
            <a:ext cx="8492113" cy="26776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8DA9D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t/>
            </a:r>
            <a:endParaRPr b="0" i="0" sz="2800" u="none" cap="none" strike="noStrike">
              <a:solidFill>
                <a:srgbClr val="8DA9D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800" u="none" cap="none" strike="noStrike">
                <a:solidFill>
                  <a:srgbClr val="8DA9DB"/>
                </a:solidFill>
                <a:latin typeface="Calibri"/>
                <a:ea typeface="Calibri"/>
                <a:cs typeface="Calibri"/>
                <a:sym typeface="Calibri"/>
              </a:rPr>
              <a:t>Joint Meeting of IQuOD/GTSPP/SOOP/XBT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800" u="none" cap="none" strike="noStrike">
                <a:solidFill>
                  <a:srgbClr val="8DA9D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8DA9DB"/>
              </a:buClr>
              <a:buSzPts val="2800"/>
              <a:buFont typeface="Calibri"/>
              <a:buNone/>
            </a:pPr>
            <a:r>
              <a:rPr b="0" i="0" lang="en-GB" sz="2800" u="none" cap="none" strike="noStrike">
                <a:solidFill>
                  <a:srgbClr val="8DA9DB"/>
                </a:solidFill>
                <a:latin typeface="Calibri"/>
                <a:ea typeface="Calibri"/>
                <a:cs typeface="Calibri"/>
                <a:sym typeface="Calibri"/>
              </a:rPr>
              <a:t>Bologna November 11-15, 2024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8DA9DB"/>
              </a:buClr>
              <a:buSzPts val="2800"/>
              <a:buFont typeface="Calibri"/>
              <a:buNone/>
            </a:pPr>
            <a:r>
              <a:rPr b="0" i="0" lang="en-GB" sz="2800" u="none" cap="none" strike="noStrike">
                <a:solidFill>
                  <a:srgbClr val="8DA9DB"/>
                </a:solidFill>
                <a:latin typeface="Calibri"/>
                <a:ea typeface="Calibri"/>
                <a:cs typeface="Calibri"/>
                <a:sym typeface="Calibri"/>
              </a:rPr>
              <a:t>Anna Willstrand Wranne, Voice of the Ocean Foundation</a:t>
            </a:r>
            <a:endParaRPr b="0" i="0" sz="2800" u="none" cap="none" strike="noStrike">
              <a:solidFill>
                <a:srgbClr val="8DA9D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0"/>
          <p:cNvSpPr txBox="1"/>
          <p:nvPr/>
        </p:nvSpPr>
        <p:spPr>
          <a:xfrm>
            <a:off x="210215" y="755046"/>
            <a:ext cx="5617007" cy="55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SYKE, Finland (Jukka Seppala)</a:t>
            </a:r>
            <a:r>
              <a:rPr b="1" lang="en-GB" sz="2000">
                <a:solidFill>
                  <a:srgbClr val="272D65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celebrating 30 years of FerryBox measuriments in Algaline “project”; demonstrated the operationality of plankton Imaging (IFCB, Cytosense) on SOOP line FINNMAID (Helsinki-Travemunde) for 5-month period</a:t>
            </a:r>
            <a:endParaRPr/>
          </a:p>
          <a:p>
            <a:pPr indent="-3429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TalTech, Estonia (Villu Kikas):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upgraded FerryBox system installed onboard Victoria I (Tallinn/Helsinki/Stockholm)  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FMI, Finland (Lauri Laakso):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pCO</a:t>
            </a:r>
            <a:r>
              <a:rPr baseline="-25000"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measurements onboard Silja Serenade (Helsinki-Stockholm) joining ICOS OTC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PLOCAN, Spain (Eric Delory):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PLOCAN fixed platform FB (4H JENA) has been delivered to our offshore platform, plans to have the system commissioned by end of this year</a:t>
            </a:r>
            <a:endParaRPr/>
          </a:p>
        </p:txBody>
      </p:sp>
      <p:sp>
        <p:nvSpPr>
          <p:cNvPr id="233" name="Google Shape;233;p10"/>
          <p:cNvSpPr txBox="1"/>
          <p:nvPr/>
        </p:nvSpPr>
        <p:spPr>
          <a:xfrm>
            <a:off x="-1394279" y="17571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GB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FB Task Team Highlights</a:t>
            </a:r>
            <a:endParaRPr/>
          </a:p>
        </p:txBody>
      </p:sp>
      <p:pic>
        <p:nvPicPr>
          <p:cNvPr descr="A map of the ocean and the water&#10;&#10;Description automatically generated with medium confidence" id="234" name="Google Shape;234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44939" y="1007876"/>
            <a:ext cx="6178161" cy="44113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1"/>
          <p:cNvSpPr txBox="1"/>
          <p:nvPr/>
        </p:nvSpPr>
        <p:spPr>
          <a:xfrm>
            <a:off x="304171" y="1338040"/>
            <a:ext cx="10053587" cy="52629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Strengthen the collaboration between the related European RIs and other projects and initiatives (ongoing project include JERICO-RI, ICOS-ERIC, NAUTILOS, AQUARIUS, MINKE, LandSeaLot, and others)</a:t>
            </a:r>
            <a:endParaRPr/>
          </a:p>
          <a:p>
            <a:pPr indent="-3048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 towards an updated “white book/paper” about FerryBoxes for potential users/stakeholders. (Last edition from 2017)</a:t>
            </a:r>
            <a:endParaRPr/>
          </a:p>
          <a:p>
            <a:pPr indent="-3048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r>
            <a:r>
              <a:rPr baseline="30000"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FerryBox Workshop in Spring 2026 hosted by HCMR on Crete</a:t>
            </a:r>
            <a:endParaRPr/>
          </a:p>
          <a:p>
            <a:pPr indent="-3048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Yearly workshop in February within the Alg@line community for calibration of optical sensors for chlorophyll fluorescence, turbidity, CDOM and phycocyanin fluorescence.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11"/>
          <p:cNvSpPr txBox="1"/>
          <p:nvPr/>
        </p:nvSpPr>
        <p:spPr>
          <a:xfrm>
            <a:off x="0" y="256981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GB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Future direction and new initiatives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2"/>
          <p:cNvSpPr txBox="1"/>
          <p:nvPr/>
        </p:nvSpPr>
        <p:spPr>
          <a:xfrm>
            <a:off x="217910" y="354490"/>
            <a:ext cx="9117283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1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GB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Future collaborations between the ferrybox community and IQuOD/GTSPP/SOOP/XBT groups</a:t>
            </a:r>
            <a:endParaRPr/>
          </a:p>
        </p:txBody>
      </p:sp>
      <p:sp>
        <p:nvSpPr>
          <p:cNvPr id="246" name="Google Shape;246;p12"/>
          <p:cNvSpPr txBox="1"/>
          <p:nvPr/>
        </p:nvSpPr>
        <p:spPr>
          <a:xfrm>
            <a:off x="217910" y="1889958"/>
            <a:ext cx="7406047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can we have a closer collaboration between the different networks to share knowledge and experience within:</a:t>
            </a:r>
            <a:endParaRPr/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QC </a:t>
            </a:r>
            <a:endParaRPr/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Best Practices</a:t>
            </a:r>
            <a:endParaRPr/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management</a:t>
            </a:r>
            <a:endParaRPr/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Other</a:t>
            </a:r>
            <a:endParaRPr/>
          </a:p>
          <a:p>
            <a:pPr indent="-1714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714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/>
          <p:cNvSpPr txBox="1"/>
          <p:nvPr/>
        </p:nvSpPr>
        <p:spPr>
          <a:xfrm>
            <a:off x="-578773" y="168842"/>
            <a:ext cx="5971902" cy="10664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b="0" i="0" lang="en-GB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EuroGOOS overview</a:t>
            </a:r>
            <a:endParaRPr b="0" i="0" sz="4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diagram of people sitting in chairs&#10;&#10;Description automatically generated" id="99" name="Google Shape;99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0"/>
            <a:ext cx="12192001" cy="6863196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/>
          <p:nvPr/>
        </p:nvSpPr>
        <p:spPr>
          <a:xfrm>
            <a:off x="58191" y="4696691"/>
            <a:ext cx="1288472" cy="1795549"/>
          </a:xfrm>
          <a:prstGeom prst="rect">
            <a:avLst/>
          </a:prstGeom>
          <a:noFill/>
          <a:ln cap="flat" cmpd="sng" w="4762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"/>
          <p:cNvSpPr txBox="1"/>
          <p:nvPr/>
        </p:nvSpPr>
        <p:spPr>
          <a:xfrm>
            <a:off x="6085227" y="65163"/>
            <a:ext cx="3012735" cy="118095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1" i="0" lang="en-GB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FerryBox Task Team</a:t>
            </a:r>
            <a:endParaRPr/>
          </a:p>
        </p:txBody>
      </p:sp>
      <p:sp>
        <p:nvSpPr>
          <p:cNvPr id="106" name="Google Shape;106;p3"/>
          <p:cNvSpPr txBox="1"/>
          <p:nvPr/>
        </p:nvSpPr>
        <p:spPr>
          <a:xfrm>
            <a:off x="6463099" y="6301076"/>
            <a:ext cx="2096550" cy="392775"/>
          </a:xfrm>
          <a:prstGeom prst="rect">
            <a:avLst/>
          </a:prstGeom>
          <a:noFill/>
          <a:ln>
            <a:noFill/>
          </a:ln>
        </p:spPr>
        <p:txBody>
          <a:bodyPr anchorCtr="0" anchor="t" bIns="44575" lIns="89175" spcFirstLastPara="1" rIns="89175" wrap="square" tIns="445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 sz="1967" u="none" cap="none" strike="noStrike">
                <a:solidFill>
                  <a:srgbClr val="00133A"/>
                </a:solidFill>
                <a:latin typeface="Calibri"/>
                <a:ea typeface="Calibri"/>
                <a:cs typeface="Calibri"/>
                <a:sym typeface="Calibri"/>
              </a:rPr>
              <a:t>www.ferrybox.org</a:t>
            </a:r>
            <a:endParaRPr/>
          </a:p>
        </p:txBody>
      </p:sp>
      <p:pic>
        <p:nvPicPr>
          <p:cNvPr descr="D:\Petersen\FB_EU-Sensor Call\NEXOS\Book\Figures\Fig-05_FB-Line Europe.png" id="107" name="Google Shape;107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55101" y="-10674"/>
            <a:ext cx="6223145" cy="68899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drawing&#10;&#10;Description automatically generated" id="108" name="Google Shape;108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44971" y="16161"/>
            <a:ext cx="3147029" cy="1012704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3"/>
          <p:cNvSpPr txBox="1"/>
          <p:nvPr/>
        </p:nvSpPr>
        <p:spPr>
          <a:xfrm>
            <a:off x="1912215" y="1135865"/>
            <a:ext cx="215270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~30 lines operational</a:t>
            </a:r>
            <a:endParaRPr/>
          </a:p>
        </p:txBody>
      </p:sp>
      <p:sp>
        <p:nvSpPr>
          <p:cNvPr id="110" name="Google Shape;110;p3"/>
          <p:cNvSpPr txBox="1"/>
          <p:nvPr/>
        </p:nvSpPr>
        <p:spPr>
          <a:xfrm>
            <a:off x="9320982" y="1135865"/>
            <a:ext cx="2794819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Chairs: Andrew King (NIVA)           &amp; Anna Wranne (VOTO)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575427" y="1838778"/>
            <a:ext cx="2028825" cy="20288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eet the crew - Voice of the Ocean" id="112" name="Google Shape;112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575427" y="4118685"/>
            <a:ext cx="2028825" cy="196514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3"/>
          <p:cNvSpPr txBox="1"/>
          <p:nvPr/>
        </p:nvSpPr>
        <p:spPr>
          <a:xfrm>
            <a:off x="6493322" y="1246116"/>
            <a:ext cx="2443481" cy="4799044"/>
          </a:xfrm>
          <a:prstGeom prst="rect">
            <a:avLst/>
          </a:prstGeom>
          <a:solidFill>
            <a:schemeClr val="lt1"/>
          </a:solidFill>
          <a:ln cap="flat" cmpd="sng" w="158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4575" lIns="89175" spcFirstLastPara="1" rIns="89175" wrap="square" tIns="445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Partners involved</a:t>
            </a:r>
            <a:r>
              <a:rPr b="1"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NIVA, IMR (Norway)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Hereon (Germany)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EuroGOOS (Belgium)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SYKE, FMI (Finland)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SMHI, VOTO (Sweden)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TalTech (Estonia)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HCMR (Greece)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IFREMER (France)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CEFAS (UK)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Deltares (Netherlands)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VLIZ (Belgium)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CNR-ISMAR (Italy)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PLOCAN, IEO (Spain)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IPMA (Portugal)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IO-BAS (Romania)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Tubitak (Turkey)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2788" y="1147156"/>
            <a:ext cx="7203650" cy="4563688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4"/>
          <p:cNvSpPr txBox="1"/>
          <p:nvPr/>
        </p:nvSpPr>
        <p:spPr>
          <a:xfrm>
            <a:off x="-1255667" y="241556"/>
            <a:ext cx="5971902" cy="10664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GB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FB Task Team</a:t>
            </a:r>
            <a:endParaRPr/>
          </a:p>
        </p:txBody>
      </p:sp>
      <p:sp>
        <p:nvSpPr>
          <p:cNvPr id="120" name="Google Shape;120;p4"/>
          <p:cNvSpPr txBox="1"/>
          <p:nvPr/>
        </p:nvSpPr>
        <p:spPr>
          <a:xfrm>
            <a:off x="7527533" y="1158387"/>
            <a:ext cx="4800241" cy="5475169"/>
          </a:xfrm>
          <a:prstGeom prst="rect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Parameters for flow through systems: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-"/>
            </a:pPr>
            <a:r>
              <a:rPr b="1"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Temperature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-"/>
            </a:pPr>
            <a:r>
              <a:rPr b="1"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Salinity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-"/>
            </a:pPr>
            <a:r>
              <a:rPr b="1"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Oxygen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-"/>
            </a:pPr>
            <a:r>
              <a:rPr b="1"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Bio-optical sensors:</a:t>
            </a:r>
            <a:endParaRPr/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-"/>
            </a:pPr>
            <a:r>
              <a:rPr b="1" i="0" lang="en-GB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Chlorophyll fluorescence</a:t>
            </a:r>
            <a:endParaRPr/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-"/>
            </a:pPr>
            <a:r>
              <a:rPr b="1" i="0" lang="en-GB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Turbidity</a:t>
            </a:r>
            <a:endParaRPr/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-"/>
            </a:pPr>
            <a:r>
              <a:rPr b="1" i="0" lang="en-GB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Phycocyanin fluorescence</a:t>
            </a:r>
            <a:endParaRPr/>
          </a:p>
          <a:p>
            <a:pPr indent="-2286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-"/>
            </a:pPr>
            <a:r>
              <a:rPr b="1" i="0" lang="en-GB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CDOM/fDOM</a:t>
            </a:r>
            <a:endParaRPr b="1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457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-"/>
            </a:pPr>
            <a:r>
              <a:rPr b="1"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-"/>
            </a:pPr>
            <a:r>
              <a:rPr b="1"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pCO2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-"/>
            </a:pPr>
            <a:r>
              <a:rPr b="1"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CH4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-"/>
            </a:pPr>
            <a:r>
              <a:rPr b="1"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-"/>
            </a:pPr>
            <a:r>
              <a:rPr b="1"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Marine meteorology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ome - BOOS" id="126" name="Google Shape;126;p5"/>
          <p:cNvPicPr preferRelativeResize="0"/>
          <p:nvPr/>
        </p:nvPicPr>
        <p:blipFill rotWithShape="1">
          <a:blip r:embed="rId3">
            <a:alphaModFix/>
          </a:blip>
          <a:srcRect b="0" l="0" r="0" t="20515"/>
          <a:stretch/>
        </p:blipFill>
        <p:spPr>
          <a:xfrm>
            <a:off x="9110103" y="103685"/>
            <a:ext cx="3007797" cy="148998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5"/>
          <p:cNvGrpSpPr/>
          <p:nvPr/>
        </p:nvGrpSpPr>
        <p:grpSpPr>
          <a:xfrm>
            <a:off x="7482085" y="3172376"/>
            <a:ext cx="2047295" cy="660991"/>
            <a:chOff x="5594374" y="3028000"/>
            <a:chExt cx="2318983" cy="828856"/>
          </a:xfrm>
        </p:grpSpPr>
        <p:sp>
          <p:nvSpPr>
            <p:cNvPr id="128" name="Google Shape;128;p5"/>
            <p:cNvSpPr/>
            <p:nvPr/>
          </p:nvSpPr>
          <p:spPr>
            <a:xfrm>
              <a:off x="5594374" y="3058732"/>
              <a:ext cx="505719" cy="493690"/>
            </a:xfrm>
            <a:prstGeom prst="ellipse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6280112" y="3028000"/>
              <a:ext cx="433711" cy="427856"/>
            </a:xfrm>
            <a:prstGeom prst="rect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5955245" y="3429000"/>
              <a:ext cx="433711" cy="427856"/>
            </a:xfrm>
            <a:prstGeom prst="triangle">
              <a:avLst>
                <a:gd fmla="val 50000" name="adj"/>
              </a:avLst>
            </a:prstGeom>
            <a:noFill/>
            <a:ln cap="flat" cmpd="sng" w="381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6822087" y="3429000"/>
              <a:ext cx="266454" cy="246845"/>
            </a:xfrm>
            <a:prstGeom prst="rightArrow">
              <a:avLst>
                <a:gd fmla="val 39185" name="adj1"/>
                <a:gd fmla="val 50000" name="adj2"/>
              </a:avLst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32" name="Google Shape;132;p5"/>
            <p:cNvGrpSpPr/>
            <p:nvPr/>
          </p:nvGrpSpPr>
          <p:grpSpPr>
            <a:xfrm>
              <a:off x="7174846" y="3061269"/>
              <a:ext cx="738511" cy="732656"/>
              <a:chOff x="7193277" y="3271371"/>
              <a:chExt cx="738511" cy="732656"/>
            </a:xfrm>
          </p:grpSpPr>
          <p:sp>
            <p:nvSpPr>
              <p:cNvPr id="133" name="Google Shape;133;p5"/>
              <p:cNvSpPr/>
              <p:nvPr/>
            </p:nvSpPr>
            <p:spPr>
              <a:xfrm>
                <a:off x="7193277" y="3271371"/>
                <a:ext cx="433711" cy="427856"/>
              </a:xfrm>
              <a:prstGeom prst="roundRect">
                <a:avLst>
                  <a:gd fmla="val 16667" name="adj"/>
                </a:avLst>
              </a:prstGeom>
              <a:noFill/>
              <a:ln cap="flat" cmpd="sng" w="38100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" name="Google Shape;134;p5"/>
              <p:cNvSpPr/>
              <p:nvPr/>
            </p:nvSpPr>
            <p:spPr>
              <a:xfrm>
                <a:off x="7345677" y="3423771"/>
                <a:ext cx="433711" cy="427856"/>
              </a:xfrm>
              <a:prstGeom prst="roundRect">
                <a:avLst>
                  <a:gd fmla="val 16667" name="adj"/>
                </a:avLst>
              </a:prstGeom>
              <a:solidFill>
                <a:schemeClr val="lt1"/>
              </a:solidFill>
              <a:ln cap="flat" cmpd="sng" w="38100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Google Shape;135;p5"/>
              <p:cNvSpPr/>
              <p:nvPr/>
            </p:nvSpPr>
            <p:spPr>
              <a:xfrm>
                <a:off x="7498077" y="3576171"/>
                <a:ext cx="433711" cy="427856"/>
              </a:xfrm>
              <a:prstGeom prst="roundRect">
                <a:avLst>
                  <a:gd fmla="val 16667" name="adj"/>
                </a:avLst>
              </a:prstGeom>
              <a:solidFill>
                <a:schemeClr val="lt1"/>
              </a:solidFill>
              <a:ln cap="flat" cmpd="sng" w="38100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36" name="Google Shape;136;p5"/>
          <p:cNvGrpSpPr/>
          <p:nvPr/>
        </p:nvGrpSpPr>
        <p:grpSpPr>
          <a:xfrm>
            <a:off x="7286151" y="4392685"/>
            <a:ext cx="2794855" cy="653756"/>
            <a:chOff x="6012160" y="4123047"/>
            <a:chExt cx="2970759" cy="759569"/>
          </a:xfrm>
        </p:grpSpPr>
        <p:grpSp>
          <p:nvGrpSpPr>
            <p:cNvPr id="137" name="Google Shape;137;p5"/>
            <p:cNvGrpSpPr/>
            <p:nvPr/>
          </p:nvGrpSpPr>
          <p:grpSpPr>
            <a:xfrm>
              <a:off x="7002207" y="4123047"/>
              <a:ext cx="1072067" cy="759569"/>
              <a:chOff x="7100333" y="3965575"/>
              <a:chExt cx="1072067" cy="759569"/>
            </a:xfrm>
          </p:grpSpPr>
          <p:sp>
            <p:nvSpPr>
              <p:cNvPr id="138" name="Google Shape;138;p5"/>
              <p:cNvSpPr/>
              <p:nvPr/>
            </p:nvSpPr>
            <p:spPr>
              <a:xfrm>
                <a:off x="7164288" y="3965575"/>
                <a:ext cx="1008112" cy="759569"/>
              </a:xfrm>
              <a:prstGeom prst="rightArrowCallout">
                <a:avLst>
                  <a:gd fmla="val 25000" name="adj1"/>
                  <a:gd fmla="val 25000" name="adj2"/>
                  <a:gd fmla="val 25000" name="adj3"/>
                  <a:gd fmla="val 64977" name="adj4"/>
                </a:avLst>
              </a:prstGeom>
              <a:noFill/>
              <a:ln cap="flat" cmpd="sng" w="38100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" name="Google Shape;139;p5"/>
              <p:cNvSpPr txBox="1"/>
              <p:nvPr/>
            </p:nvSpPr>
            <p:spPr>
              <a:xfrm>
                <a:off x="7100333" y="3991607"/>
                <a:ext cx="801052" cy="6794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GB" sz="16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Auto</a:t>
                </a:r>
                <a:endParaRPr/>
              </a:p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GB" sz="16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QC</a:t>
                </a:r>
                <a:endParaRPr b="1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0" name="Google Shape;140;p5"/>
            <p:cNvSpPr/>
            <p:nvPr/>
          </p:nvSpPr>
          <p:spPr>
            <a:xfrm>
              <a:off x="6012160" y="4136504"/>
              <a:ext cx="433711" cy="427856"/>
            </a:xfrm>
            <a:prstGeom prst="roundRect">
              <a:avLst>
                <a:gd fmla="val 16667" name="adj"/>
              </a:avLst>
            </a:prstGeom>
            <a:noFill/>
            <a:ln cap="flat" cmpd="sng" w="381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6164560" y="4288904"/>
              <a:ext cx="433711" cy="427856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381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6316960" y="4441304"/>
              <a:ext cx="433711" cy="427856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381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3" name="Google Shape;143;p5"/>
            <p:cNvGrpSpPr/>
            <p:nvPr/>
          </p:nvGrpSpPr>
          <p:grpSpPr>
            <a:xfrm>
              <a:off x="8244408" y="4149080"/>
              <a:ext cx="433711" cy="427856"/>
              <a:chOff x="8501875" y="4723007"/>
              <a:chExt cx="433711" cy="427856"/>
            </a:xfrm>
          </p:grpSpPr>
          <p:grpSp>
            <p:nvGrpSpPr>
              <p:cNvPr id="144" name="Google Shape;144;p5"/>
              <p:cNvGrpSpPr/>
              <p:nvPr/>
            </p:nvGrpSpPr>
            <p:grpSpPr>
              <a:xfrm>
                <a:off x="8501875" y="4723007"/>
                <a:ext cx="433711" cy="427856"/>
                <a:chOff x="8532440" y="4454760"/>
                <a:chExt cx="433711" cy="427856"/>
              </a:xfrm>
            </p:grpSpPr>
            <p:sp>
              <p:nvSpPr>
                <p:cNvPr id="145" name="Google Shape;145;p5"/>
                <p:cNvSpPr/>
                <p:nvPr/>
              </p:nvSpPr>
              <p:spPr>
                <a:xfrm>
                  <a:off x="8532440" y="4454760"/>
                  <a:ext cx="433711" cy="427856"/>
                </a:xfrm>
                <a:prstGeom prst="roundRect">
                  <a:avLst>
                    <a:gd fmla="val 16667" name="adj"/>
                  </a:avLst>
                </a:prstGeom>
                <a:solidFill>
                  <a:schemeClr val="lt1"/>
                </a:solidFill>
                <a:ln cap="flat" cmpd="sng" w="38100">
                  <a:solidFill>
                    <a:schemeClr val="dk1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6" name="Google Shape;146;p5"/>
                <p:cNvSpPr/>
                <p:nvPr/>
              </p:nvSpPr>
              <p:spPr>
                <a:xfrm>
                  <a:off x="8571040" y="4587636"/>
                  <a:ext cx="356510" cy="79074"/>
                </a:xfrm>
                <a:prstGeom prst="rect">
                  <a:avLst/>
                </a:prstGeom>
                <a:solidFill>
                  <a:srgbClr val="F4B08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7" name="Google Shape;147;p5"/>
                <p:cNvSpPr/>
                <p:nvPr/>
              </p:nvSpPr>
              <p:spPr>
                <a:xfrm>
                  <a:off x="8572597" y="4674418"/>
                  <a:ext cx="356510" cy="79074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8" name="Google Shape;148;p5"/>
                <p:cNvSpPr/>
                <p:nvPr/>
              </p:nvSpPr>
              <p:spPr>
                <a:xfrm>
                  <a:off x="8571040" y="4763802"/>
                  <a:ext cx="356510" cy="79074"/>
                </a:xfrm>
                <a:prstGeom prst="rect">
                  <a:avLst/>
                </a:prstGeom>
                <a:solidFill>
                  <a:srgbClr val="F4B08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49" name="Google Shape;149;p5"/>
                <p:cNvGrpSpPr/>
                <p:nvPr/>
              </p:nvGrpSpPr>
              <p:grpSpPr>
                <a:xfrm>
                  <a:off x="8586348" y="4589958"/>
                  <a:ext cx="75026" cy="247120"/>
                  <a:chOff x="8586348" y="4589958"/>
                  <a:chExt cx="75026" cy="247120"/>
                </a:xfrm>
              </p:grpSpPr>
              <p:sp>
                <p:nvSpPr>
                  <p:cNvPr id="150" name="Google Shape;150;p5"/>
                  <p:cNvSpPr/>
                  <p:nvPr/>
                </p:nvSpPr>
                <p:spPr>
                  <a:xfrm>
                    <a:off x="8586348" y="4589958"/>
                    <a:ext cx="72008" cy="68696"/>
                  </a:xfrm>
                  <a:prstGeom prst="donut">
                    <a:avLst>
                      <a:gd fmla="val 25000" name="adj"/>
                    </a:avLst>
                  </a:prstGeom>
                  <a:solidFill>
                    <a:srgbClr val="C55A11"/>
                  </a:solidFill>
                  <a:ln cap="flat" cmpd="sng" w="9525">
                    <a:solidFill>
                      <a:schemeClr val="dk1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" name="Google Shape;151;p5"/>
                  <p:cNvSpPr/>
                  <p:nvPr/>
                </p:nvSpPr>
                <p:spPr>
                  <a:xfrm>
                    <a:off x="8586738" y="4677714"/>
                    <a:ext cx="72008" cy="68696"/>
                  </a:xfrm>
                  <a:prstGeom prst="donut">
                    <a:avLst>
                      <a:gd fmla="val 25000" name="adj"/>
                    </a:avLst>
                  </a:prstGeom>
                  <a:solidFill>
                    <a:srgbClr val="FFC000"/>
                  </a:solidFill>
                  <a:ln cap="flat" cmpd="sng" w="9525">
                    <a:solidFill>
                      <a:schemeClr val="dk1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" name="Google Shape;152;p5"/>
                  <p:cNvSpPr/>
                  <p:nvPr/>
                </p:nvSpPr>
                <p:spPr>
                  <a:xfrm>
                    <a:off x="8589366" y="4768382"/>
                    <a:ext cx="72008" cy="68696"/>
                  </a:xfrm>
                  <a:prstGeom prst="donut">
                    <a:avLst>
                      <a:gd fmla="val 25000" name="adj"/>
                    </a:avLst>
                  </a:prstGeom>
                  <a:solidFill>
                    <a:srgbClr val="C55A11"/>
                  </a:solidFill>
                  <a:ln cap="flat" cmpd="sng" w="9525">
                    <a:solidFill>
                      <a:schemeClr val="dk1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153" name="Google Shape;153;p5"/>
              <p:cNvSpPr/>
              <p:nvPr/>
            </p:nvSpPr>
            <p:spPr>
              <a:xfrm>
                <a:off x="8530452" y="4766499"/>
                <a:ext cx="356510" cy="79074"/>
              </a:xfrm>
              <a:prstGeom prst="rect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" name="Google Shape;154;p5"/>
              <p:cNvSpPr/>
              <p:nvPr/>
            </p:nvSpPr>
            <p:spPr>
              <a:xfrm>
                <a:off x="8555783" y="4764140"/>
                <a:ext cx="72008" cy="68696"/>
              </a:xfrm>
              <a:prstGeom prst="donut">
                <a:avLst>
                  <a:gd fmla="val 25000" name="adj"/>
                </a:avLst>
              </a:prstGeom>
              <a:solidFill>
                <a:srgbClr val="BF9000"/>
              </a:solidFill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5" name="Google Shape;155;p5"/>
            <p:cNvGrpSpPr/>
            <p:nvPr/>
          </p:nvGrpSpPr>
          <p:grpSpPr>
            <a:xfrm>
              <a:off x="8396808" y="4301480"/>
              <a:ext cx="433711" cy="427856"/>
              <a:chOff x="8501875" y="4723007"/>
              <a:chExt cx="433711" cy="427856"/>
            </a:xfrm>
          </p:grpSpPr>
          <p:grpSp>
            <p:nvGrpSpPr>
              <p:cNvPr id="156" name="Google Shape;156;p5"/>
              <p:cNvGrpSpPr/>
              <p:nvPr/>
            </p:nvGrpSpPr>
            <p:grpSpPr>
              <a:xfrm>
                <a:off x="8501875" y="4723007"/>
                <a:ext cx="433711" cy="427856"/>
                <a:chOff x="8532440" y="4454760"/>
                <a:chExt cx="433711" cy="427856"/>
              </a:xfrm>
            </p:grpSpPr>
            <p:sp>
              <p:nvSpPr>
                <p:cNvPr id="157" name="Google Shape;157;p5"/>
                <p:cNvSpPr/>
                <p:nvPr/>
              </p:nvSpPr>
              <p:spPr>
                <a:xfrm>
                  <a:off x="8532440" y="4454760"/>
                  <a:ext cx="433711" cy="427856"/>
                </a:xfrm>
                <a:prstGeom prst="roundRect">
                  <a:avLst>
                    <a:gd fmla="val 16667" name="adj"/>
                  </a:avLst>
                </a:prstGeom>
                <a:solidFill>
                  <a:schemeClr val="lt1"/>
                </a:solidFill>
                <a:ln cap="flat" cmpd="sng" w="38100">
                  <a:solidFill>
                    <a:schemeClr val="dk1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8" name="Google Shape;158;p5"/>
                <p:cNvSpPr/>
                <p:nvPr/>
              </p:nvSpPr>
              <p:spPr>
                <a:xfrm>
                  <a:off x="8571040" y="4587636"/>
                  <a:ext cx="356510" cy="79074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9" name="Google Shape;159;p5"/>
                <p:cNvSpPr/>
                <p:nvPr/>
              </p:nvSpPr>
              <p:spPr>
                <a:xfrm>
                  <a:off x="8572597" y="4674418"/>
                  <a:ext cx="356510" cy="79074"/>
                </a:xfrm>
                <a:prstGeom prst="rect">
                  <a:avLst/>
                </a:prstGeom>
                <a:solidFill>
                  <a:srgbClr val="8DA9DB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0" name="Google Shape;160;p5"/>
                <p:cNvSpPr/>
                <p:nvPr/>
              </p:nvSpPr>
              <p:spPr>
                <a:xfrm>
                  <a:off x="8571040" y="4763802"/>
                  <a:ext cx="356510" cy="79074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61" name="Google Shape;161;p5"/>
                <p:cNvGrpSpPr/>
                <p:nvPr/>
              </p:nvGrpSpPr>
              <p:grpSpPr>
                <a:xfrm>
                  <a:off x="8586348" y="4589958"/>
                  <a:ext cx="75026" cy="247120"/>
                  <a:chOff x="8586348" y="4589958"/>
                  <a:chExt cx="75026" cy="247120"/>
                </a:xfrm>
              </p:grpSpPr>
              <p:sp>
                <p:nvSpPr>
                  <p:cNvPr id="162" name="Google Shape;162;p5"/>
                  <p:cNvSpPr/>
                  <p:nvPr/>
                </p:nvSpPr>
                <p:spPr>
                  <a:xfrm>
                    <a:off x="8586348" y="4589958"/>
                    <a:ext cx="72008" cy="68696"/>
                  </a:xfrm>
                  <a:prstGeom prst="donut">
                    <a:avLst>
                      <a:gd fmla="val 25000" name="adj"/>
                    </a:avLst>
                  </a:prstGeom>
                  <a:solidFill>
                    <a:srgbClr val="FFC000"/>
                  </a:solidFill>
                  <a:ln cap="flat" cmpd="sng" w="9525">
                    <a:solidFill>
                      <a:schemeClr val="dk1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3" name="Google Shape;163;p5"/>
                  <p:cNvSpPr/>
                  <p:nvPr/>
                </p:nvSpPr>
                <p:spPr>
                  <a:xfrm>
                    <a:off x="8586738" y="4677714"/>
                    <a:ext cx="72008" cy="68696"/>
                  </a:xfrm>
                  <a:prstGeom prst="donut">
                    <a:avLst>
                      <a:gd fmla="val 25000" name="adj"/>
                    </a:avLst>
                  </a:prstGeom>
                  <a:solidFill>
                    <a:srgbClr val="0070C0"/>
                  </a:solidFill>
                  <a:ln cap="flat" cmpd="sng" w="9525">
                    <a:solidFill>
                      <a:schemeClr val="dk1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4" name="Google Shape;164;p5"/>
                  <p:cNvSpPr/>
                  <p:nvPr/>
                </p:nvSpPr>
                <p:spPr>
                  <a:xfrm>
                    <a:off x="8589366" y="4768382"/>
                    <a:ext cx="72008" cy="68696"/>
                  </a:xfrm>
                  <a:prstGeom prst="donut">
                    <a:avLst>
                      <a:gd fmla="val 25000" name="adj"/>
                    </a:avLst>
                  </a:prstGeom>
                  <a:solidFill>
                    <a:srgbClr val="FFC000"/>
                  </a:solidFill>
                  <a:ln cap="flat" cmpd="sng" w="9525">
                    <a:solidFill>
                      <a:schemeClr val="dk1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165" name="Google Shape;165;p5"/>
              <p:cNvSpPr/>
              <p:nvPr/>
            </p:nvSpPr>
            <p:spPr>
              <a:xfrm>
                <a:off x="8530452" y="4766499"/>
                <a:ext cx="356510" cy="79074"/>
              </a:xfrm>
              <a:prstGeom prst="rect">
                <a:avLst/>
              </a:prstGeom>
              <a:solidFill>
                <a:srgbClr val="F4B08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" name="Google Shape;166;p5"/>
              <p:cNvSpPr/>
              <p:nvPr/>
            </p:nvSpPr>
            <p:spPr>
              <a:xfrm>
                <a:off x="8555783" y="4764140"/>
                <a:ext cx="72008" cy="68696"/>
              </a:xfrm>
              <a:prstGeom prst="donut">
                <a:avLst>
                  <a:gd fmla="val 25000" name="adj"/>
                </a:avLst>
              </a:prstGeom>
              <a:solidFill>
                <a:srgbClr val="C55A11"/>
              </a:solidFill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7" name="Google Shape;167;p5"/>
            <p:cNvGrpSpPr/>
            <p:nvPr/>
          </p:nvGrpSpPr>
          <p:grpSpPr>
            <a:xfrm>
              <a:off x="8549208" y="4453880"/>
              <a:ext cx="433711" cy="427856"/>
              <a:chOff x="8501875" y="4723007"/>
              <a:chExt cx="433711" cy="427856"/>
            </a:xfrm>
          </p:grpSpPr>
          <p:grpSp>
            <p:nvGrpSpPr>
              <p:cNvPr id="168" name="Google Shape;168;p5"/>
              <p:cNvGrpSpPr/>
              <p:nvPr/>
            </p:nvGrpSpPr>
            <p:grpSpPr>
              <a:xfrm>
                <a:off x="8501875" y="4723007"/>
                <a:ext cx="433711" cy="427856"/>
                <a:chOff x="8532440" y="4454760"/>
                <a:chExt cx="433711" cy="427856"/>
              </a:xfrm>
            </p:grpSpPr>
            <p:sp>
              <p:nvSpPr>
                <p:cNvPr id="169" name="Google Shape;169;p5"/>
                <p:cNvSpPr/>
                <p:nvPr/>
              </p:nvSpPr>
              <p:spPr>
                <a:xfrm>
                  <a:off x="8532440" y="4454760"/>
                  <a:ext cx="433711" cy="427856"/>
                </a:xfrm>
                <a:prstGeom prst="roundRect">
                  <a:avLst>
                    <a:gd fmla="val 16667" name="adj"/>
                  </a:avLst>
                </a:prstGeom>
                <a:solidFill>
                  <a:schemeClr val="lt1"/>
                </a:solidFill>
                <a:ln cap="flat" cmpd="sng" w="38100">
                  <a:solidFill>
                    <a:schemeClr val="dk1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0" name="Google Shape;170;p5"/>
                <p:cNvSpPr/>
                <p:nvPr/>
              </p:nvSpPr>
              <p:spPr>
                <a:xfrm>
                  <a:off x="8571040" y="4587636"/>
                  <a:ext cx="356510" cy="79074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1" name="Google Shape;171;p5"/>
                <p:cNvSpPr/>
                <p:nvPr/>
              </p:nvSpPr>
              <p:spPr>
                <a:xfrm>
                  <a:off x="8572597" y="4674418"/>
                  <a:ext cx="356510" cy="79074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2" name="Google Shape;172;p5"/>
                <p:cNvSpPr/>
                <p:nvPr/>
              </p:nvSpPr>
              <p:spPr>
                <a:xfrm>
                  <a:off x="8571040" y="4763802"/>
                  <a:ext cx="356510" cy="79074"/>
                </a:xfrm>
                <a:prstGeom prst="rect">
                  <a:avLst/>
                </a:prstGeom>
                <a:solidFill>
                  <a:srgbClr val="F4B08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73" name="Google Shape;173;p5"/>
                <p:cNvGrpSpPr/>
                <p:nvPr/>
              </p:nvGrpSpPr>
              <p:grpSpPr>
                <a:xfrm>
                  <a:off x="8586348" y="4589958"/>
                  <a:ext cx="75026" cy="247120"/>
                  <a:chOff x="8586348" y="4589958"/>
                  <a:chExt cx="75026" cy="247120"/>
                </a:xfrm>
              </p:grpSpPr>
              <p:sp>
                <p:nvSpPr>
                  <p:cNvPr id="174" name="Google Shape;174;p5"/>
                  <p:cNvSpPr/>
                  <p:nvPr/>
                </p:nvSpPr>
                <p:spPr>
                  <a:xfrm>
                    <a:off x="8586348" y="4589958"/>
                    <a:ext cx="72008" cy="68696"/>
                  </a:xfrm>
                  <a:prstGeom prst="donut">
                    <a:avLst>
                      <a:gd fmla="val 25000" name="adj"/>
                    </a:avLst>
                  </a:prstGeom>
                  <a:solidFill>
                    <a:srgbClr val="FFC000"/>
                  </a:solidFill>
                  <a:ln cap="flat" cmpd="sng" w="9525">
                    <a:solidFill>
                      <a:schemeClr val="dk1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5" name="Google Shape;175;p5"/>
                  <p:cNvSpPr/>
                  <p:nvPr/>
                </p:nvSpPr>
                <p:spPr>
                  <a:xfrm>
                    <a:off x="8586738" y="4677714"/>
                    <a:ext cx="72008" cy="68696"/>
                  </a:xfrm>
                  <a:prstGeom prst="donut">
                    <a:avLst>
                      <a:gd fmla="val 25000" name="adj"/>
                    </a:avLst>
                  </a:prstGeom>
                  <a:solidFill>
                    <a:srgbClr val="BF9000"/>
                  </a:solidFill>
                  <a:ln cap="flat" cmpd="sng" w="9525">
                    <a:solidFill>
                      <a:schemeClr val="dk1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6" name="Google Shape;176;p5"/>
                  <p:cNvSpPr/>
                  <p:nvPr/>
                </p:nvSpPr>
                <p:spPr>
                  <a:xfrm>
                    <a:off x="8589366" y="4768382"/>
                    <a:ext cx="72008" cy="68696"/>
                  </a:xfrm>
                  <a:prstGeom prst="donut">
                    <a:avLst>
                      <a:gd fmla="val 25000" name="adj"/>
                    </a:avLst>
                  </a:prstGeom>
                  <a:solidFill>
                    <a:srgbClr val="C55A11"/>
                  </a:solidFill>
                  <a:ln cap="flat" cmpd="sng" w="9525">
                    <a:solidFill>
                      <a:schemeClr val="dk1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177" name="Google Shape;177;p5"/>
              <p:cNvSpPr/>
              <p:nvPr/>
            </p:nvSpPr>
            <p:spPr>
              <a:xfrm>
                <a:off x="8530452" y="4766499"/>
                <a:ext cx="356510" cy="79074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" name="Google Shape;178;p5"/>
              <p:cNvSpPr/>
              <p:nvPr/>
            </p:nvSpPr>
            <p:spPr>
              <a:xfrm>
                <a:off x="8555783" y="4764140"/>
                <a:ext cx="72008" cy="68696"/>
              </a:xfrm>
              <a:prstGeom prst="donut">
                <a:avLst>
                  <a:gd fmla="val 25000" name="adj"/>
                </a:avLst>
              </a:prstGeom>
              <a:solidFill>
                <a:srgbClr val="C55A11"/>
              </a:solidFill>
              <a:ln cap="flat" cmpd="sng" w="952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descr="Data collection - Free computer icons" id="179" name="Google Shape;179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89124" y="1524025"/>
            <a:ext cx="1080559" cy="10805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0" name="Google Shape;180;p5"/>
          <p:cNvGrpSpPr/>
          <p:nvPr/>
        </p:nvGrpSpPr>
        <p:grpSpPr>
          <a:xfrm>
            <a:off x="7654544" y="5360766"/>
            <a:ext cx="2055898" cy="1485043"/>
            <a:chOff x="6801839" y="5211283"/>
            <a:chExt cx="2238842" cy="1595349"/>
          </a:xfrm>
        </p:grpSpPr>
        <p:grpSp>
          <p:nvGrpSpPr>
            <p:cNvPr id="181" name="Google Shape;181;p5"/>
            <p:cNvGrpSpPr/>
            <p:nvPr/>
          </p:nvGrpSpPr>
          <p:grpSpPr>
            <a:xfrm>
              <a:off x="7183964" y="5211283"/>
              <a:ext cx="1243925" cy="1242054"/>
              <a:chOff x="7183964" y="5211282"/>
              <a:chExt cx="1683397" cy="1535603"/>
            </a:xfrm>
          </p:grpSpPr>
          <p:sp>
            <p:nvSpPr>
              <p:cNvPr id="182" name="Google Shape;182;p5"/>
              <p:cNvSpPr/>
              <p:nvPr/>
            </p:nvSpPr>
            <p:spPr>
              <a:xfrm>
                <a:off x="7183964" y="5211282"/>
                <a:ext cx="1683397" cy="1535603"/>
              </a:xfrm>
              <a:prstGeom prst="quadArrowCallout">
                <a:avLst>
                  <a:gd fmla="val 7112" name="adj1"/>
                  <a:gd fmla="val 12180" name="adj2"/>
                  <a:gd fmla="val 15348" name="adj3"/>
                  <a:gd fmla="val 48123" name="adj4"/>
                </a:avLst>
              </a:prstGeom>
              <a:solidFill>
                <a:schemeClr val="lt1"/>
              </a:solidFill>
              <a:ln cap="flat" cmpd="sng" w="12700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" name="Google Shape;183;p5"/>
              <p:cNvSpPr txBox="1"/>
              <p:nvPr/>
            </p:nvSpPr>
            <p:spPr>
              <a:xfrm>
                <a:off x="7489009" y="5721120"/>
                <a:ext cx="1073304" cy="44965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GB" sz="16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Data</a:t>
                </a:r>
                <a:endParaRPr b="1" sz="16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84" name="Google Shape;184;p5"/>
            <p:cNvSpPr/>
            <p:nvPr/>
          </p:nvSpPr>
          <p:spPr>
            <a:xfrm rot="-10549550">
              <a:off x="8534780" y="5611928"/>
              <a:ext cx="491995" cy="400022"/>
            </a:xfrm>
            <a:prstGeom prst="cloud">
              <a:avLst/>
            </a:prstGeom>
            <a:solidFill>
              <a:schemeClr val="lt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7544506" y="6560440"/>
              <a:ext cx="559981" cy="246192"/>
            </a:xfrm>
            <a:prstGeom prst="flowChartMultidocument">
              <a:avLst/>
            </a:prstGeom>
            <a:solidFill>
              <a:schemeClr val="lt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6801839" y="5581696"/>
              <a:ext cx="262258" cy="447629"/>
            </a:xfrm>
            <a:prstGeom prst="flowChartMagneticDisk">
              <a:avLst/>
            </a:prstGeom>
            <a:solidFill>
              <a:schemeClr val="lt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7" name="Google Shape;187;p5"/>
          <p:cNvSpPr txBox="1"/>
          <p:nvPr/>
        </p:nvSpPr>
        <p:spPr>
          <a:xfrm>
            <a:off x="686320" y="1351830"/>
            <a:ext cx="6478333" cy="51115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1242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"/>
              <a:buFont typeface="Arial"/>
              <a:buNone/>
            </a:pPr>
            <a:r>
              <a:t/>
            </a:r>
            <a:endParaRPr sz="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</a:pP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SMHI via BOOS community </a:t>
            </a:r>
            <a:r>
              <a:rPr b="1"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collects</a:t>
            </a: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FB data mainly via FTP in different formats. (Offers a solution for delivery with a specific folder for each provider)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2420" lvl="0" marL="342900" marR="0" rtl="0" algn="l">
              <a:spcBef>
                <a:spcPts val="80"/>
              </a:spcBef>
              <a:spcAft>
                <a:spcPts val="0"/>
              </a:spcAft>
              <a:buClr>
                <a:schemeClr val="dk1"/>
              </a:buClr>
              <a:buSzPts val="480"/>
              <a:buFont typeface="Arial"/>
              <a:buNone/>
            </a:pPr>
            <a:r>
              <a:t/>
            </a:r>
            <a:endParaRPr sz="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80"/>
              </a:spcBef>
              <a:spcAft>
                <a:spcPts val="0"/>
              </a:spcAft>
              <a:buClr>
                <a:schemeClr val="dk1"/>
              </a:buClr>
              <a:buSzPts val="480"/>
              <a:buFont typeface="Noto Sans Symbols"/>
              <a:buNone/>
            </a:pPr>
            <a:r>
              <a:t/>
            </a:r>
            <a:endParaRPr sz="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80"/>
              </a:spcBef>
              <a:spcAft>
                <a:spcPts val="0"/>
              </a:spcAft>
              <a:buClr>
                <a:schemeClr val="dk1"/>
              </a:buClr>
              <a:buSzPts val="480"/>
              <a:buFont typeface="Noto Sans Symbols"/>
              <a:buNone/>
            </a:pPr>
            <a:r>
              <a:t/>
            </a:r>
            <a:endParaRPr sz="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80"/>
              </a:spcBef>
              <a:spcAft>
                <a:spcPts val="0"/>
              </a:spcAft>
              <a:buClr>
                <a:schemeClr val="dk1"/>
              </a:buClr>
              <a:buSzPts val="480"/>
              <a:buFont typeface="Noto Sans Symbols"/>
              <a:buNone/>
            </a:pPr>
            <a:r>
              <a:t/>
            </a:r>
            <a:endParaRPr sz="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</a:pPr>
            <a:r>
              <a:rPr b="1"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Homogenises</a:t>
            </a: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data regarding format and parameters</a:t>
            </a:r>
            <a:endParaRPr/>
          </a:p>
          <a:p>
            <a:pPr indent="0" lvl="0" marL="0" marR="0" rtl="0" algn="l">
              <a:spcBef>
                <a:spcPts val="80"/>
              </a:spcBef>
              <a:spcAft>
                <a:spcPts val="0"/>
              </a:spcAft>
              <a:buClr>
                <a:schemeClr val="dk1"/>
              </a:buClr>
              <a:buSzPts val="480"/>
              <a:buFont typeface="Noto Sans Symbols"/>
              <a:buNone/>
            </a:pPr>
            <a:r>
              <a:t/>
            </a:r>
            <a:endParaRPr sz="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80"/>
              </a:spcBef>
              <a:spcAft>
                <a:spcPts val="0"/>
              </a:spcAft>
              <a:buClr>
                <a:schemeClr val="dk1"/>
              </a:buClr>
              <a:buSzPts val="480"/>
              <a:buFont typeface="Noto Sans Symbols"/>
              <a:buNone/>
            </a:pPr>
            <a:r>
              <a:t/>
            </a:r>
            <a:endParaRPr sz="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80"/>
              </a:spcBef>
              <a:spcAft>
                <a:spcPts val="0"/>
              </a:spcAft>
              <a:buClr>
                <a:schemeClr val="dk1"/>
              </a:buClr>
              <a:buSzPts val="480"/>
              <a:buFont typeface="Noto Sans Symbols"/>
              <a:buNone/>
            </a:pPr>
            <a:r>
              <a:t/>
            </a:r>
            <a:endParaRPr sz="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80"/>
              </a:spcBef>
              <a:spcAft>
                <a:spcPts val="0"/>
              </a:spcAft>
              <a:buClr>
                <a:schemeClr val="dk1"/>
              </a:buClr>
              <a:buSzPts val="480"/>
              <a:buFont typeface="Noto Sans Symbols"/>
              <a:buNone/>
            </a:pPr>
            <a:r>
              <a:t/>
            </a:r>
            <a:endParaRPr sz="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80"/>
              </a:spcBef>
              <a:spcAft>
                <a:spcPts val="0"/>
              </a:spcAft>
              <a:buClr>
                <a:schemeClr val="dk1"/>
              </a:buClr>
              <a:buSzPts val="480"/>
              <a:buFont typeface="Noto Sans Symbols"/>
              <a:buNone/>
            </a:pPr>
            <a:r>
              <a:t/>
            </a:r>
            <a:endParaRPr sz="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80"/>
              </a:spcBef>
              <a:spcAft>
                <a:spcPts val="0"/>
              </a:spcAft>
              <a:buClr>
                <a:schemeClr val="dk1"/>
              </a:buClr>
              <a:buSzPts val="480"/>
              <a:buFont typeface="Noto Sans Symbols"/>
              <a:buNone/>
            </a:pPr>
            <a:r>
              <a:t/>
            </a:r>
            <a:endParaRPr sz="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</a:pPr>
            <a:r>
              <a:rPr b="1"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Automatic Quality Control </a:t>
            </a: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performed</a:t>
            </a:r>
            <a:endParaRPr/>
          </a:p>
          <a:p>
            <a:pPr indent="-312420" lvl="0" marL="342900" marR="0" rtl="0" algn="l">
              <a:spcBef>
                <a:spcPts val="80"/>
              </a:spcBef>
              <a:spcAft>
                <a:spcPts val="0"/>
              </a:spcAft>
              <a:buClr>
                <a:schemeClr val="dk1"/>
              </a:buClr>
              <a:buSzPts val="480"/>
              <a:buFont typeface="Arial"/>
              <a:buNone/>
            </a:pPr>
            <a:r>
              <a:t/>
            </a:r>
            <a:endParaRPr sz="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2420" lvl="0" marL="342900" marR="0" rtl="0" algn="l">
              <a:spcBef>
                <a:spcPts val="80"/>
              </a:spcBef>
              <a:spcAft>
                <a:spcPts val="0"/>
              </a:spcAft>
              <a:buClr>
                <a:schemeClr val="dk1"/>
              </a:buClr>
              <a:buSzPts val="480"/>
              <a:buFont typeface="Arial"/>
              <a:buNone/>
            </a:pPr>
            <a:r>
              <a:t/>
            </a:r>
            <a:endParaRPr sz="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80"/>
              </a:spcBef>
              <a:spcAft>
                <a:spcPts val="0"/>
              </a:spcAft>
              <a:buClr>
                <a:schemeClr val="dk1"/>
              </a:buClr>
              <a:buSzPts val="480"/>
              <a:buFont typeface="Noto Sans Symbols"/>
              <a:buNone/>
            </a:pPr>
            <a:r>
              <a:t/>
            </a:r>
            <a:endParaRPr sz="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2420" lvl="0" marL="342900" marR="0" rtl="0" algn="l">
              <a:spcBef>
                <a:spcPts val="80"/>
              </a:spcBef>
              <a:spcAft>
                <a:spcPts val="0"/>
              </a:spcAft>
              <a:buClr>
                <a:schemeClr val="dk1"/>
              </a:buClr>
              <a:buSzPts val="480"/>
              <a:buFont typeface="Arial"/>
              <a:buNone/>
            </a:pPr>
            <a:r>
              <a:t/>
            </a:r>
            <a:endParaRPr sz="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2420" lvl="0" marL="342900" marR="0" rtl="0" algn="l">
              <a:spcBef>
                <a:spcPts val="80"/>
              </a:spcBef>
              <a:spcAft>
                <a:spcPts val="0"/>
              </a:spcAft>
              <a:buClr>
                <a:schemeClr val="dk1"/>
              </a:buClr>
              <a:buSzPts val="480"/>
              <a:buFont typeface="Arial"/>
              <a:buNone/>
            </a:pPr>
            <a:r>
              <a:t/>
            </a:r>
            <a:endParaRPr sz="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2420" lvl="0" marL="342900" marR="0" rtl="0" algn="l">
              <a:spcBef>
                <a:spcPts val="80"/>
              </a:spcBef>
              <a:spcAft>
                <a:spcPts val="0"/>
              </a:spcAft>
              <a:buClr>
                <a:schemeClr val="dk1"/>
              </a:buClr>
              <a:buSzPts val="480"/>
              <a:buFont typeface="Arial"/>
              <a:buNone/>
            </a:pPr>
            <a:r>
              <a:t/>
            </a:r>
            <a:endParaRPr sz="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Arial"/>
              <a:buChar char="•"/>
            </a:pP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is made </a:t>
            </a:r>
            <a:r>
              <a:rPr b="1"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available</a:t>
            </a: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</a:t>
            </a:r>
            <a:r>
              <a:rPr b="1"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BOOS</a:t>
            </a: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members and globally via </a:t>
            </a:r>
            <a:r>
              <a:rPr b="1"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Copernicus Marine Service</a:t>
            </a: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b="1"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EMODnet Physics</a:t>
            </a:r>
            <a:endParaRPr/>
          </a:p>
          <a:p>
            <a:pPr indent="0" lvl="0" marL="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880"/>
              <a:buFont typeface="Noto Sans Symbols"/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5"/>
          <p:cNvSpPr txBox="1"/>
          <p:nvPr/>
        </p:nvSpPr>
        <p:spPr>
          <a:xfrm>
            <a:off x="74100" y="-81111"/>
            <a:ext cx="6610324" cy="1605136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121900" spcFirstLastPara="1" rIns="121900" wrap="square" tIns="609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GB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 of data sharing within BOOS </a:t>
            </a: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MEMS In Situ TAC" id="189" name="Google Shape;189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10603" y="119449"/>
            <a:ext cx="1115823" cy="11158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MODnet-Physics – Appar på Google Play" id="190" name="Google Shape;190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824844" y="115094"/>
            <a:ext cx="978999" cy="978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6"/>
          <p:cNvSpPr txBox="1"/>
          <p:nvPr/>
        </p:nvSpPr>
        <p:spPr>
          <a:xfrm>
            <a:off x="-80010" y="301846"/>
            <a:ext cx="5971902" cy="10664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GB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FB Task Team objectives</a:t>
            </a:r>
            <a:endParaRPr/>
          </a:p>
        </p:txBody>
      </p:sp>
      <p:sp>
        <p:nvSpPr>
          <p:cNvPr id="196" name="Google Shape;196;p6"/>
          <p:cNvSpPr txBox="1"/>
          <p:nvPr/>
        </p:nvSpPr>
        <p:spPr>
          <a:xfrm>
            <a:off x="320777" y="1554111"/>
            <a:ext cx="10758949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act as the European component of the global community using ships of opportunity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Develop links with other TT, WG, ROOS, GOOS, OCEAN-OPS, ICOS (Integrated Carbon Observation System), and other complementary activities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Ensure the integration of FerryBox networks in the European ocean observing efforts and contribute to the development of EOOS 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Operate and promote a common European FerryBox data portal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Ensure and enable data availability via the EuroGOOS ROOS data portals including data quality procedures and links to CMEMS and EMODnet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762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7"/>
          <p:cNvSpPr txBox="1"/>
          <p:nvPr/>
        </p:nvSpPr>
        <p:spPr>
          <a:xfrm>
            <a:off x="348803" y="-9611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FB Task Team Highlights</a:t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group of people standing together&#10;&#10;Description automatically generated" id="202" name="Google Shape;202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399817"/>
            <a:ext cx="5830391" cy="4244525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7"/>
          <p:cNvSpPr txBox="1"/>
          <p:nvPr/>
        </p:nvSpPr>
        <p:spPr>
          <a:xfrm>
            <a:off x="6029498" y="1341723"/>
            <a:ext cx="5949142" cy="46474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r>
              <a:rPr baseline="30000"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Ferrybox Workshop in Helsinki, Oct 1-2, 2024.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 60 participants covering 11 countries, 28 institutes and University's and 4 manufactures.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Also, in conjunction with MINKE (</a:t>
            </a:r>
            <a:r>
              <a:rPr b="0" i="0" lang="en-GB" sz="1600">
                <a:solidFill>
                  <a:srgbClr val="444444"/>
                </a:solidFill>
                <a:latin typeface="Karla"/>
                <a:ea typeface="Karla"/>
                <a:cs typeface="Karla"/>
                <a:sym typeface="Karla"/>
              </a:rPr>
              <a:t>Project funded by the European Commission within the Horizon 2020 Programme (2014-2020)</a:t>
            </a:r>
            <a:br>
              <a:rPr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en-GB" sz="1600">
                <a:solidFill>
                  <a:srgbClr val="444444"/>
                </a:solidFill>
                <a:latin typeface="Karla"/>
                <a:ea typeface="Karla"/>
                <a:cs typeface="Karla"/>
                <a:sym typeface="Karla"/>
              </a:rPr>
              <a:t>Grant Agreement No. 101008724</a:t>
            </a:r>
            <a:r>
              <a:rPr lang="en-GB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workshops for Fluorescence and Imagine Flow cytobot work.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drawing&#10;&#10;Description automatically generated" id="204" name="Google Shape;204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44971" y="16161"/>
            <a:ext cx="3147029" cy="10127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3765" y="2449185"/>
            <a:ext cx="6200612" cy="3685608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8"/>
          <p:cNvSpPr txBox="1"/>
          <p:nvPr/>
        </p:nvSpPr>
        <p:spPr>
          <a:xfrm>
            <a:off x="128601" y="869714"/>
            <a:ext cx="4670199" cy="16619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HCMR, Greece (Costas Frangoulis)</a:t>
            </a:r>
            <a:r>
              <a:rPr b="1" lang="en-GB" sz="2000">
                <a:solidFill>
                  <a:srgbClr val="272D65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First CO2 recordings in the Eastern Mediterranean using a FB; CO2 data to be processed and submitted to the next SOCAT submission i.e. in 2025</a:t>
            </a:r>
            <a:endParaRPr/>
          </a:p>
          <a:p>
            <a:pPr indent="-3429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8"/>
          <p:cNvSpPr txBox="1"/>
          <p:nvPr/>
        </p:nvSpPr>
        <p:spPr>
          <a:xfrm>
            <a:off x="-1558287" y="10301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GB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FB Task Team Highlights</a:t>
            </a:r>
            <a:endParaRPr/>
          </a:p>
        </p:txBody>
      </p:sp>
      <p:sp>
        <p:nvSpPr>
          <p:cNvPr id="212" name="Google Shape;212;p8"/>
          <p:cNvSpPr txBox="1"/>
          <p:nvPr/>
        </p:nvSpPr>
        <p:spPr>
          <a:xfrm>
            <a:off x="6467398" y="1306534"/>
            <a:ext cx="5724602" cy="36009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74320" lvl="1" marL="27432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1" i="0" lang="en-GB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M/S Magnolia Seaways </a:t>
            </a:r>
            <a:r>
              <a:rPr b="0" i="0" lang="en-GB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b="1" i="0" lang="en-GB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M/S FunnyGirl </a:t>
            </a:r>
            <a:r>
              <a:rPr b="0" i="0" lang="en-GB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(Büsum-Helgoland) are operating in the North Sea</a:t>
            </a:r>
            <a:r>
              <a:rPr b="1" i="0" lang="en-GB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(Hereon)</a:t>
            </a:r>
            <a:endParaRPr/>
          </a:p>
          <a:p>
            <a:pPr indent="-172720" lvl="1" marL="27432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74320" lvl="1" marL="27432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1" i="0" lang="en-GB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Tesperhude Station </a:t>
            </a:r>
            <a:r>
              <a:rPr b="0" i="0" lang="en-GB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now also providing nitrous oxide measurement (stationary, Elbe River, </a:t>
            </a:r>
            <a:r>
              <a:rPr b="1" i="0" lang="en-GB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Hereon</a:t>
            </a:r>
            <a:r>
              <a:rPr b="0" i="0" lang="en-GB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/>
          </a:p>
          <a:p>
            <a:pPr indent="-274320" lvl="1" marL="27432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0" i="0" lang="en-GB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Solar panels installed at </a:t>
            </a:r>
            <a:r>
              <a:rPr b="1" i="0" lang="en-GB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Cuxhaven</a:t>
            </a:r>
            <a:r>
              <a:rPr b="0" i="0" lang="en-GB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station 2022-2023</a:t>
            </a:r>
            <a:endParaRPr/>
          </a:p>
          <a:p>
            <a:pPr indent="-2413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FerryBox installation in planning on </a:t>
            </a:r>
            <a:r>
              <a:rPr b="1"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RV Akademik</a:t>
            </a:r>
            <a:r>
              <a:rPr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(IO-BAS) Black Sea, with support from SeaReCap project (IO-BAS - Hereon collaboration)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74320" lvl="1" marL="27432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b="1" i="0" lang="en-GB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Cuxhaven Station </a:t>
            </a:r>
            <a:r>
              <a:rPr b="0" i="0" lang="en-GB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(stationary, Elbe Estuary, </a:t>
            </a:r>
            <a:r>
              <a:rPr b="1" i="0" lang="en-GB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Hereon</a:t>
            </a:r>
            <a:r>
              <a:rPr b="0" i="0" lang="en-GB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), pilot ICOS-D estuarine station since 2023, will add methane measurements in 2025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8"/>
          <p:cNvSpPr txBox="1"/>
          <p:nvPr/>
        </p:nvSpPr>
        <p:spPr>
          <a:xfrm>
            <a:off x="6671313" y="869714"/>
            <a:ext cx="4185109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Hereon, Germany (Yoana Voynova)</a:t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4" name="Google Shape;214;p8"/>
          <p:cNvGrpSpPr/>
          <p:nvPr/>
        </p:nvGrpSpPr>
        <p:grpSpPr>
          <a:xfrm>
            <a:off x="8170661" y="4829068"/>
            <a:ext cx="3988096" cy="1962278"/>
            <a:chOff x="5927926" y="1196980"/>
            <a:chExt cx="6063066" cy="3462391"/>
          </a:xfrm>
        </p:grpSpPr>
        <p:pic>
          <p:nvPicPr>
            <p:cNvPr descr="A building on a dock&#10;&#10;Description automatically generated" id="215" name="Google Shape;215;p8"/>
            <p:cNvPicPr preferRelativeResize="0"/>
            <p:nvPr/>
          </p:nvPicPr>
          <p:blipFill rotWithShape="1">
            <a:blip r:embed="rId4">
              <a:alphaModFix/>
            </a:blip>
            <a:srcRect b="18651" l="2321" r="9925" t="14532"/>
            <a:stretch/>
          </p:blipFill>
          <p:spPr>
            <a:xfrm>
              <a:off x="5927926" y="1196980"/>
              <a:ext cx="6063066" cy="34623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6" name="Google Shape;216;p8"/>
            <p:cNvSpPr txBox="1"/>
            <p:nvPr/>
          </p:nvSpPr>
          <p:spPr>
            <a:xfrm>
              <a:off x="9724065" y="1218226"/>
              <a:ext cx="2266927" cy="46160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-GB" sz="11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Source: H Rust, Hereon</a:t>
              </a:r>
              <a:endParaRPr i="1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9"/>
          <p:cNvSpPr txBox="1"/>
          <p:nvPr/>
        </p:nvSpPr>
        <p:spPr>
          <a:xfrm>
            <a:off x="176139" y="930409"/>
            <a:ext cx="6632523" cy="21236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NIVA, Norway (Andrew King): 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FerryBox complete on coastal steamer MS Richard With, also with General Oceanics pCO2 sensor for ICOS Norway, will apply soon for ICOS station labeling.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eDNA and Imaging Flow Cytobot (IFCB) deployments on MS Color Fantasy as part of H2020 projects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Nearly complete with re-establishing data links with EMODnet and beyond.</a:t>
            </a:r>
            <a:endParaRPr/>
          </a:p>
        </p:txBody>
      </p:sp>
      <p:pic>
        <p:nvPicPr>
          <p:cNvPr id="222" name="Google Shape;222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77999" y="3156539"/>
            <a:ext cx="4051761" cy="33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9"/>
          <p:cNvPicPr preferRelativeResize="0"/>
          <p:nvPr/>
        </p:nvPicPr>
        <p:blipFill rotWithShape="1">
          <a:blip r:embed="rId4">
            <a:alphaModFix/>
          </a:blip>
          <a:srcRect b="0" l="76610" r="0" t="20152"/>
          <a:stretch/>
        </p:blipFill>
        <p:spPr>
          <a:xfrm>
            <a:off x="66220" y="3199183"/>
            <a:ext cx="1911760" cy="3304856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9"/>
          <p:cNvSpPr txBox="1"/>
          <p:nvPr/>
        </p:nvSpPr>
        <p:spPr>
          <a:xfrm>
            <a:off x="-1558287" y="10301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GB" sz="4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FB Task Team Highlights</a:t>
            </a:r>
            <a:endParaRPr/>
          </a:p>
        </p:txBody>
      </p:sp>
      <p:sp>
        <p:nvSpPr>
          <p:cNvPr id="225" name="Google Shape;225;p9"/>
          <p:cNvSpPr txBox="1"/>
          <p:nvPr/>
        </p:nvSpPr>
        <p:spPr>
          <a:xfrm>
            <a:off x="7038906" y="930409"/>
            <a:ext cx="4447010" cy="1138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SMHI, Sweden (Bengt Karlson):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GB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SOOP line Tavastland is back in the Baltic Sea covering again the Bothnian Bay and the Baltic Proper.</a:t>
            </a:r>
            <a:endParaRPr/>
          </a:p>
        </p:txBody>
      </p:sp>
      <p:pic>
        <p:nvPicPr>
          <p:cNvPr id="226" name="Google Shape;226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18339" y="1988056"/>
            <a:ext cx="4267577" cy="2422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218338" y="4539037"/>
            <a:ext cx="4267577" cy="2201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2020-09-07T11:02:04Z</dcterms:created>
  <dc:creator>Inga Lips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0x0101006B0F743BD693F94799598A0E8B62D5E3</vt:lpwstr>
  </property>
</Properties>
</file>