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9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media/image78.jpg" ContentType="image/jpeg"/>
  <Override PartName="/ppt/media/image79.jpg" ContentType="image/jpeg"/>
  <Override PartName="/ppt/media/image81.jpg" ContentType="image/jpeg"/>
  <Override PartName="/ppt/media/image82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1" r:id="rId3"/>
    <p:sldMasterId id="2147483676" r:id="rId4"/>
  </p:sldMasterIdLst>
  <p:notesMasterIdLst>
    <p:notesMasterId r:id="rId35"/>
  </p:notesMasterIdLst>
  <p:sldIdLst>
    <p:sldId id="279" r:id="rId5"/>
    <p:sldId id="4267" r:id="rId6"/>
    <p:sldId id="4268" r:id="rId7"/>
    <p:sldId id="4269" r:id="rId8"/>
    <p:sldId id="257" r:id="rId9"/>
    <p:sldId id="4247" r:id="rId10"/>
    <p:sldId id="322" r:id="rId11"/>
    <p:sldId id="339" r:id="rId12"/>
    <p:sldId id="2324" r:id="rId13"/>
    <p:sldId id="2317" r:id="rId14"/>
    <p:sldId id="268" r:id="rId15"/>
    <p:sldId id="4271" r:id="rId16"/>
    <p:sldId id="263" r:id="rId17"/>
    <p:sldId id="4239" r:id="rId18"/>
    <p:sldId id="4237" r:id="rId19"/>
    <p:sldId id="293" r:id="rId20"/>
    <p:sldId id="267" r:id="rId21"/>
    <p:sldId id="269" r:id="rId22"/>
    <p:sldId id="295" r:id="rId23"/>
    <p:sldId id="4241" r:id="rId24"/>
    <p:sldId id="4272" r:id="rId25"/>
    <p:sldId id="4235" r:id="rId26"/>
    <p:sldId id="286" r:id="rId27"/>
    <p:sldId id="4238" r:id="rId28"/>
    <p:sldId id="4246" r:id="rId29"/>
    <p:sldId id="292" r:id="rId30"/>
    <p:sldId id="294" r:id="rId31"/>
    <p:sldId id="349" r:id="rId32"/>
    <p:sldId id="4273" r:id="rId33"/>
    <p:sldId id="4242" r:id="rId3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87" autoAdjust="0"/>
  </p:normalViewPr>
  <p:slideViewPr>
    <p:cSldViewPr>
      <p:cViewPr varScale="1">
        <p:scale>
          <a:sx n="48" d="100"/>
          <a:sy n="48" d="100"/>
        </p:scale>
        <p:origin x="134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'ODTP Actions'!$A$2:$B$13</c:f>
              <c:multiLvlStrCache>
                <c:ptCount val="12"/>
                <c:lvl>
                  <c:pt idx="0">
                    <c:v>Facing and Addressing Ocean Hazards Together</c:v>
                  </c:pt>
                  <c:pt idx="1">
                    <c:v>EPOS Thematic Core Services TSUNAMI</c:v>
                  </c:pt>
                  <c:pt idx="2">
                    <c:v>Sustaining AGITHAR towards a Global Tsunami Model</c:v>
                  </c:pt>
                  <c:pt idx="3">
                    <c:v>Scaling-Up and Strengthening the Resilience of Coastal Communities in the North-Eastern Atlantic and Mediterranean Regions to the Impact of Tsunamis and Other Sea Level-Related Coastal Hazards (CoastWave 20)</c:v>
                  </c:pt>
                  <c:pt idx="4">
                    <c:v>INCOIS Submarine Cable Multi-Parameter Observatory</c:v>
                  </c:pt>
                  <c:pt idx="5">
                    <c:v>Tsunami Ready Odisha (TRO)</c:v>
                  </c:pt>
                  <c:pt idx="6">
                    <c:v>People Centred Tsunami early warning for India</c:v>
                  </c:pt>
                  <c:pt idx="7">
                    <c:v>Development of comprehensive tsunami software</c:v>
                  </c:pt>
                  <c:pt idx="8">
                    <c:v>NEAM-COMMITMENT</c:v>
                  </c:pt>
                  <c:pt idx="9">
                    <c:v>Global Tsunami Model Association</c:v>
                  </c:pt>
                  <c:pt idx="10">
                    <c:v>SUSTAIN (tSUnami reSilient criTicAl INfrastructure)</c:v>
                  </c:pt>
                  <c:pt idx="11">
                    <c:v>Total</c:v>
                  </c:pt>
                </c:lvl>
                <c:lvl>
                  <c:pt idx="0">
                    <c:v>PROJECT 1</c:v>
                  </c:pt>
                  <c:pt idx="1">
                    <c:v>PROJECT 2</c:v>
                  </c:pt>
                  <c:pt idx="2">
                    <c:v>PROJECT 3</c:v>
                  </c:pt>
                  <c:pt idx="3">
                    <c:v>PROJECT 4</c:v>
                  </c:pt>
                  <c:pt idx="4">
                    <c:v>PROJECT 5</c:v>
                  </c:pt>
                  <c:pt idx="5">
                    <c:v>PROJECT 6</c:v>
                  </c:pt>
                  <c:pt idx="6">
                    <c:v>PROJECT 7</c:v>
                  </c:pt>
                  <c:pt idx="7">
                    <c:v>CONTRIBUTION 1</c:v>
                  </c:pt>
                  <c:pt idx="8">
                    <c:v>PROJECT</c:v>
                  </c:pt>
                  <c:pt idx="11">
                    <c:v>Total</c:v>
                  </c:pt>
                </c:lvl>
              </c:multiLvlStrCache>
            </c:multiLvlStrRef>
          </c:cat>
          <c:val>
            <c:numRef>
              <c:f>'ODTP Actions'!$D$2:$D$13</c:f>
              <c:numCache>
                <c:formatCode>General</c:formatCode>
                <c:ptCount val="12"/>
                <c:pt idx="0">
                  <c:v>500000</c:v>
                </c:pt>
                <c:pt idx="1">
                  <c:v>6600000</c:v>
                </c:pt>
                <c:pt idx="2">
                  <c:v>120000</c:v>
                </c:pt>
                <c:pt idx="3">
                  <c:v>1500000</c:v>
                </c:pt>
                <c:pt idx="4">
                  <c:v>5959835</c:v>
                </c:pt>
                <c:pt idx="5">
                  <c:v>67335</c:v>
                </c:pt>
                <c:pt idx="6">
                  <c:v>2840150</c:v>
                </c:pt>
                <c:pt idx="7">
                  <c:v>0</c:v>
                </c:pt>
                <c:pt idx="8">
                  <c:v>986000</c:v>
                </c:pt>
                <c:pt idx="9">
                  <c:v>500000</c:v>
                </c:pt>
                <c:pt idx="10">
                  <c:v>700000</c:v>
                </c:pt>
                <c:pt idx="11">
                  <c:v>19773320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E-4ADD-8F35-39E4D013E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3853792"/>
        <c:axId val="843860632"/>
      </c:barChart>
      <c:catAx>
        <c:axId val="84385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60632"/>
        <c:crosses val="autoZero"/>
        <c:auto val="1"/>
        <c:lblAlgn val="ctr"/>
        <c:lblOffset val="100"/>
        <c:noMultiLvlLbl val="0"/>
      </c:catAx>
      <c:valAx>
        <c:axId val="84386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5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C4D70-E2FF-416E-85BB-6208DBC657D0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7201DD8B-5D60-4BD0-8BC7-DBE15C42C006}">
      <dgm:prSet phldrT="[Text]" custT="1"/>
      <dgm:spPr/>
      <dgm:t>
        <a:bodyPr/>
        <a:lstStyle/>
        <a:p>
          <a:r>
            <a:rPr lang="en-US" sz="2400" b="1" dirty="0"/>
            <a:t>1965</a:t>
          </a:r>
          <a:r>
            <a:rPr lang="en-US" sz="1100" b="1" dirty="0"/>
            <a:t> </a:t>
          </a:r>
        </a:p>
        <a:p>
          <a:r>
            <a:rPr lang="en-US" sz="1100" spc="-10" dirty="0">
              <a:latin typeface="Calibri"/>
              <a:cs typeface="Calibri"/>
            </a:rPr>
            <a:t>International </a:t>
          </a:r>
          <a:r>
            <a:rPr lang="en-US" sz="1100" dirty="0">
              <a:latin typeface="Calibri"/>
              <a:cs typeface="Calibri"/>
            </a:rPr>
            <a:t>Aspects</a:t>
          </a:r>
          <a:r>
            <a:rPr lang="en-US" sz="1100" spc="-20" dirty="0">
              <a:latin typeface="Calibri"/>
              <a:cs typeface="Calibri"/>
            </a:rPr>
            <a:t> </a:t>
          </a:r>
          <a:r>
            <a:rPr lang="en-US" sz="1100" spc="-25" dirty="0">
              <a:latin typeface="Calibri"/>
              <a:cs typeface="Calibri"/>
            </a:rPr>
            <a:t>of </a:t>
          </a:r>
          <a:r>
            <a:rPr lang="en-US" sz="1100" dirty="0">
              <a:latin typeface="Calibri"/>
              <a:cs typeface="Calibri"/>
            </a:rPr>
            <a:t>the</a:t>
          </a:r>
          <a:r>
            <a:rPr lang="en-US" sz="1100" spc="-30" dirty="0">
              <a:latin typeface="Calibri"/>
              <a:cs typeface="Calibri"/>
            </a:rPr>
            <a:t> </a:t>
          </a:r>
          <a:r>
            <a:rPr lang="en-US" sz="1100" spc="-20" dirty="0">
              <a:latin typeface="Calibri"/>
              <a:cs typeface="Calibri"/>
            </a:rPr>
            <a:t>Tsunami</a:t>
          </a:r>
          <a:r>
            <a:rPr lang="en-US" sz="1100" spc="-5" dirty="0">
              <a:latin typeface="Calibri"/>
              <a:cs typeface="Calibri"/>
            </a:rPr>
            <a:t> </a:t>
          </a:r>
          <a:r>
            <a:rPr lang="en-US" sz="1100" spc="-10" dirty="0">
              <a:latin typeface="Calibri"/>
              <a:cs typeface="Calibri"/>
            </a:rPr>
            <a:t>Warning</a:t>
          </a:r>
          <a:r>
            <a:rPr lang="en-US" sz="1100" spc="-30" dirty="0">
              <a:latin typeface="Calibri"/>
              <a:cs typeface="Calibri"/>
            </a:rPr>
            <a:t> </a:t>
          </a:r>
          <a:r>
            <a:rPr lang="en-US" sz="1100" spc="-10" dirty="0">
              <a:latin typeface="Calibri"/>
              <a:cs typeface="Calibri"/>
            </a:rPr>
            <a:t>System</a:t>
          </a:r>
          <a:r>
            <a:rPr lang="en-US" sz="1100" spc="-40" dirty="0">
              <a:latin typeface="Calibri"/>
              <a:cs typeface="Calibri"/>
            </a:rPr>
            <a:t> in the Pacific</a:t>
          </a:r>
          <a:endParaRPr lang="en-US" sz="1100" dirty="0"/>
        </a:p>
      </dgm:t>
    </dgm:pt>
    <dgm:pt modelId="{499AAE6F-3FC1-423F-A923-897B1A98CE20}" type="parTrans" cxnId="{EE25D12E-A240-4C62-97D2-9EEBE2FB995B}">
      <dgm:prSet/>
      <dgm:spPr/>
      <dgm:t>
        <a:bodyPr/>
        <a:lstStyle/>
        <a:p>
          <a:endParaRPr lang="en-US"/>
        </a:p>
      </dgm:t>
    </dgm:pt>
    <dgm:pt modelId="{C6261A0F-4BB4-48C5-B2BA-D2B2701CC6BD}" type="sibTrans" cxnId="{EE25D12E-A240-4C62-97D2-9EEBE2FB995B}">
      <dgm:prSet/>
      <dgm:spPr/>
      <dgm:t>
        <a:bodyPr/>
        <a:lstStyle/>
        <a:p>
          <a:endParaRPr lang="en-US"/>
        </a:p>
      </dgm:t>
    </dgm:pt>
    <dgm:pt modelId="{02D59359-6E6C-4543-AA27-0813EAAC7EA5}">
      <dgm:prSet phldrT="[Text]" custT="1"/>
      <dgm:spPr/>
      <dgm:t>
        <a:bodyPr/>
        <a:lstStyle/>
        <a:p>
          <a:r>
            <a:rPr lang="en-US" sz="2400" b="1" dirty="0"/>
            <a:t>1977</a:t>
          </a:r>
        </a:p>
        <a:p>
          <a:r>
            <a:rPr lang="en-US" sz="1100" spc="-10" dirty="0">
              <a:latin typeface="Tahoma"/>
              <a:cs typeface="Tahoma"/>
            </a:rPr>
            <a:t>The</a:t>
          </a:r>
          <a:r>
            <a:rPr lang="en-US" sz="1100" spc="-40" dirty="0">
              <a:latin typeface="Tahoma"/>
              <a:cs typeface="Tahoma"/>
            </a:rPr>
            <a:t> </a:t>
          </a:r>
          <a:r>
            <a:rPr lang="en-US" sz="1100" dirty="0">
              <a:latin typeface="Tahoma"/>
              <a:cs typeface="Tahoma"/>
            </a:rPr>
            <a:t>Honolulu </a:t>
          </a:r>
          <a:r>
            <a:rPr lang="en-US" sz="1100" spc="-10" dirty="0">
              <a:latin typeface="Tahoma"/>
              <a:cs typeface="Tahoma"/>
            </a:rPr>
            <a:t>Observatory </a:t>
          </a:r>
          <a:r>
            <a:rPr lang="en-US" sz="1100" spc="-20" dirty="0">
              <a:latin typeface="Tahoma"/>
              <a:cs typeface="Tahoma"/>
            </a:rPr>
            <a:t>renamed</a:t>
          </a:r>
          <a:r>
            <a:rPr lang="en-US" sz="1100" spc="-30" dirty="0">
              <a:latin typeface="Tahoma"/>
              <a:cs typeface="Tahoma"/>
            </a:rPr>
            <a:t> </a:t>
          </a:r>
          <a:r>
            <a:rPr lang="en-US" sz="1100" dirty="0">
              <a:latin typeface="Tahoma"/>
              <a:cs typeface="Tahoma"/>
            </a:rPr>
            <a:t>Pacific</a:t>
          </a:r>
          <a:r>
            <a:rPr lang="en-US" sz="1100" spc="-20" dirty="0">
              <a:latin typeface="Tahoma"/>
              <a:cs typeface="Tahoma"/>
            </a:rPr>
            <a:t> </a:t>
          </a:r>
          <a:r>
            <a:rPr lang="en-US" sz="1100" spc="-25" dirty="0">
              <a:latin typeface="Tahoma"/>
              <a:cs typeface="Tahoma"/>
            </a:rPr>
            <a:t>Tsunami</a:t>
          </a:r>
          <a:r>
            <a:rPr lang="en-US" sz="1100" spc="-50" dirty="0">
              <a:latin typeface="Tahoma"/>
              <a:cs typeface="Tahoma"/>
            </a:rPr>
            <a:t> </a:t>
          </a:r>
          <a:r>
            <a:rPr lang="en-US" sz="1100" spc="-10" dirty="0">
              <a:latin typeface="Tahoma"/>
              <a:cs typeface="Tahoma"/>
            </a:rPr>
            <a:t>Warning </a:t>
          </a:r>
          <a:r>
            <a:rPr lang="en-US" sz="1100" dirty="0">
              <a:latin typeface="Tahoma"/>
              <a:cs typeface="Tahoma"/>
            </a:rPr>
            <a:t>Center</a:t>
          </a:r>
          <a:r>
            <a:rPr lang="en-US" sz="1100" spc="-10" dirty="0">
              <a:latin typeface="Tahoma"/>
              <a:cs typeface="Tahoma"/>
            </a:rPr>
            <a:t> </a:t>
          </a:r>
          <a:r>
            <a:rPr lang="en-US" sz="1100" spc="-20" dirty="0">
              <a:latin typeface="Tahoma"/>
              <a:cs typeface="Tahoma"/>
            </a:rPr>
            <a:t>PTWC</a:t>
          </a:r>
          <a:endParaRPr lang="en-US" sz="1100" dirty="0"/>
        </a:p>
      </dgm:t>
    </dgm:pt>
    <dgm:pt modelId="{91863452-DEB7-47FF-B7FE-E7C407730484}" type="parTrans" cxnId="{2AA99914-6790-42C0-9F2E-4C5E26415091}">
      <dgm:prSet/>
      <dgm:spPr/>
      <dgm:t>
        <a:bodyPr/>
        <a:lstStyle/>
        <a:p>
          <a:endParaRPr lang="en-US"/>
        </a:p>
      </dgm:t>
    </dgm:pt>
    <dgm:pt modelId="{1348C2DF-D8A7-42AD-9A06-4D6C72EC0C72}" type="sibTrans" cxnId="{2AA99914-6790-42C0-9F2E-4C5E26415091}">
      <dgm:prSet/>
      <dgm:spPr/>
      <dgm:t>
        <a:bodyPr/>
        <a:lstStyle/>
        <a:p>
          <a:endParaRPr lang="en-US"/>
        </a:p>
      </dgm:t>
    </dgm:pt>
    <dgm:pt modelId="{E0FC795C-1BF5-4013-8012-624252BD7C82}">
      <dgm:prSet phldrT="[Text]" custT="1"/>
      <dgm:spPr/>
      <dgm:t>
        <a:bodyPr/>
        <a:lstStyle/>
        <a:p>
          <a:r>
            <a:rPr lang="en-US" sz="2400" b="1" dirty="0"/>
            <a:t>1989</a:t>
          </a:r>
        </a:p>
        <a:p>
          <a:r>
            <a:rPr lang="en-US" sz="1700" dirty="0">
              <a:latin typeface="Tahoma"/>
              <a:cs typeface="Tahoma"/>
            </a:rPr>
            <a:t>First</a:t>
          </a:r>
          <a:r>
            <a:rPr lang="en-US" sz="1700" spc="-55" dirty="0">
              <a:latin typeface="Tahoma"/>
              <a:cs typeface="Tahoma"/>
            </a:rPr>
            <a:t> </a:t>
          </a:r>
          <a:r>
            <a:rPr lang="en-US" sz="1700" dirty="0">
              <a:latin typeface="Tahoma"/>
              <a:cs typeface="Tahoma"/>
            </a:rPr>
            <a:t>Master</a:t>
          </a:r>
          <a:r>
            <a:rPr lang="en-US" sz="1700" spc="-40" dirty="0">
              <a:latin typeface="Tahoma"/>
              <a:cs typeface="Tahoma"/>
            </a:rPr>
            <a:t> </a:t>
          </a:r>
          <a:r>
            <a:rPr lang="en-US" sz="1700" spc="-20" dirty="0">
              <a:latin typeface="Tahoma"/>
              <a:cs typeface="Tahoma"/>
            </a:rPr>
            <a:t>Plan</a:t>
          </a:r>
          <a:endParaRPr lang="en-US" sz="1700" dirty="0"/>
        </a:p>
      </dgm:t>
    </dgm:pt>
    <dgm:pt modelId="{FE6DD223-19C7-47C1-996C-CA1BCCCEB153}" type="parTrans" cxnId="{2B83BD81-7FF0-4064-9917-A433068991CF}">
      <dgm:prSet/>
      <dgm:spPr/>
      <dgm:t>
        <a:bodyPr/>
        <a:lstStyle/>
        <a:p>
          <a:endParaRPr lang="en-US"/>
        </a:p>
      </dgm:t>
    </dgm:pt>
    <dgm:pt modelId="{3DDE264A-B670-4A1D-99D5-7E53B9E0D84A}" type="sibTrans" cxnId="{2B83BD81-7FF0-4064-9917-A433068991CF}">
      <dgm:prSet/>
      <dgm:spPr/>
      <dgm:t>
        <a:bodyPr/>
        <a:lstStyle/>
        <a:p>
          <a:endParaRPr lang="en-US"/>
        </a:p>
      </dgm:t>
    </dgm:pt>
    <dgm:pt modelId="{E7857D61-AD41-42E7-8BB9-FD0524C4D180}">
      <dgm:prSet phldrT="[Text]" custT="1"/>
      <dgm:spPr/>
      <dgm:t>
        <a:bodyPr/>
        <a:lstStyle/>
        <a:p>
          <a:r>
            <a:rPr lang="en-US" sz="2400" b="1" dirty="0"/>
            <a:t>2005</a:t>
          </a:r>
        </a:p>
        <a:p>
          <a:r>
            <a:rPr lang="en-US" sz="1700" dirty="0"/>
            <a:t> New ICGs</a:t>
          </a:r>
        </a:p>
      </dgm:t>
    </dgm:pt>
    <dgm:pt modelId="{7E58502C-57B9-43EE-9C2A-2868DAD29F45}" type="parTrans" cxnId="{42D1255F-CA90-4289-B17F-C307CC107B7F}">
      <dgm:prSet/>
      <dgm:spPr/>
      <dgm:t>
        <a:bodyPr/>
        <a:lstStyle/>
        <a:p>
          <a:endParaRPr lang="en-US"/>
        </a:p>
      </dgm:t>
    </dgm:pt>
    <dgm:pt modelId="{40D464FC-C129-47B6-B71E-7F77577D23E0}" type="sibTrans" cxnId="{42D1255F-CA90-4289-B17F-C307CC107B7F}">
      <dgm:prSet/>
      <dgm:spPr/>
      <dgm:t>
        <a:bodyPr/>
        <a:lstStyle/>
        <a:p>
          <a:endParaRPr lang="en-US"/>
        </a:p>
      </dgm:t>
    </dgm:pt>
    <dgm:pt modelId="{B265FA62-F305-47D1-BC57-1CED5D3977B9}">
      <dgm:prSet phldrT="[Text]" custT="1"/>
      <dgm:spPr/>
      <dgm:t>
        <a:bodyPr/>
        <a:lstStyle/>
        <a:p>
          <a:r>
            <a:rPr lang="en-US" sz="2400" b="1" dirty="0"/>
            <a:t>2022</a:t>
          </a:r>
        </a:p>
        <a:p>
          <a:r>
            <a:rPr lang="en-US" sz="1700" dirty="0"/>
            <a:t>Ocean Decade Tsunami Programme</a:t>
          </a:r>
        </a:p>
      </dgm:t>
    </dgm:pt>
    <dgm:pt modelId="{29D79D9D-9343-48A3-821B-A4F1EDA5FC39}" type="parTrans" cxnId="{F033D42F-270D-498B-B72D-FB384E431AA6}">
      <dgm:prSet/>
      <dgm:spPr/>
      <dgm:t>
        <a:bodyPr/>
        <a:lstStyle/>
        <a:p>
          <a:endParaRPr lang="en-US"/>
        </a:p>
      </dgm:t>
    </dgm:pt>
    <dgm:pt modelId="{E62CFBA9-BAFF-4910-B9A9-0F085F36F527}" type="sibTrans" cxnId="{F033D42F-270D-498B-B72D-FB384E431AA6}">
      <dgm:prSet/>
      <dgm:spPr/>
      <dgm:t>
        <a:bodyPr/>
        <a:lstStyle/>
        <a:p>
          <a:endParaRPr lang="en-US"/>
        </a:p>
      </dgm:t>
    </dgm:pt>
    <dgm:pt modelId="{ACE8C205-E068-4993-8DAA-C632FD591DF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400" b="1" dirty="0"/>
            <a:t>2004</a:t>
          </a:r>
        </a:p>
        <a:p>
          <a:r>
            <a:rPr lang="en-US" sz="1700" dirty="0"/>
            <a:t> Indian Ocean Tsunami</a:t>
          </a:r>
        </a:p>
      </dgm:t>
    </dgm:pt>
    <dgm:pt modelId="{75DAF1CF-4F24-4297-B23E-C4C74AD5E869}" type="parTrans" cxnId="{C0EAC85C-1FFC-46BC-9B3A-A0FE53A5050F}">
      <dgm:prSet/>
      <dgm:spPr/>
      <dgm:t>
        <a:bodyPr/>
        <a:lstStyle/>
        <a:p>
          <a:endParaRPr lang="en-US"/>
        </a:p>
      </dgm:t>
    </dgm:pt>
    <dgm:pt modelId="{BF5D9FA0-8FE8-4B79-85D9-6C0D2E7DC96C}" type="sibTrans" cxnId="{C0EAC85C-1FFC-46BC-9B3A-A0FE53A5050F}">
      <dgm:prSet/>
      <dgm:spPr/>
      <dgm:t>
        <a:bodyPr/>
        <a:lstStyle/>
        <a:p>
          <a:endParaRPr lang="en-US"/>
        </a:p>
      </dgm:t>
    </dgm:pt>
    <dgm:pt modelId="{FF40357C-8489-4463-9864-BE18AFB615FD}" type="pres">
      <dgm:prSet presAssocID="{C1FC4D70-E2FF-416E-85BB-6208DBC657D0}" presName="CompostProcess" presStyleCnt="0">
        <dgm:presLayoutVars>
          <dgm:dir/>
          <dgm:resizeHandles val="exact"/>
        </dgm:presLayoutVars>
      </dgm:prSet>
      <dgm:spPr/>
    </dgm:pt>
    <dgm:pt modelId="{180E4E30-3DD0-44EE-920D-47DDC5F7E9BF}" type="pres">
      <dgm:prSet presAssocID="{C1FC4D70-E2FF-416E-85BB-6208DBC657D0}" presName="arrow" presStyleLbl="bgShp" presStyleIdx="0" presStyleCnt="1"/>
      <dgm:spPr/>
    </dgm:pt>
    <dgm:pt modelId="{F56A6418-9A88-46AF-AB29-F494CDFDD95B}" type="pres">
      <dgm:prSet presAssocID="{C1FC4D70-E2FF-416E-85BB-6208DBC657D0}" presName="linearProcess" presStyleCnt="0"/>
      <dgm:spPr/>
    </dgm:pt>
    <dgm:pt modelId="{D6E7054E-BBD2-4FB8-AAD6-7976FFC631FC}" type="pres">
      <dgm:prSet presAssocID="{7201DD8B-5D60-4BD0-8BC7-DBE15C42C006}" presName="textNode" presStyleLbl="node1" presStyleIdx="0" presStyleCnt="6">
        <dgm:presLayoutVars>
          <dgm:bulletEnabled val="1"/>
        </dgm:presLayoutVars>
      </dgm:prSet>
      <dgm:spPr/>
    </dgm:pt>
    <dgm:pt modelId="{320BC59C-3792-4C80-8277-9CBBCF3BF39F}" type="pres">
      <dgm:prSet presAssocID="{C6261A0F-4BB4-48C5-B2BA-D2B2701CC6BD}" presName="sibTrans" presStyleCnt="0"/>
      <dgm:spPr/>
    </dgm:pt>
    <dgm:pt modelId="{450A96E8-ADF0-41BE-B5DD-8E97DADC4128}" type="pres">
      <dgm:prSet presAssocID="{02D59359-6E6C-4543-AA27-0813EAAC7EA5}" presName="textNode" presStyleLbl="node1" presStyleIdx="1" presStyleCnt="6">
        <dgm:presLayoutVars>
          <dgm:bulletEnabled val="1"/>
        </dgm:presLayoutVars>
      </dgm:prSet>
      <dgm:spPr/>
    </dgm:pt>
    <dgm:pt modelId="{BC3282C2-7DA2-4C03-9DE7-8E1ABD196C2E}" type="pres">
      <dgm:prSet presAssocID="{1348C2DF-D8A7-42AD-9A06-4D6C72EC0C72}" presName="sibTrans" presStyleCnt="0"/>
      <dgm:spPr/>
    </dgm:pt>
    <dgm:pt modelId="{B53F017E-C245-479C-B484-C1798451A756}" type="pres">
      <dgm:prSet presAssocID="{E0FC795C-1BF5-4013-8012-624252BD7C82}" presName="textNode" presStyleLbl="node1" presStyleIdx="2" presStyleCnt="6">
        <dgm:presLayoutVars>
          <dgm:bulletEnabled val="1"/>
        </dgm:presLayoutVars>
      </dgm:prSet>
      <dgm:spPr/>
    </dgm:pt>
    <dgm:pt modelId="{51B9EC4E-3625-4C8E-AB3A-B3164B7D3242}" type="pres">
      <dgm:prSet presAssocID="{3DDE264A-B670-4A1D-99D5-7E53B9E0D84A}" presName="sibTrans" presStyleCnt="0"/>
      <dgm:spPr/>
    </dgm:pt>
    <dgm:pt modelId="{7C328D36-8B3C-4B06-B4F1-F492CA801042}" type="pres">
      <dgm:prSet presAssocID="{ACE8C205-E068-4993-8DAA-C632FD591DF4}" presName="textNode" presStyleLbl="node1" presStyleIdx="3" presStyleCnt="6">
        <dgm:presLayoutVars>
          <dgm:bulletEnabled val="1"/>
        </dgm:presLayoutVars>
      </dgm:prSet>
      <dgm:spPr/>
    </dgm:pt>
    <dgm:pt modelId="{5006565D-0431-4430-9B03-3886597F3C8C}" type="pres">
      <dgm:prSet presAssocID="{BF5D9FA0-8FE8-4B79-85D9-6C0D2E7DC96C}" presName="sibTrans" presStyleCnt="0"/>
      <dgm:spPr/>
    </dgm:pt>
    <dgm:pt modelId="{D6A45A19-2D2C-471B-941E-4902EB7B00EE}" type="pres">
      <dgm:prSet presAssocID="{E7857D61-AD41-42E7-8BB9-FD0524C4D180}" presName="textNode" presStyleLbl="node1" presStyleIdx="4" presStyleCnt="6">
        <dgm:presLayoutVars>
          <dgm:bulletEnabled val="1"/>
        </dgm:presLayoutVars>
      </dgm:prSet>
      <dgm:spPr/>
    </dgm:pt>
    <dgm:pt modelId="{37478A2F-F0C9-48FF-8CBB-11654485056C}" type="pres">
      <dgm:prSet presAssocID="{40D464FC-C129-47B6-B71E-7F77577D23E0}" presName="sibTrans" presStyleCnt="0"/>
      <dgm:spPr/>
    </dgm:pt>
    <dgm:pt modelId="{3A9E824F-A527-4E6C-A0D1-16F2C471993B}" type="pres">
      <dgm:prSet presAssocID="{B265FA62-F305-47D1-BC57-1CED5D3977B9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2AA99914-6790-42C0-9F2E-4C5E26415091}" srcId="{C1FC4D70-E2FF-416E-85BB-6208DBC657D0}" destId="{02D59359-6E6C-4543-AA27-0813EAAC7EA5}" srcOrd="1" destOrd="0" parTransId="{91863452-DEB7-47FF-B7FE-E7C407730484}" sibTransId="{1348C2DF-D8A7-42AD-9A06-4D6C72EC0C72}"/>
    <dgm:cxn modelId="{EE25D12E-A240-4C62-97D2-9EEBE2FB995B}" srcId="{C1FC4D70-E2FF-416E-85BB-6208DBC657D0}" destId="{7201DD8B-5D60-4BD0-8BC7-DBE15C42C006}" srcOrd="0" destOrd="0" parTransId="{499AAE6F-3FC1-423F-A923-897B1A98CE20}" sibTransId="{C6261A0F-4BB4-48C5-B2BA-D2B2701CC6BD}"/>
    <dgm:cxn modelId="{F033D42F-270D-498B-B72D-FB384E431AA6}" srcId="{C1FC4D70-E2FF-416E-85BB-6208DBC657D0}" destId="{B265FA62-F305-47D1-BC57-1CED5D3977B9}" srcOrd="5" destOrd="0" parTransId="{29D79D9D-9343-48A3-821B-A4F1EDA5FC39}" sibTransId="{E62CFBA9-BAFF-4910-B9A9-0F085F36F527}"/>
    <dgm:cxn modelId="{81DAC139-2495-48DF-89D7-E93112264DA8}" type="presOf" srcId="{C1FC4D70-E2FF-416E-85BB-6208DBC657D0}" destId="{FF40357C-8489-4463-9864-BE18AFB615FD}" srcOrd="0" destOrd="0" presId="urn:microsoft.com/office/officeart/2005/8/layout/hProcess9"/>
    <dgm:cxn modelId="{C0EAC85C-1FFC-46BC-9B3A-A0FE53A5050F}" srcId="{C1FC4D70-E2FF-416E-85BB-6208DBC657D0}" destId="{ACE8C205-E068-4993-8DAA-C632FD591DF4}" srcOrd="3" destOrd="0" parTransId="{75DAF1CF-4F24-4297-B23E-C4C74AD5E869}" sibTransId="{BF5D9FA0-8FE8-4B79-85D9-6C0D2E7DC96C}"/>
    <dgm:cxn modelId="{42D1255F-CA90-4289-B17F-C307CC107B7F}" srcId="{C1FC4D70-E2FF-416E-85BB-6208DBC657D0}" destId="{E7857D61-AD41-42E7-8BB9-FD0524C4D180}" srcOrd="4" destOrd="0" parTransId="{7E58502C-57B9-43EE-9C2A-2868DAD29F45}" sibTransId="{40D464FC-C129-47B6-B71E-7F77577D23E0}"/>
    <dgm:cxn modelId="{2B83BD81-7FF0-4064-9917-A433068991CF}" srcId="{C1FC4D70-E2FF-416E-85BB-6208DBC657D0}" destId="{E0FC795C-1BF5-4013-8012-624252BD7C82}" srcOrd="2" destOrd="0" parTransId="{FE6DD223-19C7-47C1-996C-CA1BCCCEB153}" sibTransId="{3DDE264A-B670-4A1D-99D5-7E53B9E0D84A}"/>
    <dgm:cxn modelId="{E5420389-ADC5-4561-A40D-1C9B0136AE5E}" type="presOf" srcId="{7201DD8B-5D60-4BD0-8BC7-DBE15C42C006}" destId="{D6E7054E-BBD2-4FB8-AAD6-7976FFC631FC}" srcOrd="0" destOrd="0" presId="urn:microsoft.com/office/officeart/2005/8/layout/hProcess9"/>
    <dgm:cxn modelId="{FF880AA0-0DF3-417A-A829-4CF494BC1673}" type="presOf" srcId="{E0FC795C-1BF5-4013-8012-624252BD7C82}" destId="{B53F017E-C245-479C-B484-C1798451A756}" srcOrd="0" destOrd="0" presId="urn:microsoft.com/office/officeart/2005/8/layout/hProcess9"/>
    <dgm:cxn modelId="{307BE2B2-488D-470C-B0BF-C21BD0A6A9FF}" type="presOf" srcId="{ACE8C205-E068-4993-8DAA-C632FD591DF4}" destId="{7C328D36-8B3C-4B06-B4F1-F492CA801042}" srcOrd="0" destOrd="0" presId="urn:microsoft.com/office/officeart/2005/8/layout/hProcess9"/>
    <dgm:cxn modelId="{162E18BA-AC0E-4D55-99CE-AA48759C2B39}" type="presOf" srcId="{B265FA62-F305-47D1-BC57-1CED5D3977B9}" destId="{3A9E824F-A527-4E6C-A0D1-16F2C471993B}" srcOrd="0" destOrd="0" presId="urn:microsoft.com/office/officeart/2005/8/layout/hProcess9"/>
    <dgm:cxn modelId="{4CF82DC5-C178-4FF0-830C-4CC228C14FC0}" type="presOf" srcId="{E7857D61-AD41-42E7-8BB9-FD0524C4D180}" destId="{D6A45A19-2D2C-471B-941E-4902EB7B00EE}" srcOrd="0" destOrd="0" presId="urn:microsoft.com/office/officeart/2005/8/layout/hProcess9"/>
    <dgm:cxn modelId="{570A62C9-1992-4D58-BF7A-8120A10B1F89}" type="presOf" srcId="{02D59359-6E6C-4543-AA27-0813EAAC7EA5}" destId="{450A96E8-ADF0-41BE-B5DD-8E97DADC4128}" srcOrd="0" destOrd="0" presId="urn:microsoft.com/office/officeart/2005/8/layout/hProcess9"/>
    <dgm:cxn modelId="{1778D144-08EA-4852-B73A-CF91755C50D4}" type="presParOf" srcId="{FF40357C-8489-4463-9864-BE18AFB615FD}" destId="{180E4E30-3DD0-44EE-920D-47DDC5F7E9BF}" srcOrd="0" destOrd="0" presId="urn:microsoft.com/office/officeart/2005/8/layout/hProcess9"/>
    <dgm:cxn modelId="{44577922-0570-474F-9841-52094357FB28}" type="presParOf" srcId="{FF40357C-8489-4463-9864-BE18AFB615FD}" destId="{F56A6418-9A88-46AF-AB29-F494CDFDD95B}" srcOrd="1" destOrd="0" presId="urn:microsoft.com/office/officeart/2005/8/layout/hProcess9"/>
    <dgm:cxn modelId="{AEDA3709-FFB0-4197-9B50-CDD3633866AA}" type="presParOf" srcId="{F56A6418-9A88-46AF-AB29-F494CDFDD95B}" destId="{D6E7054E-BBD2-4FB8-AAD6-7976FFC631FC}" srcOrd="0" destOrd="0" presId="urn:microsoft.com/office/officeart/2005/8/layout/hProcess9"/>
    <dgm:cxn modelId="{030B3ED4-5163-41C4-AD02-BB2D5797D2D2}" type="presParOf" srcId="{F56A6418-9A88-46AF-AB29-F494CDFDD95B}" destId="{320BC59C-3792-4C80-8277-9CBBCF3BF39F}" srcOrd="1" destOrd="0" presId="urn:microsoft.com/office/officeart/2005/8/layout/hProcess9"/>
    <dgm:cxn modelId="{B51DAC0F-0E56-49EC-860B-06CAB8353CF7}" type="presParOf" srcId="{F56A6418-9A88-46AF-AB29-F494CDFDD95B}" destId="{450A96E8-ADF0-41BE-B5DD-8E97DADC4128}" srcOrd="2" destOrd="0" presId="urn:microsoft.com/office/officeart/2005/8/layout/hProcess9"/>
    <dgm:cxn modelId="{400461C0-1083-46C8-9044-E50C34BFDC8A}" type="presParOf" srcId="{F56A6418-9A88-46AF-AB29-F494CDFDD95B}" destId="{BC3282C2-7DA2-4C03-9DE7-8E1ABD196C2E}" srcOrd="3" destOrd="0" presId="urn:microsoft.com/office/officeart/2005/8/layout/hProcess9"/>
    <dgm:cxn modelId="{3DEC2C73-F563-44E3-BCA6-2CBA0A135662}" type="presParOf" srcId="{F56A6418-9A88-46AF-AB29-F494CDFDD95B}" destId="{B53F017E-C245-479C-B484-C1798451A756}" srcOrd="4" destOrd="0" presId="urn:microsoft.com/office/officeart/2005/8/layout/hProcess9"/>
    <dgm:cxn modelId="{EE62FAB9-0019-4FC9-9BEF-F636515FAD3F}" type="presParOf" srcId="{F56A6418-9A88-46AF-AB29-F494CDFDD95B}" destId="{51B9EC4E-3625-4C8E-AB3A-B3164B7D3242}" srcOrd="5" destOrd="0" presId="urn:microsoft.com/office/officeart/2005/8/layout/hProcess9"/>
    <dgm:cxn modelId="{0D177D6A-8756-444F-AEC1-5FCA146834A8}" type="presParOf" srcId="{F56A6418-9A88-46AF-AB29-F494CDFDD95B}" destId="{7C328D36-8B3C-4B06-B4F1-F492CA801042}" srcOrd="6" destOrd="0" presId="urn:microsoft.com/office/officeart/2005/8/layout/hProcess9"/>
    <dgm:cxn modelId="{644F5628-1121-410B-84B7-DC28EB7F67B8}" type="presParOf" srcId="{F56A6418-9A88-46AF-AB29-F494CDFDD95B}" destId="{5006565D-0431-4430-9B03-3886597F3C8C}" srcOrd="7" destOrd="0" presId="urn:microsoft.com/office/officeart/2005/8/layout/hProcess9"/>
    <dgm:cxn modelId="{5BB5BBA9-C9CD-48CB-AE81-0997A1131139}" type="presParOf" srcId="{F56A6418-9A88-46AF-AB29-F494CDFDD95B}" destId="{D6A45A19-2D2C-471B-941E-4902EB7B00EE}" srcOrd="8" destOrd="0" presId="urn:microsoft.com/office/officeart/2005/8/layout/hProcess9"/>
    <dgm:cxn modelId="{CF70BB75-31CF-4E85-9BFA-9A38365951D2}" type="presParOf" srcId="{F56A6418-9A88-46AF-AB29-F494CDFDD95B}" destId="{37478A2F-F0C9-48FF-8CBB-11654485056C}" srcOrd="9" destOrd="0" presId="urn:microsoft.com/office/officeart/2005/8/layout/hProcess9"/>
    <dgm:cxn modelId="{38BA0CD5-481E-4664-9622-4B6280056EAE}" type="presParOf" srcId="{F56A6418-9A88-46AF-AB29-F494CDFDD95B}" destId="{3A9E824F-A527-4E6C-A0D1-16F2C471993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E4E30-3DD0-44EE-920D-47DDC5F7E9BF}">
      <dsp:nvSpPr>
        <dsp:cNvPr id="0" name=""/>
        <dsp:cNvSpPr/>
      </dsp:nvSpPr>
      <dsp:spPr>
        <a:xfrm>
          <a:off x="889238" y="0"/>
          <a:ext cx="10078032" cy="327660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7054E-BBD2-4FB8-AAD6-7976FFC631FC}">
      <dsp:nvSpPr>
        <dsp:cNvPr id="0" name=""/>
        <dsp:cNvSpPr/>
      </dsp:nvSpPr>
      <dsp:spPr>
        <a:xfrm>
          <a:off x="144" y="982980"/>
          <a:ext cx="1735056" cy="13106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1965</a:t>
          </a:r>
          <a:r>
            <a:rPr lang="en-US" sz="1100" b="1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spc="-10" dirty="0">
              <a:latin typeface="Calibri"/>
              <a:cs typeface="Calibri"/>
            </a:rPr>
            <a:t>International </a:t>
          </a:r>
          <a:r>
            <a:rPr lang="en-US" sz="1100" kern="1200" dirty="0">
              <a:latin typeface="Calibri"/>
              <a:cs typeface="Calibri"/>
            </a:rPr>
            <a:t>Aspects</a:t>
          </a:r>
          <a:r>
            <a:rPr lang="en-US" sz="1100" kern="1200" spc="-20" dirty="0">
              <a:latin typeface="Calibri"/>
              <a:cs typeface="Calibri"/>
            </a:rPr>
            <a:t> </a:t>
          </a:r>
          <a:r>
            <a:rPr lang="en-US" sz="1100" kern="1200" spc="-25" dirty="0">
              <a:latin typeface="Calibri"/>
              <a:cs typeface="Calibri"/>
            </a:rPr>
            <a:t>of </a:t>
          </a:r>
          <a:r>
            <a:rPr lang="en-US" sz="1100" kern="1200" dirty="0">
              <a:latin typeface="Calibri"/>
              <a:cs typeface="Calibri"/>
            </a:rPr>
            <a:t>the</a:t>
          </a:r>
          <a:r>
            <a:rPr lang="en-US" sz="1100" kern="1200" spc="-30" dirty="0">
              <a:latin typeface="Calibri"/>
              <a:cs typeface="Calibri"/>
            </a:rPr>
            <a:t> </a:t>
          </a:r>
          <a:r>
            <a:rPr lang="en-US" sz="1100" kern="1200" spc="-20" dirty="0">
              <a:latin typeface="Calibri"/>
              <a:cs typeface="Calibri"/>
            </a:rPr>
            <a:t>Tsunami</a:t>
          </a:r>
          <a:r>
            <a:rPr lang="en-US" sz="1100" kern="1200" spc="-5" dirty="0">
              <a:latin typeface="Calibri"/>
              <a:cs typeface="Calibri"/>
            </a:rPr>
            <a:t> </a:t>
          </a:r>
          <a:r>
            <a:rPr lang="en-US" sz="1100" kern="1200" spc="-10" dirty="0">
              <a:latin typeface="Calibri"/>
              <a:cs typeface="Calibri"/>
            </a:rPr>
            <a:t>Warning</a:t>
          </a:r>
          <a:r>
            <a:rPr lang="en-US" sz="1100" kern="1200" spc="-30" dirty="0">
              <a:latin typeface="Calibri"/>
              <a:cs typeface="Calibri"/>
            </a:rPr>
            <a:t> </a:t>
          </a:r>
          <a:r>
            <a:rPr lang="en-US" sz="1100" kern="1200" spc="-10" dirty="0">
              <a:latin typeface="Calibri"/>
              <a:cs typeface="Calibri"/>
            </a:rPr>
            <a:t>System</a:t>
          </a:r>
          <a:r>
            <a:rPr lang="en-US" sz="1100" kern="1200" spc="-40" dirty="0">
              <a:latin typeface="Calibri"/>
              <a:cs typeface="Calibri"/>
            </a:rPr>
            <a:t> in the Pacific</a:t>
          </a:r>
          <a:endParaRPr lang="en-US" sz="1100" kern="1200" dirty="0"/>
        </a:p>
      </dsp:txBody>
      <dsp:txXfrm>
        <a:off x="64124" y="1046960"/>
        <a:ext cx="1607096" cy="1182680"/>
      </dsp:txXfrm>
    </dsp:sp>
    <dsp:sp modelId="{450A96E8-ADF0-41BE-B5DD-8E97DADC4128}">
      <dsp:nvSpPr>
        <dsp:cNvPr id="0" name=""/>
        <dsp:cNvSpPr/>
      </dsp:nvSpPr>
      <dsp:spPr>
        <a:xfrm>
          <a:off x="2024377" y="982980"/>
          <a:ext cx="1735056" cy="131064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1977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spc="-10" dirty="0">
              <a:latin typeface="Tahoma"/>
              <a:cs typeface="Tahoma"/>
            </a:rPr>
            <a:t>The</a:t>
          </a:r>
          <a:r>
            <a:rPr lang="en-US" sz="1100" kern="1200" spc="-40" dirty="0">
              <a:latin typeface="Tahoma"/>
              <a:cs typeface="Tahoma"/>
            </a:rPr>
            <a:t> </a:t>
          </a:r>
          <a:r>
            <a:rPr lang="en-US" sz="1100" kern="1200" dirty="0">
              <a:latin typeface="Tahoma"/>
              <a:cs typeface="Tahoma"/>
            </a:rPr>
            <a:t>Honolulu </a:t>
          </a:r>
          <a:r>
            <a:rPr lang="en-US" sz="1100" kern="1200" spc="-10" dirty="0">
              <a:latin typeface="Tahoma"/>
              <a:cs typeface="Tahoma"/>
            </a:rPr>
            <a:t>Observatory </a:t>
          </a:r>
          <a:r>
            <a:rPr lang="en-US" sz="1100" kern="1200" spc="-20" dirty="0">
              <a:latin typeface="Tahoma"/>
              <a:cs typeface="Tahoma"/>
            </a:rPr>
            <a:t>renamed</a:t>
          </a:r>
          <a:r>
            <a:rPr lang="en-US" sz="1100" kern="1200" spc="-30" dirty="0">
              <a:latin typeface="Tahoma"/>
              <a:cs typeface="Tahoma"/>
            </a:rPr>
            <a:t> </a:t>
          </a:r>
          <a:r>
            <a:rPr lang="en-US" sz="1100" kern="1200" dirty="0">
              <a:latin typeface="Tahoma"/>
              <a:cs typeface="Tahoma"/>
            </a:rPr>
            <a:t>Pacific</a:t>
          </a:r>
          <a:r>
            <a:rPr lang="en-US" sz="1100" kern="1200" spc="-20" dirty="0">
              <a:latin typeface="Tahoma"/>
              <a:cs typeface="Tahoma"/>
            </a:rPr>
            <a:t> </a:t>
          </a:r>
          <a:r>
            <a:rPr lang="en-US" sz="1100" kern="1200" spc="-25" dirty="0">
              <a:latin typeface="Tahoma"/>
              <a:cs typeface="Tahoma"/>
            </a:rPr>
            <a:t>Tsunami</a:t>
          </a:r>
          <a:r>
            <a:rPr lang="en-US" sz="1100" kern="1200" spc="-50" dirty="0">
              <a:latin typeface="Tahoma"/>
              <a:cs typeface="Tahoma"/>
            </a:rPr>
            <a:t> </a:t>
          </a:r>
          <a:r>
            <a:rPr lang="en-US" sz="1100" kern="1200" spc="-10" dirty="0">
              <a:latin typeface="Tahoma"/>
              <a:cs typeface="Tahoma"/>
            </a:rPr>
            <a:t>Warning </a:t>
          </a:r>
          <a:r>
            <a:rPr lang="en-US" sz="1100" kern="1200" dirty="0">
              <a:latin typeface="Tahoma"/>
              <a:cs typeface="Tahoma"/>
            </a:rPr>
            <a:t>Center</a:t>
          </a:r>
          <a:r>
            <a:rPr lang="en-US" sz="1100" kern="1200" spc="-10" dirty="0">
              <a:latin typeface="Tahoma"/>
              <a:cs typeface="Tahoma"/>
            </a:rPr>
            <a:t> </a:t>
          </a:r>
          <a:r>
            <a:rPr lang="en-US" sz="1100" kern="1200" spc="-20" dirty="0">
              <a:latin typeface="Tahoma"/>
              <a:cs typeface="Tahoma"/>
            </a:rPr>
            <a:t>PTWC</a:t>
          </a:r>
          <a:endParaRPr lang="en-US" sz="1100" kern="1200" dirty="0"/>
        </a:p>
      </dsp:txBody>
      <dsp:txXfrm>
        <a:off x="2088357" y="1046960"/>
        <a:ext cx="1607096" cy="1182680"/>
      </dsp:txXfrm>
    </dsp:sp>
    <dsp:sp modelId="{B53F017E-C245-479C-B484-C1798451A756}">
      <dsp:nvSpPr>
        <dsp:cNvPr id="0" name=""/>
        <dsp:cNvSpPr/>
      </dsp:nvSpPr>
      <dsp:spPr>
        <a:xfrm>
          <a:off x="4048609" y="982980"/>
          <a:ext cx="1735056" cy="131064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1989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Tahoma"/>
              <a:cs typeface="Tahoma"/>
            </a:rPr>
            <a:t>First</a:t>
          </a:r>
          <a:r>
            <a:rPr lang="en-US" sz="1700" kern="1200" spc="-55" dirty="0">
              <a:latin typeface="Tahoma"/>
              <a:cs typeface="Tahoma"/>
            </a:rPr>
            <a:t> </a:t>
          </a:r>
          <a:r>
            <a:rPr lang="en-US" sz="1700" kern="1200" dirty="0">
              <a:latin typeface="Tahoma"/>
              <a:cs typeface="Tahoma"/>
            </a:rPr>
            <a:t>Master</a:t>
          </a:r>
          <a:r>
            <a:rPr lang="en-US" sz="1700" kern="1200" spc="-40" dirty="0">
              <a:latin typeface="Tahoma"/>
              <a:cs typeface="Tahoma"/>
            </a:rPr>
            <a:t> </a:t>
          </a:r>
          <a:r>
            <a:rPr lang="en-US" sz="1700" kern="1200" spc="-20" dirty="0">
              <a:latin typeface="Tahoma"/>
              <a:cs typeface="Tahoma"/>
            </a:rPr>
            <a:t>Plan</a:t>
          </a:r>
          <a:endParaRPr lang="en-US" sz="1700" kern="1200" dirty="0"/>
        </a:p>
      </dsp:txBody>
      <dsp:txXfrm>
        <a:off x="4112589" y="1046960"/>
        <a:ext cx="1607096" cy="1182680"/>
      </dsp:txXfrm>
    </dsp:sp>
    <dsp:sp modelId="{7C328D36-8B3C-4B06-B4F1-F492CA801042}">
      <dsp:nvSpPr>
        <dsp:cNvPr id="0" name=""/>
        <dsp:cNvSpPr/>
      </dsp:nvSpPr>
      <dsp:spPr>
        <a:xfrm>
          <a:off x="6072842" y="982980"/>
          <a:ext cx="1735056" cy="1310640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2004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Indian Ocean Tsunami</a:t>
          </a:r>
        </a:p>
      </dsp:txBody>
      <dsp:txXfrm>
        <a:off x="6136822" y="1046960"/>
        <a:ext cx="1607096" cy="1182680"/>
      </dsp:txXfrm>
    </dsp:sp>
    <dsp:sp modelId="{D6A45A19-2D2C-471B-941E-4902EB7B00EE}">
      <dsp:nvSpPr>
        <dsp:cNvPr id="0" name=""/>
        <dsp:cNvSpPr/>
      </dsp:nvSpPr>
      <dsp:spPr>
        <a:xfrm>
          <a:off x="8097075" y="982980"/>
          <a:ext cx="1735056" cy="131064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2005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New ICGs</a:t>
          </a:r>
        </a:p>
      </dsp:txBody>
      <dsp:txXfrm>
        <a:off x="8161055" y="1046960"/>
        <a:ext cx="1607096" cy="1182680"/>
      </dsp:txXfrm>
    </dsp:sp>
    <dsp:sp modelId="{3A9E824F-A527-4E6C-A0D1-16F2C471993B}">
      <dsp:nvSpPr>
        <dsp:cNvPr id="0" name=""/>
        <dsp:cNvSpPr/>
      </dsp:nvSpPr>
      <dsp:spPr>
        <a:xfrm>
          <a:off x="10121307" y="982980"/>
          <a:ext cx="1735056" cy="13106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2022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Ocean Decade Tsunami Programme</a:t>
          </a:r>
        </a:p>
      </dsp:txBody>
      <dsp:txXfrm>
        <a:off x="10185287" y="1046960"/>
        <a:ext cx="1607096" cy="1182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CE358-6554-4C80-BFAD-E95C92B1309D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2CAD-9567-47D7-AC32-61D7165C3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9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C2CAD-9567-47D7-AC32-61D7165C3E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2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C2CAD-9567-47D7-AC32-61D7165C3E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C2CAD-9567-47D7-AC32-61D7165C3E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A3C2ED-81C3-4BC2-993A-DC190D79F8C8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9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DG ECHO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C2CAD-9567-47D7-AC32-61D7165C3E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6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3C2CAD-9567-47D7-AC32-61D7165C3E6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201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C2CAD-9567-47D7-AC32-61D7165C3E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0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6014C-868C-4C83-8C9B-CD51C15A8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1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8274" y="1074000"/>
            <a:ext cx="2423795" cy="98425"/>
          </a:xfrm>
          <a:custGeom>
            <a:avLst/>
            <a:gdLst/>
            <a:ahLst/>
            <a:cxnLst/>
            <a:rect l="l" t="t" r="r" b="b"/>
            <a:pathLst>
              <a:path w="2423795" h="98425">
                <a:moveTo>
                  <a:pt x="2423426" y="0"/>
                </a:moveTo>
                <a:lnTo>
                  <a:pt x="0" y="0"/>
                </a:lnTo>
                <a:lnTo>
                  <a:pt x="0" y="98234"/>
                </a:lnTo>
                <a:lnTo>
                  <a:pt x="2423426" y="98234"/>
                </a:lnTo>
                <a:lnTo>
                  <a:pt x="2423426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5493" y="152362"/>
            <a:ext cx="1495751" cy="140569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148552"/>
            <a:ext cx="12192000" cy="709930"/>
          </a:xfrm>
          <a:custGeom>
            <a:avLst/>
            <a:gdLst/>
            <a:ahLst/>
            <a:cxnLst/>
            <a:rect l="l" t="t" r="r" b="b"/>
            <a:pathLst>
              <a:path w="12192000" h="709929">
                <a:moveTo>
                  <a:pt x="12192000" y="0"/>
                </a:moveTo>
                <a:lnTo>
                  <a:pt x="0" y="0"/>
                </a:lnTo>
                <a:lnTo>
                  <a:pt x="0" y="709447"/>
                </a:lnTo>
                <a:lnTo>
                  <a:pt x="12192000" y="709447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477" y="2844431"/>
            <a:ext cx="5132003" cy="248865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472" y="1236535"/>
            <a:ext cx="3169207" cy="148201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01850" y="1636306"/>
            <a:ext cx="3014062" cy="159961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0484" y="2991590"/>
            <a:ext cx="4052105" cy="30390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6530" y="285701"/>
            <a:ext cx="66167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0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71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653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5A6CF-200A-47BB-98F7-9951D710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13E71-E02C-415B-8555-DEBDD880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12F8E-4814-4C6D-A584-94AF0F00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80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82FC4-9280-28B5-AB5B-80DAE0537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7D0BF-BB69-19B6-CDA8-A7DBE178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AEC53-72CF-A424-C45E-7C0D309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2737-FE6A-20D8-BB5D-7EFFA156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4D9B0-A7F7-1452-574B-6E5B7058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EBB0-5ABF-9317-0DC0-F6B51702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2CB84-F2FF-58E6-D5A4-EA5B5CE57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EC249-4D12-B6A1-9B90-A63D4840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F5FD8-6B25-8E0F-04C1-EAE17F7D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E63DD-7C85-ADF4-98E6-C8C0BEE7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1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DA37-60B4-5DE6-D373-133D7820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9882C-7153-DBE9-7FAE-9E1CE7621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E4741-1AF4-CDDF-B3FB-A857AF4A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EFBF-C479-3E49-91CD-A3E53FF2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A42A8-7D21-0937-A49D-5407D0B62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51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D7054-4959-76A6-FB30-E90D2BC5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3B82A-B13F-2A4F-9625-CB6AD9454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815E8-EA02-B86A-55C3-15A89512C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F1252-1683-6F35-B0E5-D827F830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2AC2B-7854-0F44-D2BC-1F1B7A78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E991D-0658-ADEF-113F-686F8045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2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8761-9BC6-0D96-9313-5135D17F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C5BBA-44A5-3BC6-58F9-2A9B310F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113A6-654A-1D30-21FC-F163279FE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E9EC3-8D2C-1E84-9BB1-0E46F123C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2385C2-610E-271E-CCC4-F10DC274C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F18AE-AA1C-D85F-F28D-11244949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AA2C6-5A58-A3A2-0C2B-B1040D1E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578D81-B298-A878-DA8A-3BC2F5E4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69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FA1A-9BA7-5B0B-2390-D4E89E0E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507CD-F9AF-8CEB-24DC-3AC39A2F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B91D2-79E5-813E-1DB6-5B9F6B13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093E5-82B6-5226-A636-67DE11A6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6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FD0DD-63C1-92FA-509B-11B63AD6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5CADD-0C8A-D7F4-D94E-5A5D0EF3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D3BB5-819F-5906-58DF-43B99454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79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2E62-48E9-44F1-E88F-6F2E1734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18F1-D79A-6EB0-108D-FB31A05DF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B0054-7C1D-EA2A-D609-4331807C8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C5F24-98AE-397D-FF1C-5CCE5DB1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A1316-91E4-60BE-EFB0-13E6A731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C9077-4A44-9A44-D743-6901AD9B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65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783E-24BA-70F4-C4C7-CC09452F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C9861-1878-DC7F-D181-624A5F4FF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9A9D6-1DAA-28C6-9DA0-8EB27153E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737A-B840-F060-FFD7-425B4104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19FF9-B1A0-338F-E151-C667EBE4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B23FA-2209-3578-0B29-2B8D72AC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64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B60E-2D4E-CEA2-0D71-AC9AE434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F77DD-4134-92F8-15F0-A865C2D32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4083-2F73-BB2E-81F0-8550EA9F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8DBDA-F5F0-A8B3-027F-C6E10194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62C8-6F81-EF37-7967-B26C0EC0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498AE-BCFF-5C5F-3EC4-160565082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812AB-D394-35F2-C7CA-7E284FE3A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05625-6DB5-42BD-540B-6CE764A04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06C58-9088-4439-B7A9-D70CDDA7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DF27-C4EA-5B06-4E78-C5B80BB4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91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"/>
          <p:cNvSpPr txBox="1">
            <a:spLocks noGrp="1"/>
          </p:cNvSpPr>
          <p:nvPr>
            <p:ph type="title"/>
          </p:nvPr>
        </p:nvSpPr>
        <p:spPr>
          <a:xfrm>
            <a:off x="5570167" y="1588700"/>
            <a:ext cx="4679200" cy="14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9"/>
          <p:cNvSpPr txBox="1">
            <a:spLocks noGrp="1"/>
          </p:cNvSpPr>
          <p:nvPr>
            <p:ph type="subTitle" idx="1"/>
          </p:nvPr>
        </p:nvSpPr>
        <p:spPr>
          <a:xfrm>
            <a:off x="5570167" y="2913967"/>
            <a:ext cx="4679200" cy="15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50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785D-EDBD-4308-8BF8-9D22D7A7C21F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A07C9-AC27-48C0-900E-A6268460925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36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3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4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AE81-20B4-B16D-969C-606B15C9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84D6B-1760-DBA6-C83B-6424ADBC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CF2AB-9460-4703-90CA-E92CEA30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457F0-B37F-416E-8E43-7AED3111A142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236C-A788-6026-242D-0D628A99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7C40-6473-4304-0B4B-0EA1303E1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0872-1F9D-4DC4-90CF-1ECEE3589B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9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745" y="112894"/>
            <a:ext cx="11856509" cy="960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29991" y="1731159"/>
            <a:ext cx="4961255" cy="2513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5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36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248F7-BB7E-7385-E7F7-64BB1232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D8B04-1F8A-D5D6-48A4-C65BADD87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CC51-6426-5A22-6BBB-9BF43FD06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DAA392-28B2-4C4D-BC0E-DF5904407E1A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3517-F0CE-E11B-405E-C0B21BAB6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3C13B-923D-09DF-E5E1-4D212D84F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68A9C1-B5AA-4BDF-AF58-7BE03E6C3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g"/><Relationship Id="rId10" Type="http://schemas.openxmlformats.org/officeDocument/2006/relationships/image" Target="../media/image74.jpeg"/><Relationship Id="rId19" Type="http://schemas.openxmlformats.org/officeDocument/2006/relationships/image" Target="../media/image83.tiff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ts2025.incois.gov.in/" TargetMode="External"/><Relationship Id="rId2" Type="http://schemas.openxmlformats.org/officeDocument/2006/relationships/hyperlink" Target="https://oceanexpert.org/document/35624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hyperlink" Target="http://www.ioc-tsunami.org/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expert.org/expert/4605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0392" y="2209800"/>
            <a:ext cx="5644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Tsunami Early Warning System, ICG/NEAMTWS,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 Decade Tsunami Programme and Tsunami Ready Programme</a:t>
            </a:r>
            <a:endParaRPr lang="en-US" sz="24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343400"/>
            <a:ext cx="44313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Seng, PhD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 Specialist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Secretary (ICG-NEAMTWS  &amp; TOWS Task Team on Disaster Management and Preparedness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ODTP Focal Point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CoastWAVE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Responsible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Tsunami Resilience Section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 IOC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FC7C9-AF3A-5131-0B95-98F57811EC23}"/>
              </a:ext>
            </a:extLst>
          </p:cNvPr>
          <p:cNvSpPr txBox="1"/>
          <p:nvPr/>
        </p:nvSpPr>
        <p:spPr>
          <a:xfrm>
            <a:off x="8986900" y="1267570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C4DFD-0AFC-5D7A-B7B3-0B9FD45DDD7B}"/>
              </a:ext>
            </a:extLst>
          </p:cNvPr>
          <p:cNvSpPr txBox="1"/>
          <p:nvPr/>
        </p:nvSpPr>
        <p:spPr>
          <a:xfrm>
            <a:off x="6240392" y="401849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endParaRPr lang="en-US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4D34C4-402E-76F4-77A9-2B7D3E0DE31F}"/>
              </a:ext>
            </a:extLst>
          </p:cNvPr>
          <p:cNvSpPr txBox="1"/>
          <p:nvPr/>
        </p:nvSpPr>
        <p:spPr>
          <a:xfrm>
            <a:off x="247764" y="6734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The Three Strategic Pillars-Effective EWS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0708D-A703-B20C-2076-19E587591CCB}"/>
              </a:ext>
            </a:extLst>
          </p:cNvPr>
          <p:cNvSpPr txBox="1"/>
          <p:nvPr/>
        </p:nvSpPr>
        <p:spPr>
          <a:xfrm>
            <a:off x="6814294" y="346610"/>
            <a:ext cx="5073068" cy="1785104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sz="2400" b="1" dirty="0">
                <a:solidFill>
                  <a:srgbClr val="FF0000"/>
                </a:solidFill>
                <a:latin typeface="Tahoma" pitchFamily="34" charset="0"/>
              </a:rPr>
              <a:t>Risk Assessment and Reduction           </a:t>
            </a:r>
          </a:p>
          <a:p>
            <a:pPr algn="ctr">
              <a:spcBef>
                <a:spcPts val="1200"/>
              </a:spcBef>
            </a:pPr>
            <a:r>
              <a:rPr lang="en-US" altLang="ja-JP" dirty="0">
                <a:latin typeface="Tahoma" pitchFamily="34" charset="0"/>
              </a:rPr>
              <a:t>Systematically collect data and undertake risk assessments</a:t>
            </a:r>
            <a:br>
              <a:rPr lang="en-US" altLang="ja-JP" sz="1600" dirty="0">
                <a:latin typeface="Tahoma" pitchFamily="34" charset="0"/>
              </a:rPr>
            </a:br>
            <a:br>
              <a:rPr lang="en-US" altLang="ja-JP" sz="1600" dirty="0">
                <a:solidFill>
                  <a:srgbClr val="006600"/>
                </a:solidFill>
                <a:latin typeface="Tahoma" pitchFamily="34" charset="0"/>
              </a:rPr>
            </a:br>
            <a:endParaRPr lang="en-AU" altLang="en-US" sz="200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A1475F5-1916-09B9-026C-24BA06C83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294" y="2430362"/>
            <a:ext cx="5073068" cy="173730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b="1" dirty="0">
                <a:solidFill>
                  <a:srgbClr val="333399"/>
                </a:solidFill>
                <a:latin typeface="Tahoma" pitchFamily="34" charset="0"/>
              </a:rPr>
              <a:t>Detection, Warning and </a:t>
            </a:r>
          </a:p>
          <a:p>
            <a:pPr algn="ctr"/>
            <a:r>
              <a:rPr lang="en-AU" altLang="en-US" sz="2000" b="1" dirty="0">
                <a:solidFill>
                  <a:srgbClr val="333399"/>
                </a:solidFill>
                <a:latin typeface="Tahoma" pitchFamily="34" charset="0"/>
              </a:rPr>
              <a:t>Dissemination</a:t>
            </a:r>
          </a:p>
          <a:p>
            <a:pPr algn="ctr">
              <a:spcBef>
                <a:spcPts val="1200"/>
              </a:spcBef>
            </a:pPr>
            <a:r>
              <a:rPr lang="en-US" altLang="ja-JP" sz="1600" dirty="0">
                <a:latin typeface="Tahoma" pitchFamily="34" charset="0"/>
              </a:rPr>
              <a:t>Develop hazard detection, monitoring and early warning services </a:t>
            </a:r>
          </a:p>
          <a:p>
            <a:pPr algn="ctr">
              <a:spcBef>
                <a:spcPct val="50000"/>
              </a:spcBef>
            </a:pPr>
            <a:r>
              <a:rPr lang="en-US" altLang="ja-JP" sz="1600" dirty="0">
                <a:latin typeface="Tahoma" pitchFamily="34" charset="0"/>
              </a:rPr>
              <a:t>Communicate threat information and early warnings</a:t>
            </a:r>
          </a:p>
          <a:p>
            <a:pPr>
              <a:spcBef>
                <a:spcPct val="50000"/>
              </a:spcBef>
            </a:pPr>
            <a:br>
              <a:rPr lang="en-US" altLang="ja-JP" sz="1600" dirty="0">
                <a:solidFill>
                  <a:srgbClr val="0000FF"/>
                </a:solidFill>
                <a:latin typeface="Tahoma" pitchFamily="34" charset="0"/>
              </a:rPr>
            </a:br>
            <a:br>
              <a:rPr lang="en-US" altLang="ja-JP" sz="1600" dirty="0">
                <a:solidFill>
                  <a:srgbClr val="0000FF"/>
                </a:solidFill>
                <a:latin typeface="Tahoma" pitchFamily="34" charset="0"/>
              </a:rPr>
            </a:br>
            <a:endParaRPr lang="en-AU" altLang="en-US" sz="2000" dirty="0">
              <a:solidFill>
                <a:srgbClr val="0000FF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CCBB500-6BE3-F660-E6A5-95A486A0C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294" y="4514742"/>
            <a:ext cx="5073068" cy="173730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AU" altLang="en-US" sz="2000" b="1" dirty="0">
                <a:solidFill>
                  <a:srgbClr val="333399"/>
                </a:solidFill>
                <a:latin typeface="Tahoma" pitchFamily="34" charset="0"/>
              </a:rPr>
              <a:t>Awareness and Response </a:t>
            </a:r>
          </a:p>
          <a:p>
            <a:pPr algn="ctr">
              <a:spcBef>
                <a:spcPts val="1200"/>
              </a:spcBef>
            </a:pPr>
            <a:r>
              <a:rPr lang="en-US" altLang="ja-JP" sz="1800" dirty="0">
                <a:latin typeface="Tahoma" pitchFamily="34" charset="0"/>
              </a:rPr>
              <a:t>Build national and community</a:t>
            </a:r>
            <a:br>
              <a:rPr lang="en-US" altLang="ja-JP" sz="1800" dirty="0">
                <a:latin typeface="Tahoma" pitchFamily="34" charset="0"/>
              </a:rPr>
            </a:br>
            <a:r>
              <a:rPr lang="en-US" altLang="ja-JP" sz="1800" dirty="0">
                <a:latin typeface="Tahoma" pitchFamily="34" charset="0"/>
              </a:rPr>
              <a:t> response capabilities</a:t>
            </a:r>
            <a:br>
              <a:rPr lang="en-US" altLang="ja-JP" sz="1600" dirty="0">
                <a:solidFill>
                  <a:srgbClr val="0000FF"/>
                </a:solidFill>
                <a:latin typeface="Tahoma" pitchFamily="34" charset="0"/>
              </a:rPr>
            </a:b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</a:pPr>
            <a:endParaRPr lang="en-AU" altLang="en-US" sz="20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39E6EC7-6F19-B201-C3F3-03B5C02C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3" y="1248937"/>
            <a:ext cx="4850781" cy="5003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0EB67A-AF24-D58F-82DA-91B5A26F2359}"/>
              </a:ext>
            </a:extLst>
          </p:cNvPr>
          <p:cNvSpPr txBox="1"/>
          <p:nvPr/>
        </p:nvSpPr>
        <p:spPr>
          <a:xfrm>
            <a:off x="233276" y="2690336"/>
            <a:ext cx="1349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People centered and end to end in design </a:t>
            </a:r>
          </a:p>
        </p:txBody>
      </p:sp>
    </p:spTree>
    <p:extLst>
      <p:ext uri="{BB962C8B-B14F-4D97-AF65-F5344CB8AC3E}">
        <p14:creationId xmlns:p14="http://schemas.microsoft.com/office/powerpoint/2010/main" val="2509355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518" y="985837"/>
            <a:ext cx="10610850" cy="114935"/>
            <a:chOff x="789518" y="985837"/>
            <a:chExt cx="10610850" cy="114935"/>
          </a:xfrm>
        </p:grpSpPr>
        <p:sp>
          <p:nvSpPr>
            <p:cNvPr id="3" name="object 3"/>
            <p:cNvSpPr/>
            <p:nvPr/>
          </p:nvSpPr>
          <p:spPr>
            <a:xfrm>
              <a:off x="789520" y="990600"/>
              <a:ext cx="6207760" cy="110489"/>
            </a:xfrm>
            <a:custGeom>
              <a:avLst/>
              <a:gdLst/>
              <a:ahLst/>
              <a:cxnLst/>
              <a:rect l="l" t="t" r="r" b="b"/>
              <a:pathLst>
                <a:path w="6207759" h="110490">
                  <a:moveTo>
                    <a:pt x="6207340" y="0"/>
                  </a:moveTo>
                  <a:lnTo>
                    <a:pt x="0" y="0"/>
                  </a:lnTo>
                  <a:lnTo>
                    <a:pt x="0" y="110070"/>
                  </a:lnTo>
                  <a:lnTo>
                    <a:pt x="6207340" y="110070"/>
                  </a:lnTo>
                  <a:lnTo>
                    <a:pt x="620734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789518" y="990600"/>
              <a:ext cx="10610850" cy="0"/>
            </a:xfrm>
            <a:custGeom>
              <a:avLst/>
              <a:gdLst/>
              <a:ahLst/>
              <a:cxnLst/>
              <a:rect l="l" t="t" r="r" b="b"/>
              <a:pathLst>
                <a:path w="10610850">
                  <a:moveTo>
                    <a:pt x="0" y="0"/>
                  </a:moveTo>
                  <a:lnTo>
                    <a:pt x="10610850" y="0"/>
                  </a:lnTo>
                </a:path>
              </a:pathLst>
            </a:custGeom>
            <a:ln w="9525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765301" y="2350025"/>
            <a:ext cx="8086090" cy="4256405"/>
            <a:chOff x="1765301" y="2350025"/>
            <a:chExt cx="8086090" cy="4256405"/>
          </a:xfrm>
        </p:grpSpPr>
        <p:sp>
          <p:nvSpPr>
            <p:cNvPr id="6" name="object 6"/>
            <p:cNvSpPr/>
            <p:nvPr/>
          </p:nvSpPr>
          <p:spPr>
            <a:xfrm>
              <a:off x="2971800" y="4038600"/>
              <a:ext cx="5833745" cy="0"/>
            </a:xfrm>
            <a:custGeom>
              <a:avLst/>
              <a:gdLst/>
              <a:ahLst/>
              <a:cxnLst/>
              <a:rect l="l" t="t" r="r" b="b"/>
              <a:pathLst>
                <a:path w="5833745">
                  <a:moveTo>
                    <a:pt x="0" y="0"/>
                  </a:moveTo>
                  <a:lnTo>
                    <a:pt x="5833529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1800" y="2351613"/>
              <a:ext cx="5833745" cy="3439795"/>
            </a:xfrm>
            <a:custGeom>
              <a:avLst/>
              <a:gdLst/>
              <a:ahLst/>
              <a:cxnLst/>
              <a:rect l="l" t="t" r="r" b="b"/>
              <a:pathLst>
                <a:path w="5833745" h="3439795">
                  <a:moveTo>
                    <a:pt x="0" y="1719795"/>
                  </a:moveTo>
                  <a:lnTo>
                    <a:pt x="2916770" y="0"/>
                  </a:lnTo>
                  <a:lnTo>
                    <a:pt x="5833529" y="1719795"/>
                  </a:lnTo>
                  <a:lnTo>
                    <a:pt x="2916770" y="3439591"/>
                  </a:lnTo>
                  <a:lnTo>
                    <a:pt x="0" y="171979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5301" y="2880782"/>
              <a:ext cx="2317750" cy="2317750"/>
            </a:xfrm>
            <a:custGeom>
              <a:avLst/>
              <a:gdLst/>
              <a:ahLst/>
              <a:cxnLst/>
              <a:rect l="l" t="t" r="r" b="b"/>
              <a:pathLst>
                <a:path w="2317750" h="2317750">
                  <a:moveTo>
                    <a:pt x="1158875" y="0"/>
                  </a:moveTo>
                  <a:lnTo>
                    <a:pt x="1111106" y="966"/>
                  </a:lnTo>
                  <a:lnTo>
                    <a:pt x="1063829" y="3841"/>
                  </a:lnTo>
                  <a:lnTo>
                    <a:pt x="1017081" y="8587"/>
                  </a:lnTo>
                  <a:lnTo>
                    <a:pt x="970899" y="15167"/>
                  </a:lnTo>
                  <a:lnTo>
                    <a:pt x="925321" y="23544"/>
                  </a:lnTo>
                  <a:lnTo>
                    <a:pt x="880383" y="33679"/>
                  </a:lnTo>
                  <a:lnTo>
                    <a:pt x="836124" y="45537"/>
                  </a:lnTo>
                  <a:lnTo>
                    <a:pt x="792580" y="59080"/>
                  </a:lnTo>
                  <a:lnTo>
                    <a:pt x="749789" y="74270"/>
                  </a:lnTo>
                  <a:lnTo>
                    <a:pt x="707788" y="91070"/>
                  </a:lnTo>
                  <a:lnTo>
                    <a:pt x="666614" y="109443"/>
                  </a:lnTo>
                  <a:lnTo>
                    <a:pt x="626305" y="129351"/>
                  </a:lnTo>
                  <a:lnTo>
                    <a:pt x="586897" y="150758"/>
                  </a:lnTo>
                  <a:lnTo>
                    <a:pt x="548429" y="173626"/>
                  </a:lnTo>
                  <a:lnTo>
                    <a:pt x="510936" y="197917"/>
                  </a:lnTo>
                  <a:lnTo>
                    <a:pt x="474458" y="223595"/>
                  </a:lnTo>
                  <a:lnTo>
                    <a:pt x="439030" y="250622"/>
                  </a:lnTo>
                  <a:lnTo>
                    <a:pt x="404691" y="278961"/>
                  </a:lnTo>
                  <a:lnTo>
                    <a:pt x="371477" y="308575"/>
                  </a:lnTo>
                  <a:lnTo>
                    <a:pt x="339426" y="339426"/>
                  </a:lnTo>
                  <a:lnTo>
                    <a:pt x="308575" y="371477"/>
                  </a:lnTo>
                  <a:lnTo>
                    <a:pt x="278961" y="404691"/>
                  </a:lnTo>
                  <a:lnTo>
                    <a:pt x="250622" y="439030"/>
                  </a:lnTo>
                  <a:lnTo>
                    <a:pt x="223595" y="474458"/>
                  </a:lnTo>
                  <a:lnTo>
                    <a:pt x="197917" y="510936"/>
                  </a:lnTo>
                  <a:lnTo>
                    <a:pt x="173626" y="548429"/>
                  </a:lnTo>
                  <a:lnTo>
                    <a:pt x="150758" y="586897"/>
                  </a:lnTo>
                  <a:lnTo>
                    <a:pt x="129351" y="626305"/>
                  </a:lnTo>
                  <a:lnTo>
                    <a:pt x="109443" y="666614"/>
                  </a:lnTo>
                  <a:lnTo>
                    <a:pt x="91070" y="707788"/>
                  </a:lnTo>
                  <a:lnTo>
                    <a:pt x="74270" y="749789"/>
                  </a:lnTo>
                  <a:lnTo>
                    <a:pt x="59080" y="792580"/>
                  </a:lnTo>
                  <a:lnTo>
                    <a:pt x="45537" y="836124"/>
                  </a:lnTo>
                  <a:lnTo>
                    <a:pt x="33679" y="880383"/>
                  </a:lnTo>
                  <a:lnTo>
                    <a:pt x="23544" y="925321"/>
                  </a:lnTo>
                  <a:lnTo>
                    <a:pt x="15167" y="970899"/>
                  </a:lnTo>
                  <a:lnTo>
                    <a:pt x="8587" y="1017081"/>
                  </a:lnTo>
                  <a:lnTo>
                    <a:pt x="3841" y="1063829"/>
                  </a:lnTo>
                  <a:lnTo>
                    <a:pt x="966" y="1111106"/>
                  </a:lnTo>
                  <a:lnTo>
                    <a:pt x="0" y="1158875"/>
                  </a:lnTo>
                  <a:lnTo>
                    <a:pt x="966" y="1206643"/>
                  </a:lnTo>
                  <a:lnTo>
                    <a:pt x="3841" y="1253920"/>
                  </a:lnTo>
                  <a:lnTo>
                    <a:pt x="8587" y="1300668"/>
                  </a:lnTo>
                  <a:lnTo>
                    <a:pt x="15167" y="1346850"/>
                  </a:lnTo>
                  <a:lnTo>
                    <a:pt x="23544" y="1392428"/>
                  </a:lnTo>
                  <a:lnTo>
                    <a:pt x="33679" y="1437366"/>
                  </a:lnTo>
                  <a:lnTo>
                    <a:pt x="45537" y="1481625"/>
                  </a:lnTo>
                  <a:lnTo>
                    <a:pt x="59080" y="1525169"/>
                  </a:lnTo>
                  <a:lnTo>
                    <a:pt x="74270" y="1567960"/>
                  </a:lnTo>
                  <a:lnTo>
                    <a:pt x="91070" y="1609961"/>
                  </a:lnTo>
                  <a:lnTo>
                    <a:pt x="109443" y="1651135"/>
                  </a:lnTo>
                  <a:lnTo>
                    <a:pt x="129351" y="1691444"/>
                  </a:lnTo>
                  <a:lnTo>
                    <a:pt x="150758" y="1730852"/>
                  </a:lnTo>
                  <a:lnTo>
                    <a:pt x="173626" y="1769320"/>
                  </a:lnTo>
                  <a:lnTo>
                    <a:pt x="197917" y="1806813"/>
                  </a:lnTo>
                  <a:lnTo>
                    <a:pt x="223595" y="1843291"/>
                  </a:lnTo>
                  <a:lnTo>
                    <a:pt x="250622" y="1878719"/>
                  </a:lnTo>
                  <a:lnTo>
                    <a:pt x="278961" y="1913058"/>
                  </a:lnTo>
                  <a:lnTo>
                    <a:pt x="308575" y="1946272"/>
                  </a:lnTo>
                  <a:lnTo>
                    <a:pt x="339426" y="1978323"/>
                  </a:lnTo>
                  <a:lnTo>
                    <a:pt x="371477" y="2009174"/>
                  </a:lnTo>
                  <a:lnTo>
                    <a:pt x="404691" y="2038788"/>
                  </a:lnTo>
                  <a:lnTo>
                    <a:pt x="439030" y="2067127"/>
                  </a:lnTo>
                  <a:lnTo>
                    <a:pt x="474458" y="2094154"/>
                  </a:lnTo>
                  <a:lnTo>
                    <a:pt x="510936" y="2119832"/>
                  </a:lnTo>
                  <a:lnTo>
                    <a:pt x="548429" y="2144123"/>
                  </a:lnTo>
                  <a:lnTo>
                    <a:pt x="586897" y="2166991"/>
                  </a:lnTo>
                  <a:lnTo>
                    <a:pt x="626305" y="2188398"/>
                  </a:lnTo>
                  <a:lnTo>
                    <a:pt x="666614" y="2208306"/>
                  </a:lnTo>
                  <a:lnTo>
                    <a:pt x="707788" y="2226679"/>
                  </a:lnTo>
                  <a:lnTo>
                    <a:pt x="749789" y="2243479"/>
                  </a:lnTo>
                  <a:lnTo>
                    <a:pt x="792580" y="2258669"/>
                  </a:lnTo>
                  <a:lnTo>
                    <a:pt x="836124" y="2272212"/>
                  </a:lnTo>
                  <a:lnTo>
                    <a:pt x="880383" y="2284070"/>
                  </a:lnTo>
                  <a:lnTo>
                    <a:pt x="925321" y="2294205"/>
                  </a:lnTo>
                  <a:lnTo>
                    <a:pt x="970899" y="2302582"/>
                  </a:lnTo>
                  <a:lnTo>
                    <a:pt x="1017081" y="2309162"/>
                  </a:lnTo>
                  <a:lnTo>
                    <a:pt x="1063829" y="2313908"/>
                  </a:lnTo>
                  <a:lnTo>
                    <a:pt x="1111106" y="2316783"/>
                  </a:lnTo>
                  <a:lnTo>
                    <a:pt x="1158875" y="2317750"/>
                  </a:lnTo>
                  <a:lnTo>
                    <a:pt x="1206643" y="2316783"/>
                  </a:lnTo>
                  <a:lnTo>
                    <a:pt x="1253920" y="2313908"/>
                  </a:lnTo>
                  <a:lnTo>
                    <a:pt x="1300668" y="2309162"/>
                  </a:lnTo>
                  <a:lnTo>
                    <a:pt x="1346850" y="2302582"/>
                  </a:lnTo>
                  <a:lnTo>
                    <a:pt x="1392428" y="2294205"/>
                  </a:lnTo>
                  <a:lnTo>
                    <a:pt x="1437366" y="2284070"/>
                  </a:lnTo>
                  <a:lnTo>
                    <a:pt x="1481625" y="2272212"/>
                  </a:lnTo>
                  <a:lnTo>
                    <a:pt x="1525169" y="2258669"/>
                  </a:lnTo>
                  <a:lnTo>
                    <a:pt x="1567960" y="2243479"/>
                  </a:lnTo>
                  <a:lnTo>
                    <a:pt x="1609961" y="2226679"/>
                  </a:lnTo>
                  <a:lnTo>
                    <a:pt x="1651135" y="2208306"/>
                  </a:lnTo>
                  <a:lnTo>
                    <a:pt x="1691444" y="2188398"/>
                  </a:lnTo>
                  <a:lnTo>
                    <a:pt x="1730852" y="2166991"/>
                  </a:lnTo>
                  <a:lnTo>
                    <a:pt x="1769320" y="2144123"/>
                  </a:lnTo>
                  <a:lnTo>
                    <a:pt x="1806813" y="2119832"/>
                  </a:lnTo>
                  <a:lnTo>
                    <a:pt x="1843291" y="2094154"/>
                  </a:lnTo>
                  <a:lnTo>
                    <a:pt x="1878719" y="2067127"/>
                  </a:lnTo>
                  <a:lnTo>
                    <a:pt x="1913058" y="2038788"/>
                  </a:lnTo>
                  <a:lnTo>
                    <a:pt x="1946272" y="2009174"/>
                  </a:lnTo>
                  <a:lnTo>
                    <a:pt x="1978323" y="1978323"/>
                  </a:lnTo>
                  <a:lnTo>
                    <a:pt x="2009174" y="1946272"/>
                  </a:lnTo>
                  <a:lnTo>
                    <a:pt x="2038788" y="1913058"/>
                  </a:lnTo>
                  <a:lnTo>
                    <a:pt x="2067127" y="1878719"/>
                  </a:lnTo>
                  <a:lnTo>
                    <a:pt x="2094154" y="1843291"/>
                  </a:lnTo>
                  <a:lnTo>
                    <a:pt x="2119832" y="1806813"/>
                  </a:lnTo>
                  <a:lnTo>
                    <a:pt x="2144123" y="1769320"/>
                  </a:lnTo>
                  <a:lnTo>
                    <a:pt x="2166991" y="1730852"/>
                  </a:lnTo>
                  <a:lnTo>
                    <a:pt x="2188398" y="1691444"/>
                  </a:lnTo>
                  <a:lnTo>
                    <a:pt x="2208306" y="1651135"/>
                  </a:lnTo>
                  <a:lnTo>
                    <a:pt x="2226679" y="1609961"/>
                  </a:lnTo>
                  <a:lnTo>
                    <a:pt x="2243479" y="1567960"/>
                  </a:lnTo>
                  <a:lnTo>
                    <a:pt x="2258669" y="1525169"/>
                  </a:lnTo>
                  <a:lnTo>
                    <a:pt x="2272212" y="1481625"/>
                  </a:lnTo>
                  <a:lnTo>
                    <a:pt x="2284070" y="1437366"/>
                  </a:lnTo>
                  <a:lnTo>
                    <a:pt x="2294205" y="1392428"/>
                  </a:lnTo>
                  <a:lnTo>
                    <a:pt x="2302582" y="1346850"/>
                  </a:lnTo>
                  <a:lnTo>
                    <a:pt x="2309162" y="1300668"/>
                  </a:lnTo>
                  <a:lnTo>
                    <a:pt x="2313908" y="1253920"/>
                  </a:lnTo>
                  <a:lnTo>
                    <a:pt x="2316783" y="1206643"/>
                  </a:lnTo>
                  <a:lnTo>
                    <a:pt x="2317750" y="1158875"/>
                  </a:lnTo>
                  <a:lnTo>
                    <a:pt x="2316783" y="1111106"/>
                  </a:lnTo>
                  <a:lnTo>
                    <a:pt x="2313908" y="1063829"/>
                  </a:lnTo>
                  <a:lnTo>
                    <a:pt x="2309162" y="1017081"/>
                  </a:lnTo>
                  <a:lnTo>
                    <a:pt x="2302582" y="970899"/>
                  </a:lnTo>
                  <a:lnTo>
                    <a:pt x="2294205" y="925321"/>
                  </a:lnTo>
                  <a:lnTo>
                    <a:pt x="2284070" y="880383"/>
                  </a:lnTo>
                  <a:lnTo>
                    <a:pt x="2272212" y="836124"/>
                  </a:lnTo>
                  <a:lnTo>
                    <a:pt x="2258669" y="792580"/>
                  </a:lnTo>
                  <a:lnTo>
                    <a:pt x="2243479" y="749789"/>
                  </a:lnTo>
                  <a:lnTo>
                    <a:pt x="2226679" y="707788"/>
                  </a:lnTo>
                  <a:lnTo>
                    <a:pt x="2208306" y="666614"/>
                  </a:lnTo>
                  <a:lnTo>
                    <a:pt x="2188398" y="626305"/>
                  </a:lnTo>
                  <a:lnTo>
                    <a:pt x="2166991" y="586897"/>
                  </a:lnTo>
                  <a:lnTo>
                    <a:pt x="2144123" y="548429"/>
                  </a:lnTo>
                  <a:lnTo>
                    <a:pt x="2119832" y="510936"/>
                  </a:lnTo>
                  <a:lnTo>
                    <a:pt x="2094154" y="474458"/>
                  </a:lnTo>
                  <a:lnTo>
                    <a:pt x="2067127" y="439030"/>
                  </a:lnTo>
                  <a:lnTo>
                    <a:pt x="2038788" y="404691"/>
                  </a:lnTo>
                  <a:lnTo>
                    <a:pt x="2009174" y="371477"/>
                  </a:lnTo>
                  <a:lnTo>
                    <a:pt x="1978323" y="339426"/>
                  </a:lnTo>
                  <a:lnTo>
                    <a:pt x="1946272" y="308575"/>
                  </a:lnTo>
                  <a:lnTo>
                    <a:pt x="1913058" y="278961"/>
                  </a:lnTo>
                  <a:lnTo>
                    <a:pt x="1878719" y="250622"/>
                  </a:lnTo>
                  <a:lnTo>
                    <a:pt x="1843291" y="223595"/>
                  </a:lnTo>
                  <a:lnTo>
                    <a:pt x="1806813" y="197917"/>
                  </a:lnTo>
                  <a:lnTo>
                    <a:pt x="1769320" y="173626"/>
                  </a:lnTo>
                  <a:lnTo>
                    <a:pt x="1730852" y="150758"/>
                  </a:lnTo>
                  <a:lnTo>
                    <a:pt x="1691444" y="129351"/>
                  </a:lnTo>
                  <a:lnTo>
                    <a:pt x="1651135" y="109443"/>
                  </a:lnTo>
                  <a:lnTo>
                    <a:pt x="1609961" y="91070"/>
                  </a:lnTo>
                  <a:lnTo>
                    <a:pt x="1567960" y="74270"/>
                  </a:lnTo>
                  <a:lnTo>
                    <a:pt x="1525169" y="59080"/>
                  </a:lnTo>
                  <a:lnTo>
                    <a:pt x="1481625" y="45537"/>
                  </a:lnTo>
                  <a:lnTo>
                    <a:pt x="1437366" y="33679"/>
                  </a:lnTo>
                  <a:lnTo>
                    <a:pt x="1392428" y="23544"/>
                  </a:lnTo>
                  <a:lnTo>
                    <a:pt x="1346850" y="15167"/>
                  </a:lnTo>
                  <a:lnTo>
                    <a:pt x="1300668" y="8587"/>
                  </a:lnTo>
                  <a:lnTo>
                    <a:pt x="1253920" y="3841"/>
                  </a:lnTo>
                  <a:lnTo>
                    <a:pt x="1206643" y="966"/>
                  </a:lnTo>
                  <a:lnTo>
                    <a:pt x="11588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43600" y="3668179"/>
              <a:ext cx="0" cy="2580640"/>
            </a:xfrm>
            <a:custGeom>
              <a:avLst/>
              <a:gdLst/>
              <a:ahLst/>
              <a:cxnLst/>
              <a:rect l="l" t="t" r="r" b="b"/>
              <a:pathLst>
                <a:path h="2580640">
                  <a:moveTo>
                    <a:pt x="0" y="0"/>
                  </a:moveTo>
                  <a:lnTo>
                    <a:pt x="0" y="258022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1820" y="3033184"/>
              <a:ext cx="2089146" cy="19981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733" y="4485220"/>
              <a:ext cx="2169583" cy="212088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7745" y="112894"/>
            <a:ext cx="11856509" cy="717534"/>
          </a:xfrm>
          <a:prstGeom prst="rect">
            <a:avLst/>
          </a:prstGeom>
        </p:spPr>
        <p:txBody>
          <a:bodyPr vert="horz" wrap="square" lIns="0" tIns="161955" rIns="0" bIns="0" rtlCol="0">
            <a:spAutoFit/>
          </a:bodyPr>
          <a:lstStyle/>
          <a:p>
            <a:pPr marL="69151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C0"/>
                </a:solidFill>
              </a:rPr>
              <a:t>IOC</a:t>
            </a:r>
            <a:r>
              <a:rPr spc="-5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Tsunami</a:t>
            </a:r>
            <a:r>
              <a:rPr spc="-65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Information</a:t>
            </a:r>
            <a:r>
              <a:rPr spc="-3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Centers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8205454" y="1969136"/>
            <a:ext cx="3070860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82065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070C0"/>
                </a:solidFill>
                <a:latin typeface="Arial"/>
                <a:cs typeface="Arial"/>
              </a:rPr>
              <a:t>NEAMTWS</a:t>
            </a:r>
            <a:endParaRPr lang="en-US" sz="2000" b="1" spc="-1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128206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EC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ECHO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France,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Greece,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Italy,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Portugal </a:t>
            </a:r>
            <a:r>
              <a:rPr sz="1400" spc="-30" dirty="0">
                <a:latin typeface="Arial"/>
                <a:cs typeface="Arial"/>
              </a:rPr>
              <a:t>2011-</a:t>
            </a:r>
            <a:r>
              <a:rPr sz="1400" spc="-25" dirty="0">
                <a:latin typeface="Arial"/>
                <a:cs typeface="Arial"/>
              </a:rPr>
              <a:t>13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89006" y="5124030"/>
            <a:ext cx="27082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70C0"/>
                </a:solidFill>
                <a:latin typeface="Arial"/>
                <a:cs typeface="Arial"/>
              </a:rPr>
              <a:t>IOTWS</a:t>
            </a:r>
            <a:endParaRPr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5080" indent="-63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Indonesia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IOC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Partnership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2012 </a:t>
            </a:r>
            <a:r>
              <a:rPr sz="1400" dirty="0">
                <a:latin typeface="Arial"/>
                <a:cs typeface="Arial"/>
              </a:rPr>
              <a:t>(formerly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JTIC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since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2006)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5848" y="1422401"/>
            <a:ext cx="337312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0070C0"/>
                </a:solidFill>
                <a:latin typeface="Arial"/>
                <a:cs typeface="Arial"/>
              </a:rPr>
              <a:t>PTWS</a:t>
            </a:r>
            <a:endParaRPr sz="20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63195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Arial"/>
                <a:cs typeface="Arial"/>
              </a:rPr>
              <a:t>USA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NOAA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IOC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Partnership</a:t>
            </a:r>
            <a:endParaRPr sz="1800" dirty="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1800" b="1" spc="-20" dirty="0">
                <a:latin typeface="Arial"/>
                <a:cs typeface="Arial"/>
              </a:rPr>
              <a:t>1965</a:t>
            </a:r>
            <a:endParaRPr sz="18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Chile</a:t>
            </a:r>
            <a:r>
              <a:rPr sz="1800" b="1" spc="-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SHOA</a:t>
            </a:r>
            <a:r>
              <a:rPr sz="1800" b="1" spc="-1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Associate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Director</a:t>
            </a:r>
            <a:endParaRPr sz="1800" dirty="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1800" b="1" spc="-20" dirty="0">
                <a:latin typeface="Arial"/>
                <a:cs typeface="Arial"/>
              </a:rPr>
              <a:t>1998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10307" y="5818125"/>
            <a:ext cx="22098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0070C0"/>
                </a:solidFill>
                <a:latin typeface="Arial"/>
                <a:cs typeface="Arial"/>
              </a:rPr>
              <a:t>CARIBE-</a:t>
            </a:r>
            <a:r>
              <a:rPr sz="2000" b="1" spc="-25" dirty="0">
                <a:solidFill>
                  <a:srgbClr val="0070C0"/>
                </a:solidFill>
                <a:latin typeface="Arial"/>
                <a:cs typeface="Arial"/>
              </a:rPr>
              <a:t>EWS</a:t>
            </a:r>
            <a:endParaRPr sz="20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Barbados–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IOC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Partnership </a:t>
            </a:r>
            <a:r>
              <a:rPr sz="1400" dirty="0">
                <a:latin typeface="Arial"/>
                <a:cs typeface="Arial"/>
              </a:rPr>
              <a:t>2015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(approved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2007)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77485" y="1397000"/>
            <a:ext cx="5133340" cy="3771900"/>
            <a:chOff x="1877485" y="1397000"/>
            <a:chExt cx="5133340" cy="377190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7485" y="2982385"/>
              <a:ext cx="2188623" cy="218651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75200" y="1397000"/>
              <a:ext cx="2235200" cy="2271183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77600" y="152400"/>
            <a:ext cx="793750" cy="7450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EB01FA3-F2B0-E39F-D255-2639D4467309}"/>
              </a:ext>
            </a:extLst>
          </p:cNvPr>
          <p:cNvSpPr txBox="1"/>
          <p:nvPr/>
        </p:nvSpPr>
        <p:spPr>
          <a:xfrm>
            <a:off x="6583857" y="1298818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ITIC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100A6-2482-FFE0-715A-7086F1489B4B}"/>
              </a:ext>
            </a:extLst>
          </p:cNvPr>
          <p:cNvSpPr txBox="1"/>
          <p:nvPr/>
        </p:nvSpPr>
        <p:spPr>
          <a:xfrm>
            <a:off x="9850966" y="3527958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NEAMTIC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7A6C4D-5CA2-7437-4924-1BE883A38076}"/>
              </a:ext>
            </a:extLst>
          </p:cNvPr>
          <p:cNvSpPr txBox="1"/>
          <p:nvPr/>
        </p:nvSpPr>
        <p:spPr>
          <a:xfrm>
            <a:off x="3952382" y="5963504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7D0B8E-C42C-A430-D614-F68BFB4B0FA8}"/>
              </a:ext>
            </a:extLst>
          </p:cNvPr>
          <p:cNvSpPr txBox="1"/>
          <p:nvPr/>
        </p:nvSpPr>
        <p:spPr>
          <a:xfrm>
            <a:off x="285362" y="380990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IOTIC</a:t>
            </a:r>
          </a:p>
        </p:txBody>
      </p:sp>
    </p:spTree>
    <p:extLst>
      <p:ext uri="{BB962C8B-B14F-4D97-AF65-F5344CB8AC3E}">
        <p14:creationId xmlns:p14="http://schemas.microsoft.com/office/powerpoint/2010/main" val="125969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CFDB3C-FB4D-69EA-C8B6-EC2A5175F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754391" cy="201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2800" kern="1200" spc="-1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A Remarkable Journey of Progress </a:t>
            </a:r>
            <a:r>
              <a:rPr lang="en-US" sz="2800" kern="1200" spc="-175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because of International Cooperation and Coordination</a:t>
            </a:r>
            <a:endParaRPr lang="en-US" sz="28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Coastal populations are booming, accelerating human and environmental risks">
            <a:extLst>
              <a:ext uri="{FF2B5EF4-FFF2-40B4-BE49-F238E27FC236}">
                <a16:creationId xmlns:a16="http://schemas.microsoft.com/office/drawing/2014/main" id="{0E7BE096-DCE7-477A-DF93-40DEDC24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4" b="439"/>
          <a:stretch>
            <a:fillRect/>
          </a:stretch>
        </p:blipFill>
        <p:spPr bwMode="auto">
          <a:xfrm>
            <a:off x="4555236" y="6"/>
            <a:ext cx="7636763" cy="27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umbre Vieja volcano: This very active volcano on La Palma in the Canaries could destroy coastal England">
            <a:extLst>
              <a:ext uri="{FF2B5EF4-FFF2-40B4-BE49-F238E27FC236}">
                <a16:creationId xmlns:a16="http://schemas.microsoft.com/office/drawing/2014/main" id="{8C05C689-8D34-54E5-F8BC-67073710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3" r="3" b="3"/>
          <a:stretch>
            <a:fillRect/>
          </a:stretch>
        </p:blipFill>
        <p:spPr bwMode="auto">
          <a:xfrm>
            <a:off x="-1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B8D4A-F3A7-854D-9982-7B3DC835EFDC}"/>
              </a:ext>
            </a:extLst>
          </p:cNvPr>
          <p:cNvSpPr txBox="1"/>
          <p:nvPr/>
        </p:nvSpPr>
        <p:spPr>
          <a:xfrm>
            <a:off x="4940808" y="3455208"/>
            <a:ext cx="7098792" cy="309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119460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Increasing Challenges</a:t>
            </a:r>
            <a:endParaRPr lang="en-US" sz="28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pPr marL="1143000" marR="119460"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tsunami sources (volcano, landslides etc.)  and  complexity , including climate change induced)</a:t>
            </a:r>
          </a:p>
          <a:p>
            <a:pPr marL="1143000" marR="119460"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Changing and increasing coastal exposure &amp; risk-socio-economic pathways</a:t>
            </a:r>
          </a:p>
          <a:p>
            <a:pPr marL="1143000" marR="119460" lvl="1"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3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5927" y="3589604"/>
            <a:ext cx="2108835" cy="691515"/>
          </a:xfrm>
          <a:custGeom>
            <a:avLst/>
            <a:gdLst/>
            <a:ahLst/>
            <a:cxnLst/>
            <a:rect l="l" t="t" r="r" b="b"/>
            <a:pathLst>
              <a:path w="2108835" h="691514">
                <a:moveTo>
                  <a:pt x="2108733" y="0"/>
                </a:moveTo>
                <a:lnTo>
                  <a:pt x="0" y="0"/>
                </a:lnTo>
                <a:lnTo>
                  <a:pt x="0" y="691362"/>
                </a:lnTo>
                <a:lnTo>
                  <a:pt x="2108733" y="691362"/>
                </a:lnTo>
                <a:lnTo>
                  <a:pt x="210873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038966" y="3558463"/>
            <a:ext cx="7151370" cy="722630"/>
            <a:chOff x="5038966" y="3558463"/>
            <a:chExt cx="7151370" cy="722630"/>
          </a:xfrm>
        </p:grpSpPr>
        <p:sp>
          <p:nvSpPr>
            <p:cNvPr id="4" name="object 4"/>
            <p:cNvSpPr/>
            <p:nvPr/>
          </p:nvSpPr>
          <p:spPr>
            <a:xfrm>
              <a:off x="5038966" y="3573830"/>
              <a:ext cx="2139315" cy="707390"/>
            </a:xfrm>
            <a:custGeom>
              <a:avLst/>
              <a:gdLst/>
              <a:ahLst/>
              <a:cxnLst/>
              <a:rect l="l" t="t" r="r" b="b"/>
              <a:pathLst>
                <a:path w="2139315" h="707389">
                  <a:moveTo>
                    <a:pt x="2138908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2138908" y="707123"/>
                  </a:lnTo>
                  <a:lnTo>
                    <a:pt x="2138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52690" y="3558463"/>
              <a:ext cx="2103120" cy="707390"/>
            </a:xfrm>
            <a:custGeom>
              <a:avLst/>
              <a:gdLst/>
              <a:ahLst/>
              <a:cxnLst/>
              <a:rect l="l" t="t" r="r" b="b"/>
              <a:pathLst>
                <a:path w="2103120" h="707389">
                  <a:moveTo>
                    <a:pt x="2102904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2102904" y="707123"/>
                  </a:lnTo>
                  <a:lnTo>
                    <a:pt x="2102904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44787" y="3573830"/>
              <a:ext cx="2476500" cy="692150"/>
            </a:xfrm>
            <a:custGeom>
              <a:avLst/>
              <a:gdLst/>
              <a:ahLst/>
              <a:cxnLst/>
              <a:rect l="l" t="t" r="r" b="b"/>
              <a:pathLst>
                <a:path w="2476500" h="692150">
                  <a:moveTo>
                    <a:pt x="2476080" y="0"/>
                  </a:moveTo>
                  <a:lnTo>
                    <a:pt x="0" y="0"/>
                  </a:lnTo>
                  <a:lnTo>
                    <a:pt x="0" y="691769"/>
                  </a:lnTo>
                  <a:lnTo>
                    <a:pt x="2476080" y="691769"/>
                  </a:lnTo>
                  <a:lnTo>
                    <a:pt x="247608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721732" y="3648265"/>
              <a:ext cx="468630" cy="617855"/>
            </a:xfrm>
            <a:custGeom>
              <a:avLst/>
              <a:gdLst/>
              <a:ahLst/>
              <a:cxnLst/>
              <a:rect l="l" t="t" r="r" b="b"/>
              <a:pathLst>
                <a:path w="468629" h="617854">
                  <a:moveTo>
                    <a:pt x="468515" y="0"/>
                  </a:moveTo>
                  <a:lnTo>
                    <a:pt x="0" y="0"/>
                  </a:lnTo>
                  <a:lnTo>
                    <a:pt x="0" y="617410"/>
                  </a:lnTo>
                  <a:lnTo>
                    <a:pt x="468515" y="617410"/>
                  </a:lnTo>
                  <a:lnTo>
                    <a:pt x="46851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133342" y="2170489"/>
            <a:ext cx="1856739" cy="2051050"/>
            <a:chOff x="5133342" y="2170489"/>
            <a:chExt cx="1856739" cy="2051050"/>
          </a:xfrm>
        </p:grpSpPr>
        <p:sp>
          <p:nvSpPr>
            <p:cNvPr id="9" name="object 9"/>
            <p:cNvSpPr/>
            <p:nvPr/>
          </p:nvSpPr>
          <p:spPr>
            <a:xfrm>
              <a:off x="5598820" y="2170493"/>
              <a:ext cx="993775" cy="1543685"/>
            </a:xfrm>
            <a:custGeom>
              <a:avLst/>
              <a:gdLst/>
              <a:ahLst/>
              <a:cxnLst/>
              <a:rect l="l" t="t" r="r" b="b"/>
              <a:pathLst>
                <a:path w="993775" h="1543685">
                  <a:moveTo>
                    <a:pt x="993724" y="496544"/>
                  </a:moveTo>
                  <a:lnTo>
                    <a:pt x="991450" y="448741"/>
                  </a:lnTo>
                  <a:lnTo>
                    <a:pt x="984770" y="402221"/>
                  </a:lnTo>
                  <a:lnTo>
                    <a:pt x="973886" y="357187"/>
                  </a:lnTo>
                  <a:lnTo>
                    <a:pt x="959002" y="313855"/>
                  </a:lnTo>
                  <a:lnTo>
                    <a:pt x="940333" y="272427"/>
                  </a:lnTo>
                  <a:lnTo>
                    <a:pt x="918083" y="233121"/>
                  </a:lnTo>
                  <a:lnTo>
                    <a:pt x="892467" y="196138"/>
                  </a:lnTo>
                  <a:lnTo>
                    <a:pt x="863688" y="161683"/>
                  </a:lnTo>
                  <a:lnTo>
                    <a:pt x="831951" y="129971"/>
                  </a:lnTo>
                  <a:lnTo>
                    <a:pt x="797458" y="101219"/>
                  </a:lnTo>
                  <a:lnTo>
                    <a:pt x="760437" y="75615"/>
                  </a:lnTo>
                  <a:lnTo>
                    <a:pt x="721080" y="53378"/>
                  </a:lnTo>
                  <a:lnTo>
                    <a:pt x="679589" y="34721"/>
                  </a:lnTo>
                  <a:lnTo>
                    <a:pt x="636193" y="19837"/>
                  </a:lnTo>
                  <a:lnTo>
                    <a:pt x="591083" y="8953"/>
                  </a:lnTo>
                  <a:lnTo>
                    <a:pt x="544461" y="2273"/>
                  </a:lnTo>
                  <a:lnTo>
                    <a:pt x="496557" y="0"/>
                  </a:lnTo>
                  <a:lnTo>
                    <a:pt x="448754" y="2273"/>
                  </a:lnTo>
                  <a:lnTo>
                    <a:pt x="402234" y="8953"/>
                  </a:lnTo>
                  <a:lnTo>
                    <a:pt x="357200" y="19837"/>
                  </a:lnTo>
                  <a:lnTo>
                    <a:pt x="313867" y="34721"/>
                  </a:lnTo>
                  <a:lnTo>
                    <a:pt x="272440" y="53378"/>
                  </a:lnTo>
                  <a:lnTo>
                    <a:pt x="233121" y="75615"/>
                  </a:lnTo>
                  <a:lnTo>
                    <a:pt x="196138" y="101219"/>
                  </a:lnTo>
                  <a:lnTo>
                    <a:pt x="161683" y="129971"/>
                  </a:lnTo>
                  <a:lnTo>
                    <a:pt x="129984" y="161683"/>
                  </a:lnTo>
                  <a:lnTo>
                    <a:pt x="101219" y="196138"/>
                  </a:lnTo>
                  <a:lnTo>
                    <a:pt x="75615" y="233121"/>
                  </a:lnTo>
                  <a:lnTo>
                    <a:pt x="53378" y="272427"/>
                  </a:lnTo>
                  <a:lnTo>
                    <a:pt x="34721" y="313855"/>
                  </a:lnTo>
                  <a:lnTo>
                    <a:pt x="19850" y="357187"/>
                  </a:lnTo>
                  <a:lnTo>
                    <a:pt x="8953" y="402221"/>
                  </a:lnTo>
                  <a:lnTo>
                    <a:pt x="2273" y="448741"/>
                  </a:lnTo>
                  <a:lnTo>
                    <a:pt x="0" y="496544"/>
                  </a:lnTo>
                  <a:lnTo>
                    <a:pt x="2273" y="544449"/>
                  </a:lnTo>
                  <a:lnTo>
                    <a:pt x="8953" y="591070"/>
                  </a:lnTo>
                  <a:lnTo>
                    <a:pt x="19850" y="636181"/>
                  </a:lnTo>
                  <a:lnTo>
                    <a:pt x="34721" y="679577"/>
                  </a:lnTo>
                  <a:lnTo>
                    <a:pt x="53378" y="721067"/>
                  </a:lnTo>
                  <a:lnTo>
                    <a:pt x="75615" y="760425"/>
                  </a:lnTo>
                  <a:lnTo>
                    <a:pt x="101219" y="797445"/>
                  </a:lnTo>
                  <a:lnTo>
                    <a:pt x="129984" y="831938"/>
                  </a:lnTo>
                  <a:lnTo>
                    <a:pt x="161683" y="863676"/>
                  </a:lnTo>
                  <a:lnTo>
                    <a:pt x="196138" y="892454"/>
                  </a:lnTo>
                  <a:lnTo>
                    <a:pt x="233121" y="918070"/>
                  </a:lnTo>
                  <a:lnTo>
                    <a:pt x="272440" y="940320"/>
                  </a:lnTo>
                  <a:lnTo>
                    <a:pt x="313867" y="958989"/>
                  </a:lnTo>
                  <a:lnTo>
                    <a:pt x="357200" y="973874"/>
                  </a:lnTo>
                  <a:lnTo>
                    <a:pt x="402234" y="984758"/>
                  </a:lnTo>
                  <a:lnTo>
                    <a:pt x="448754" y="991438"/>
                  </a:lnTo>
                  <a:lnTo>
                    <a:pt x="467995" y="992365"/>
                  </a:lnTo>
                  <a:lnTo>
                    <a:pt x="467995" y="1543075"/>
                  </a:lnTo>
                  <a:lnTo>
                    <a:pt x="527799" y="1543075"/>
                  </a:lnTo>
                  <a:lnTo>
                    <a:pt x="527799" y="992238"/>
                  </a:lnTo>
                  <a:lnTo>
                    <a:pt x="544461" y="991438"/>
                  </a:lnTo>
                  <a:lnTo>
                    <a:pt x="591083" y="984758"/>
                  </a:lnTo>
                  <a:lnTo>
                    <a:pt x="636193" y="973874"/>
                  </a:lnTo>
                  <a:lnTo>
                    <a:pt x="679589" y="958989"/>
                  </a:lnTo>
                  <a:lnTo>
                    <a:pt x="721080" y="940320"/>
                  </a:lnTo>
                  <a:lnTo>
                    <a:pt x="760437" y="918070"/>
                  </a:lnTo>
                  <a:lnTo>
                    <a:pt x="797458" y="892454"/>
                  </a:lnTo>
                  <a:lnTo>
                    <a:pt x="831951" y="863676"/>
                  </a:lnTo>
                  <a:lnTo>
                    <a:pt x="863688" y="831938"/>
                  </a:lnTo>
                  <a:lnTo>
                    <a:pt x="892467" y="797445"/>
                  </a:lnTo>
                  <a:lnTo>
                    <a:pt x="918083" y="760425"/>
                  </a:lnTo>
                  <a:lnTo>
                    <a:pt x="940333" y="721067"/>
                  </a:lnTo>
                  <a:lnTo>
                    <a:pt x="959002" y="679577"/>
                  </a:lnTo>
                  <a:lnTo>
                    <a:pt x="973886" y="636181"/>
                  </a:lnTo>
                  <a:lnTo>
                    <a:pt x="984770" y="591070"/>
                  </a:lnTo>
                  <a:lnTo>
                    <a:pt x="991450" y="544449"/>
                  </a:lnTo>
                  <a:lnTo>
                    <a:pt x="993724" y="496544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33342" y="3663401"/>
              <a:ext cx="1856739" cy="558165"/>
            </a:xfrm>
            <a:custGeom>
              <a:avLst/>
              <a:gdLst/>
              <a:ahLst/>
              <a:cxnLst/>
              <a:rect l="l" t="t" r="r" b="b"/>
              <a:pathLst>
                <a:path w="1856740" h="558164">
                  <a:moveTo>
                    <a:pt x="928090" y="0"/>
                  </a:moveTo>
                  <a:lnTo>
                    <a:pt x="859346" y="759"/>
                  </a:lnTo>
                  <a:lnTo>
                    <a:pt x="791888" y="3001"/>
                  </a:lnTo>
                  <a:lnTo>
                    <a:pt x="725902" y="6673"/>
                  </a:lnTo>
                  <a:lnTo>
                    <a:pt x="661575" y="11723"/>
                  </a:lnTo>
                  <a:lnTo>
                    <a:pt x="599093" y="18098"/>
                  </a:lnTo>
                  <a:lnTo>
                    <a:pt x="538643" y="25744"/>
                  </a:lnTo>
                  <a:lnTo>
                    <a:pt x="480412" y="34609"/>
                  </a:lnTo>
                  <a:lnTo>
                    <a:pt x="424586" y="44639"/>
                  </a:lnTo>
                  <a:lnTo>
                    <a:pt x="371351" y="55783"/>
                  </a:lnTo>
                  <a:lnTo>
                    <a:pt x="320894" y="67987"/>
                  </a:lnTo>
                  <a:lnTo>
                    <a:pt x="273402" y="81199"/>
                  </a:lnTo>
                  <a:lnTo>
                    <a:pt x="229061" y="95364"/>
                  </a:lnTo>
                  <a:lnTo>
                    <a:pt x="188057" y="110432"/>
                  </a:lnTo>
                  <a:lnTo>
                    <a:pt x="150578" y="126348"/>
                  </a:lnTo>
                  <a:lnTo>
                    <a:pt x="86938" y="160515"/>
                  </a:lnTo>
                  <a:lnTo>
                    <a:pt x="39634" y="197443"/>
                  </a:lnTo>
                  <a:lnTo>
                    <a:pt x="10157" y="236708"/>
                  </a:lnTo>
                  <a:lnTo>
                    <a:pt x="0" y="277888"/>
                  </a:lnTo>
                  <a:lnTo>
                    <a:pt x="2570" y="298702"/>
                  </a:lnTo>
                  <a:lnTo>
                    <a:pt x="22574" y="339056"/>
                  </a:lnTo>
                  <a:lnTo>
                    <a:pt x="61151" y="377348"/>
                  </a:lnTo>
                  <a:lnTo>
                    <a:pt x="116810" y="413139"/>
                  </a:lnTo>
                  <a:lnTo>
                    <a:pt x="188057" y="445989"/>
                  </a:lnTo>
                  <a:lnTo>
                    <a:pt x="229061" y="461175"/>
                  </a:lnTo>
                  <a:lnTo>
                    <a:pt x="273402" y="475461"/>
                  </a:lnTo>
                  <a:lnTo>
                    <a:pt x="320894" y="488792"/>
                  </a:lnTo>
                  <a:lnTo>
                    <a:pt x="371351" y="501114"/>
                  </a:lnTo>
                  <a:lnTo>
                    <a:pt x="424586" y="512372"/>
                  </a:lnTo>
                  <a:lnTo>
                    <a:pt x="480412" y="522511"/>
                  </a:lnTo>
                  <a:lnTo>
                    <a:pt x="538643" y="531476"/>
                  </a:lnTo>
                  <a:lnTo>
                    <a:pt x="599093" y="539212"/>
                  </a:lnTo>
                  <a:lnTo>
                    <a:pt x="661575" y="545665"/>
                  </a:lnTo>
                  <a:lnTo>
                    <a:pt x="725902" y="550779"/>
                  </a:lnTo>
                  <a:lnTo>
                    <a:pt x="791888" y="554500"/>
                  </a:lnTo>
                  <a:lnTo>
                    <a:pt x="859346" y="556772"/>
                  </a:lnTo>
                  <a:lnTo>
                    <a:pt x="928090" y="557542"/>
                  </a:lnTo>
                  <a:lnTo>
                    <a:pt x="997568" y="556772"/>
                  </a:lnTo>
                  <a:lnTo>
                    <a:pt x="1065623" y="554500"/>
                  </a:lnTo>
                  <a:lnTo>
                    <a:pt x="1132079" y="550779"/>
                  </a:lnTo>
                  <a:lnTo>
                    <a:pt x="1196760" y="545665"/>
                  </a:lnTo>
                  <a:lnTo>
                    <a:pt x="1259490" y="539212"/>
                  </a:lnTo>
                  <a:lnTo>
                    <a:pt x="1320090" y="531476"/>
                  </a:lnTo>
                  <a:lnTo>
                    <a:pt x="1378386" y="522511"/>
                  </a:lnTo>
                  <a:lnTo>
                    <a:pt x="1434200" y="512372"/>
                  </a:lnTo>
                  <a:lnTo>
                    <a:pt x="1487355" y="501114"/>
                  </a:lnTo>
                  <a:lnTo>
                    <a:pt x="1537677" y="488792"/>
                  </a:lnTo>
                  <a:lnTo>
                    <a:pt x="1584986" y="475461"/>
                  </a:lnTo>
                  <a:lnTo>
                    <a:pt x="1629109" y="461175"/>
                  </a:lnTo>
                  <a:lnTo>
                    <a:pt x="1669867" y="445989"/>
                  </a:lnTo>
                  <a:lnTo>
                    <a:pt x="1707084" y="429959"/>
                  </a:lnTo>
                  <a:lnTo>
                    <a:pt x="1770190" y="395584"/>
                  </a:lnTo>
                  <a:lnTo>
                    <a:pt x="1817014" y="358488"/>
                  </a:lnTo>
                  <a:lnTo>
                    <a:pt x="1846144" y="319109"/>
                  </a:lnTo>
                  <a:lnTo>
                    <a:pt x="1856168" y="277888"/>
                  </a:lnTo>
                  <a:lnTo>
                    <a:pt x="1853633" y="257085"/>
                  </a:lnTo>
                  <a:lnTo>
                    <a:pt x="1833879" y="216810"/>
                  </a:lnTo>
                  <a:lnTo>
                    <a:pt x="1795725" y="178660"/>
                  </a:lnTo>
                  <a:lnTo>
                    <a:pt x="1740584" y="143060"/>
                  </a:lnTo>
                  <a:lnTo>
                    <a:pt x="1669867" y="110432"/>
                  </a:lnTo>
                  <a:lnTo>
                    <a:pt x="1629109" y="95364"/>
                  </a:lnTo>
                  <a:lnTo>
                    <a:pt x="1584986" y="81199"/>
                  </a:lnTo>
                  <a:lnTo>
                    <a:pt x="1537677" y="67987"/>
                  </a:lnTo>
                  <a:lnTo>
                    <a:pt x="1487355" y="55783"/>
                  </a:lnTo>
                  <a:lnTo>
                    <a:pt x="1434200" y="44639"/>
                  </a:lnTo>
                  <a:lnTo>
                    <a:pt x="1378386" y="34609"/>
                  </a:lnTo>
                  <a:lnTo>
                    <a:pt x="1320090" y="25744"/>
                  </a:lnTo>
                  <a:lnTo>
                    <a:pt x="1259490" y="18098"/>
                  </a:lnTo>
                  <a:lnTo>
                    <a:pt x="1196760" y="11723"/>
                  </a:lnTo>
                  <a:lnTo>
                    <a:pt x="1132079" y="6673"/>
                  </a:lnTo>
                  <a:lnTo>
                    <a:pt x="1065623" y="3001"/>
                  </a:lnTo>
                  <a:lnTo>
                    <a:pt x="997568" y="759"/>
                  </a:lnTo>
                  <a:lnTo>
                    <a:pt x="928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13306" y="3790088"/>
            <a:ext cx="1501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ahoma"/>
                <a:cs typeface="Tahoma"/>
              </a:rPr>
              <a:t>Palu,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35" dirty="0">
                <a:latin typeface="Tahoma"/>
                <a:cs typeface="Tahoma"/>
              </a:rPr>
              <a:t>Indonesia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193508" y="3628927"/>
            <a:ext cx="1985010" cy="1984375"/>
            <a:chOff x="7193508" y="3628927"/>
            <a:chExt cx="1985010" cy="1984375"/>
          </a:xfrm>
        </p:grpSpPr>
        <p:sp>
          <p:nvSpPr>
            <p:cNvPr id="13" name="object 13"/>
            <p:cNvSpPr/>
            <p:nvPr/>
          </p:nvSpPr>
          <p:spPr>
            <a:xfrm>
              <a:off x="7732192" y="4200372"/>
              <a:ext cx="993775" cy="1412875"/>
            </a:xfrm>
            <a:custGeom>
              <a:avLst/>
              <a:gdLst/>
              <a:ahLst/>
              <a:cxnLst/>
              <a:rect l="l" t="t" r="r" b="b"/>
              <a:pathLst>
                <a:path w="993775" h="1412875">
                  <a:moveTo>
                    <a:pt x="993724" y="915428"/>
                  </a:moveTo>
                  <a:lnTo>
                    <a:pt x="991450" y="867625"/>
                  </a:lnTo>
                  <a:lnTo>
                    <a:pt x="984745" y="821105"/>
                  </a:lnTo>
                  <a:lnTo>
                    <a:pt x="973836" y="776071"/>
                  </a:lnTo>
                  <a:lnTo>
                    <a:pt x="958926" y="732739"/>
                  </a:lnTo>
                  <a:lnTo>
                    <a:pt x="940219" y="691311"/>
                  </a:lnTo>
                  <a:lnTo>
                    <a:pt x="917930" y="652005"/>
                  </a:lnTo>
                  <a:lnTo>
                    <a:pt x="892289" y="615022"/>
                  </a:lnTo>
                  <a:lnTo>
                    <a:pt x="863473" y="580567"/>
                  </a:lnTo>
                  <a:lnTo>
                    <a:pt x="831697" y="548868"/>
                  </a:lnTo>
                  <a:lnTo>
                    <a:pt x="797204" y="520103"/>
                  </a:lnTo>
                  <a:lnTo>
                    <a:pt x="760158" y="494499"/>
                  </a:lnTo>
                  <a:lnTo>
                    <a:pt x="720801" y="472262"/>
                  </a:lnTo>
                  <a:lnTo>
                    <a:pt x="679335" y="453605"/>
                  </a:lnTo>
                  <a:lnTo>
                    <a:pt x="635965" y="438734"/>
                  </a:lnTo>
                  <a:lnTo>
                    <a:pt x="590905" y="427850"/>
                  </a:lnTo>
                  <a:lnTo>
                    <a:pt x="544372" y="421157"/>
                  </a:lnTo>
                  <a:lnTo>
                    <a:pt x="504050" y="419252"/>
                  </a:lnTo>
                  <a:lnTo>
                    <a:pt x="504050" y="0"/>
                  </a:lnTo>
                  <a:lnTo>
                    <a:pt x="444258" y="0"/>
                  </a:lnTo>
                  <a:lnTo>
                    <a:pt x="444258" y="421805"/>
                  </a:lnTo>
                  <a:lnTo>
                    <a:pt x="402234" y="427850"/>
                  </a:lnTo>
                  <a:lnTo>
                    <a:pt x="357200" y="438734"/>
                  </a:lnTo>
                  <a:lnTo>
                    <a:pt x="313867" y="453605"/>
                  </a:lnTo>
                  <a:lnTo>
                    <a:pt x="272440" y="472262"/>
                  </a:lnTo>
                  <a:lnTo>
                    <a:pt x="233121" y="494499"/>
                  </a:lnTo>
                  <a:lnTo>
                    <a:pt x="196138" y="520103"/>
                  </a:lnTo>
                  <a:lnTo>
                    <a:pt x="161683" y="548868"/>
                  </a:lnTo>
                  <a:lnTo>
                    <a:pt x="129984" y="580567"/>
                  </a:lnTo>
                  <a:lnTo>
                    <a:pt x="101219" y="615022"/>
                  </a:lnTo>
                  <a:lnTo>
                    <a:pt x="75615" y="652005"/>
                  </a:lnTo>
                  <a:lnTo>
                    <a:pt x="53378" y="691311"/>
                  </a:lnTo>
                  <a:lnTo>
                    <a:pt x="34721" y="732739"/>
                  </a:lnTo>
                  <a:lnTo>
                    <a:pt x="19850" y="776071"/>
                  </a:lnTo>
                  <a:lnTo>
                    <a:pt x="8953" y="821105"/>
                  </a:lnTo>
                  <a:lnTo>
                    <a:pt x="2273" y="867625"/>
                  </a:lnTo>
                  <a:lnTo>
                    <a:pt x="0" y="915428"/>
                  </a:lnTo>
                  <a:lnTo>
                    <a:pt x="2273" y="963345"/>
                  </a:lnTo>
                  <a:lnTo>
                    <a:pt x="8953" y="1009954"/>
                  </a:lnTo>
                  <a:lnTo>
                    <a:pt x="19850" y="1055065"/>
                  </a:lnTo>
                  <a:lnTo>
                    <a:pt x="34721" y="1098461"/>
                  </a:lnTo>
                  <a:lnTo>
                    <a:pt x="53378" y="1139952"/>
                  </a:lnTo>
                  <a:lnTo>
                    <a:pt x="75615" y="1179309"/>
                  </a:lnTo>
                  <a:lnTo>
                    <a:pt x="101219" y="1216342"/>
                  </a:lnTo>
                  <a:lnTo>
                    <a:pt x="129984" y="1250823"/>
                  </a:lnTo>
                  <a:lnTo>
                    <a:pt x="161683" y="1282560"/>
                  </a:lnTo>
                  <a:lnTo>
                    <a:pt x="196138" y="1311338"/>
                  </a:lnTo>
                  <a:lnTo>
                    <a:pt x="233121" y="1336954"/>
                  </a:lnTo>
                  <a:lnTo>
                    <a:pt x="272440" y="1359204"/>
                  </a:lnTo>
                  <a:lnTo>
                    <a:pt x="313867" y="1377873"/>
                  </a:lnTo>
                  <a:lnTo>
                    <a:pt x="357200" y="1392758"/>
                  </a:lnTo>
                  <a:lnTo>
                    <a:pt x="402234" y="1403642"/>
                  </a:lnTo>
                  <a:lnTo>
                    <a:pt x="448754" y="1410322"/>
                  </a:lnTo>
                  <a:lnTo>
                    <a:pt x="496557" y="1412595"/>
                  </a:lnTo>
                  <a:lnTo>
                    <a:pt x="544372" y="1410322"/>
                  </a:lnTo>
                  <a:lnTo>
                    <a:pt x="590905" y="1403642"/>
                  </a:lnTo>
                  <a:lnTo>
                    <a:pt x="635965" y="1392758"/>
                  </a:lnTo>
                  <a:lnTo>
                    <a:pt x="679335" y="1377873"/>
                  </a:lnTo>
                  <a:lnTo>
                    <a:pt x="720801" y="1359204"/>
                  </a:lnTo>
                  <a:lnTo>
                    <a:pt x="760158" y="1336954"/>
                  </a:lnTo>
                  <a:lnTo>
                    <a:pt x="797204" y="1311338"/>
                  </a:lnTo>
                  <a:lnTo>
                    <a:pt x="831697" y="1282560"/>
                  </a:lnTo>
                  <a:lnTo>
                    <a:pt x="863473" y="1250823"/>
                  </a:lnTo>
                  <a:lnTo>
                    <a:pt x="892289" y="1216342"/>
                  </a:lnTo>
                  <a:lnTo>
                    <a:pt x="917930" y="1179309"/>
                  </a:lnTo>
                  <a:lnTo>
                    <a:pt x="940219" y="1139952"/>
                  </a:lnTo>
                  <a:lnTo>
                    <a:pt x="958926" y="1098461"/>
                  </a:lnTo>
                  <a:lnTo>
                    <a:pt x="973836" y="1055065"/>
                  </a:lnTo>
                  <a:lnTo>
                    <a:pt x="984745" y="1009954"/>
                  </a:lnTo>
                  <a:lnTo>
                    <a:pt x="991450" y="963345"/>
                  </a:lnTo>
                  <a:lnTo>
                    <a:pt x="993724" y="91542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93508" y="3628927"/>
              <a:ext cx="1985010" cy="550545"/>
            </a:xfrm>
            <a:custGeom>
              <a:avLst/>
              <a:gdLst/>
              <a:ahLst/>
              <a:cxnLst/>
              <a:rect l="l" t="t" r="r" b="b"/>
              <a:pathLst>
                <a:path w="1985009" h="550545">
                  <a:moveTo>
                    <a:pt x="992276" y="0"/>
                  </a:moveTo>
                  <a:lnTo>
                    <a:pt x="921192" y="685"/>
                  </a:lnTo>
                  <a:lnTo>
                    <a:pt x="851492" y="2711"/>
                  </a:lnTo>
                  <a:lnTo>
                    <a:pt x="783341" y="6032"/>
                  </a:lnTo>
                  <a:lnTo>
                    <a:pt x="716904" y="10602"/>
                  </a:lnTo>
                  <a:lnTo>
                    <a:pt x="652346" y="16376"/>
                  </a:lnTo>
                  <a:lnTo>
                    <a:pt x="589833" y="23307"/>
                  </a:lnTo>
                  <a:lnTo>
                    <a:pt x="529530" y="31352"/>
                  </a:lnTo>
                  <a:lnTo>
                    <a:pt x="471602" y="40462"/>
                  </a:lnTo>
                  <a:lnTo>
                    <a:pt x="416214" y="50594"/>
                  </a:lnTo>
                  <a:lnTo>
                    <a:pt x="363531" y="61702"/>
                  </a:lnTo>
                  <a:lnTo>
                    <a:pt x="313719" y="73739"/>
                  </a:lnTo>
                  <a:lnTo>
                    <a:pt x="266942" y="86660"/>
                  </a:lnTo>
                  <a:lnTo>
                    <a:pt x="223366" y="100420"/>
                  </a:lnTo>
                  <a:lnTo>
                    <a:pt x="183157" y="114973"/>
                  </a:lnTo>
                  <a:lnTo>
                    <a:pt x="146478" y="130274"/>
                  </a:lnTo>
                  <a:lnTo>
                    <a:pt x="84376" y="162934"/>
                  </a:lnTo>
                  <a:lnTo>
                    <a:pt x="38381" y="198035"/>
                  </a:lnTo>
                  <a:lnTo>
                    <a:pt x="9815" y="235214"/>
                  </a:lnTo>
                  <a:lnTo>
                    <a:pt x="0" y="274104"/>
                  </a:lnTo>
                  <a:lnTo>
                    <a:pt x="2481" y="293749"/>
                  </a:lnTo>
                  <a:lnTo>
                    <a:pt x="21837" y="331901"/>
                  </a:lnTo>
                  <a:lnTo>
                    <a:pt x="59283" y="368217"/>
                  </a:lnTo>
                  <a:lnTo>
                    <a:pt x="113496" y="402320"/>
                  </a:lnTo>
                  <a:lnTo>
                    <a:pt x="183157" y="433829"/>
                  </a:lnTo>
                  <a:lnTo>
                    <a:pt x="223366" y="448493"/>
                  </a:lnTo>
                  <a:lnTo>
                    <a:pt x="266942" y="462366"/>
                  </a:lnTo>
                  <a:lnTo>
                    <a:pt x="313719" y="475402"/>
                  </a:lnTo>
                  <a:lnTo>
                    <a:pt x="363531" y="487552"/>
                  </a:lnTo>
                  <a:lnTo>
                    <a:pt x="416214" y="498770"/>
                  </a:lnTo>
                  <a:lnTo>
                    <a:pt x="471602" y="509009"/>
                  </a:lnTo>
                  <a:lnTo>
                    <a:pt x="529530" y="518220"/>
                  </a:lnTo>
                  <a:lnTo>
                    <a:pt x="589833" y="526357"/>
                  </a:lnTo>
                  <a:lnTo>
                    <a:pt x="652346" y="533372"/>
                  </a:lnTo>
                  <a:lnTo>
                    <a:pt x="716904" y="539217"/>
                  </a:lnTo>
                  <a:lnTo>
                    <a:pt x="783341" y="543846"/>
                  </a:lnTo>
                  <a:lnTo>
                    <a:pt x="851492" y="547211"/>
                  </a:lnTo>
                  <a:lnTo>
                    <a:pt x="921192" y="549265"/>
                  </a:lnTo>
                  <a:lnTo>
                    <a:pt x="992276" y="549960"/>
                  </a:lnTo>
                  <a:lnTo>
                    <a:pt x="1063361" y="549265"/>
                  </a:lnTo>
                  <a:lnTo>
                    <a:pt x="1133063" y="547211"/>
                  </a:lnTo>
                  <a:lnTo>
                    <a:pt x="1201215" y="543846"/>
                  </a:lnTo>
                  <a:lnTo>
                    <a:pt x="1267653" y="539217"/>
                  </a:lnTo>
                  <a:lnTo>
                    <a:pt x="1332212" y="533372"/>
                  </a:lnTo>
                  <a:lnTo>
                    <a:pt x="1394726" y="526357"/>
                  </a:lnTo>
                  <a:lnTo>
                    <a:pt x="1455030" y="518220"/>
                  </a:lnTo>
                  <a:lnTo>
                    <a:pt x="1512959" y="509009"/>
                  </a:lnTo>
                  <a:lnTo>
                    <a:pt x="1568348" y="498770"/>
                  </a:lnTo>
                  <a:lnTo>
                    <a:pt x="1621031" y="487552"/>
                  </a:lnTo>
                  <a:lnTo>
                    <a:pt x="1670844" y="475402"/>
                  </a:lnTo>
                  <a:lnTo>
                    <a:pt x="1717621" y="462366"/>
                  </a:lnTo>
                  <a:lnTo>
                    <a:pt x="1761197" y="448493"/>
                  </a:lnTo>
                  <a:lnTo>
                    <a:pt x="1801407" y="433829"/>
                  </a:lnTo>
                  <a:lnTo>
                    <a:pt x="1838086" y="418422"/>
                  </a:lnTo>
                  <a:lnTo>
                    <a:pt x="1900188" y="385569"/>
                  </a:lnTo>
                  <a:lnTo>
                    <a:pt x="1946183" y="350312"/>
                  </a:lnTo>
                  <a:lnTo>
                    <a:pt x="1974749" y="313031"/>
                  </a:lnTo>
                  <a:lnTo>
                    <a:pt x="1984565" y="274104"/>
                  </a:lnTo>
                  <a:lnTo>
                    <a:pt x="1982084" y="254468"/>
                  </a:lnTo>
                  <a:lnTo>
                    <a:pt x="1962727" y="216388"/>
                  </a:lnTo>
                  <a:lnTo>
                    <a:pt x="1925282" y="180202"/>
                  </a:lnTo>
                  <a:lnTo>
                    <a:pt x="1871068" y="146276"/>
                  </a:lnTo>
                  <a:lnTo>
                    <a:pt x="1801407" y="114973"/>
                  </a:lnTo>
                  <a:lnTo>
                    <a:pt x="1761197" y="100420"/>
                  </a:lnTo>
                  <a:lnTo>
                    <a:pt x="1717621" y="86660"/>
                  </a:lnTo>
                  <a:lnTo>
                    <a:pt x="1670844" y="73739"/>
                  </a:lnTo>
                  <a:lnTo>
                    <a:pt x="1621031" y="61702"/>
                  </a:lnTo>
                  <a:lnTo>
                    <a:pt x="1568348" y="50594"/>
                  </a:lnTo>
                  <a:lnTo>
                    <a:pt x="1512959" y="40462"/>
                  </a:lnTo>
                  <a:lnTo>
                    <a:pt x="1455030" y="31352"/>
                  </a:lnTo>
                  <a:lnTo>
                    <a:pt x="1394726" y="23307"/>
                  </a:lnTo>
                  <a:lnTo>
                    <a:pt x="1332212" y="16376"/>
                  </a:lnTo>
                  <a:lnTo>
                    <a:pt x="1267653" y="10602"/>
                  </a:lnTo>
                  <a:lnTo>
                    <a:pt x="1201215" y="6032"/>
                  </a:lnTo>
                  <a:lnTo>
                    <a:pt x="1133063" y="2711"/>
                  </a:lnTo>
                  <a:lnTo>
                    <a:pt x="1063361" y="685"/>
                  </a:lnTo>
                  <a:lnTo>
                    <a:pt x="992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52690" y="3757965"/>
            <a:ext cx="21031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Sunda</a:t>
            </a:r>
            <a:r>
              <a:rPr sz="1600" spc="-10" dirty="0">
                <a:latin typeface="Calibri"/>
                <a:cs typeface="Calibri"/>
              </a:rPr>
              <a:t> strait,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Indonesia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490616" y="3632151"/>
            <a:ext cx="1985645" cy="1484630"/>
            <a:chOff x="9490616" y="3632151"/>
            <a:chExt cx="1985645" cy="1484630"/>
          </a:xfrm>
        </p:grpSpPr>
        <p:sp>
          <p:nvSpPr>
            <p:cNvPr id="17" name="object 17"/>
            <p:cNvSpPr/>
            <p:nvPr/>
          </p:nvSpPr>
          <p:spPr>
            <a:xfrm>
              <a:off x="9986086" y="4008653"/>
              <a:ext cx="993775" cy="1108075"/>
            </a:xfrm>
            <a:custGeom>
              <a:avLst/>
              <a:gdLst/>
              <a:ahLst/>
              <a:cxnLst/>
              <a:rect l="l" t="t" r="r" b="b"/>
              <a:pathLst>
                <a:path w="993775" h="1108075">
                  <a:moveTo>
                    <a:pt x="993724" y="743381"/>
                  </a:moveTo>
                  <a:lnTo>
                    <a:pt x="990803" y="703719"/>
                  </a:lnTo>
                  <a:lnTo>
                    <a:pt x="982243" y="665289"/>
                  </a:lnTo>
                  <a:lnTo>
                    <a:pt x="968349" y="628307"/>
                  </a:lnTo>
                  <a:lnTo>
                    <a:pt x="949426" y="593013"/>
                  </a:lnTo>
                  <a:lnTo>
                    <a:pt x="925791" y="559612"/>
                  </a:lnTo>
                  <a:lnTo>
                    <a:pt x="897724" y="528345"/>
                  </a:lnTo>
                  <a:lnTo>
                    <a:pt x="865555" y="499427"/>
                  </a:lnTo>
                  <a:lnTo>
                    <a:pt x="829576" y="473062"/>
                  </a:lnTo>
                  <a:lnTo>
                    <a:pt x="790105" y="449503"/>
                  </a:lnTo>
                  <a:lnTo>
                    <a:pt x="747433" y="428955"/>
                  </a:lnTo>
                  <a:lnTo>
                    <a:pt x="701878" y="411645"/>
                  </a:lnTo>
                  <a:lnTo>
                    <a:pt x="653732" y="397789"/>
                  </a:lnTo>
                  <a:lnTo>
                    <a:pt x="603313" y="387629"/>
                  </a:lnTo>
                  <a:lnTo>
                    <a:pt x="550926" y="381355"/>
                  </a:lnTo>
                  <a:lnTo>
                    <a:pt x="526757" y="380403"/>
                  </a:lnTo>
                  <a:lnTo>
                    <a:pt x="526757" y="0"/>
                  </a:lnTo>
                  <a:lnTo>
                    <a:pt x="466953" y="0"/>
                  </a:lnTo>
                  <a:lnTo>
                    <a:pt x="466953" y="380403"/>
                  </a:lnTo>
                  <a:lnTo>
                    <a:pt x="442696" y="381355"/>
                  </a:lnTo>
                  <a:lnTo>
                    <a:pt x="390220" y="387629"/>
                  </a:lnTo>
                  <a:lnTo>
                    <a:pt x="339750" y="397789"/>
                  </a:lnTo>
                  <a:lnTo>
                    <a:pt x="291579" y="411645"/>
                  </a:lnTo>
                  <a:lnTo>
                    <a:pt x="246011" y="428955"/>
                  </a:lnTo>
                  <a:lnTo>
                    <a:pt x="203339" y="449503"/>
                  </a:lnTo>
                  <a:lnTo>
                    <a:pt x="163893" y="473062"/>
                  </a:lnTo>
                  <a:lnTo>
                    <a:pt x="127952" y="499427"/>
                  </a:lnTo>
                  <a:lnTo>
                    <a:pt x="95808" y="528345"/>
                  </a:lnTo>
                  <a:lnTo>
                    <a:pt x="67792" y="559612"/>
                  </a:lnTo>
                  <a:lnTo>
                    <a:pt x="44196" y="593013"/>
                  </a:lnTo>
                  <a:lnTo>
                    <a:pt x="25311" y="628307"/>
                  </a:lnTo>
                  <a:lnTo>
                    <a:pt x="11455" y="665289"/>
                  </a:lnTo>
                  <a:lnTo>
                    <a:pt x="2908" y="703719"/>
                  </a:lnTo>
                  <a:lnTo>
                    <a:pt x="0" y="743381"/>
                  </a:lnTo>
                  <a:lnTo>
                    <a:pt x="2908" y="783132"/>
                  </a:lnTo>
                  <a:lnTo>
                    <a:pt x="11455" y="821639"/>
                  </a:lnTo>
                  <a:lnTo>
                    <a:pt x="25311" y="858672"/>
                  </a:lnTo>
                  <a:lnTo>
                    <a:pt x="44196" y="894029"/>
                  </a:lnTo>
                  <a:lnTo>
                    <a:pt x="67792" y="927468"/>
                  </a:lnTo>
                  <a:lnTo>
                    <a:pt x="95808" y="958773"/>
                  </a:lnTo>
                  <a:lnTo>
                    <a:pt x="127952" y="987717"/>
                  </a:lnTo>
                  <a:lnTo>
                    <a:pt x="163893" y="1014095"/>
                  </a:lnTo>
                  <a:lnTo>
                    <a:pt x="203339" y="1037678"/>
                  </a:lnTo>
                  <a:lnTo>
                    <a:pt x="246011" y="1058240"/>
                  </a:lnTo>
                  <a:lnTo>
                    <a:pt x="291579" y="1075550"/>
                  </a:lnTo>
                  <a:lnTo>
                    <a:pt x="339750" y="1089406"/>
                  </a:lnTo>
                  <a:lnTo>
                    <a:pt x="390220" y="1099578"/>
                  </a:lnTo>
                  <a:lnTo>
                    <a:pt x="442696" y="1105852"/>
                  </a:lnTo>
                  <a:lnTo>
                    <a:pt x="496862" y="1107986"/>
                  </a:lnTo>
                  <a:lnTo>
                    <a:pt x="550926" y="1105852"/>
                  </a:lnTo>
                  <a:lnTo>
                    <a:pt x="603313" y="1099578"/>
                  </a:lnTo>
                  <a:lnTo>
                    <a:pt x="653732" y="1089406"/>
                  </a:lnTo>
                  <a:lnTo>
                    <a:pt x="701878" y="1075550"/>
                  </a:lnTo>
                  <a:lnTo>
                    <a:pt x="747433" y="1058240"/>
                  </a:lnTo>
                  <a:lnTo>
                    <a:pt x="790105" y="1037678"/>
                  </a:lnTo>
                  <a:lnTo>
                    <a:pt x="829576" y="1014095"/>
                  </a:lnTo>
                  <a:lnTo>
                    <a:pt x="865555" y="987717"/>
                  </a:lnTo>
                  <a:lnTo>
                    <a:pt x="897724" y="958773"/>
                  </a:lnTo>
                  <a:lnTo>
                    <a:pt x="925791" y="927468"/>
                  </a:lnTo>
                  <a:lnTo>
                    <a:pt x="949426" y="894029"/>
                  </a:lnTo>
                  <a:lnTo>
                    <a:pt x="968349" y="858672"/>
                  </a:lnTo>
                  <a:lnTo>
                    <a:pt x="982243" y="821639"/>
                  </a:lnTo>
                  <a:lnTo>
                    <a:pt x="990803" y="783132"/>
                  </a:lnTo>
                  <a:lnTo>
                    <a:pt x="993724" y="743381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96966" y="3638501"/>
              <a:ext cx="1972945" cy="539115"/>
            </a:xfrm>
            <a:custGeom>
              <a:avLst/>
              <a:gdLst/>
              <a:ahLst/>
              <a:cxnLst/>
              <a:rect l="l" t="t" r="r" b="b"/>
              <a:pathLst>
                <a:path w="1972945" h="539114">
                  <a:moveTo>
                    <a:pt x="1703285" y="0"/>
                  </a:moveTo>
                  <a:lnTo>
                    <a:pt x="0" y="0"/>
                  </a:lnTo>
                  <a:lnTo>
                    <a:pt x="269303" y="269303"/>
                  </a:lnTo>
                  <a:lnTo>
                    <a:pt x="0" y="538607"/>
                  </a:lnTo>
                  <a:lnTo>
                    <a:pt x="1703285" y="538607"/>
                  </a:lnTo>
                  <a:lnTo>
                    <a:pt x="1972589" y="269303"/>
                  </a:lnTo>
                  <a:lnTo>
                    <a:pt x="170328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96966" y="3638501"/>
              <a:ext cx="1972945" cy="539115"/>
            </a:xfrm>
            <a:custGeom>
              <a:avLst/>
              <a:gdLst/>
              <a:ahLst/>
              <a:cxnLst/>
              <a:rect l="l" t="t" r="r" b="b"/>
              <a:pathLst>
                <a:path w="1972945" h="539114">
                  <a:moveTo>
                    <a:pt x="0" y="0"/>
                  </a:moveTo>
                  <a:lnTo>
                    <a:pt x="1703285" y="0"/>
                  </a:lnTo>
                  <a:lnTo>
                    <a:pt x="1972589" y="269303"/>
                  </a:lnTo>
                  <a:lnTo>
                    <a:pt x="1703285" y="538607"/>
                  </a:lnTo>
                  <a:lnTo>
                    <a:pt x="0" y="538607"/>
                  </a:lnTo>
                  <a:lnTo>
                    <a:pt x="269303" y="269303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057365" y="3640344"/>
            <a:ext cx="888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0" dirty="0">
                <a:solidFill>
                  <a:srgbClr val="FFFFFF"/>
                </a:solidFill>
                <a:latin typeface="Calibri"/>
                <a:cs typeface="Calibri"/>
              </a:rPr>
              <a:t>Tonga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351334" y="2705493"/>
            <a:ext cx="1170305" cy="1475740"/>
            <a:chOff x="3351334" y="2705493"/>
            <a:chExt cx="1170305" cy="1475740"/>
          </a:xfrm>
        </p:grpSpPr>
        <p:sp>
          <p:nvSpPr>
            <p:cNvPr id="22" name="object 22"/>
            <p:cNvSpPr/>
            <p:nvPr/>
          </p:nvSpPr>
          <p:spPr>
            <a:xfrm>
              <a:off x="3854132" y="2705493"/>
              <a:ext cx="60325" cy="988694"/>
            </a:xfrm>
            <a:custGeom>
              <a:avLst/>
              <a:gdLst/>
              <a:ahLst/>
              <a:cxnLst/>
              <a:rect l="l" t="t" r="r" b="b"/>
              <a:pathLst>
                <a:path w="60325" h="988695">
                  <a:moveTo>
                    <a:pt x="59791" y="0"/>
                  </a:moveTo>
                  <a:lnTo>
                    <a:pt x="0" y="0"/>
                  </a:lnTo>
                  <a:lnTo>
                    <a:pt x="0" y="988225"/>
                  </a:lnTo>
                  <a:lnTo>
                    <a:pt x="59791" y="988225"/>
                  </a:lnTo>
                  <a:lnTo>
                    <a:pt x="5979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51334" y="3682566"/>
              <a:ext cx="1170305" cy="498475"/>
            </a:xfrm>
            <a:custGeom>
              <a:avLst/>
              <a:gdLst/>
              <a:ahLst/>
              <a:cxnLst/>
              <a:rect l="l" t="t" r="r" b="b"/>
              <a:pathLst>
                <a:path w="1170304" h="498475">
                  <a:moveTo>
                    <a:pt x="584987" y="0"/>
                  </a:moveTo>
                  <a:lnTo>
                    <a:pt x="521057" y="1451"/>
                  </a:lnTo>
                  <a:lnTo>
                    <a:pt x="459167" y="5707"/>
                  </a:lnTo>
                  <a:lnTo>
                    <a:pt x="399668" y="12618"/>
                  </a:lnTo>
                  <a:lnTo>
                    <a:pt x="342912" y="22035"/>
                  </a:lnTo>
                  <a:lnTo>
                    <a:pt x="289249" y="33809"/>
                  </a:lnTo>
                  <a:lnTo>
                    <a:pt x="239031" y="47791"/>
                  </a:lnTo>
                  <a:lnTo>
                    <a:pt x="192609" y="63831"/>
                  </a:lnTo>
                  <a:lnTo>
                    <a:pt x="150333" y="81781"/>
                  </a:lnTo>
                  <a:lnTo>
                    <a:pt x="112555" y="101492"/>
                  </a:lnTo>
                  <a:lnTo>
                    <a:pt x="79626" y="122815"/>
                  </a:lnTo>
                  <a:lnTo>
                    <a:pt x="29718" y="169699"/>
                  </a:lnTo>
                  <a:lnTo>
                    <a:pt x="3419" y="221241"/>
                  </a:lnTo>
                  <a:lnTo>
                    <a:pt x="0" y="248386"/>
                  </a:lnTo>
                  <a:lnTo>
                    <a:pt x="3419" y="275551"/>
                  </a:lnTo>
                  <a:lnTo>
                    <a:pt x="29718" y="327238"/>
                  </a:lnTo>
                  <a:lnTo>
                    <a:pt x="79626" y="374369"/>
                  </a:lnTo>
                  <a:lnTo>
                    <a:pt x="112555" y="395839"/>
                  </a:lnTo>
                  <a:lnTo>
                    <a:pt x="150333" y="415705"/>
                  </a:lnTo>
                  <a:lnTo>
                    <a:pt x="192609" y="433814"/>
                  </a:lnTo>
                  <a:lnTo>
                    <a:pt x="239031" y="450010"/>
                  </a:lnTo>
                  <a:lnTo>
                    <a:pt x="289249" y="464139"/>
                  </a:lnTo>
                  <a:lnTo>
                    <a:pt x="342912" y="476046"/>
                  </a:lnTo>
                  <a:lnTo>
                    <a:pt x="399668" y="485577"/>
                  </a:lnTo>
                  <a:lnTo>
                    <a:pt x="459167" y="492575"/>
                  </a:lnTo>
                  <a:lnTo>
                    <a:pt x="521057" y="496888"/>
                  </a:lnTo>
                  <a:lnTo>
                    <a:pt x="584987" y="498360"/>
                  </a:lnTo>
                  <a:lnTo>
                    <a:pt x="648917" y="496888"/>
                  </a:lnTo>
                  <a:lnTo>
                    <a:pt x="710807" y="492575"/>
                  </a:lnTo>
                  <a:lnTo>
                    <a:pt x="770306" y="485577"/>
                  </a:lnTo>
                  <a:lnTo>
                    <a:pt x="827062" y="476046"/>
                  </a:lnTo>
                  <a:lnTo>
                    <a:pt x="880725" y="464139"/>
                  </a:lnTo>
                  <a:lnTo>
                    <a:pt x="930943" y="450010"/>
                  </a:lnTo>
                  <a:lnTo>
                    <a:pt x="977365" y="433814"/>
                  </a:lnTo>
                  <a:lnTo>
                    <a:pt x="1019641" y="415705"/>
                  </a:lnTo>
                  <a:lnTo>
                    <a:pt x="1057419" y="395839"/>
                  </a:lnTo>
                  <a:lnTo>
                    <a:pt x="1090348" y="374369"/>
                  </a:lnTo>
                  <a:lnTo>
                    <a:pt x="1140256" y="327238"/>
                  </a:lnTo>
                  <a:lnTo>
                    <a:pt x="1166555" y="275551"/>
                  </a:lnTo>
                  <a:lnTo>
                    <a:pt x="1169974" y="248386"/>
                  </a:lnTo>
                  <a:lnTo>
                    <a:pt x="1166555" y="221241"/>
                  </a:lnTo>
                  <a:lnTo>
                    <a:pt x="1140256" y="169699"/>
                  </a:lnTo>
                  <a:lnTo>
                    <a:pt x="1090348" y="122815"/>
                  </a:lnTo>
                  <a:lnTo>
                    <a:pt x="1057419" y="101492"/>
                  </a:lnTo>
                  <a:lnTo>
                    <a:pt x="1019641" y="81781"/>
                  </a:lnTo>
                  <a:lnTo>
                    <a:pt x="977365" y="63831"/>
                  </a:lnTo>
                  <a:lnTo>
                    <a:pt x="930943" y="47791"/>
                  </a:lnTo>
                  <a:lnTo>
                    <a:pt x="880725" y="33809"/>
                  </a:lnTo>
                  <a:lnTo>
                    <a:pt x="827062" y="22035"/>
                  </a:lnTo>
                  <a:lnTo>
                    <a:pt x="770306" y="12618"/>
                  </a:lnTo>
                  <a:lnTo>
                    <a:pt x="710807" y="5707"/>
                  </a:lnTo>
                  <a:lnTo>
                    <a:pt x="648917" y="1451"/>
                  </a:lnTo>
                  <a:lnTo>
                    <a:pt x="584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514004" y="3701902"/>
            <a:ext cx="848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65" dirty="0">
                <a:latin typeface="Tahoma"/>
                <a:cs typeface="Tahoma"/>
              </a:rPr>
              <a:t>2011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91049" y="2125632"/>
            <a:ext cx="1246505" cy="1058545"/>
          </a:xfrm>
          <a:custGeom>
            <a:avLst/>
            <a:gdLst/>
            <a:ahLst/>
            <a:cxnLst/>
            <a:rect l="l" t="t" r="r" b="b"/>
            <a:pathLst>
              <a:path w="1246504" h="1058545">
                <a:moveTo>
                  <a:pt x="622731" y="0"/>
                </a:moveTo>
                <a:lnTo>
                  <a:pt x="571676" y="1754"/>
                </a:lnTo>
                <a:lnTo>
                  <a:pt x="521754" y="6926"/>
                </a:lnTo>
                <a:lnTo>
                  <a:pt x="473126" y="15379"/>
                </a:lnTo>
                <a:lnTo>
                  <a:pt x="425952" y="26976"/>
                </a:lnTo>
                <a:lnTo>
                  <a:pt x="380393" y="41582"/>
                </a:lnTo>
                <a:lnTo>
                  <a:pt x="336610" y="59061"/>
                </a:lnTo>
                <a:lnTo>
                  <a:pt x="294763" y="79274"/>
                </a:lnTo>
                <a:lnTo>
                  <a:pt x="255013" y="102087"/>
                </a:lnTo>
                <a:lnTo>
                  <a:pt x="217520" y="127363"/>
                </a:lnTo>
                <a:lnTo>
                  <a:pt x="182445" y="154965"/>
                </a:lnTo>
                <a:lnTo>
                  <a:pt x="149948" y="184757"/>
                </a:lnTo>
                <a:lnTo>
                  <a:pt x="120190" y="216603"/>
                </a:lnTo>
                <a:lnTo>
                  <a:pt x="93332" y="250365"/>
                </a:lnTo>
                <a:lnTo>
                  <a:pt x="69533" y="285909"/>
                </a:lnTo>
                <a:lnTo>
                  <a:pt x="48956" y="323097"/>
                </a:lnTo>
                <a:lnTo>
                  <a:pt x="31760" y="361793"/>
                </a:lnTo>
                <a:lnTo>
                  <a:pt x="18106" y="401861"/>
                </a:lnTo>
                <a:lnTo>
                  <a:pt x="8154" y="443163"/>
                </a:lnTo>
                <a:lnTo>
                  <a:pt x="2065" y="485565"/>
                </a:lnTo>
                <a:lnTo>
                  <a:pt x="0" y="528929"/>
                </a:lnTo>
                <a:lnTo>
                  <a:pt x="2065" y="572389"/>
                </a:lnTo>
                <a:lnTo>
                  <a:pt x="8154" y="614877"/>
                </a:lnTo>
                <a:lnTo>
                  <a:pt x="18106" y="656257"/>
                </a:lnTo>
                <a:lnTo>
                  <a:pt x="31760" y="696392"/>
                </a:lnTo>
                <a:lnTo>
                  <a:pt x="48956" y="735148"/>
                </a:lnTo>
                <a:lnTo>
                  <a:pt x="69533" y="772389"/>
                </a:lnTo>
                <a:lnTo>
                  <a:pt x="93332" y="807977"/>
                </a:lnTo>
                <a:lnTo>
                  <a:pt x="120190" y="841779"/>
                </a:lnTo>
                <a:lnTo>
                  <a:pt x="149948" y="873657"/>
                </a:lnTo>
                <a:lnTo>
                  <a:pt x="182445" y="903476"/>
                </a:lnTo>
                <a:lnTo>
                  <a:pt x="217520" y="931100"/>
                </a:lnTo>
                <a:lnTo>
                  <a:pt x="255013" y="956393"/>
                </a:lnTo>
                <a:lnTo>
                  <a:pt x="294763" y="979219"/>
                </a:lnTo>
                <a:lnTo>
                  <a:pt x="336610" y="999443"/>
                </a:lnTo>
                <a:lnTo>
                  <a:pt x="380393" y="1016928"/>
                </a:lnTo>
                <a:lnTo>
                  <a:pt x="425952" y="1031538"/>
                </a:lnTo>
                <a:lnTo>
                  <a:pt x="473126" y="1043139"/>
                </a:lnTo>
                <a:lnTo>
                  <a:pt x="521754" y="1051593"/>
                </a:lnTo>
                <a:lnTo>
                  <a:pt x="571676" y="1056765"/>
                </a:lnTo>
                <a:lnTo>
                  <a:pt x="622731" y="1058519"/>
                </a:lnTo>
                <a:lnTo>
                  <a:pt x="673897" y="1056765"/>
                </a:lnTo>
                <a:lnTo>
                  <a:pt x="723918" y="1051593"/>
                </a:lnTo>
                <a:lnTo>
                  <a:pt x="772636" y="1043139"/>
                </a:lnTo>
                <a:lnTo>
                  <a:pt x="819888" y="1031538"/>
                </a:lnTo>
                <a:lnTo>
                  <a:pt x="865517" y="1016928"/>
                </a:lnTo>
                <a:lnTo>
                  <a:pt x="909361" y="999443"/>
                </a:lnTo>
                <a:lnTo>
                  <a:pt x="951261" y="979219"/>
                </a:lnTo>
                <a:lnTo>
                  <a:pt x="991057" y="956393"/>
                </a:lnTo>
                <a:lnTo>
                  <a:pt x="1028589" y="931100"/>
                </a:lnTo>
                <a:lnTo>
                  <a:pt x="1063696" y="903476"/>
                </a:lnTo>
                <a:lnTo>
                  <a:pt x="1096219" y="873657"/>
                </a:lnTo>
                <a:lnTo>
                  <a:pt x="1125998" y="841779"/>
                </a:lnTo>
                <a:lnTo>
                  <a:pt x="1152872" y="807977"/>
                </a:lnTo>
                <a:lnTo>
                  <a:pt x="1176683" y="772389"/>
                </a:lnTo>
                <a:lnTo>
                  <a:pt x="1197269" y="735148"/>
                </a:lnTo>
                <a:lnTo>
                  <a:pt x="1214471" y="696392"/>
                </a:lnTo>
                <a:lnTo>
                  <a:pt x="1228129" y="656257"/>
                </a:lnTo>
                <a:lnTo>
                  <a:pt x="1238083" y="614877"/>
                </a:lnTo>
                <a:lnTo>
                  <a:pt x="1244172" y="572389"/>
                </a:lnTo>
                <a:lnTo>
                  <a:pt x="1246238" y="528929"/>
                </a:lnTo>
                <a:lnTo>
                  <a:pt x="1244172" y="485565"/>
                </a:lnTo>
                <a:lnTo>
                  <a:pt x="1238083" y="443163"/>
                </a:lnTo>
                <a:lnTo>
                  <a:pt x="1228129" y="401861"/>
                </a:lnTo>
                <a:lnTo>
                  <a:pt x="1214471" y="361793"/>
                </a:lnTo>
                <a:lnTo>
                  <a:pt x="1197269" y="323097"/>
                </a:lnTo>
                <a:lnTo>
                  <a:pt x="1176683" y="285909"/>
                </a:lnTo>
                <a:lnTo>
                  <a:pt x="1152872" y="250365"/>
                </a:lnTo>
                <a:lnTo>
                  <a:pt x="1125998" y="216603"/>
                </a:lnTo>
                <a:lnTo>
                  <a:pt x="1096219" y="184757"/>
                </a:lnTo>
                <a:lnTo>
                  <a:pt x="1063696" y="154965"/>
                </a:lnTo>
                <a:lnTo>
                  <a:pt x="1028589" y="127363"/>
                </a:lnTo>
                <a:lnTo>
                  <a:pt x="991057" y="102087"/>
                </a:lnTo>
                <a:lnTo>
                  <a:pt x="951261" y="79274"/>
                </a:lnTo>
                <a:lnTo>
                  <a:pt x="909361" y="59061"/>
                </a:lnTo>
                <a:lnTo>
                  <a:pt x="865517" y="41582"/>
                </a:lnTo>
                <a:lnTo>
                  <a:pt x="819888" y="26976"/>
                </a:lnTo>
                <a:lnTo>
                  <a:pt x="772636" y="15379"/>
                </a:lnTo>
                <a:lnTo>
                  <a:pt x="723918" y="6926"/>
                </a:lnTo>
                <a:lnTo>
                  <a:pt x="673897" y="1754"/>
                </a:lnTo>
                <a:lnTo>
                  <a:pt x="62273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443661" y="5222185"/>
            <a:ext cx="2508885" cy="12573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l">
              <a:lnSpc>
                <a:spcPct val="118100"/>
              </a:lnSpc>
              <a:spcBef>
                <a:spcPts val="100"/>
              </a:spcBef>
            </a:pP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The</a:t>
            </a:r>
            <a:r>
              <a:rPr sz="1400" b="1" spc="-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Group</a:t>
            </a:r>
            <a:r>
              <a:rPr sz="1400" b="1" spc="-3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decided</a:t>
            </a:r>
            <a:r>
              <a:rPr sz="1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to</a:t>
            </a: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 establish</a:t>
            </a:r>
            <a:r>
              <a:rPr sz="1400" b="1" spc="-4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C00000"/>
                </a:solidFill>
                <a:latin typeface="Tahoma"/>
                <a:cs typeface="Tahoma"/>
              </a:rPr>
              <a:t>a 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specific</a:t>
            </a:r>
            <a:r>
              <a:rPr sz="14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Ad</a:t>
            </a:r>
            <a:r>
              <a:rPr sz="1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Hoc</a:t>
            </a:r>
            <a:r>
              <a:rPr sz="1400" b="1" spc="-30" dirty="0">
                <a:solidFill>
                  <a:srgbClr val="C00000"/>
                </a:solidFill>
                <a:latin typeface="Tahoma"/>
                <a:cs typeface="Tahoma"/>
              </a:rPr>
              <a:t> Team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on</a:t>
            </a:r>
            <a:r>
              <a:rPr sz="1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Meteo- </a:t>
            </a:r>
            <a:r>
              <a:rPr sz="1400" b="1" spc="-40" dirty="0">
                <a:solidFill>
                  <a:srgbClr val="C00000"/>
                </a:solidFill>
                <a:latin typeface="Tahoma"/>
                <a:cs typeface="Tahoma"/>
              </a:rPr>
              <a:t>tsunamis</a:t>
            </a:r>
            <a:r>
              <a:rPr sz="1400" b="1" spc="-5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&amp;Ad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Hoc</a:t>
            </a:r>
            <a:r>
              <a:rPr sz="14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C00000"/>
                </a:solidFill>
                <a:latin typeface="Tahoma"/>
                <a:cs typeface="Tahoma"/>
              </a:rPr>
              <a:t>Team</a:t>
            </a:r>
            <a:r>
              <a:rPr sz="1400" b="1" spc="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on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Tsunamis </a:t>
            </a:r>
            <a:r>
              <a:rPr sz="1400" b="1" spc="-20" dirty="0">
                <a:solidFill>
                  <a:srgbClr val="C00000"/>
                </a:solidFill>
                <a:latin typeface="Tahoma"/>
                <a:cs typeface="Tahoma"/>
              </a:rPr>
              <a:t>Generated</a:t>
            </a:r>
            <a:r>
              <a:rPr sz="1400" b="1" spc="-7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by</a:t>
            </a:r>
            <a:r>
              <a:rPr sz="1400" b="1" spc="-5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Volcanoes</a:t>
            </a:r>
            <a:endParaRPr sz="1400" b="1" dirty="0">
              <a:solidFill>
                <a:srgbClr val="C00000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08205" y="2287516"/>
            <a:ext cx="87439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100" spc="-200" dirty="0">
                <a:solidFill>
                  <a:srgbClr val="FFFFFF"/>
                </a:solidFill>
                <a:latin typeface="Arial Black"/>
                <a:cs typeface="Arial Black"/>
              </a:rPr>
              <a:t>2011</a:t>
            </a:r>
            <a:r>
              <a:rPr sz="11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Arial Black"/>
                <a:cs typeface="Arial Black"/>
              </a:rPr>
              <a:t>Tōhoku </a:t>
            </a:r>
            <a:r>
              <a:rPr sz="1100" spc="-30" dirty="0">
                <a:solidFill>
                  <a:srgbClr val="FFFFFF"/>
                </a:solidFill>
                <a:latin typeface="Arial Black"/>
                <a:cs typeface="Arial Black"/>
              </a:rPr>
              <a:t>earthquake </a:t>
            </a:r>
            <a:r>
              <a:rPr sz="1100" spc="-25" dirty="0">
                <a:solidFill>
                  <a:srgbClr val="FFFFFF"/>
                </a:solidFill>
                <a:latin typeface="Arial Black"/>
                <a:cs typeface="Arial Black"/>
              </a:rPr>
              <a:t>and </a:t>
            </a: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tsunami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51752" y="2452000"/>
            <a:ext cx="8242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15" dirty="0">
                <a:solidFill>
                  <a:srgbClr val="FFFFFF"/>
                </a:solidFill>
                <a:latin typeface="Arial Black"/>
                <a:cs typeface="Arial Black"/>
              </a:rPr>
              <a:t>2018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35906" y="4879271"/>
            <a:ext cx="7092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90" dirty="0">
                <a:latin typeface="Arial Black"/>
                <a:cs typeface="Arial Black"/>
              </a:rPr>
              <a:t>2018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230718" y="4591208"/>
            <a:ext cx="5054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FFFFFF"/>
                </a:solidFill>
                <a:latin typeface="Arial Black"/>
                <a:cs typeface="Arial Black"/>
              </a:rPr>
              <a:t>2022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66604" y="4379099"/>
            <a:ext cx="234696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Inter-</a:t>
            </a:r>
            <a:r>
              <a:rPr sz="1400" b="1" dirty="0">
                <a:latin typeface="Calibri"/>
                <a:cs typeface="Calibri"/>
              </a:rPr>
              <a:t>ICG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Task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Team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on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Hazard Assessment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Related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to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Highest Potential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Tsunami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Source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Areas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57691" y="3262241"/>
            <a:ext cx="1756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Volcano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generated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tsunami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47408" y="4285150"/>
            <a:ext cx="1849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Landslide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generated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tsunami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2496" y="4603027"/>
            <a:ext cx="1493216" cy="198680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5160492" y="1126401"/>
            <a:ext cx="4553585" cy="2549525"/>
            <a:chOff x="5160492" y="1126401"/>
            <a:chExt cx="4553585" cy="2549525"/>
          </a:xfrm>
        </p:grpSpPr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492" y="1126401"/>
              <a:ext cx="1713367" cy="9637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3064" y="1886724"/>
              <a:ext cx="2820912" cy="17891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88492" y="2081669"/>
              <a:ext cx="2232051" cy="120088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7009508" y="1843529"/>
            <a:ext cx="11493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December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18,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2018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55256" y="1858391"/>
            <a:ext cx="114935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December</a:t>
            </a:r>
            <a:r>
              <a:rPr sz="1100" b="1" spc="-4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30,</a:t>
            </a:r>
            <a:r>
              <a:rPr sz="1100" b="1" spc="-5" dirty="0">
                <a:latin typeface="Calibri"/>
                <a:cs typeface="Calibri"/>
              </a:rPr>
              <a:t> </a:t>
            </a:r>
            <a:r>
              <a:rPr sz="1100" b="1" spc="-20" dirty="0">
                <a:latin typeface="Calibri"/>
                <a:cs typeface="Calibri"/>
              </a:rPr>
              <a:t>2018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139757" y="247664"/>
            <a:ext cx="503872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2016</a:t>
            </a:r>
            <a:r>
              <a:rPr sz="2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-&gt;Recent</a:t>
            </a:r>
            <a:r>
              <a:rPr sz="2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case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studies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demonstrated</a:t>
            </a:r>
            <a:r>
              <a:rPr sz="2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complexity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C00000"/>
                </a:solidFill>
                <a:latin typeface="Calibri"/>
                <a:cs typeface="Calibri"/>
              </a:rPr>
              <a:t>variability,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as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well</a:t>
            </a: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as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 importance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of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other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types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tsunami</a:t>
            </a:r>
            <a:r>
              <a:rPr sz="2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sources</a:t>
            </a:r>
            <a:r>
              <a:rPr sz="2000" b="1" spc="-10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20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53981" y="87111"/>
            <a:ext cx="1937228" cy="1521165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3398817" y="5125477"/>
            <a:ext cx="748030" cy="494665"/>
            <a:chOff x="3398817" y="5125477"/>
            <a:chExt cx="748030" cy="494665"/>
          </a:xfrm>
        </p:grpSpPr>
        <p:sp>
          <p:nvSpPr>
            <p:cNvPr id="44" name="object 44"/>
            <p:cNvSpPr/>
            <p:nvPr/>
          </p:nvSpPr>
          <p:spPr>
            <a:xfrm>
              <a:off x="3405167" y="5131827"/>
              <a:ext cx="735330" cy="481965"/>
            </a:xfrm>
            <a:custGeom>
              <a:avLst/>
              <a:gdLst/>
              <a:ahLst/>
              <a:cxnLst/>
              <a:rect l="l" t="t" r="r" b="b"/>
              <a:pathLst>
                <a:path w="735329" h="481964">
                  <a:moveTo>
                    <a:pt x="551281" y="0"/>
                  </a:moveTo>
                  <a:lnTo>
                    <a:pt x="183756" y="0"/>
                  </a:lnTo>
                  <a:lnTo>
                    <a:pt x="183756" y="240880"/>
                  </a:lnTo>
                  <a:lnTo>
                    <a:pt x="0" y="240880"/>
                  </a:lnTo>
                  <a:lnTo>
                    <a:pt x="367525" y="481761"/>
                  </a:lnTo>
                  <a:lnTo>
                    <a:pt x="735037" y="240880"/>
                  </a:lnTo>
                  <a:lnTo>
                    <a:pt x="551281" y="240880"/>
                  </a:lnTo>
                  <a:lnTo>
                    <a:pt x="55128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405167" y="5131827"/>
              <a:ext cx="735330" cy="481965"/>
            </a:xfrm>
            <a:custGeom>
              <a:avLst/>
              <a:gdLst/>
              <a:ahLst/>
              <a:cxnLst/>
              <a:rect l="l" t="t" r="r" b="b"/>
              <a:pathLst>
                <a:path w="735329" h="481964">
                  <a:moveTo>
                    <a:pt x="0" y="240880"/>
                  </a:moveTo>
                  <a:lnTo>
                    <a:pt x="183756" y="240880"/>
                  </a:lnTo>
                  <a:lnTo>
                    <a:pt x="183756" y="0"/>
                  </a:lnTo>
                  <a:lnTo>
                    <a:pt x="551281" y="0"/>
                  </a:lnTo>
                  <a:lnTo>
                    <a:pt x="551281" y="240880"/>
                  </a:lnTo>
                  <a:lnTo>
                    <a:pt x="735037" y="240880"/>
                  </a:lnTo>
                  <a:lnTo>
                    <a:pt x="367525" y="481761"/>
                  </a:lnTo>
                  <a:lnTo>
                    <a:pt x="0" y="24088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735652" y="1622037"/>
            <a:ext cx="23558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Minamisoma,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Fukushima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prefecture,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Japan.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2011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March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11,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Mw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9.0,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Honshu,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Japan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earthquake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and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tsunami. (Credit: </a:t>
            </a:r>
            <a:r>
              <a:rPr sz="900" spc="-10" dirty="0">
                <a:latin typeface="Calibri"/>
                <a:cs typeface="Calibri"/>
              </a:rPr>
              <a:t>AFP/AFP/Getty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Images.)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088486" y="2032838"/>
            <a:ext cx="4391660" cy="4606290"/>
            <a:chOff x="7088486" y="2032838"/>
            <a:chExt cx="4391660" cy="4606290"/>
          </a:xfrm>
        </p:grpSpPr>
        <p:pic>
          <p:nvPicPr>
            <p:cNvPr id="48" name="object 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88486" y="5642203"/>
              <a:ext cx="2128195" cy="9966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35173" y="2032838"/>
              <a:ext cx="1944788" cy="1298558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5312" y="1042644"/>
            <a:ext cx="2161600" cy="238434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172732" y="359943"/>
            <a:ext cx="2632710" cy="609600"/>
          </a:xfrm>
          <a:prstGeom prst="rect">
            <a:avLst/>
          </a:prstGeom>
          <a:solidFill>
            <a:srgbClr val="DFDFDF"/>
          </a:solidFill>
        </p:spPr>
        <p:txBody>
          <a:bodyPr vert="horz" wrap="square" lIns="0" tIns="1270" rIns="0" bIns="0" rtlCol="0">
            <a:spAutoFit/>
          </a:bodyPr>
          <a:lstStyle/>
          <a:p>
            <a:pPr marL="68580" marR="117475">
              <a:lnSpc>
                <a:spcPts val="1200"/>
              </a:lnSpc>
              <a:spcBef>
                <a:spcPts val="10"/>
              </a:spcBef>
            </a:pPr>
            <a:r>
              <a:rPr sz="1000" i="1" dirty="0">
                <a:latin typeface="Arial"/>
                <a:cs typeface="Arial"/>
              </a:rPr>
              <a:t>Photo</a:t>
            </a:r>
            <a:r>
              <a:rPr sz="1000" i="1" spc="-2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1.</a:t>
            </a:r>
            <a:r>
              <a:rPr sz="1000" i="1" spc="-3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Damaged</a:t>
            </a:r>
            <a:r>
              <a:rPr sz="1000" i="1" spc="-2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sea</a:t>
            </a:r>
            <a:r>
              <a:rPr sz="1000" i="1" spc="-2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level</a:t>
            </a:r>
            <a:r>
              <a:rPr sz="1000" i="1" spc="-1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station</a:t>
            </a:r>
            <a:r>
              <a:rPr sz="1000" i="1" spc="-3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-25" dirty="0">
                <a:latin typeface="Arial"/>
                <a:cs typeface="Arial"/>
              </a:rPr>
              <a:t> day </a:t>
            </a:r>
            <a:r>
              <a:rPr sz="1000" i="1" dirty="0">
                <a:latin typeface="Arial"/>
                <a:cs typeface="Arial"/>
              </a:rPr>
              <a:t>after</a:t>
            </a:r>
            <a:r>
              <a:rPr sz="1000" i="1" spc="-2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-4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27</a:t>
            </a:r>
            <a:r>
              <a:rPr sz="1000" i="1" spc="-2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February</a:t>
            </a:r>
            <a:r>
              <a:rPr sz="1000" i="1" spc="-3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2010</a:t>
            </a:r>
            <a:r>
              <a:rPr sz="1000" i="1" spc="-3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tsunami, </a:t>
            </a:r>
            <a:r>
              <a:rPr sz="1000" i="1" dirty="0">
                <a:latin typeface="Arial"/>
                <a:cs typeface="Arial"/>
              </a:rPr>
              <a:t>Talcahuano,</a:t>
            </a:r>
            <a:r>
              <a:rPr sz="1000" i="1" spc="-70" dirty="0">
                <a:latin typeface="Arial"/>
                <a:cs typeface="Arial"/>
              </a:rPr>
              <a:t> </a:t>
            </a:r>
            <a:r>
              <a:rPr sz="1000" i="1" spc="-20" dirty="0">
                <a:latin typeface="Arial"/>
                <a:cs typeface="Arial"/>
              </a:rPr>
              <a:t>Chile</a:t>
            </a:r>
            <a:endParaRPr sz="1000">
              <a:latin typeface="Arial"/>
              <a:cs typeface="Arial"/>
            </a:endParaRPr>
          </a:p>
          <a:p>
            <a:pPr marL="68580">
              <a:lnSpc>
                <a:spcPts val="1160"/>
              </a:lnSpc>
            </a:pPr>
            <a:r>
              <a:rPr sz="1000" i="1" dirty="0">
                <a:latin typeface="Arial"/>
                <a:cs typeface="Arial"/>
              </a:rPr>
              <a:t>Photo</a:t>
            </a:r>
            <a:r>
              <a:rPr sz="1000" i="1" spc="-3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by</a:t>
            </a:r>
            <a:r>
              <a:rPr sz="1000" i="1" spc="-30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Rodrigo</a:t>
            </a:r>
            <a:r>
              <a:rPr sz="1000" i="1" spc="-25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Núñez</a:t>
            </a:r>
            <a:r>
              <a:rPr sz="1000" i="1" spc="-1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Gundlach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45452" y="3609149"/>
            <a:ext cx="2139315" cy="854710"/>
            <a:chOff x="445452" y="3609149"/>
            <a:chExt cx="2139315" cy="854710"/>
          </a:xfrm>
        </p:grpSpPr>
        <p:sp>
          <p:nvSpPr>
            <p:cNvPr id="53" name="object 53"/>
            <p:cNvSpPr/>
            <p:nvPr/>
          </p:nvSpPr>
          <p:spPr>
            <a:xfrm>
              <a:off x="445452" y="3609149"/>
              <a:ext cx="2139315" cy="854710"/>
            </a:xfrm>
            <a:custGeom>
              <a:avLst/>
              <a:gdLst/>
              <a:ahLst/>
              <a:cxnLst/>
              <a:rect l="l" t="t" r="r" b="b"/>
              <a:pathLst>
                <a:path w="2139315" h="854710">
                  <a:moveTo>
                    <a:pt x="2138908" y="0"/>
                  </a:moveTo>
                  <a:lnTo>
                    <a:pt x="0" y="0"/>
                  </a:lnTo>
                  <a:lnTo>
                    <a:pt x="0" y="854151"/>
                  </a:lnTo>
                  <a:lnTo>
                    <a:pt x="2138908" y="854151"/>
                  </a:lnTo>
                  <a:lnTo>
                    <a:pt x="213890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75939" y="3714189"/>
              <a:ext cx="1221105" cy="685800"/>
            </a:xfrm>
            <a:custGeom>
              <a:avLst/>
              <a:gdLst/>
              <a:ahLst/>
              <a:cxnLst/>
              <a:rect l="l" t="t" r="r" b="b"/>
              <a:pathLst>
                <a:path w="1221105" h="685800">
                  <a:moveTo>
                    <a:pt x="610361" y="0"/>
                  </a:moveTo>
                  <a:lnTo>
                    <a:pt x="551402" y="1557"/>
                  </a:lnTo>
                  <a:lnTo>
                    <a:pt x="494067" y="6137"/>
                  </a:lnTo>
                  <a:lnTo>
                    <a:pt x="438607" y="13597"/>
                  </a:lnTo>
                  <a:lnTo>
                    <a:pt x="385275" y="23796"/>
                  </a:lnTo>
                  <a:lnTo>
                    <a:pt x="334320" y="36595"/>
                  </a:lnTo>
                  <a:lnTo>
                    <a:pt x="285996" y="51852"/>
                  </a:lnTo>
                  <a:lnTo>
                    <a:pt x="240555" y="69427"/>
                  </a:lnTo>
                  <a:lnTo>
                    <a:pt x="198246" y="89177"/>
                  </a:lnTo>
                  <a:lnTo>
                    <a:pt x="159323" y="110963"/>
                  </a:lnTo>
                  <a:lnTo>
                    <a:pt x="124036" y="134644"/>
                  </a:lnTo>
                  <a:lnTo>
                    <a:pt x="92638" y="160079"/>
                  </a:lnTo>
                  <a:lnTo>
                    <a:pt x="65381" y="187127"/>
                  </a:lnTo>
                  <a:lnTo>
                    <a:pt x="24292" y="245498"/>
                  </a:lnTo>
                  <a:lnTo>
                    <a:pt x="2782" y="308630"/>
                  </a:lnTo>
                  <a:lnTo>
                    <a:pt x="0" y="341630"/>
                  </a:lnTo>
                  <a:lnTo>
                    <a:pt x="2782" y="374651"/>
                  </a:lnTo>
                  <a:lnTo>
                    <a:pt x="24292" y="437940"/>
                  </a:lnTo>
                  <a:lnTo>
                    <a:pt x="65381" y="496585"/>
                  </a:lnTo>
                  <a:lnTo>
                    <a:pt x="92638" y="523801"/>
                  </a:lnTo>
                  <a:lnTo>
                    <a:pt x="124036" y="549416"/>
                  </a:lnTo>
                  <a:lnTo>
                    <a:pt x="159323" y="573286"/>
                  </a:lnTo>
                  <a:lnTo>
                    <a:pt x="198246" y="595263"/>
                  </a:lnTo>
                  <a:lnTo>
                    <a:pt x="240555" y="615203"/>
                  </a:lnTo>
                  <a:lnTo>
                    <a:pt x="285996" y="632958"/>
                  </a:lnTo>
                  <a:lnTo>
                    <a:pt x="334320" y="648382"/>
                  </a:lnTo>
                  <a:lnTo>
                    <a:pt x="385275" y="661330"/>
                  </a:lnTo>
                  <a:lnTo>
                    <a:pt x="438607" y="671655"/>
                  </a:lnTo>
                  <a:lnTo>
                    <a:pt x="494067" y="679211"/>
                  </a:lnTo>
                  <a:lnTo>
                    <a:pt x="551402" y="683852"/>
                  </a:lnTo>
                  <a:lnTo>
                    <a:pt x="610361" y="685431"/>
                  </a:lnTo>
                  <a:lnTo>
                    <a:pt x="669323" y="683852"/>
                  </a:lnTo>
                  <a:lnTo>
                    <a:pt x="726660" y="679211"/>
                  </a:lnTo>
                  <a:lnTo>
                    <a:pt x="782121" y="671655"/>
                  </a:lnTo>
                  <a:lnTo>
                    <a:pt x="835455" y="661330"/>
                  </a:lnTo>
                  <a:lnTo>
                    <a:pt x="886411" y="648382"/>
                  </a:lnTo>
                  <a:lnTo>
                    <a:pt x="934736" y="632958"/>
                  </a:lnTo>
                  <a:lnTo>
                    <a:pt x="980179" y="615203"/>
                  </a:lnTo>
                  <a:lnTo>
                    <a:pt x="1022488" y="595263"/>
                  </a:lnTo>
                  <a:lnTo>
                    <a:pt x="1061412" y="573286"/>
                  </a:lnTo>
                  <a:lnTo>
                    <a:pt x="1096698" y="549416"/>
                  </a:lnTo>
                  <a:lnTo>
                    <a:pt x="1128097" y="523801"/>
                  </a:lnTo>
                  <a:lnTo>
                    <a:pt x="1155355" y="496585"/>
                  </a:lnTo>
                  <a:lnTo>
                    <a:pt x="1196444" y="437940"/>
                  </a:lnTo>
                  <a:lnTo>
                    <a:pt x="1217953" y="374651"/>
                  </a:lnTo>
                  <a:lnTo>
                    <a:pt x="1220736" y="341630"/>
                  </a:lnTo>
                  <a:lnTo>
                    <a:pt x="1217953" y="308630"/>
                  </a:lnTo>
                  <a:lnTo>
                    <a:pt x="1196444" y="245498"/>
                  </a:lnTo>
                  <a:lnTo>
                    <a:pt x="1155355" y="187127"/>
                  </a:lnTo>
                  <a:lnTo>
                    <a:pt x="1128097" y="160079"/>
                  </a:lnTo>
                  <a:lnTo>
                    <a:pt x="1096698" y="134644"/>
                  </a:lnTo>
                  <a:lnTo>
                    <a:pt x="1061412" y="110963"/>
                  </a:lnTo>
                  <a:lnTo>
                    <a:pt x="1022488" y="89177"/>
                  </a:lnTo>
                  <a:lnTo>
                    <a:pt x="980179" y="69427"/>
                  </a:lnTo>
                  <a:lnTo>
                    <a:pt x="934736" y="51852"/>
                  </a:lnTo>
                  <a:lnTo>
                    <a:pt x="886411" y="36595"/>
                  </a:lnTo>
                  <a:lnTo>
                    <a:pt x="835455" y="23796"/>
                  </a:lnTo>
                  <a:lnTo>
                    <a:pt x="782121" y="13597"/>
                  </a:lnTo>
                  <a:lnTo>
                    <a:pt x="726660" y="6137"/>
                  </a:lnTo>
                  <a:lnTo>
                    <a:pt x="669323" y="1557"/>
                  </a:lnTo>
                  <a:lnTo>
                    <a:pt x="610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445452" y="3609149"/>
            <a:ext cx="2139315" cy="85471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1115"/>
              </a:spcBef>
            </a:pPr>
            <a:r>
              <a:rPr sz="2000" spc="45" dirty="0">
                <a:latin typeface="Tahoma"/>
                <a:cs typeface="Tahoma"/>
              </a:rPr>
              <a:t>2010</a:t>
            </a:r>
            <a:endParaRPr sz="2000">
              <a:latin typeface="Tahoma"/>
              <a:cs typeface="Tahoma"/>
            </a:endParaRPr>
          </a:p>
          <a:p>
            <a:pPr marL="144145" algn="ctr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Chile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2FEDC0-2C93-AD58-1055-CC75F679A403}"/>
              </a:ext>
            </a:extLst>
          </p:cNvPr>
          <p:cNvSpPr txBox="1"/>
          <p:nvPr/>
        </p:nvSpPr>
        <p:spPr>
          <a:xfrm rot="16200000">
            <a:off x="10071594" y="2616795"/>
            <a:ext cx="382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CLIMATE INDUCED</a:t>
            </a:r>
          </a:p>
        </p:txBody>
      </p:sp>
    </p:spTree>
    <p:extLst>
      <p:ext uri="{BB962C8B-B14F-4D97-AF65-F5344CB8AC3E}">
        <p14:creationId xmlns:p14="http://schemas.microsoft.com/office/powerpoint/2010/main" val="261636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2CB95-9055-AC2A-0567-6F24012C3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/>
              <a:t>OCEAN DECADE </a:t>
            </a:r>
            <a:br>
              <a:rPr lang="en-US"/>
            </a:br>
            <a:r>
              <a:rPr lang="en-US"/>
              <a:t>TSUNAMI PROGRAMME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/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/>
              <a:t>AN OCEAN DECADE ACTION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6B7BC21-1FDA-9811-E4D4-D4184315D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 descr="&quot;&quot;">
            <a:extLst>
              <a:ext uri="{FF2B5EF4-FFF2-40B4-BE49-F238E27FC236}">
                <a16:creationId xmlns:a16="http://schemas.microsoft.com/office/drawing/2014/main" id="{E6625D40-D0F2-A9A4-64AC-A3FA88ED4B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800">
                <a:latin typeface="Calibri" panose="020F0502020204030204" pitchFamily="34" charset="0"/>
                <a:ea typeface="DengXian" panose="02010600030101010101" pitchFamily="2" charset="-122"/>
              </a:rPr>
              <a:t>P</a:t>
            </a:r>
            <a:r>
              <a:rPr lang="en-US" sz="180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hotographer of the city of Cannes: Michel Giroldo </a:t>
            </a:r>
            <a:endParaRPr lang="fr-FR" sz="1800" dirty="0"/>
          </a:p>
        </p:txBody>
      </p:sp>
      <p:sp>
        <p:nvSpPr>
          <p:cNvPr id="1033" name="Freeform: Shape 1032" descr="&quot;&quot;">
            <a:extLst>
              <a:ext uri="{FF2B5EF4-FFF2-40B4-BE49-F238E27FC236}">
                <a16:creationId xmlns:a16="http://schemas.microsoft.com/office/drawing/2014/main" id="{52C3359A-4F41-32F4-BE5B-E6B6819838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1766550" cy="2062163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4" name="Title 1">
            <a:extLst>
              <a:ext uri="{FF2B5EF4-FFF2-40B4-BE49-F238E27FC236}">
                <a16:creationId xmlns:a16="http://schemas.microsoft.com/office/drawing/2014/main" id="{4CCE14A4-13B1-7075-BE3F-09879B5D9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1"/>
            <a:ext cx="5699589" cy="3323987"/>
          </a:xfrm>
        </p:spPr>
        <p:txBody>
          <a:bodyPr/>
          <a:lstStyle/>
          <a:p>
            <a:r>
              <a:rPr lang="en-US" altLang="fr-FR" dirty="0">
                <a:solidFill>
                  <a:srgbClr val="0070C0"/>
                </a:solidFill>
              </a:rPr>
              <a:t>Transformation in the Global TEWS (2022)</a:t>
            </a:r>
            <a:br>
              <a:rPr lang="en-US" altLang="fr-FR" dirty="0">
                <a:solidFill>
                  <a:srgbClr val="0070C0"/>
                </a:solidFill>
              </a:rPr>
            </a:br>
            <a:r>
              <a:rPr lang="en-US" altLang="fr-FR" sz="1800" dirty="0">
                <a:solidFill>
                  <a:srgbClr val="00B0F0"/>
                </a:solidFill>
              </a:rPr>
              <a:t>Aim: To s</a:t>
            </a:r>
            <a:r>
              <a:rPr lang="en-US" sz="1800" dirty="0">
                <a:solidFill>
                  <a:srgbClr val="00B0F0"/>
                </a:solidFill>
              </a:rPr>
              <a:t>ignificantly enhance the existing Global Tsunami Warning System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fr-FR" altLang="fr-FR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BC589-0EBD-3C6A-AA16-AC141477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6" y="2199736"/>
            <a:ext cx="7382773" cy="4339650"/>
          </a:xfrm>
        </p:spPr>
        <p:txBody>
          <a:bodyPr/>
          <a:lstStyle/>
          <a:p>
            <a:r>
              <a:rPr lang="en-US" altLang="fr-FR" sz="2400" dirty="0">
                <a:solidFill>
                  <a:srgbClr val="0070C0"/>
                </a:solidFill>
              </a:rPr>
              <a:t>ODTP -Objectives</a:t>
            </a:r>
            <a:endParaRPr lang="en-US" sz="2400" dirty="0">
              <a:latin typeface="Gill Sans Nov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Nova" panose="020B0604020202020204" pitchFamily="34" charset="0"/>
              </a:rPr>
              <a:t>To develop the </a:t>
            </a:r>
            <a:r>
              <a:rPr lang="en-US" sz="2400" b="1" dirty="0">
                <a:latin typeface="Gill Sans Nova" panose="020B0604020202020204" pitchFamily="34" charset="0"/>
              </a:rPr>
              <a:t>warning systems’ capability to issue </a:t>
            </a:r>
            <a:r>
              <a:rPr lang="en-US" sz="2400" b="1" u="sng" dirty="0">
                <a:solidFill>
                  <a:srgbClr val="0070C0"/>
                </a:solidFill>
                <a:latin typeface="Gill Sans Nova" panose="020B0604020202020204" pitchFamily="34" charset="0"/>
              </a:rPr>
              <a:t>ACTIONABL</a:t>
            </a:r>
            <a:r>
              <a:rPr lang="en-US" sz="2400" b="1" dirty="0">
                <a:solidFill>
                  <a:srgbClr val="0070C0"/>
                </a:solidFill>
                <a:latin typeface="Gill Sans Nova" panose="020B0604020202020204" pitchFamily="34" charset="0"/>
              </a:rPr>
              <a:t>E</a:t>
            </a:r>
            <a:r>
              <a:rPr lang="en-US" sz="2400" b="1" dirty="0">
                <a:solidFill>
                  <a:srgbClr val="C00000"/>
                </a:solidFill>
                <a:latin typeface="Gill Sans Nova" panose="020B0604020202020204" pitchFamily="34" charset="0"/>
              </a:rPr>
              <a:t> and </a:t>
            </a:r>
            <a:r>
              <a:rPr lang="en-US" sz="2400" b="1" u="sng" dirty="0">
                <a:solidFill>
                  <a:srgbClr val="C00000"/>
                </a:solidFill>
                <a:latin typeface="Gill Sans Nova" panose="020B0604020202020204" pitchFamily="34" charset="0"/>
              </a:rPr>
              <a:t>TIMELY </a:t>
            </a:r>
            <a:r>
              <a:rPr lang="en-US" sz="2400" b="1" dirty="0">
                <a:solidFill>
                  <a:srgbClr val="C00000"/>
                </a:solidFill>
                <a:latin typeface="Gill Sans Nova" panose="020B0604020202020204" pitchFamily="34" charset="0"/>
              </a:rPr>
              <a:t> (&lt;10 min) </a:t>
            </a:r>
            <a:r>
              <a:rPr lang="en-US" sz="2400" dirty="0">
                <a:latin typeface="Gill Sans Nova" panose="020B0604020202020204" pitchFamily="34" charset="0"/>
              </a:rPr>
              <a:t>tsunami warnings for tsunamis from </a:t>
            </a:r>
            <a:r>
              <a:rPr lang="en-US" sz="2400" b="1" u="sng" dirty="0">
                <a:solidFill>
                  <a:srgbClr val="00B050"/>
                </a:solidFill>
                <a:latin typeface="Gill Sans Nova" panose="020B0604020202020204" pitchFamily="34" charset="0"/>
              </a:rPr>
              <a:t>ALL IDENTIFIED SOURCES</a:t>
            </a:r>
            <a:r>
              <a:rPr lang="en-US" sz="2400" b="1" dirty="0">
                <a:solidFill>
                  <a:srgbClr val="C00000"/>
                </a:solidFill>
                <a:latin typeface="Gill Sans Nova" panose="020B0604020202020204" pitchFamily="34" charset="0"/>
              </a:rPr>
              <a:t> </a:t>
            </a:r>
            <a:r>
              <a:rPr lang="en-US" sz="2400" dirty="0">
                <a:latin typeface="Gill Sans Nova" panose="020B0604020202020204" pitchFamily="34" charset="0"/>
              </a:rPr>
              <a:t>to </a:t>
            </a:r>
            <a:r>
              <a:rPr lang="en-US" sz="2400" b="1" u="sng" dirty="0">
                <a:solidFill>
                  <a:srgbClr val="00B0F0"/>
                </a:solidFill>
                <a:latin typeface="Gill Sans Nova" panose="020B0604020202020204" pitchFamily="34" charset="0"/>
              </a:rPr>
              <a:t>100% OF COASTS AT RISK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ill Sans Nov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  <a:latin typeface="Gill Sans Nova" panose="020B0604020202020204" pitchFamily="34" charset="0"/>
              </a:rPr>
              <a:t>100% of communities at risk </a:t>
            </a:r>
            <a:r>
              <a:rPr lang="en-US" sz="2400" dirty="0">
                <a:latin typeface="Gill Sans Nova" panose="020B0604020202020204" pitchFamily="34" charset="0"/>
              </a:rPr>
              <a:t>be </a:t>
            </a:r>
            <a:r>
              <a:rPr lang="en-US" sz="2400" b="1" dirty="0">
                <a:solidFill>
                  <a:srgbClr val="0070C0"/>
                </a:solidFill>
                <a:latin typeface="Gill Sans Nova" panose="020B0604020202020204" pitchFamily="34" charset="0"/>
              </a:rPr>
              <a:t>prepared and resilient to tsunamis by 2030 </a:t>
            </a:r>
            <a:r>
              <a:rPr lang="en-US" sz="2400" dirty="0">
                <a:latin typeface="Gill Sans Nova" panose="020B0604020202020204" pitchFamily="34" charset="0"/>
              </a:rPr>
              <a:t>through </a:t>
            </a:r>
            <a:r>
              <a:rPr lang="en-US" sz="2400" dirty="0" err="1">
                <a:latin typeface="Gill Sans Nova" panose="020B0604020202020204" pitchFamily="34" charset="0"/>
              </a:rPr>
              <a:t>programmes</a:t>
            </a:r>
            <a:r>
              <a:rPr lang="en-US" sz="2400" dirty="0">
                <a:latin typeface="Gill Sans Nova" panose="020B0604020202020204" pitchFamily="34" charset="0"/>
              </a:rPr>
              <a:t> like the IOC-UNESCO Tsunami Ready Recognition Programme (TRRP)</a:t>
            </a:r>
            <a:endParaRPr lang="en-US" dirty="0">
              <a:latin typeface="Gill Sans Nova" panose="020B060402020202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4D4470A-1666-1E47-0DF2-FDC9D7DEF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2" t="27959" r="20296" b="26763"/>
          <a:stretch/>
        </p:blipFill>
        <p:spPr>
          <a:xfrm>
            <a:off x="8229600" y="64339"/>
            <a:ext cx="3929604" cy="2176107"/>
          </a:xfrm>
          <a:prstGeom prst="rect">
            <a:avLst/>
          </a:prstGeom>
        </p:spPr>
      </p:pic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79281C4E-3515-8F78-250F-5E28E8D6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04785"/>
            <a:ext cx="3894730" cy="25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ct 18">
            <a:extLst>
              <a:ext uri="{FF2B5EF4-FFF2-40B4-BE49-F238E27FC236}">
                <a16:creationId xmlns:a16="http://schemas.microsoft.com/office/drawing/2014/main" id="{B54F92B8-9C74-AA0C-5E7A-AE7D5EBD049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20168" y="4916214"/>
            <a:ext cx="4078584" cy="168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9EFDF7-7505-2A2D-AD07-6C773E102C2E}"/>
              </a:ext>
            </a:extLst>
          </p:cNvPr>
          <p:cNvSpPr txBox="1">
            <a:spLocks/>
          </p:cNvSpPr>
          <p:nvPr/>
        </p:nvSpPr>
        <p:spPr>
          <a:xfrm>
            <a:off x="0" y="325275"/>
            <a:ext cx="11771635" cy="1084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Gill Sans Nova" panose="020B0604020202020204" pitchFamily="34" charset="0"/>
              </a:rPr>
              <a:t>Advancing Warning Systems’ Capability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kumimoji="0" lang="en-US" sz="2800" b="1" i="0" u="none" strike="noStrike" kern="1200" spc="15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Gill Sans Nova" panose="020B0604020202020204" pitchFamily="34" charset="0"/>
                <a:ea typeface="+mj-ea"/>
                <a:cs typeface="+mj-cs"/>
              </a:rPr>
              <a:t>T&lt;1</a:t>
            </a:r>
            <a:r>
              <a:rPr lang="en-US" sz="2800" b="1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Nova" panose="020B0604020202020204" pitchFamily="34" charset="0"/>
              </a:rPr>
              <a:t>0 min, all sources,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Nova" panose="020B0604020202020204" pitchFamily="34" charset="0"/>
              </a:rPr>
              <a:t>100% of coasts at risk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spc="1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1A7FAEE9-337A-4C15-0B11-993F9CC2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83567"/>
            <a:ext cx="4514218" cy="25574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8D5CD-DC1B-0A70-727A-CD72FB855E6A}"/>
              </a:ext>
            </a:extLst>
          </p:cNvPr>
          <p:cNvSpPr txBox="1"/>
          <p:nvPr/>
        </p:nvSpPr>
        <p:spPr>
          <a:xfrm>
            <a:off x="355696" y="1675518"/>
            <a:ext cx="688330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1</a:t>
            </a:r>
          </a:p>
          <a:p>
            <a:pPr marL="457200" lvl="1"/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improve capability to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 detect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tsunamis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reliance on seismic proxy relationships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terms of projecting impacts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the warning systems’ capability to issue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warnings for tsunamis from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identified sources, including non-seismic tsunamis.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cooperation and partnerships needed.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FDC9A0-671C-FA7D-5EFB-058D9D490FEF}"/>
              </a:ext>
            </a:extLst>
          </p:cNvPr>
          <p:cNvCxnSpPr>
            <a:cxnSpLocks/>
          </p:cNvCxnSpPr>
          <p:nvPr/>
        </p:nvCxnSpPr>
        <p:spPr>
          <a:xfrm>
            <a:off x="8077200" y="1371600"/>
            <a:ext cx="457200" cy="0"/>
          </a:xfrm>
          <a:prstGeom prst="straightConnector1">
            <a:avLst/>
          </a:prstGeom>
          <a:ln w="95250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8F10C8-FE2E-6A8C-830F-F6EF1C01F450}"/>
              </a:ext>
            </a:extLst>
          </p:cNvPr>
          <p:cNvCxnSpPr>
            <a:cxnSpLocks/>
          </p:cNvCxnSpPr>
          <p:nvPr/>
        </p:nvCxnSpPr>
        <p:spPr>
          <a:xfrm>
            <a:off x="8534400" y="1447800"/>
            <a:ext cx="0" cy="1441543"/>
          </a:xfrm>
          <a:prstGeom prst="straightConnector1">
            <a:avLst/>
          </a:prstGeom>
          <a:ln w="73025">
            <a:solidFill>
              <a:srgbClr val="0070C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No photo description available.">
            <a:extLst>
              <a:ext uri="{FF2B5EF4-FFF2-40B4-BE49-F238E27FC236}">
                <a16:creationId xmlns:a16="http://schemas.microsoft.com/office/drawing/2014/main" id="{D4833575-74C0-1AE4-B3FA-8FA8ED75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39315"/>
            <a:ext cx="4514218" cy="29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2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518" y="152400"/>
            <a:ext cx="11026140" cy="1223010"/>
            <a:chOff x="789518" y="152400"/>
            <a:chExt cx="11026140" cy="1223010"/>
          </a:xfrm>
        </p:grpSpPr>
        <p:sp>
          <p:nvSpPr>
            <p:cNvPr id="3" name="object 3"/>
            <p:cNvSpPr/>
            <p:nvPr/>
          </p:nvSpPr>
          <p:spPr>
            <a:xfrm>
              <a:off x="789520" y="990600"/>
              <a:ext cx="6207760" cy="110489"/>
            </a:xfrm>
            <a:custGeom>
              <a:avLst/>
              <a:gdLst/>
              <a:ahLst/>
              <a:cxnLst/>
              <a:rect l="l" t="t" r="r" b="b"/>
              <a:pathLst>
                <a:path w="6207759" h="110490">
                  <a:moveTo>
                    <a:pt x="6207340" y="0"/>
                  </a:moveTo>
                  <a:lnTo>
                    <a:pt x="0" y="0"/>
                  </a:lnTo>
                  <a:lnTo>
                    <a:pt x="0" y="110070"/>
                  </a:lnTo>
                  <a:lnTo>
                    <a:pt x="6207340" y="110070"/>
                  </a:lnTo>
                  <a:lnTo>
                    <a:pt x="620734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18" y="990600"/>
              <a:ext cx="10610850" cy="0"/>
            </a:xfrm>
            <a:custGeom>
              <a:avLst/>
              <a:gdLst/>
              <a:ahLst/>
              <a:cxnLst/>
              <a:rect l="l" t="t" r="r" b="b"/>
              <a:pathLst>
                <a:path w="10610850">
                  <a:moveTo>
                    <a:pt x="0" y="0"/>
                  </a:moveTo>
                  <a:lnTo>
                    <a:pt x="10610850" y="0"/>
                  </a:lnTo>
                </a:path>
              </a:pathLst>
            </a:custGeom>
            <a:ln w="9525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50970" y="152400"/>
              <a:ext cx="1764550" cy="122279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7745" y="112894"/>
            <a:ext cx="11856509" cy="696353"/>
          </a:xfrm>
          <a:prstGeom prst="rect">
            <a:avLst/>
          </a:prstGeom>
        </p:spPr>
        <p:txBody>
          <a:bodyPr vert="horz" wrap="square" lIns="0" tIns="80018" rIns="0" bIns="0" rtlCol="0">
            <a:spAutoFit/>
          </a:bodyPr>
          <a:lstStyle/>
          <a:p>
            <a:pPr marL="634365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70C0"/>
                </a:solidFill>
              </a:rPr>
              <a:t>Tsunami</a:t>
            </a:r>
            <a:r>
              <a:rPr sz="4000" spc="-50" dirty="0">
                <a:solidFill>
                  <a:srgbClr val="0070C0"/>
                </a:solidFill>
              </a:rPr>
              <a:t> </a:t>
            </a:r>
            <a:r>
              <a:rPr sz="4000" spc="-10" dirty="0">
                <a:solidFill>
                  <a:srgbClr val="0070C0"/>
                </a:solidFill>
              </a:rPr>
              <a:t>Ready</a:t>
            </a:r>
            <a:endParaRPr sz="4000" dirty="0">
              <a:solidFill>
                <a:srgbClr val="0070C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7600" y="1330472"/>
            <a:ext cx="6302804" cy="2558393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Tsunami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360680" algn="l" rtl="0">
              <a:lnSpc>
                <a:spcPts val="3030"/>
              </a:lnSpc>
              <a:spcBef>
                <a:spcPts val="705"/>
              </a:spcBef>
              <a:buSzPct val="79245"/>
              <a:buFont typeface="Arial"/>
              <a:buChar char="●"/>
              <a:tabLst>
                <a:tab pos="469265" algn="l"/>
              </a:tabLst>
            </a:pP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UNESCO-IOC </a:t>
            </a:r>
            <a:r>
              <a:rPr lang="es-CO" alt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ool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for 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CO" altLang="en-U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sunami 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Resilience 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</a:t>
            </a:r>
            <a:r>
              <a:rPr kumimoji="0" lang="es-CO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Community </a:t>
            </a:r>
            <a:r>
              <a:rPr kumimoji="0" lang="es-CO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Preparedness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265" indent="-360680">
              <a:lnSpc>
                <a:spcPts val="3030"/>
              </a:lnSpc>
              <a:spcBef>
                <a:spcPts val="705"/>
              </a:spcBef>
              <a:buSzPct val="79245"/>
              <a:buFont typeface="Arial"/>
              <a:buChar char="●"/>
              <a:tabLst>
                <a:tab pos="469265" algn="l"/>
              </a:tabLst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Voluntary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performance-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pc="-10" dirty="0">
                <a:latin typeface="Arial" panose="020B0604020202020204" pitchFamily="34" charset="0"/>
                <a:cs typeface="Arial" panose="020B0604020202020204" pitchFamily="34" charset="0"/>
              </a:rPr>
              <a:t> with 12 indicators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3099435" indent="-361315">
              <a:lnSpc>
                <a:spcPts val="2880"/>
              </a:lnSpc>
              <a:spcBef>
                <a:spcPts val="1045"/>
              </a:spcBef>
              <a:buSzPct val="79245"/>
              <a:buFont typeface="Arial"/>
              <a:buChar char="●"/>
              <a:tabLst>
                <a:tab pos="4699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7280" y="5248907"/>
            <a:ext cx="1541651" cy="132151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7600" y="5423582"/>
            <a:ext cx="1321524" cy="13215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91600" y="5203268"/>
            <a:ext cx="1474343" cy="107616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19739" y="5321664"/>
            <a:ext cx="1219121" cy="12374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37305-1CC1-D29C-820D-85B64C86BE38}"/>
              </a:ext>
            </a:extLst>
          </p:cNvPr>
          <p:cNvSpPr txBox="1"/>
          <p:nvPr/>
        </p:nvSpPr>
        <p:spPr>
          <a:xfrm>
            <a:off x="3237045" y="4359258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lang="en-US" sz="1800" spc="-10" dirty="0">
                <a:latin typeface="Arial"/>
                <a:cs typeface="Arial"/>
              </a:rPr>
              <a:t>Implemented through the UNESCO-</a:t>
            </a:r>
            <a:r>
              <a:rPr lang="en-US" sz="1800" dirty="0">
                <a:latin typeface="Arial"/>
                <a:cs typeface="Arial"/>
              </a:rPr>
              <a:t>IOC</a:t>
            </a:r>
            <a:r>
              <a:rPr lang="en-US" sz="1800" spc="-30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Tsunami</a:t>
            </a:r>
            <a:r>
              <a:rPr lang="en-US" sz="1800" spc="-45" dirty="0"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Information</a:t>
            </a:r>
            <a:r>
              <a:rPr lang="en-US" sz="1800" spc="-60" dirty="0">
                <a:latin typeface="Arial"/>
                <a:cs typeface="Arial"/>
              </a:rPr>
              <a:t> </a:t>
            </a:r>
            <a:r>
              <a:rPr lang="en-US" sz="1800" spc="-10" dirty="0" err="1">
                <a:latin typeface="Arial"/>
                <a:cs typeface="Arial"/>
              </a:rPr>
              <a:t>Centres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6A44C-2A6C-B5EF-CDFA-8146568A1164}"/>
              </a:ext>
            </a:extLst>
          </p:cNvPr>
          <p:cNvSpPr txBox="1"/>
          <p:nvPr/>
        </p:nvSpPr>
        <p:spPr>
          <a:xfrm>
            <a:off x="685800" y="213360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Objective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E686A-A658-CD9F-D473-8752F9BAA207}"/>
              </a:ext>
            </a:extLst>
          </p:cNvPr>
          <p:cNvSpPr txBox="1"/>
          <p:nvPr/>
        </p:nvSpPr>
        <p:spPr>
          <a:xfrm>
            <a:off x="533400" y="2980272"/>
            <a:ext cx="24992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Gill Sans Nova" panose="020B0604020202020204" pitchFamily="34" charset="0"/>
              </a:rPr>
              <a:t>100% of communities at risk </a:t>
            </a:r>
            <a:r>
              <a:rPr lang="en-US" sz="1600" dirty="0">
                <a:latin typeface="Gill Sans Nova" panose="020B0604020202020204" pitchFamily="34" charset="0"/>
              </a:rPr>
              <a:t>be </a:t>
            </a:r>
            <a:r>
              <a:rPr lang="en-US" sz="1600" b="1" dirty="0">
                <a:solidFill>
                  <a:srgbClr val="0070C0"/>
                </a:solidFill>
                <a:latin typeface="Gill Sans Nova" panose="020B0604020202020204" pitchFamily="34" charset="0"/>
              </a:rPr>
              <a:t>prepared and resilient to tsunamis by 2030 </a:t>
            </a:r>
            <a:r>
              <a:rPr lang="en-US" sz="1600" dirty="0">
                <a:latin typeface="Gill Sans Nova" panose="020B0604020202020204" pitchFamily="34" charset="0"/>
              </a:rPr>
              <a:t>through </a:t>
            </a:r>
            <a:r>
              <a:rPr lang="en-US" sz="1600" dirty="0" err="1">
                <a:latin typeface="Gill Sans Nova" panose="020B0604020202020204" pitchFamily="34" charset="0"/>
              </a:rPr>
              <a:t>programmes</a:t>
            </a:r>
            <a:r>
              <a:rPr lang="en-US" sz="1600" dirty="0">
                <a:latin typeface="Gill Sans Nova" panose="020B0604020202020204" pitchFamily="34" charset="0"/>
              </a:rPr>
              <a:t> like the IOC-UNESCO Tsunami Ready Recognition Programme (TRRP)</a:t>
            </a:r>
          </a:p>
        </p:txBody>
      </p:sp>
    </p:spTree>
    <p:extLst>
      <p:ext uri="{BB962C8B-B14F-4D97-AF65-F5344CB8AC3E}">
        <p14:creationId xmlns:p14="http://schemas.microsoft.com/office/powerpoint/2010/main" val="317329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9518" y="985837"/>
            <a:ext cx="10610850" cy="114935"/>
            <a:chOff x="789518" y="985837"/>
            <a:chExt cx="10610850" cy="114935"/>
          </a:xfrm>
        </p:grpSpPr>
        <p:sp>
          <p:nvSpPr>
            <p:cNvPr id="3" name="object 3"/>
            <p:cNvSpPr/>
            <p:nvPr/>
          </p:nvSpPr>
          <p:spPr>
            <a:xfrm>
              <a:off x="789520" y="990600"/>
              <a:ext cx="6207760" cy="110489"/>
            </a:xfrm>
            <a:custGeom>
              <a:avLst/>
              <a:gdLst/>
              <a:ahLst/>
              <a:cxnLst/>
              <a:rect l="l" t="t" r="r" b="b"/>
              <a:pathLst>
                <a:path w="6207759" h="110490">
                  <a:moveTo>
                    <a:pt x="6207340" y="0"/>
                  </a:moveTo>
                  <a:lnTo>
                    <a:pt x="0" y="0"/>
                  </a:lnTo>
                  <a:lnTo>
                    <a:pt x="0" y="110070"/>
                  </a:lnTo>
                  <a:lnTo>
                    <a:pt x="6207340" y="110070"/>
                  </a:lnTo>
                  <a:lnTo>
                    <a:pt x="6207340" y="0"/>
                  </a:lnTo>
                  <a:close/>
                </a:path>
              </a:pathLst>
            </a:custGeom>
            <a:solidFill>
              <a:srgbClr val="0033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89518" y="990600"/>
              <a:ext cx="10610850" cy="0"/>
            </a:xfrm>
            <a:custGeom>
              <a:avLst/>
              <a:gdLst/>
              <a:ahLst/>
              <a:cxnLst/>
              <a:rect l="l" t="t" r="r" b="b"/>
              <a:pathLst>
                <a:path w="10610850">
                  <a:moveTo>
                    <a:pt x="0" y="0"/>
                  </a:moveTo>
                  <a:lnTo>
                    <a:pt x="10610850" y="0"/>
                  </a:lnTo>
                </a:path>
              </a:pathLst>
            </a:custGeom>
            <a:ln w="9525">
              <a:solidFill>
                <a:srgbClr val="00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060700" y="1257300"/>
            <a:ext cx="4606925" cy="5405120"/>
            <a:chOff x="3060700" y="1257300"/>
            <a:chExt cx="4606925" cy="54051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8800" y="1299556"/>
              <a:ext cx="4530394" cy="53203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79750" y="1276350"/>
              <a:ext cx="4568825" cy="5367020"/>
            </a:xfrm>
            <a:custGeom>
              <a:avLst/>
              <a:gdLst/>
              <a:ahLst/>
              <a:cxnLst/>
              <a:rect l="l" t="t" r="r" b="b"/>
              <a:pathLst>
                <a:path w="4568825" h="5367020">
                  <a:moveTo>
                    <a:pt x="0" y="0"/>
                  </a:moveTo>
                  <a:lnTo>
                    <a:pt x="4568494" y="0"/>
                  </a:lnTo>
                  <a:lnTo>
                    <a:pt x="4568494" y="5366804"/>
                  </a:lnTo>
                  <a:lnTo>
                    <a:pt x="0" y="536680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DF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9600" y="482600"/>
            <a:ext cx="10189845" cy="531495"/>
          </a:xfrm>
          <a:custGeom>
            <a:avLst/>
            <a:gdLst/>
            <a:ahLst/>
            <a:cxnLst/>
            <a:rect l="l" t="t" r="r" b="b"/>
            <a:pathLst>
              <a:path w="10189845" h="531494">
                <a:moveTo>
                  <a:pt x="0" y="0"/>
                </a:moveTo>
                <a:lnTo>
                  <a:pt x="10189629" y="0"/>
                </a:lnTo>
                <a:lnTo>
                  <a:pt x="10189629" y="531279"/>
                </a:lnTo>
                <a:lnTo>
                  <a:pt x="0" y="53127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4D6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4362" y="440413"/>
            <a:ext cx="101803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100%</a:t>
            </a:r>
            <a:r>
              <a:rPr sz="3200" b="1" spc="-5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AT-RISK</a:t>
            </a:r>
            <a:r>
              <a:rPr sz="3200" b="1" spc="-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COMMUNITIES</a:t>
            </a:r>
            <a:r>
              <a:rPr sz="3200" b="1" spc="-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TSUNAMI</a:t>
            </a:r>
            <a:r>
              <a:rPr sz="3200" b="1" spc="-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READY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26400" y="1295400"/>
            <a:ext cx="3902075" cy="4267200"/>
          </a:xfrm>
          <a:custGeom>
            <a:avLst/>
            <a:gdLst/>
            <a:ahLst/>
            <a:cxnLst/>
            <a:rect l="l" t="t" r="r" b="b"/>
            <a:pathLst>
              <a:path w="3902075" h="4267200">
                <a:moveTo>
                  <a:pt x="3901897" y="0"/>
                </a:moveTo>
                <a:lnTo>
                  <a:pt x="0" y="0"/>
                </a:lnTo>
                <a:lnTo>
                  <a:pt x="0" y="4267200"/>
                </a:lnTo>
                <a:lnTo>
                  <a:pt x="3901897" y="4267200"/>
                </a:lnTo>
                <a:lnTo>
                  <a:pt x="3901897" y="0"/>
                </a:lnTo>
                <a:close/>
              </a:path>
            </a:pathLst>
          </a:custGeom>
          <a:solidFill>
            <a:srgbClr val="FFD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48233" y="1453361"/>
            <a:ext cx="3552825" cy="3965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7359" indent="-467359">
              <a:lnSpc>
                <a:spcPts val="2120"/>
              </a:lnSpc>
              <a:spcBef>
                <a:spcPts val="120"/>
              </a:spcBef>
              <a:buClr>
                <a:srgbClr val="CC0000"/>
              </a:buClr>
              <a:buSzPct val="59459"/>
              <a:buFont typeface="Segoe UI Symbol"/>
              <a:buChar char="❑"/>
              <a:tabLst>
                <a:tab pos="467359" algn="l"/>
              </a:tabLst>
            </a:pPr>
            <a:r>
              <a:rPr sz="1850" b="1" spc="-10" dirty="0">
                <a:latin typeface="Arial"/>
                <a:cs typeface="Arial"/>
              </a:rPr>
              <a:t>STRATEGY:</a:t>
            </a:r>
            <a:endParaRPr sz="1850">
              <a:latin typeface="Arial"/>
              <a:cs typeface="Arial"/>
            </a:endParaRPr>
          </a:p>
          <a:p>
            <a:pPr marL="467359">
              <a:lnSpc>
                <a:spcPts val="2120"/>
              </a:lnSpc>
            </a:pPr>
            <a:r>
              <a:rPr sz="1850" dirty="0">
                <a:latin typeface="Arial"/>
                <a:cs typeface="Arial"/>
              </a:rPr>
              <a:t>Be Aware,</a:t>
            </a:r>
            <a:r>
              <a:rPr sz="1850" spc="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Be</a:t>
            </a:r>
            <a:r>
              <a:rPr sz="1850" spc="15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Prepared</a:t>
            </a:r>
            <a:endParaRPr sz="1850">
              <a:latin typeface="Arial"/>
              <a:cs typeface="Arial"/>
            </a:endParaRPr>
          </a:p>
          <a:p>
            <a:pPr marL="467359" indent="-467359">
              <a:lnSpc>
                <a:spcPct val="100000"/>
              </a:lnSpc>
              <a:spcBef>
                <a:spcPts val="1390"/>
              </a:spcBef>
              <a:buClr>
                <a:srgbClr val="CC0000"/>
              </a:buClr>
              <a:buSzPct val="59459"/>
              <a:buFont typeface="Calibri"/>
              <a:buChar char="□"/>
              <a:tabLst>
                <a:tab pos="467359" algn="l"/>
              </a:tabLst>
            </a:pPr>
            <a:r>
              <a:rPr sz="1850" b="1" spc="-10" dirty="0">
                <a:latin typeface="Arial"/>
                <a:cs typeface="Arial"/>
              </a:rPr>
              <a:t>FRAMEWORK:</a:t>
            </a:r>
            <a:endParaRPr sz="1850">
              <a:latin typeface="Arial"/>
              <a:cs typeface="Arial"/>
            </a:endParaRPr>
          </a:p>
          <a:p>
            <a:pPr marL="904875" marR="5080" lvl="1" indent="-433070">
              <a:lnSpc>
                <a:spcPct val="100800"/>
              </a:lnSpc>
              <a:spcBef>
                <a:spcPts val="10"/>
              </a:spcBef>
              <a:buClr>
                <a:srgbClr val="CC0000"/>
              </a:buClr>
              <a:buSzPct val="59459"/>
              <a:buChar char="■"/>
              <a:tabLst>
                <a:tab pos="904875" algn="l"/>
              </a:tabLst>
            </a:pPr>
            <a:r>
              <a:rPr sz="1850" dirty="0">
                <a:latin typeface="Arial"/>
                <a:cs typeface="Arial"/>
              </a:rPr>
              <a:t>Harmonized</a:t>
            </a:r>
            <a:r>
              <a:rPr sz="1850" spc="40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global </a:t>
            </a:r>
            <a:r>
              <a:rPr sz="1850" dirty="0">
                <a:latin typeface="Arial"/>
                <a:cs typeface="Arial"/>
              </a:rPr>
              <a:t>guidelines</a:t>
            </a:r>
            <a:r>
              <a:rPr sz="1850" spc="2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UNESCO</a:t>
            </a:r>
            <a:r>
              <a:rPr sz="1850" spc="35" dirty="0">
                <a:latin typeface="Arial"/>
                <a:cs typeface="Arial"/>
              </a:rPr>
              <a:t> </a:t>
            </a:r>
            <a:r>
              <a:rPr sz="1850" spc="-25" dirty="0">
                <a:latin typeface="Arial"/>
                <a:cs typeface="Arial"/>
              </a:rPr>
              <a:t>IOC </a:t>
            </a:r>
            <a:r>
              <a:rPr sz="1850" dirty="0">
                <a:latin typeface="Arial"/>
                <a:cs typeface="Arial"/>
              </a:rPr>
              <a:t>Tsunami</a:t>
            </a:r>
            <a:r>
              <a:rPr sz="1850" spc="25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Ready</a:t>
            </a:r>
            <a:endParaRPr sz="1850">
              <a:latin typeface="Arial"/>
              <a:cs typeface="Arial"/>
            </a:endParaRPr>
          </a:p>
          <a:p>
            <a:pPr marL="904875" marR="119380" lvl="1" indent="-433070">
              <a:lnSpc>
                <a:spcPct val="100499"/>
              </a:lnSpc>
              <a:spcBef>
                <a:spcPts val="420"/>
              </a:spcBef>
              <a:buClr>
                <a:srgbClr val="CC0000"/>
              </a:buClr>
              <a:buSzPct val="59459"/>
              <a:buChar char="■"/>
              <a:tabLst>
                <a:tab pos="904875" algn="l"/>
              </a:tabLst>
            </a:pPr>
            <a:r>
              <a:rPr sz="1850" dirty="0">
                <a:latin typeface="Arial"/>
                <a:cs typeface="Arial"/>
              </a:rPr>
              <a:t>Performance-</a:t>
            </a:r>
            <a:r>
              <a:rPr sz="1850" spc="-20" dirty="0">
                <a:latin typeface="Arial"/>
                <a:cs typeface="Arial"/>
              </a:rPr>
              <a:t>based </a:t>
            </a:r>
            <a:r>
              <a:rPr sz="1850" dirty="0">
                <a:latin typeface="Arial"/>
                <a:cs typeface="Arial"/>
              </a:rPr>
              <a:t>Community</a:t>
            </a:r>
            <a:r>
              <a:rPr sz="1850" spc="25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Recognition</a:t>
            </a:r>
            <a:endParaRPr sz="1850">
              <a:latin typeface="Arial"/>
              <a:cs typeface="Arial"/>
            </a:endParaRPr>
          </a:p>
          <a:p>
            <a:pPr marL="467359" indent="-467359">
              <a:lnSpc>
                <a:spcPct val="100000"/>
              </a:lnSpc>
              <a:spcBef>
                <a:spcPts val="1225"/>
              </a:spcBef>
              <a:buClr>
                <a:srgbClr val="CC0000"/>
              </a:buClr>
              <a:buSzPct val="59459"/>
              <a:buFont typeface="Segoe UI Symbol"/>
              <a:buChar char="❑"/>
              <a:tabLst>
                <a:tab pos="467359" algn="l"/>
              </a:tabLst>
            </a:pPr>
            <a:r>
              <a:rPr sz="1850" b="1" spc="-10" dirty="0">
                <a:latin typeface="Arial"/>
                <a:cs typeface="Arial"/>
              </a:rPr>
              <a:t>ACTION:</a:t>
            </a:r>
            <a:endParaRPr sz="1850">
              <a:latin typeface="Arial"/>
              <a:cs typeface="Arial"/>
            </a:endParaRPr>
          </a:p>
          <a:p>
            <a:pPr marL="467359" marR="651510">
              <a:lnSpc>
                <a:spcPct val="100499"/>
              </a:lnSpc>
              <a:spcBef>
                <a:spcPts val="10"/>
              </a:spcBef>
            </a:pPr>
            <a:r>
              <a:rPr sz="1850" dirty="0">
                <a:latin typeface="Arial"/>
                <a:cs typeface="Arial"/>
              </a:rPr>
              <a:t>National </a:t>
            </a:r>
            <a:r>
              <a:rPr sz="1850" spc="-10" dirty="0">
                <a:latin typeface="Arial"/>
                <a:cs typeface="Arial"/>
              </a:rPr>
              <a:t>programs </a:t>
            </a:r>
            <a:r>
              <a:rPr sz="1850" dirty="0">
                <a:latin typeface="Arial"/>
                <a:cs typeface="Arial"/>
              </a:rPr>
              <a:t>empower</a:t>
            </a:r>
            <a:r>
              <a:rPr sz="1850" spc="30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Communities</a:t>
            </a:r>
            <a:endParaRPr sz="1850">
              <a:latin typeface="Arial"/>
              <a:cs typeface="Arial"/>
            </a:endParaRPr>
          </a:p>
          <a:p>
            <a:pPr marL="467359" indent="-467359">
              <a:lnSpc>
                <a:spcPct val="100000"/>
              </a:lnSpc>
              <a:spcBef>
                <a:spcPts val="1405"/>
              </a:spcBef>
              <a:buClr>
                <a:srgbClr val="CC0000"/>
              </a:buClr>
              <a:buSzPct val="59459"/>
              <a:buFont typeface="Segoe UI Symbol"/>
              <a:buChar char="❑"/>
              <a:tabLst>
                <a:tab pos="467359" algn="l"/>
              </a:tabLst>
            </a:pPr>
            <a:r>
              <a:rPr sz="1850" b="1" dirty="0">
                <a:latin typeface="Arial"/>
                <a:cs typeface="Arial"/>
              </a:rPr>
              <a:t>GLOBAL</a:t>
            </a:r>
            <a:r>
              <a:rPr sz="1850" b="1" spc="30" dirty="0">
                <a:latin typeface="Arial"/>
                <a:cs typeface="Arial"/>
              </a:rPr>
              <a:t> </a:t>
            </a:r>
            <a:r>
              <a:rPr sz="1850" b="1" spc="-10" dirty="0">
                <a:latin typeface="Arial"/>
                <a:cs typeface="Arial"/>
              </a:rPr>
              <a:t>MEASURE</a:t>
            </a:r>
            <a:endParaRPr sz="1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80175" y="6450256"/>
            <a:ext cx="3403600" cy="3517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i="1" dirty="0">
                <a:latin typeface="Arial"/>
                <a:cs typeface="Arial"/>
              </a:rPr>
              <a:t>Standard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Guidelines for the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Tsunami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Ready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10" dirty="0">
                <a:latin typeface="Arial"/>
                <a:cs typeface="Arial"/>
              </a:rPr>
              <a:t>Recognition</a:t>
            </a:r>
            <a:endParaRPr sz="1050">
              <a:latin typeface="Arial"/>
              <a:cs typeface="Arial"/>
            </a:endParaRPr>
          </a:p>
          <a:p>
            <a:pPr marL="1537970">
              <a:lnSpc>
                <a:spcPct val="100000"/>
              </a:lnSpc>
              <a:spcBef>
                <a:spcPts val="25"/>
              </a:spcBef>
            </a:pPr>
            <a:r>
              <a:rPr sz="1050" i="1" dirty="0">
                <a:latin typeface="Arial"/>
                <a:cs typeface="Arial"/>
              </a:rPr>
              <a:t>Program,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UNESCO</a:t>
            </a:r>
            <a:r>
              <a:rPr sz="1050" i="1" spc="4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IOC</a:t>
            </a:r>
            <a:r>
              <a:rPr sz="1050" i="1" spc="1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TS</a:t>
            </a:r>
            <a:r>
              <a:rPr sz="1050" i="1" spc="30" dirty="0">
                <a:latin typeface="Arial"/>
                <a:cs typeface="Arial"/>
              </a:rPr>
              <a:t> </a:t>
            </a:r>
            <a:r>
              <a:rPr sz="1050" i="1" spc="-25" dirty="0">
                <a:latin typeface="Arial"/>
                <a:cs typeface="Arial"/>
              </a:rPr>
              <a:t>74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18799" y="107669"/>
            <a:ext cx="5709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BBB"/>
                </a:solidFill>
                <a:latin typeface="Calibri"/>
                <a:cs typeface="Calibri"/>
              </a:rPr>
              <a:t>UN</a:t>
            </a:r>
            <a:r>
              <a:rPr sz="2400" spc="-55" dirty="0">
                <a:solidFill>
                  <a:srgbClr val="006BB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BBB"/>
                </a:solidFill>
                <a:latin typeface="Calibri"/>
                <a:cs typeface="Calibri"/>
              </a:rPr>
              <a:t>OCEAN</a:t>
            </a:r>
            <a:r>
              <a:rPr sz="2400" spc="-25" dirty="0">
                <a:solidFill>
                  <a:srgbClr val="006BB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BBB"/>
                </a:solidFill>
                <a:latin typeface="Calibri"/>
                <a:cs typeface="Calibri"/>
              </a:rPr>
              <a:t>DECADE</a:t>
            </a:r>
            <a:r>
              <a:rPr sz="2400" spc="-30" dirty="0">
                <a:solidFill>
                  <a:srgbClr val="006BB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6BBB"/>
                </a:solidFill>
                <a:latin typeface="Calibri"/>
                <a:cs typeface="Calibri"/>
              </a:rPr>
              <a:t>TSUNAMI</a:t>
            </a:r>
            <a:r>
              <a:rPr sz="2400" spc="-70" dirty="0">
                <a:solidFill>
                  <a:srgbClr val="006BB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BBB"/>
                </a:solidFill>
                <a:latin typeface="Calibri"/>
                <a:cs typeface="Calibri"/>
              </a:rPr>
              <a:t>PROGRAMME: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9241" y="162204"/>
            <a:ext cx="991819" cy="71119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0" y="1263650"/>
            <a:ext cx="2895600" cy="5410200"/>
            <a:chOff x="0" y="1263650"/>
            <a:chExt cx="2895600" cy="5410200"/>
          </a:xfrm>
        </p:grpSpPr>
        <p:sp>
          <p:nvSpPr>
            <p:cNvPr id="16" name="object 16"/>
            <p:cNvSpPr/>
            <p:nvPr/>
          </p:nvSpPr>
          <p:spPr>
            <a:xfrm>
              <a:off x="457200" y="1263650"/>
              <a:ext cx="2438400" cy="5384800"/>
            </a:xfrm>
            <a:custGeom>
              <a:avLst/>
              <a:gdLst/>
              <a:ahLst/>
              <a:cxnLst/>
              <a:rect l="l" t="t" r="r" b="b"/>
              <a:pathLst>
                <a:path w="2438400" h="5384800">
                  <a:moveTo>
                    <a:pt x="2438400" y="0"/>
                  </a:moveTo>
                  <a:lnTo>
                    <a:pt x="0" y="0"/>
                  </a:lnTo>
                  <a:lnTo>
                    <a:pt x="0" y="5384800"/>
                  </a:lnTo>
                  <a:lnTo>
                    <a:pt x="2438400" y="5384800"/>
                  </a:lnTo>
                  <a:lnTo>
                    <a:pt x="24384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800" y="2355850"/>
              <a:ext cx="1320787" cy="10667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400" y="1365243"/>
              <a:ext cx="2055215" cy="96810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5637" y="1360487"/>
              <a:ext cx="2065020" cy="977900"/>
            </a:xfrm>
            <a:custGeom>
              <a:avLst/>
              <a:gdLst/>
              <a:ahLst/>
              <a:cxnLst/>
              <a:rect l="l" t="t" r="r" b="b"/>
              <a:pathLst>
                <a:path w="2065020" h="977900">
                  <a:moveTo>
                    <a:pt x="0" y="0"/>
                  </a:moveTo>
                  <a:lnTo>
                    <a:pt x="2064740" y="0"/>
                  </a:lnTo>
                  <a:lnTo>
                    <a:pt x="2064740" y="977620"/>
                  </a:lnTo>
                  <a:lnTo>
                    <a:pt x="0" y="97762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200" y="2355850"/>
              <a:ext cx="931332" cy="10329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8134" y="5471591"/>
              <a:ext cx="1015995" cy="11683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4201581"/>
              <a:ext cx="914399" cy="13885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4800" y="5403850"/>
              <a:ext cx="1117600" cy="12699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1733" y="4201581"/>
              <a:ext cx="999054" cy="135465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915582"/>
              <a:ext cx="2709329" cy="3234266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26400" y="5628997"/>
            <a:ext cx="757766" cy="7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0217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>
            <a:alphaModFix/>
          </a:blip>
          <a:srcRect b="35860"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93">
            <a:extLst>
              <a:ext uri="{FF2B5EF4-FFF2-40B4-BE49-F238E27FC236}">
                <a16:creationId xmlns:a16="http://schemas.microsoft.com/office/drawing/2014/main" id="{7B260FF3-CCDA-7CC0-EFA4-523C2C5CBB87}"/>
              </a:ext>
            </a:extLst>
          </p:cNvPr>
          <p:cNvSpPr/>
          <p:nvPr/>
        </p:nvSpPr>
        <p:spPr>
          <a:xfrm>
            <a:off x="8823881" y="844118"/>
            <a:ext cx="3303966" cy="1023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291A6-0D08-2D91-5E63-DB68A4B2D1C5}"/>
              </a:ext>
            </a:extLst>
          </p:cNvPr>
          <p:cNvSpPr txBox="1"/>
          <p:nvPr/>
        </p:nvSpPr>
        <p:spPr>
          <a:xfrm>
            <a:off x="2002157" y="184491"/>
            <a:ext cx="902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Tsunami Ready </a:t>
            </a:r>
            <a:r>
              <a:rPr lang="es-ES" sz="2800" b="1" dirty="0" err="1">
                <a:solidFill>
                  <a:srgbClr val="002060"/>
                </a:solidFill>
              </a:rPr>
              <a:t>Implementation</a:t>
            </a:r>
            <a:r>
              <a:rPr lang="es-ES" sz="2800" b="1" dirty="0">
                <a:solidFill>
                  <a:srgbClr val="002060"/>
                </a:solidFill>
              </a:rPr>
              <a:t> in NEAM REGION</a:t>
            </a:r>
          </a:p>
        </p:txBody>
      </p:sp>
      <p:pic>
        <p:nvPicPr>
          <p:cNvPr id="10" name="Picture 9" descr="E:\TSUNAMI READY\coChair\SC2023_Paris\istanbul.jpeg">
            <a:extLst>
              <a:ext uri="{FF2B5EF4-FFF2-40B4-BE49-F238E27FC236}">
                <a16:creationId xmlns:a16="http://schemas.microsoft.com/office/drawing/2014/main" id="{C8FC064F-3F4C-D0DF-F8AA-FCDA276AE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/>
          <a:stretch/>
        </p:blipFill>
        <p:spPr bwMode="auto">
          <a:xfrm>
            <a:off x="9681013" y="1262434"/>
            <a:ext cx="2196000" cy="13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8">
            <a:extLst>
              <a:ext uri="{FF2B5EF4-FFF2-40B4-BE49-F238E27FC236}">
                <a16:creationId xmlns:a16="http://schemas.microsoft.com/office/drawing/2014/main" id="{BC84010E-C2B0-2A4B-D06D-0FD01B23235D}"/>
              </a:ext>
            </a:extLst>
          </p:cNvPr>
          <p:cNvSpPr txBox="1"/>
          <p:nvPr/>
        </p:nvSpPr>
        <p:spPr>
          <a:xfrm>
            <a:off x="9597684" y="901761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Büyükçekmece</a:t>
            </a:r>
          </a:p>
        </p:txBody>
      </p:sp>
      <p:pic>
        <p:nvPicPr>
          <p:cNvPr id="12" name="Picture 10" descr="E:\TSUNAMI READY\coChair\SC2023_Paris\2Cannes.jpg">
            <a:extLst>
              <a:ext uri="{FF2B5EF4-FFF2-40B4-BE49-F238E27FC236}">
                <a16:creationId xmlns:a16="http://schemas.microsoft.com/office/drawing/2014/main" id="{AF9A1876-6BC4-7ED6-62DB-71EC6A83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3" y="3249294"/>
            <a:ext cx="2051189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2">
            <a:extLst>
              <a:ext uri="{FF2B5EF4-FFF2-40B4-BE49-F238E27FC236}">
                <a16:creationId xmlns:a16="http://schemas.microsoft.com/office/drawing/2014/main" id="{B6E6621D-84B9-92B4-A581-E102EC609621}"/>
              </a:ext>
            </a:extLst>
          </p:cNvPr>
          <p:cNvSpPr txBox="1"/>
          <p:nvPr/>
        </p:nvSpPr>
        <p:spPr>
          <a:xfrm>
            <a:off x="848022" y="2919827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/>
              </a:rPr>
              <a:t>Cannes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55">
            <a:extLst>
              <a:ext uri="{FF2B5EF4-FFF2-40B4-BE49-F238E27FC236}">
                <a16:creationId xmlns:a16="http://schemas.microsoft.com/office/drawing/2014/main" id="{DF7F17A0-F065-D86E-4614-DF370137E7A3}"/>
              </a:ext>
            </a:extLst>
          </p:cNvPr>
          <p:cNvSpPr txBox="1"/>
          <p:nvPr/>
        </p:nvSpPr>
        <p:spPr>
          <a:xfrm>
            <a:off x="9986387" y="488164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Alexandria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Picture 12" descr="E:\TSUNAMI READY\coChair\SC2023_Paris\Larnaca.jpg">
            <a:extLst>
              <a:ext uri="{FF2B5EF4-FFF2-40B4-BE49-F238E27FC236}">
                <a16:creationId xmlns:a16="http://schemas.microsoft.com/office/drawing/2014/main" id="{36A5A81C-1D08-9D8F-6CED-5B01CE23D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1989" r="20193"/>
          <a:stretch/>
        </p:blipFill>
        <p:spPr bwMode="auto">
          <a:xfrm>
            <a:off x="5833872" y="5244445"/>
            <a:ext cx="2042326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7">
            <a:extLst>
              <a:ext uri="{FF2B5EF4-FFF2-40B4-BE49-F238E27FC236}">
                <a16:creationId xmlns:a16="http://schemas.microsoft.com/office/drawing/2014/main" id="{DA210B35-8359-12BD-7A8A-4805BE261A5A}"/>
              </a:ext>
            </a:extLst>
          </p:cNvPr>
          <p:cNvSpPr txBox="1"/>
          <p:nvPr/>
        </p:nvSpPr>
        <p:spPr>
          <a:xfrm>
            <a:off x="5728057" y="4881642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Barlow Medium" panose="00000600000000000000" pitchFamily="2" charset="0"/>
              </a:rPr>
              <a:t>Larnaca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17" name="Picture 13" descr="E:\TSUNAMI READY\coChair\SC2023_Paris\Marina-di-Minturno-LT.jpg">
            <a:extLst>
              <a:ext uri="{FF2B5EF4-FFF2-40B4-BE49-F238E27FC236}">
                <a16:creationId xmlns:a16="http://schemas.microsoft.com/office/drawing/2014/main" id="{0512F1CB-3338-CF61-E542-E576636F6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3"/>
          <a:stretch/>
        </p:blipFill>
        <p:spPr bwMode="auto">
          <a:xfrm>
            <a:off x="2406373" y="5244445"/>
            <a:ext cx="123652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59">
            <a:extLst>
              <a:ext uri="{FF2B5EF4-FFF2-40B4-BE49-F238E27FC236}">
                <a16:creationId xmlns:a16="http://schemas.microsoft.com/office/drawing/2014/main" id="{1BBC538C-1855-DF68-2D3E-646BC0A47BF6}"/>
              </a:ext>
            </a:extLst>
          </p:cNvPr>
          <p:cNvSpPr txBox="1"/>
          <p:nvPr/>
        </p:nvSpPr>
        <p:spPr>
          <a:xfrm>
            <a:off x="2312995" y="4881642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Minturno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Picture 14" descr="E:\TSUNAMI READY\coChair\SC2023_Paris\Palmi.jpg">
            <a:extLst>
              <a:ext uri="{FF2B5EF4-FFF2-40B4-BE49-F238E27FC236}">
                <a16:creationId xmlns:a16="http://schemas.microsoft.com/office/drawing/2014/main" id="{812B38BB-6223-4F17-0EDB-C03408BB6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4"/>
          <a:stretch/>
        </p:blipFill>
        <p:spPr bwMode="auto">
          <a:xfrm>
            <a:off x="951190" y="5244445"/>
            <a:ext cx="135688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61">
            <a:extLst>
              <a:ext uri="{FF2B5EF4-FFF2-40B4-BE49-F238E27FC236}">
                <a16:creationId xmlns:a16="http://schemas.microsoft.com/office/drawing/2014/main" id="{77A030ED-9941-3D8C-CCF9-A78F76B722E5}"/>
              </a:ext>
            </a:extLst>
          </p:cNvPr>
          <p:cNvSpPr txBox="1"/>
          <p:nvPr/>
        </p:nvSpPr>
        <p:spPr>
          <a:xfrm>
            <a:off x="851135" y="488164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Palmi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15" descr="E:\TSUNAMI READY\coChair\SC2023_Paris\vathy.jpg">
            <a:extLst>
              <a:ext uri="{FF2B5EF4-FFF2-40B4-BE49-F238E27FC236}">
                <a16:creationId xmlns:a16="http://schemas.microsoft.com/office/drawing/2014/main" id="{C89D8274-1F81-E6BC-0708-6E45FDB1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87" y="5244445"/>
            <a:ext cx="2052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68">
            <a:extLst>
              <a:ext uri="{FF2B5EF4-FFF2-40B4-BE49-F238E27FC236}">
                <a16:creationId xmlns:a16="http://schemas.microsoft.com/office/drawing/2014/main" id="{5BF1BACC-0433-86D0-CA4F-78991A8BA324}"/>
              </a:ext>
            </a:extLst>
          </p:cNvPr>
          <p:cNvSpPr txBox="1"/>
          <p:nvPr/>
        </p:nvSpPr>
        <p:spPr>
          <a:xfrm>
            <a:off x="7881635" y="4881642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Samos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Picture 16" descr="E:\TSUNAMI READY\coChair\SC2023_Paris\Marsaxlokk.png">
            <a:extLst>
              <a:ext uri="{FF2B5EF4-FFF2-40B4-BE49-F238E27FC236}">
                <a16:creationId xmlns:a16="http://schemas.microsoft.com/office/drawing/2014/main" id="{7CA403B0-70F2-96B5-01F9-B8E124F5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33" y="3249294"/>
            <a:ext cx="1858953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7359812" y="2919827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Marsaxlokk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25" name="Picture 17" descr="E:\TSUNAMI READY\coChair\SC2023_Paris\marzamemi.png">
            <a:extLst>
              <a:ext uri="{FF2B5EF4-FFF2-40B4-BE49-F238E27FC236}">
                <a16:creationId xmlns:a16="http://schemas.microsoft.com/office/drawing/2014/main" id="{10F4FDBB-4D01-EDA4-D110-4DC40A8F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86" y="3249295"/>
            <a:ext cx="215058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72">
            <a:extLst>
              <a:ext uri="{FF2B5EF4-FFF2-40B4-BE49-F238E27FC236}">
                <a16:creationId xmlns:a16="http://schemas.microsoft.com/office/drawing/2014/main" id="{325465A6-2C84-2979-13CA-70D4C5D0F6D8}"/>
              </a:ext>
            </a:extLst>
          </p:cNvPr>
          <p:cNvSpPr/>
          <p:nvPr/>
        </p:nvSpPr>
        <p:spPr>
          <a:xfrm>
            <a:off x="3000214" y="2919827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Marzamemi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2" descr="Top Things to Do in El Jadida, Morocco">
            <a:extLst>
              <a:ext uri="{FF2B5EF4-FFF2-40B4-BE49-F238E27FC236}">
                <a16:creationId xmlns:a16="http://schemas.microsoft.com/office/drawing/2014/main" id="{8422C41C-5660-F760-78F7-AE4A5FFD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89" y="1262433"/>
            <a:ext cx="1575438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74">
            <a:extLst>
              <a:ext uri="{FF2B5EF4-FFF2-40B4-BE49-F238E27FC236}">
                <a16:creationId xmlns:a16="http://schemas.microsoft.com/office/drawing/2014/main" id="{B0E46137-9708-6270-4BD6-9144E9AB6452}"/>
              </a:ext>
            </a:extLst>
          </p:cNvPr>
          <p:cNvSpPr/>
          <p:nvPr/>
        </p:nvSpPr>
        <p:spPr>
          <a:xfrm>
            <a:off x="5921621" y="901761"/>
            <a:ext cx="1213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El Jadida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29" name="Picture 2" descr="E:\TSUNAMI READY\coChair\SC2023_Paris\Chipiona.jpg">
            <a:extLst>
              <a:ext uri="{FF2B5EF4-FFF2-40B4-BE49-F238E27FC236}">
                <a16:creationId xmlns:a16="http://schemas.microsoft.com/office/drawing/2014/main" id="{720C1926-7313-BA1E-2360-638EE0F1E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"/>
          <a:stretch/>
        </p:blipFill>
        <p:spPr bwMode="auto">
          <a:xfrm>
            <a:off x="3954121" y="1262433"/>
            <a:ext cx="19733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76">
            <a:extLst>
              <a:ext uri="{FF2B5EF4-FFF2-40B4-BE49-F238E27FC236}">
                <a16:creationId xmlns:a16="http://schemas.microsoft.com/office/drawing/2014/main" id="{3FD03598-D4A2-0057-2E71-C582587BCFEC}"/>
              </a:ext>
            </a:extLst>
          </p:cNvPr>
          <p:cNvSpPr/>
          <p:nvPr/>
        </p:nvSpPr>
        <p:spPr>
          <a:xfrm>
            <a:off x="3877233" y="901761"/>
            <a:ext cx="11689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Chipiona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TextBox 77">
            <a:extLst>
              <a:ext uri="{FF2B5EF4-FFF2-40B4-BE49-F238E27FC236}">
                <a16:creationId xmlns:a16="http://schemas.microsoft.com/office/drawing/2014/main" id="{2CCEC677-6894-0BFC-B5E4-A93C9ABFA25C}"/>
              </a:ext>
            </a:extLst>
          </p:cNvPr>
          <p:cNvSpPr txBox="1"/>
          <p:nvPr/>
        </p:nvSpPr>
        <p:spPr>
          <a:xfrm>
            <a:off x="788186" y="852764"/>
            <a:ext cx="2766507" cy="169277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b="1">
                <a:solidFill>
                  <a:srgbClr val="202124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sz="2000" b="0" dirty="0">
                <a:latin typeface="+mn-lt"/>
              </a:rPr>
              <a:t>11 Countries</a:t>
            </a:r>
          </a:p>
          <a:p>
            <a:pPr>
              <a:spcAft>
                <a:spcPts val="1200"/>
              </a:spcAft>
            </a:pPr>
            <a:r>
              <a:rPr lang="en-US" sz="2000" b="0" dirty="0">
                <a:latin typeface="+mn-lt"/>
              </a:rPr>
              <a:t>15+ Communities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+mn-lt"/>
              </a:rPr>
              <a:t>6  Recognized in 2024</a:t>
            </a:r>
          </a:p>
          <a:p>
            <a:r>
              <a:rPr lang="en-US" sz="2000" dirty="0">
                <a:solidFill>
                  <a:srgbClr val="00B050"/>
                </a:solidFill>
                <a:latin typeface="+mn-lt"/>
              </a:rPr>
              <a:t>…more coming!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A536E7A9-882E-534E-D568-49FF2DE0471E}"/>
              </a:ext>
            </a:extLst>
          </p:cNvPr>
          <p:cNvSpPr/>
          <p:nvPr/>
        </p:nvSpPr>
        <p:spPr>
          <a:xfrm>
            <a:off x="3699900" y="865658"/>
            <a:ext cx="5717709" cy="1852453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Picture 82" descr="A beach with buildings and a body of water&#10;&#10;Description automatically generated">
            <a:extLst>
              <a:ext uri="{FF2B5EF4-FFF2-40B4-BE49-F238E27FC236}">
                <a16:creationId xmlns:a16="http://schemas.microsoft.com/office/drawing/2014/main" id="{2A716868-B33B-4078-797B-EFD5E4373BB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r="7736"/>
          <a:stretch/>
        </p:blipFill>
        <p:spPr>
          <a:xfrm>
            <a:off x="7702749" y="1262433"/>
            <a:ext cx="1591132" cy="1368000"/>
          </a:xfrm>
          <a:prstGeom prst="rect">
            <a:avLst/>
          </a:prstGeom>
        </p:spPr>
      </p:pic>
      <p:sp>
        <p:nvSpPr>
          <p:cNvPr id="34" name="Rectangle 83">
            <a:extLst>
              <a:ext uri="{FF2B5EF4-FFF2-40B4-BE49-F238E27FC236}">
                <a16:creationId xmlns:a16="http://schemas.microsoft.com/office/drawing/2014/main" id="{84175F4D-C86B-741E-728E-3970512EA41C}"/>
              </a:ext>
            </a:extLst>
          </p:cNvPr>
          <p:cNvSpPr/>
          <p:nvPr/>
        </p:nvSpPr>
        <p:spPr>
          <a:xfrm>
            <a:off x="7614617" y="901761"/>
            <a:ext cx="809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Loulé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5" name="Picture 85" descr="A beach with a city in the background&#10;&#10;Description automatically generated">
            <a:extLst>
              <a:ext uri="{FF2B5EF4-FFF2-40B4-BE49-F238E27FC236}">
                <a16:creationId xmlns:a16="http://schemas.microsoft.com/office/drawing/2014/main" id="{FA33DE6F-885A-79C8-438F-C6B9D23C718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r="-3"/>
          <a:stretch/>
        </p:blipFill>
        <p:spPr>
          <a:xfrm>
            <a:off x="9681013" y="3249294"/>
            <a:ext cx="2191452" cy="1368000"/>
          </a:xfrm>
          <a:prstGeom prst="rect">
            <a:avLst/>
          </a:prstGeom>
        </p:spPr>
      </p:pic>
      <p:sp>
        <p:nvSpPr>
          <p:cNvPr id="36" name="TextBox 86">
            <a:extLst>
              <a:ext uri="{FF2B5EF4-FFF2-40B4-BE49-F238E27FC236}">
                <a16:creationId xmlns:a16="http://schemas.microsoft.com/office/drawing/2014/main" id="{74DF26CE-BEEF-8F55-7A81-44F36551BE3D}"/>
              </a:ext>
            </a:extLst>
          </p:cNvPr>
          <p:cNvSpPr txBox="1"/>
          <p:nvPr/>
        </p:nvSpPr>
        <p:spPr>
          <a:xfrm>
            <a:off x="9602679" y="2919827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Barlow Medium" panose="00000600000000000000" pitchFamily="2" charset="0"/>
              </a:rPr>
              <a:t>Israel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37" name="Picture 11" descr="E:\TSUNAMI READY\coChair\SC2023_Paris\alexandria.jpg">
            <a:extLst>
              <a:ext uri="{FF2B5EF4-FFF2-40B4-BE49-F238E27FC236}">
                <a16:creationId xmlns:a16="http://schemas.microsoft.com/office/drawing/2014/main" id="{EE258087-CD1A-88B1-FF5E-B5C690764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747" y="5244445"/>
            <a:ext cx="184864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-form: Shape 96">
            <a:extLst>
              <a:ext uri="{FF2B5EF4-FFF2-40B4-BE49-F238E27FC236}">
                <a16:creationId xmlns:a16="http://schemas.microsoft.com/office/drawing/2014/main" id="{73002B6F-C473-4924-9DED-F6CCE7135BA7}"/>
              </a:ext>
            </a:extLst>
          </p:cNvPr>
          <p:cNvSpPr/>
          <p:nvPr/>
        </p:nvSpPr>
        <p:spPr>
          <a:xfrm>
            <a:off x="5566801" y="864355"/>
            <a:ext cx="6509060" cy="5830975"/>
          </a:xfrm>
          <a:custGeom>
            <a:avLst/>
            <a:gdLst>
              <a:gd name="connsiteX0" fmla="*/ 4091994 w 6578353"/>
              <a:gd name="connsiteY0" fmla="*/ 0 h 5783952"/>
              <a:gd name="connsiteX1" fmla="*/ 6578353 w 6578353"/>
              <a:gd name="connsiteY1" fmla="*/ 0 h 5783952"/>
              <a:gd name="connsiteX2" fmla="*/ 6578353 w 6578353"/>
              <a:gd name="connsiteY2" fmla="*/ 5783952 h 5783952"/>
              <a:gd name="connsiteX3" fmla="*/ 0 w 6578353"/>
              <a:gd name="connsiteY3" fmla="*/ 5783952 h 5783952"/>
              <a:gd name="connsiteX4" fmla="*/ 0 w 6578353"/>
              <a:gd name="connsiteY4" fmla="*/ 3977276 h 5783952"/>
              <a:gd name="connsiteX5" fmla="*/ 4091994 w 6578353"/>
              <a:gd name="connsiteY5" fmla="*/ 3977276 h 578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8353" h="5783952">
                <a:moveTo>
                  <a:pt x="4091994" y="0"/>
                </a:moveTo>
                <a:lnTo>
                  <a:pt x="6578353" y="0"/>
                </a:lnTo>
                <a:lnTo>
                  <a:pt x="6578353" y="5783952"/>
                </a:lnTo>
                <a:lnTo>
                  <a:pt x="0" y="5783952"/>
                </a:lnTo>
                <a:lnTo>
                  <a:pt x="0" y="3977276"/>
                </a:lnTo>
                <a:lnTo>
                  <a:pt x="4091994" y="3977276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9"/>
          <a:stretch/>
        </p:blipFill>
        <p:spPr>
          <a:xfrm>
            <a:off x="5337162" y="3249294"/>
            <a:ext cx="1995607" cy="1368000"/>
          </a:xfrm>
          <a:prstGeom prst="rect">
            <a:avLst/>
          </a:prstGeom>
        </p:spPr>
      </p:pic>
      <p:sp>
        <p:nvSpPr>
          <p:cNvPr id="40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5271812" y="2919827"/>
            <a:ext cx="1043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Otranto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" name="Imagen 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2" r="8449" b="21957"/>
          <a:stretch/>
        </p:blipFill>
        <p:spPr>
          <a:xfrm>
            <a:off x="3748593" y="5244445"/>
            <a:ext cx="1518185" cy="1368000"/>
          </a:xfrm>
          <a:prstGeom prst="rect">
            <a:avLst/>
          </a:prstGeom>
        </p:spPr>
      </p:pic>
      <p:sp>
        <p:nvSpPr>
          <p:cNvPr id="42" name="Rectangle 70">
            <a:extLst>
              <a:ext uri="{FF2B5EF4-FFF2-40B4-BE49-F238E27FC236}">
                <a16:creationId xmlns:a16="http://schemas.microsoft.com/office/drawing/2014/main" id="{DEC262C4-7E4F-409A-6351-D116ED03FD72}"/>
              </a:ext>
            </a:extLst>
          </p:cNvPr>
          <p:cNvSpPr/>
          <p:nvPr/>
        </p:nvSpPr>
        <p:spPr>
          <a:xfrm>
            <a:off x="3655612" y="4881642"/>
            <a:ext cx="128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 Medium" panose="00000600000000000000" pitchFamily="2" charset="0"/>
              </a:rPr>
              <a:t>Stromboli</a:t>
            </a:r>
            <a:endParaRPr lang="el-G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Forma libre 50"/>
          <p:cNvSpPr/>
          <p:nvPr/>
        </p:nvSpPr>
        <p:spPr>
          <a:xfrm>
            <a:off x="840447" y="2901422"/>
            <a:ext cx="8586306" cy="3793908"/>
          </a:xfrm>
          <a:custGeom>
            <a:avLst/>
            <a:gdLst>
              <a:gd name="connsiteX0" fmla="*/ 0 w 8610159"/>
              <a:gd name="connsiteY0" fmla="*/ 0 h 3793908"/>
              <a:gd name="connsiteX1" fmla="*/ 8610159 w 8610159"/>
              <a:gd name="connsiteY1" fmla="*/ 0 h 3793908"/>
              <a:gd name="connsiteX2" fmla="*/ 8610159 w 8610159"/>
              <a:gd name="connsiteY2" fmla="*/ 1828761 h 3793908"/>
              <a:gd name="connsiteX3" fmla="*/ 4543205 w 8610159"/>
              <a:gd name="connsiteY3" fmla="*/ 1828761 h 3793908"/>
              <a:gd name="connsiteX4" fmla="*/ 4543205 w 8610159"/>
              <a:gd name="connsiteY4" fmla="*/ 3793908 h 3793908"/>
              <a:gd name="connsiteX5" fmla="*/ 0 w 8610159"/>
              <a:gd name="connsiteY5" fmla="*/ 3793908 h 37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159" h="3793908">
                <a:moveTo>
                  <a:pt x="0" y="0"/>
                </a:moveTo>
                <a:lnTo>
                  <a:pt x="8610159" y="0"/>
                </a:lnTo>
                <a:lnTo>
                  <a:pt x="8610159" y="1828761"/>
                </a:lnTo>
                <a:lnTo>
                  <a:pt x="4543205" y="1828761"/>
                </a:lnTo>
                <a:lnTo>
                  <a:pt x="4543205" y="3793908"/>
                </a:lnTo>
                <a:lnTo>
                  <a:pt x="0" y="3793908"/>
                </a:lnTo>
                <a:close/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4" name="Picture 5">
            <a:extLst>
              <a:ext uri="{FF2B5EF4-FFF2-40B4-BE49-F238E27FC236}">
                <a16:creationId xmlns:a16="http://schemas.microsoft.com/office/drawing/2014/main" id="{C8A0AA4C-53D0-5B44-ADD8-3394760D8ED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" y="112837"/>
            <a:ext cx="870131" cy="607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80DAD-B067-1A24-937D-9A22740B0896}"/>
              </a:ext>
            </a:extLst>
          </p:cNvPr>
          <p:cNvSpPr txBox="1"/>
          <p:nvPr/>
        </p:nvSpPr>
        <p:spPr>
          <a:xfrm rot="5400000">
            <a:off x="-1441769" y="4602049"/>
            <a:ext cx="363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TRS/Chang</a:t>
            </a:r>
          </a:p>
          <a:p>
            <a:r>
              <a:rPr lang="en-US" dirty="0"/>
              <a:t> Seng /Amato 2024</a:t>
            </a:r>
          </a:p>
        </p:txBody>
      </p:sp>
    </p:spTree>
    <p:extLst>
      <p:ext uri="{BB962C8B-B14F-4D97-AF65-F5344CB8AC3E}">
        <p14:creationId xmlns:p14="http://schemas.microsoft.com/office/powerpoint/2010/main" val="106818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uge wave crashing in the ocean">
            <a:extLst>
              <a:ext uri="{FF2B5EF4-FFF2-40B4-BE49-F238E27FC236}">
                <a16:creationId xmlns:a16="http://schemas.microsoft.com/office/drawing/2014/main" id="{11B2D48C-856C-0309-317A-4928A48C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865" b="786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33240-5938-F0B4-B8D3-8D0BC23CF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86" y="609600"/>
            <a:ext cx="7350713" cy="4642262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Coastal communities face significant risks and impacts from ocean-related hazards, including tsunamis</a:t>
            </a:r>
            <a:endParaRPr lang="fr-FR" sz="4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A9753-C866-BDDF-6269-346C639AC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92" y="2438400"/>
            <a:ext cx="10363200" cy="40720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sz="2400" i="1" dirty="0">
              <a:solidFill>
                <a:srgbClr val="FFFFFF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i="1" dirty="0">
              <a:solidFill>
                <a:srgbClr val="FFFFFF"/>
              </a:solidFill>
              <a:effectLst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i="1" dirty="0">
              <a:solidFill>
                <a:srgbClr val="FFFFFF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100" i="1" dirty="0">
                <a:solidFill>
                  <a:srgbClr val="FFFF00"/>
                </a:solidFill>
                <a:effectLst/>
                <a:ea typeface="Batang" panose="02030600000101010101" pitchFamily="18" charset="-127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GB" sz="4500" i="1" dirty="0">
              <a:solidFill>
                <a:srgbClr val="FFFF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500" i="1" dirty="0">
              <a:solidFill>
                <a:srgbClr val="FFFF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7000" i="1" dirty="0">
                <a:solidFill>
                  <a:srgbClr val="FFFF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EWSs are  important tools for building resilience and  DRR</a:t>
            </a:r>
          </a:p>
          <a:p>
            <a:pPr marL="0" indent="0">
              <a:buNone/>
            </a:pPr>
            <a:endParaRPr lang="en-US" sz="7000" i="1" dirty="0">
              <a:solidFill>
                <a:srgbClr val="FFFF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7000" i="1" dirty="0">
                <a:solidFill>
                  <a:srgbClr val="FFFF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EWSs are a proven, efficient, and cost-effective way to save lives and jobs, land and infrastructure, and support long-term sustainability </a:t>
            </a:r>
          </a:p>
          <a:p>
            <a:pPr marL="0" indent="0">
              <a:buNone/>
            </a:pPr>
            <a:endParaRPr lang="en-US" sz="7000" i="1" dirty="0">
              <a:solidFill>
                <a:srgbClr val="FFFF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13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55" y="1673772"/>
            <a:ext cx="11723623" cy="4279859"/>
          </a:xfrm>
          <a:prstGeom prst="rect">
            <a:avLst/>
          </a:prstGeom>
        </p:spPr>
      </p:pic>
      <p:sp>
        <p:nvSpPr>
          <p:cNvPr id="4" name="object 17">
            <a:extLst>
              <a:ext uri="{FF2B5EF4-FFF2-40B4-BE49-F238E27FC236}">
                <a16:creationId xmlns:a16="http://schemas.microsoft.com/office/drawing/2014/main" id="{AD0DBA63-3BF4-96E9-6541-E2BFA681BA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275" y="112713"/>
            <a:ext cx="1185545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70C0"/>
                </a:solidFill>
              </a:rPr>
              <a:t>TRRP</a:t>
            </a:r>
            <a:r>
              <a:rPr spc="-25" dirty="0">
                <a:solidFill>
                  <a:srgbClr val="0070C0"/>
                </a:solidFill>
              </a:rPr>
              <a:t> </a:t>
            </a:r>
            <a:r>
              <a:rPr spc="-35" dirty="0">
                <a:solidFill>
                  <a:srgbClr val="0070C0"/>
                </a:solidFill>
              </a:rPr>
              <a:t>IMPLEMENTATION </a:t>
            </a:r>
            <a:r>
              <a:rPr lang="en-US" spc="-35" dirty="0">
                <a:solidFill>
                  <a:srgbClr val="0070C0"/>
                </a:solidFill>
              </a:rPr>
              <a:t>- </a:t>
            </a:r>
            <a:r>
              <a:rPr dirty="0">
                <a:solidFill>
                  <a:srgbClr val="0070C0"/>
                </a:solidFill>
              </a:rPr>
              <a:t>NEAM</a:t>
            </a:r>
            <a:r>
              <a:rPr spc="-85" dirty="0">
                <a:solidFill>
                  <a:srgbClr val="0070C0"/>
                </a:solidFill>
              </a:rPr>
              <a:t> </a:t>
            </a:r>
            <a:r>
              <a:rPr spc="-10" dirty="0">
                <a:solidFill>
                  <a:srgbClr val="0070C0"/>
                </a:solidFill>
              </a:rPr>
              <a:t>REGION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4B50AA-A48B-C234-4E51-396279DE3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0232"/>
              </p:ext>
            </p:extLst>
          </p:nvPr>
        </p:nvGraphicFramePr>
        <p:xfrm>
          <a:off x="0" y="719666"/>
          <a:ext cx="1172362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811">
                  <a:extLst>
                    <a:ext uri="{9D8B030D-6E8A-4147-A177-3AD203B41FA5}">
                      <a16:colId xmlns:a16="http://schemas.microsoft.com/office/drawing/2014/main" val="1730639571"/>
                    </a:ext>
                  </a:extLst>
                </a:gridCol>
                <a:gridCol w="5861811">
                  <a:extLst>
                    <a:ext uri="{9D8B030D-6E8A-4147-A177-3AD203B41FA5}">
                      <a16:colId xmlns:a16="http://schemas.microsoft.com/office/drawing/2014/main" val="3589600376"/>
                    </a:ext>
                  </a:extLst>
                </a:gridCol>
              </a:tblGrid>
              <a:tr h="95410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pc="-15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International, </a:t>
                      </a:r>
                      <a:r>
                        <a:rPr lang="en-US" sz="2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National,  Local Engagements</a:t>
                      </a:r>
                      <a:br>
                        <a:rPr lang="en-US" sz="2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</a:br>
                      <a:r>
                        <a:rPr lang="en-US" sz="2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City Mayors and Governor</a:t>
                      </a:r>
                    </a:p>
                    <a:p>
                      <a:endParaRPr lang="en-US" sz="2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6</a:t>
                      </a:r>
                      <a:r>
                        <a:rPr lang="en-US" sz="2200" b="1" spc="-9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communities</a:t>
                      </a:r>
                      <a:r>
                        <a:rPr lang="en-US" sz="2200" spc="-7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Recognized </a:t>
                      </a:r>
                      <a:r>
                        <a:rPr lang="en-US" sz="2200" spc="-25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as </a:t>
                      </a:r>
                      <a:r>
                        <a:rPr lang="en-US" sz="2200" spc="-2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Tsunami</a:t>
                      </a:r>
                      <a:r>
                        <a:rPr lang="en-US" sz="2200" spc="-7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Ready</a:t>
                      </a:r>
                      <a:r>
                        <a:rPr lang="en-US" sz="2200" spc="-2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. Several others in the process. 25 by 2025</a:t>
                      </a:r>
                      <a:endParaRPr lang="en-US" sz="22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  <a:p>
                      <a:endParaRPr lang="en-US" sz="2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781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F58E732-6EC2-2338-51FD-0DAD21D9EE3E}"/>
              </a:ext>
            </a:extLst>
          </p:cNvPr>
          <p:cNvSpPr txBox="1"/>
          <p:nvPr/>
        </p:nvSpPr>
        <p:spPr>
          <a:xfrm>
            <a:off x="685800" y="6037401"/>
            <a:ext cx="11037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EC DG </a:t>
            </a:r>
            <a:r>
              <a:rPr lang="en-US" sz="4000" b="1">
                <a:solidFill>
                  <a:srgbClr val="0070C0"/>
                </a:solidFill>
              </a:rPr>
              <a:t>ECHO SUPPORT-CoastWAVE</a:t>
            </a:r>
            <a:r>
              <a:rPr lang="en-US" sz="4000" b="1" dirty="0">
                <a:solidFill>
                  <a:srgbClr val="0070C0"/>
                </a:solidFill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49052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83881" y="-163176"/>
            <a:ext cx="10988241" cy="7045026"/>
            <a:chOff x="2445867" y="0"/>
            <a:chExt cx="11912890" cy="7559208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5493" y="136525"/>
              <a:ext cx="1495751" cy="14373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45867" y="0"/>
              <a:ext cx="9746615" cy="6858000"/>
            </a:xfrm>
            <a:custGeom>
              <a:avLst/>
              <a:gdLst/>
              <a:ahLst/>
              <a:cxnLst/>
              <a:rect l="l" t="t" r="r" b="b"/>
              <a:pathLst>
                <a:path w="9746615" h="6858000">
                  <a:moveTo>
                    <a:pt x="0" y="0"/>
                  </a:moveTo>
                  <a:lnTo>
                    <a:pt x="9746132" y="0"/>
                  </a:lnTo>
                  <a:lnTo>
                    <a:pt x="974613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5493" y="152362"/>
              <a:ext cx="1495751" cy="14056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8614" y="170700"/>
              <a:ext cx="9130143" cy="7388508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D980502-319A-0783-66B4-14018F63B0D9}"/>
              </a:ext>
            </a:extLst>
          </p:cNvPr>
          <p:cNvSpPr/>
          <p:nvPr/>
        </p:nvSpPr>
        <p:spPr>
          <a:xfrm>
            <a:off x="187470" y="1"/>
            <a:ext cx="3722926" cy="68818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Tsunami Ready       Communities</a:t>
            </a: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48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INDIAN OCEAN</a:t>
            </a: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23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CARIBEAN &amp; ADJACENT REGIONS</a:t>
            </a: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23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PACIFC </a:t>
            </a:r>
          </a:p>
          <a:p>
            <a:pPr marL="0" marR="0" lvl="2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6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NORTH EASTERN ATLANTIC ,   MEDITERRANEAN AND CONNECTED SEAS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7D9F66-1C55-2F97-1948-9338455A3D2D}"/>
              </a:ext>
            </a:extLst>
          </p:cNvPr>
          <p:cNvSpPr/>
          <p:nvPr/>
        </p:nvSpPr>
        <p:spPr>
          <a:xfrm>
            <a:off x="3048000" y="0"/>
            <a:ext cx="2514600" cy="2348948"/>
          </a:xfrm>
          <a:prstGeom prst="rect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139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Member States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340" algn="l"/>
              </a:tabLst>
              <a:defRPr/>
            </a:pP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18</a:t>
            </a:r>
            <a:r>
              <a:rPr kumimoji="0" lang="en-US" sz="2000" b="1" i="0" u="none" strike="noStrike" kern="0" cap="none" spc="4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2000" b="1" i="0" u="none" strike="noStrike" kern="0" cap="none" spc="4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NEAM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6217579" y="1701482"/>
            <a:ext cx="1193800" cy="275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3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59A9BF-8F1C-899B-6148-8C93D0A87DC4}"/>
              </a:ext>
            </a:extLst>
          </p:cNvPr>
          <p:cNvSpPr/>
          <p:nvPr/>
        </p:nvSpPr>
        <p:spPr>
          <a:xfrm>
            <a:off x="4188645" y="4903984"/>
            <a:ext cx="1907355" cy="1938173"/>
          </a:xfrm>
          <a:prstGeom prst="rect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340" algn="l"/>
              </a:tabLst>
              <a:defRPr/>
            </a:pPr>
            <a:r>
              <a:rPr kumimoji="0" lang="en-US" sz="2400" b="1" i="0" u="none" strike="noStrike" kern="0" cap="none" spc="-2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SIDS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340" algn="l"/>
              </a:tabLst>
              <a:defRPr/>
            </a:pP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4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 </a:t>
            </a: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 IO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1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 NEAM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766398-EC8C-AAC7-3A87-AA7D60A372F2}"/>
              </a:ext>
            </a:extLst>
          </p:cNvPr>
          <p:cNvSpPr/>
          <p:nvPr/>
        </p:nvSpPr>
        <p:spPr>
          <a:xfrm>
            <a:off x="0" y="-5414"/>
            <a:ext cx="286908" cy="68872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50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33A3A-38E3-05FB-2CFB-9DF1179BF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8" b="91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47C7B5-3148-8DE2-33A2-69703580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C" sz="3400" dirty="0"/>
              <a:t>International Tsunami </a:t>
            </a:r>
            <a:br>
              <a:rPr lang="es-EC" sz="3400" dirty="0"/>
            </a:br>
            <a:r>
              <a:rPr lang="es-EC" sz="3400" dirty="0"/>
              <a:t>Ready </a:t>
            </a:r>
            <a:r>
              <a:rPr lang="es-EC" sz="3400" dirty="0" err="1"/>
              <a:t>Coalition</a:t>
            </a:r>
            <a:br>
              <a:rPr lang="fr-FR" sz="3400" dirty="0"/>
            </a:br>
            <a:endParaRPr lang="fr-FR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F2BD2-6F3B-C703-7FF8-9FF3EC6C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4279389" cy="4271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The IOC Executive Council at its 55th session also approved the establishment of an </a:t>
            </a:r>
            <a:r>
              <a: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International  Tsunami Ready Coalition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New Implementation Plan of the Tsunami Ready Coalition </a:t>
            </a:r>
            <a:r>
              <a:rPr lang="en-US" sz="2400" dirty="0">
                <a:latin typeface="Calibri" panose="020F0502020204030204" pitchFamily="34" charset="0"/>
                <a:ea typeface="DengXian" panose="02010600030101010101" pitchFamily="2" charset="-122"/>
              </a:rPr>
              <a:t>has been</a:t>
            </a: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endorsed </a:t>
            </a:r>
            <a:r>
              <a:rPr lang="en-US" sz="2400" dirty="0">
                <a:latin typeface="Calibri" panose="020F0502020204030204" pitchFamily="34" charset="0"/>
                <a:ea typeface="DengXian" panose="02010600030101010101" pitchFamily="2" charset="-122"/>
              </a:rPr>
              <a:t>at</a:t>
            </a: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the 33</a:t>
            </a:r>
            <a:r>
              <a:rPr lang="en-US" sz="2400" baseline="300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rd</a:t>
            </a:r>
            <a:r>
              <a:rPr lang="en-US" sz="24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IOC Assembly, June 2025  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000" dirty="0"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5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4"/>
    </mc:Choice>
    <mc:Fallback xmlns="">
      <p:transition spd="slow" advTm="2405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5525-1E99-B1A3-4CF6-81186254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2894"/>
            <a:ext cx="11643254" cy="861774"/>
          </a:xfrm>
        </p:spPr>
        <p:txBody>
          <a:bodyPr/>
          <a:lstStyle/>
          <a:p>
            <a:pPr algn="ctr"/>
            <a:r>
              <a:rPr lang="en-US" sz="280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The Tsunami Ready Coalition </a:t>
            </a:r>
            <a:br>
              <a:rPr lang="en-US" sz="280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Collaboration and Cooperation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7F904-9C06-AEE6-030F-0A9072D2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73013"/>
            <a:ext cx="8001000" cy="5324535"/>
          </a:xfrm>
        </p:spPr>
        <p:txBody>
          <a:bodyPr/>
          <a:lstStyle/>
          <a:p>
            <a:pPr marL="342900" indent="-342900" algn="just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just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Tsunami Ready Coalition is a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collaboration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between global, regional, and national stakeholders to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advance and sustain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UNESCO-IOC Tsunami Ready Recognition Programme (TRRP)</a:t>
            </a:r>
          </a:p>
          <a:p>
            <a:pPr marL="342900" indent="-342900" algn="just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Coalition will establish a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network of critical stakeholders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 will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advocate for and facilitate support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towards the implementation and sustaining of Tsunami Ready through targeted promotion, advocacy, resource mobilization, networking, influence, and advice.</a:t>
            </a:r>
          </a:p>
          <a:p>
            <a:pPr marL="342900" indent="-342900" algn="just" rtl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Coalition will have a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diverse,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yet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relatively small, membership (including  ‘TRC Ambassadors’ by invitation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 the UNESCO-IOC. Membership is primarily at the </a:t>
            </a: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institutional level</a:t>
            </a:r>
            <a:r>
              <a:rPr lang="en-US" sz="18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029F5-B068-D902-C9C6-EBE9DDD9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073013"/>
            <a:ext cx="3096315" cy="419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43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1E67-7EE5-C182-4C40-24C35868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45" y="112894"/>
            <a:ext cx="11856509" cy="1107996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Partners Increasing Investment contributing to  ODTP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D2A381C-5F0A-BB53-DB55-60E99DD43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66426"/>
              </p:ext>
            </p:extLst>
          </p:nvPr>
        </p:nvGraphicFramePr>
        <p:xfrm>
          <a:off x="2362200" y="705851"/>
          <a:ext cx="9275053" cy="6039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708B80-C21C-C59E-D6AE-DE15300F5B3B}"/>
              </a:ext>
            </a:extLst>
          </p:cNvPr>
          <p:cNvSpPr txBox="1"/>
          <p:nvPr/>
        </p:nvSpPr>
        <p:spPr>
          <a:xfrm>
            <a:off x="228600" y="18288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~20 Million Euros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Muti-Lateral cooperation and investments</a:t>
            </a:r>
          </a:p>
        </p:txBody>
      </p:sp>
    </p:spTree>
    <p:extLst>
      <p:ext uri="{BB962C8B-B14F-4D97-AF65-F5344CB8AC3E}">
        <p14:creationId xmlns:p14="http://schemas.microsoft.com/office/powerpoint/2010/main" val="1097824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84B3-0739-410B-C153-1B6F52D5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D2BD7-416D-E1DC-6809-3B4F17B96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346A70A6-69DF-A387-1347-7B67339B0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835910"/>
              </p:ext>
            </p:extLst>
          </p:nvPr>
        </p:nvGraphicFramePr>
        <p:xfrm>
          <a:off x="200754" y="1349841"/>
          <a:ext cx="11856509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DF5A979-0C38-5A1D-894F-46DFD8FAA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80772"/>
              </p:ext>
            </p:extLst>
          </p:nvPr>
        </p:nvGraphicFramePr>
        <p:xfrm>
          <a:off x="14514" y="4424680"/>
          <a:ext cx="1197673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2686">
                  <a:extLst>
                    <a:ext uri="{9D8B030D-6E8A-4147-A177-3AD203B41FA5}">
                      <a16:colId xmlns:a16="http://schemas.microsoft.com/office/drawing/2014/main" val="5286353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432519833"/>
                    </a:ext>
                  </a:extLst>
                </a:gridCol>
                <a:gridCol w="1780446">
                  <a:extLst>
                    <a:ext uri="{9D8B030D-6E8A-4147-A177-3AD203B41FA5}">
                      <a16:colId xmlns:a16="http://schemas.microsoft.com/office/drawing/2014/main" val="16858750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Regional(Pacific ) coordination and cooperation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Global coordination and cooperation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Reinforced global coordination &amp; cooperation 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11976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C3EE3A6-BEF5-AC5A-4CEA-94504F330C06}"/>
              </a:ext>
            </a:extLst>
          </p:cNvPr>
          <p:cNvSpPr txBox="1"/>
          <p:nvPr/>
        </p:nvSpPr>
        <p:spPr>
          <a:xfrm>
            <a:off x="10334524" y="5638800"/>
            <a:ext cx="1733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Regional-Global KPI </a:t>
            </a:r>
          </a:p>
          <a:p>
            <a:r>
              <a:rPr lang="en-US" dirty="0"/>
              <a:t>M &amp; T Tool</a:t>
            </a:r>
          </a:p>
        </p:txBody>
      </p:sp>
    </p:spTree>
    <p:extLst>
      <p:ext uri="{BB962C8B-B14F-4D97-AF65-F5344CB8AC3E}">
        <p14:creationId xmlns:p14="http://schemas.microsoft.com/office/powerpoint/2010/main" val="3755679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8AEA3-756F-9CEA-6E32-AD0C4DEE0D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88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73DE9-EF3E-B6BD-D1AD-C5AA77F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br>
              <a:rPr lang="en-US" sz="3100" b="1" dirty="0"/>
            </a:br>
            <a:r>
              <a:rPr lang="en-US" sz="3100" b="1" dirty="0">
                <a:solidFill>
                  <a:srgbClr val="0070C0"/>
                </a:solidFill>
              </a:rPr>
              <a:t>Performance  Monitoring and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460D-E0DC-C64F-0216-E1589400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0"/>
            <a:ext cx="5257800" cy="4271399"/>
          </a:xfrm>
        </p:spPr>
        <p:txBody>
          <a:bodyPr>
            <a:norm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TRS inspires to develop an </a:t>
            </a:r>
            <a:r>
              <a:rPr lang="en-GB" sz="24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Ocean Decade Tsunami Programme –Monitoring and Tracking Tool</a:t>
            </a:r>
            <a:r>
              <a:rPr lang="en-GB" sz="24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to better support implementation of the ODTP</a:t>
            </a:r>
            <a:r>
              <a:rPr lang="en-GB" sz="2400" b="1" dirty="0">
                <a:latin typeface="Verdana" panose="020B0604030504040204" pitchFamily="34" charset="0"/>
                <a:ea typeface="Times New Roman" panose="02020603050405020304" pitchFamily="18" charset="0"/>
              </a:rPr>
              <a:t> and the Tsunami Resilience Programme</a:t>
            </a:r>
            <a:endParaRPr lang="en-GB" sz="24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GB" sz="20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GB" sz="1700" dirty="0">
              <a:effectLst/>
              <a:highlight>
                <a:srgbClr val="FFFF00"/>
              </a:highlight>
              <a:latin typeface="Verdana" panose="020B060403050404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8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6487-4722-5077-8A03-DB2C008AD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ll painted with an arrow and a dartboard">
            <a:extLst>
              <a:ext uri="{FF2B5EF4-FFF2-40B4-BE49-F238E27FC236}">
                <a16:creationId xmlns:a16="http://schemas.microsoft.com/office/drawing/2014/main" id="{8CF2A7A7-4582-E968-4575-BA48DF7B8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35" r="-2" b="1827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242BC2B-3258-B98D-AF77-754DB774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92799-0515-AFDB-6215-309A68F5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63559"/>
            <a:ext cx="4832802" cy="124358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Global Tsunami  Early Warning and Mitigation System and ODTP Performance M  &amp; T Tool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7E6B7-D056-3FED-B704-470DF7DFE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05000"/>
            <a:ext cx="5190744" cy="4271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C00000"/>
                </a:solidFill>
              </a:rPr>
              <a:t>Solution: </a:t>
            </a:r>
            <a:r>
              <a:rPr lang="en-US" sz="9600" dirty="0">
                <a:solidFill>
                  <a:srgbClr val="C00000"/>
                </a:solidFill>
              </a:rPr>
              <a:t>To develop </a:t>
            </a:r>
            <a:r>
              <a:rPr lang="en-US" sz="9600" b="1" dirty="0">
                <a:solidFill>
                  <a:srgbClr val="C00000"/>
                </a:solidFill>
              </a:rPr>
              <a:t>a unified KPI based M &amp; T  tool/platform</a:t>
            </a:r>
          </a:p>
          <a:p>
            <a:pPr marL="0" indent="0">
              <a:buNone/>
            </a:pPr>
            <a:endParaRPr lang="en-US" sz="96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9600" dirty="0">
                <a:solidFill>
                  <a:srgbClr val="C00000"/>
                </a:solidFill>
              </a:rPr>
              <a:t>Users can select  ICG-KPIs and or ODTP-KPIs depending on application and use</a:t>
            </a:r>
            <a:r>
              <a:rPr lang="en-US" sz="9600" dirty="0">
                <a:solidFill>
                  <a:srgbClr val="0070C0"/>
                </a:solidFill>
              </a:rPr>
              <a:t>.  </a:t>
            </a:r>
          </a:p>
          <a:p>
            <a:pPr marL="0" indent="0">
              <a:buNone/>
            </a:pPr>
            <a:endParaRPr lang="en-US" sz="9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96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</a:rPr>
              <a:t>SMART indicators</a:t>
            </a:r>
            <a:r>
              <a:rPr lang="en-US" sz="96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</a:rPr>
              <a:t>( </a:t>
            </a:r>
            <a:r>
              <a:rPr lang="en-US" sz="9600" dirty="0">
                <a:solidFill>
                  <a:srgbClr val="202124"/>
                </a:solidFill>
                <a:highlight>
                  <a:srgbClr val="FFFFFF"/>
                </a:highlight>
              </a:rPr>
              <a:t>S</a:t>
            </a:r>
            <a:r>
              <a:rPr lang="en-US" sz="9600" b="0" i="0" dirty="0">
                <a:solidFill>
                  <a:srgbClr val="040C28"/>
                </a:solidFill>
                <a:effectLst/>
              </a:rPr>
              <a:t>pecific, Measurable, Achievable, Relevant: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Seamless connections- ensuring efficiency and avoiding duplication in assessments and reporting.</a:t>
            </a:r>
          </a:p>
          <a:p>
            <a:endParaRPr lang="en-US" sz="6200" b="1" i="0" dirty="0">
              <a:solidFill>
                <a:srgbClr val="0070C0"/>
              </a:solidFill>
              <a:effectLst/>
              <a:highlight>
                <a:srgbClr val="FFFFFF"/>
              </a:highlight>
            </a:endParaRPr>
          </a:p>
          <a:p>
            <a:endParaRPr lang="en-US" sz="1700" b="0" i="0" dirty="0">
              <a:effectLst/>
              <a:latin typeface="Gilroy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6113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Earthquake That Brought Enlightenment | Hakai Magazine">
            <a:extLst>
              <a:ext uri="{FF2B5EF4-FFF2-40B4-BE49-F238E27FC236}">
                <a16:creationId xmlns:a16="http://schemas.microsoft.com/office/drawing/2014/main" id="{C7959238-D84A-D18F-CC22-0913049C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2" r="1629" b="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874510" y="312313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Upcoming Significant Activities 2025</a:t>
            </a:r>
          </a:p>
        </p:txBody>
      </p:sp>
      <p:sp>
        <p:nvSpPr>
          <p:cNvPr id="5" name="Segnaposto contenuto 4"/>
          <p:cNvSpPr txBox="1">
            <a:spLocks/>
          </p:cNvSpPr>
          <p:nvPr/>
        </p:nvSpPr>
        <p:spPr>
          <a:xfrm>
            <a:off x="7531610" y="2434200"/>
            <a:ext cx="4507990" cy="4195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Oct.25:  </a:t>
            </a:r>
            <a:r>
              <a:rPr lang="en-US" sz="2000" dirty="0"/>
              <a:t>Tsunami Ready ceremonies in Portugal (</a:t>
            </a:r>
            <a:r>
              <a:rPr lang="en-US" sz="2000" dirty="0" err="1"/>
              <a:t>Loule</a:t>
            </a:r>
            <a:r>
              <a:rPr lang="en-US" sz="2000" dirty="0"/>
              <a:t>, Cascais)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From 27</a:t>
            </a:r>
            <a:r>
              <a:rPr lang="en-US" sz="2000" b="1" baseline="30000" dirty="0"/>
              <a:t>th</a:t>
            </a:r>
            <a:r>
              <a:rPr lang="en-US" sz="2000" b="1" dirty="0"/>
              <a:t> Oct: </a:t>
            </a:r>
            <a:r>
              <a:rPr lang="en-US" sz="2000" dirty="0"/>
              <a:t>Regional SOP (Cascais, Portugal) TBD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900" b="1" dirty="0"/>
              <a:t> </a:t>
            </a:r>
            <a:r>
              <a:rPr lang="en-US" sz="2000" b="1" dirty="0"/>
              <a:t>Nov. 1: </a:t>
            </a:r>
            <a:r>
              <a:rPr lang="en-US" sz="2000" dirty="0"/>
              <a:t>Lisbon Tsunami 270th Commemoration "From Memory to Resilience: 	Coastal communities Leading the Wave of Change” (Civil Protection 	Cascais, Portugal)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021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990095-61D5-09FE-93DB-DBD73E7A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4361686" cy="152704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First Conference of the ODTP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D03A5-0266-FB5C-D330-0D48BB98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4361687" cy="4096512"/>
          </a:xfrm>
        </p:spPr>
        <p:txBody>
          <a:bodyPr>
            <a:normAutofit/>
          </a:bodyPr>
          <a:lstStyle/>
          <a:p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At the </a:t>
            </a:r>
            <a:r>
              <a:rPr lang="en-US" sz="1800" u="sng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2"/>
              </a:rPr>
              <a:t>5th ODTP-SC</a:t>
            </a:r>
            <a:r>
              <a:rPr lang="en-US" sz="18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held in Paris, 16-17Janary 2025 members agreed to collaborate on conferences addressing both the ODTP’s high-level objectives alongside the IAPSO/IASPEI/IAVCEI </a:t>
            </a:r>
            <a:r>
              <a:rPr lang="en-US" sz="1800" b="1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Joint Tsunami Commission (JTC) International Tsunami Symposium </a:t>
            </a:r>
            <a:r>
              <a:rPr lang="en-US" sz="18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8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3"/>
              </a:rPr>
              <a:t>ITS</a:t>
            </a:r>
            <a:r>
              <a:rPr lang="en-US" sz="180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 in Hyderabad, scheduled for November 12–14, 2025. </a:t>
            </a:r>
            <a:endParaRPr lang="en-US" sz="18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sz="180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US" sz="18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INCOIS on 8</a:t>
            </a:r>
            <a:r>
              <a:rPr lang="en-US" sz="1800" baseline="300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US" sz="180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April 2025 agreed to host the first ODTP Conference, </a:t>
            </a:r>
            <a:r>
              <a:rPr lang="en-US" sz="1800" b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10-11 Nov 2025.</a:t>
            </a:r>
            <a:endParaRPr lang="en-US" sz="1800" b="1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81872722-9EB7-F8D1-EA1F-A62AF9283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0"/>
          <a:stretch>
            <a:fillRect/>
          </a:stretch>
        </p:blipFill>
        <p:spPr bwMode="auto">
          <a:xfrm>
            <a:off x="5818632" y="-1"/>
            <a:ext cx="637336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176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4C355A-32B8-8AF6-9DDA-03C90FB19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" r="4413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7A027-EBE7-2881-C2AE-C1E63B27F986}"/>
              </a:ext>
            </a:extLst>
          </p:cNvPr>
          <p:cNvSpPr txBox="1"/>
          <p:nvPr/>
        </p:nvSpPr>
        <p:spPr>
          <a:xfrm>
            <a:off x="685800" y="64008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IPCC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8A0FEA-BFAE-F549-11B9-EE51F6C4CF05}"/>
              </a:ext>
            </a:extLst>
          </p:cNvPr>
          <p:cNvSpPr/>
          <p:nvPr/>
        </p:nvSpPr>
        <p:spPr>
          <a:xfrm>
            <a:off x="8991600" y="5791200"/>
            <a:ext cx="2971800" cy="838200"/>
          </a:xfrm>
          <a:prstGeom prst="rect">
            <a:avLst/>
          </a:prstGeom>
          <a:noFill/>
          <a:ln w="825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5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A75AF-56F0-DB62-34BF-1359DBF2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55498-D338-3D17-D6BA-20FFE5EC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5646486"/>
            <a:ext cx="10058399" cy="276999"/>
          </a:xfrm>
        </p:spPr>
        <p:txBody>
          <a:bodyPr/>
          <a:lstStyle/>
          <a:p>
            <a:pPr algn="ctr"/>
            <a:r>
              <a:rPr lang="en-US" dirty="0"/>
              <a:t>END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7EBAF-45D1-85DC-8421-475968FFBC3E}"/>
              </a:ext>
            </a:extLst>
          </p:cNvPr>
          <p:cNvSpPr txBox="1"/>
          <p:nvPr/>
        </p:nvSpPr>
        <p:spPr>
          <a:xfrm>
            <a:off x="2960225" y="3097154"/>
            <a:ext cx="6151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pc="-175" dirty="0">
              <a:solidFill>
                <a:srgbClr val="44536A"/>
              </a:solidFill>
              <a:latin typeface="Arial Black"/>
            </a:endParaRPr>
          </a:p>
          <a:p>
            <a:endParaRPr lang="en-US" spc="-175" dirty="0">
              <a:solidFill>
                <a:srgbClr val="44536A"/>
              </a:solidFill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4226E-91CF-B317-3127-53CF8481208F}"/>
              </a:ext>
            </a:extLst>
          </p:cNvPr>
          <p:cNvSpPr txBox="1"/>
          <p:nvPr/>
        </p:nvSpPr>
        <p:spPr>
          <a:xfrm>
            <a:off x="3429000" y="2995305"/>
            <a:ext cx="6151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have gone a long way because of International Cooperation and Coordination.</a:t>
            </a:r>
          </a:p>
          <a:p>
            <a:endParaRPr lang="en-US" dirty="0"/>
          </a:p>
          <a:p>
            <a:r>
              <a:rPr lang="en-US" dirty="0"/>
              <a:t>We are committed to taking the Tsunami Early Warning and Mitigation System  to new heights by igniting global collaboration and enhancing international coordination like never before.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1E7F91-B6EA-C20D-8FC0-BBE368E2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333" b="16667"/>
          <a:stretch/>
        </p:blipFill>
        <p:spPr>
          <a:xfrm>
            <a:off x="-59803" y="7716"/>
            <a:ext cx="1219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6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5D593-2F93-B8A5-2CE8-F9A3D719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1" t="18553" r="46875" b="13333"/>
          <a:stretch/>
        </p:blipFill>
        <p:spPr>
          <a:xfrm>
            <a:off x="6858000" y="1055200"/>
            <a:ext cx="5144050" cy="534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F42CED-306C-C937-8CF8-33175D600927}"/>
              </a:ext>
            </a:extLst>
          </p:cNvPr>
          <p:cNvSpPr txBox="1"/>
          <p:nvPr/>
        </p:nvSpPr>
        <p:spPr>
          <a:xfrm>
            <a:off x="6971753" y="630841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u="none" strike="noStrike" baseline="0" dirty="0">
                <a:solidFill>
                  <a:srgbClr val="FFFF00"/>
                </a:solidFill>
                <a:latin typeface="MyriadPro-Bold"/>
              </a:rPr>
              <a:t>IOC Functions and  </a:t>
            </a:r>
            <a:r>
              <a:rPr lang="en-US" sz="2800" dirty="0">
                <a:solidFill>
                  <a:srgbClr val="FFFF00"/>
                </a:solidFill>
                <a:latin typeface="MyriadPro-Bold"/>
              </a:rPr>
              <a:t>V</a:t>
            </a:r>
            <a:r>
              <a:rPr lang="en-US" sz="2800" i="0" u="none" strike="noStrike" baseline="0" dirty="0">
                <a:solidFill>
                  <a:srgbClr val="FFFF00"/>
                </a:solidFill>
                <a:latin typeface="MyriadPro-Bold"/>
              </a:rPr>
              <a:t>alue </a:t>
            </a:r>
            <a:r>
              <a:rPr lang="en-US" sz="2800" dirty="0">
                <a:solidFill>
                  <a:srgbClr val="FFFF00"/>
                </a:solidFill>
                <a:latin typeface="MyriadPro-Bold"/>
              </a:rPr>
              <a:t>C</a:t>
            </a:r>
            <a:r>
              <a:rPr lang="en-US" sz="2800" i="0" u="none" strike="noStrike" baseline="0" dirty="0">
                <a:solidFill>
                  <a:srgbClr val="FFFF00"/>
                </a:solidFill>
                <a:latin typeface="MyriadPro-Bold"/>
              </a:rPr>
              <a:t>hain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5F2C3F-E50B-EF8D-BE80-CAE01AE8B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00" t="31111" r="13125" b="44444"/>
          <a:stretch/>
        </p:blipFill>
        <p:spPr>
          <a:xfrm>
            <a:off x="-19373" y="3239179"/>
            <a:ext cx="4134297" cy="1485222"/>
          </a:xfrm>
          <a:prstGeom prst="rect">
            <a:avLst/>
          </a:prstGeom>
        </p:spPr>
      </p:pic>
      <p:pic>
        <p:nvPicPr>
          <p:cNvPr id="10" name="Picture 10" descr="Seven targets of the Sendai Framework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6"/>
            <a:ext cx="4036065" cy="32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W4All - WWRP">
            <a:extLst>
              <a:ext uri="{FF2B5EF4-FFF2-40B4-BE49-F238E27FC236}">
                <a16:creationId xmlns:a16="http://schemas.microsoft.com/office/drawing/2014/main" id="{BB8BC929-76D9-09AD-45B2-8D846DB02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9" y="5221425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B8170A6-63CB-629E-EE74-B0455A6CDE57}"/>
              </a:ext>
            </a:extLst>
          </p:cNvPr>
          <p:cNvGraphicFramePr>
            <a:graphicFrameLocks noGrp="1"/>
          </p:cNvGraphicFramePr>
          <p:nvPr/>
        </p:nvGraphicFramePr>
        <p:xfrm>
          <a:off x="4038600" y="0"/>
          <a:ext cx="2057400" cy="694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920950735"/>
                    </a:ext>
                  </a:extLst>
                </a:gridCol>
              </a:tblGrid>
              <a:tr h="32639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Sendai Framework for DRR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268918"/>
                  </a:ext>
                </a:extLst>
              </a:tr>
              <a:tr h="151809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Ocean Decade</a:t>
                      </a:r>
                    </a:p>
                    <a:p>
                      <a:pPr algn="ctr"/>
                      <a:r>
                        <a:rPr lang="en-US" sz="2400" b="1" dirty="0"/>
                        <a:t>A Safe Ocean</a:t>
                      </a:r>
                    </a:p>
                    <a:p>
                      <a:pPr algn="ctr"/>
                      <a:r>
                        <a:rPr lang="en-US" sz="2400" b="1" dirty="0"/>
                        <a:t>Challenge 6</a:t>
                      </a:r>
                    </a:p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94301"/>
                  </a:ext>
                </a:extLst>
              </a:tr>
              <a:tr h="21253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EW4 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001565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E9EB00-9435-2C6D-370F-59A607E9FE63}"/>
              </a:ext>
            </a:extLst>
          </p:cNvPr>
          <p:cNvCxnSpPr/>
          <p:nvPr/>
        </p:nvCxnSpPr>
        <p:spPr>
          <a:xfrm>
            <a:off x="7924800" y="34290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A3F2CC-5DE7-5A04-EB0E-5AAC0A927D7C}"/>
              </a:ext>
            </a:extLst>
          </p:cNvPr>
          <p:cNvCxnSpPr>
            <a:cxnSpLocks/>
          </p:cNvCxnSpPr>
          <p:nvPr/>
        </p:nvCxnSpPr>
        <p:spPr>
          <a:xfrm flipH="1">
            <a:off x="6096000" y="3250473"/>
            <a:ext cx="875753" cy="0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145B8F-D041-F569-5275-8D434410CBCF}"/>
              </a:ext>
            </a:extLst>
          </p:cNvPr>
          <p:cNvCxnSpPr>
            <a:cxnSpLocks/>
          </p:cNvCxnSpPr>
          <p:nvPr/>
        </p:nvCxnSpPr>
        <p:spPr>
          <a:xfrm flipH="1" flipV="1">
            <a:off x="6306884" y="2070652"/>
            <a:ext cx="622994" cy="1151961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B855B1-2161-9B54-6814-2B19D406E984}"/>
              </a:ext>
            </a:extLst>
          </p:cNvPr>
          <p:cNvCxnSpPr>
            <a:cxnSpLocks/>
          </p:cNvCxnSpPr>
          <p:nvPr/>
        </p:nvCxnSpPr>
        <p:spPr>
          <a:xfrm flipH="1">
            <a:off x="6271311" y="3254152"/>
            <a:ext cx="647151" cy="1570004"/>
          </a:xfrm>
          <a:prstGeom prst="straightConnector1">
            <a:avLst/>
          </a:prstGeom>
          <a:ln w="984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520E49B7-F0F5-3172-5664-01C2EF951E8E}"/>
              </a:ext>
            </a:extLst>
          </p:cNvPr>
          <p:cNvCxnSpPr>
            <a:cxnSpLocks/>
          </p:cNvCxnSpPr>
          <p:nvPr/>
        </p:nvCxnSpPr>
        <p:spPr>
          <a:xfrm>
            <a:off x="-2535" y="3263725"/>
            <a:ext cx="6022335" cy="8441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>
            <a:extLst>
              <a:ext uri="{FF2B5EF4-FFF2-40B4-BE49-F238E27FC236}">
                <a16:creationId xmlns:a16="http://schemas.microsoft.com/office/drawing/2014/main" id="{31971AC2-F23D-4F70-4B0C-84FFE89E63FE}"/>
              </a:ext>
            </a:extLst>
          </p:cNvPr>
          <p:cNvCxnSpPr>
            <a:cxnSpLocks/>
          </p:cNvCxnSpPr>
          <p:nvPr/>
        </p:nvCxnSpPr>
        <p:spPr>
          <a:xfrm>
            <a:off x="40113" y="4715960"/>
            <a:ext cx="6022335" cy="8441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34C9D658-DFBE-F510-EF27-E64CCF6FA5AB}"/>
              </a:ext>
            </a:extLst>
          </p:cNvPr>
          <p:cNvCxnSpPr/>
          <p:nvPr/>
        </p:nvCxnSpPr>
        <p:spPr>
          <a:xfrm>
            <a:off x="4036065" y="125752"/>
            <a:ext cx="0" cy="6818528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101BA71D-7573-7744-4240-9720AF057B5C}"/>
              </a:ext>
            </a:extLst>
          </p:cNvPr>
          <p:cNvCxnSpPr/>
          <p:nvPr/>
        </p:nvCxnSpPr>
        <p:spPr>
          <a:xfrm>
            <a:off x="6096000" y="62601"/>
            <a:ext cx="0" cy="6818528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2056">
            <a:extLst>
              <a:ext uri="{FF2B5EF4-FFF2-40B4-BE49-F238E27FC236}">
                <a16:creationId xmlns:a16="http://schemas.microsoft.com/office/drawing/2014/main" id="{58835C96-D4FE-09BA-D537-432D44C473F0}"/>
              </a:ext>
            </a:extLst>
          </p:cNvPr>
          <p:cNvSpPr txBox="1"/>
          <p:nvPr/>
        </p:nvSpPr>
        <p:spPr>
          <a:xfrm>
            <a:off x="6301692" y="98922"/>
            <a:ext cx="5433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Global Frameworks/ Initiatives-EWS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EF1E21-726B-D849-8259-DF4877A150CA}"/>
              </a:ext>
            </a:extLst>
          </p:cNvPr>
          <p:cNvCxnSpPr/>
          <p:nvPr/>
        </p:nvCxnSpPr>
        <p:spPr>
          <a:xfrm flipH="1">
            <a:off x="6400800" y="762000"/>
            <a:ext cx="914400" cy="0"/>
          </a:xfrm>
          <a:prstGeom prst="straightConnector1">
            <a:avLst/>
          </a:prstGeom>
          <a:ln w="136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795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020" y="3581425"/>
            <a:ext cx="12188825" cy="1928606"/>
            <a:chOff x="1587" y="3558463"/>
            <a:chExt cx="12188825" cy="1928606"/>
          </a:xfrm>
        </p:grpSpPr>
        <p:sp>
          <p:nvSpPr>
            <p:cNvPr id="3" name="object 3"/>
            <p:cNvSpPr/>
            <p:nvPr/>
          </p:nvSpPr>
          <p:spPr>
            <a:xfrm>
              <a:off x="819010" y="3574237"/>
              <a:ext cx="2108835" cy="691515"/>
            </a:xfrm>
            <a:custGeom>
              <a:avLst/>
              <a:gdLst/>
              <a:ahLst/>
              <a:cxnLst/>
              <a:rect l="l" t="t" r="r" b="b"/>
              <a:pathLst>
                <a:path w="2108835" h="691514">
                  <a:moveTo>
                    <a:pt x="2108733" y="0"/>
                  </a:moveTo>
                  <a:lnTo>
                    <a:pt x="0" y="0"/>
                  </a:lnTo>
                  <a:lnTo>
                    <a:pt x="0" y="691362"/>
                  </a:lnTo>
                  <a:lnTo>
                    <a:pt x="2108733" y="691362"/>
                  </a:lnTo>
                  <a:lnTo>
                    <a:pt x="210873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47212" y="3573830"/>
              <a:ext cx="2091689" cy="691515"/>
            </a:xfrm>
            <a:custGeom>
              <a:avLst/>
              <a:gdLst/>
              <a:ahLst/>
              <a:cxnLst/>
              <a:rect l="l" t="t" r="r" b="b"/>
              <a:pathLst>
                <a:path w="2091689" h="691514">
                  <a:moveTo>
                    <a:pt x="2091537" y="0"/>
                  </a:moveTo>
                  <a:lnTo>
                    <a:pt x="0" y="0"/>
                  </a:lnTo>
                  <a:lnTo>
                    <a:pt x="0" y="691362"/>
                  </a:lnTo>
                  <a:lnTo>
                    <a:pt x="2091537" y="691362"/>
                  </a:lnTo>
                  <a:lnTo>
                    <a:pt x="2091537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38966" y="3573830"/>
              <a:ext cx="2139315" cy="707390"/>
            </a:xfrm>
            <a:custGeom>
              <a:avLst/>
              <a:gdLst/>
              <a:ahLst/>
              <a:cxnLst/>
              <a:rect l="l" t="t" r="r" b="b"/>
              <a:pathLst>
                <a:path w="2139315" h="707389">
                  <a:moveTo>
                    <a:pt x="2138908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2138908" y="707123"/>
                  </a:lnTo>
                  <a:lnTo>
                    <a:pt x="2138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2690" y="3558463"/>
              <a:ext cx="2103120" cy="707390"/>
            </a:xfrm>
            <a:custGeom>
              <a:avLst/>
              <a:gdLst/>
              <a:ahLst/>
              <a:cxnLst/>
              <a:rect l="l" t="t" r="r" b="b"/>
              <a:pathLst>
                <a:path w="2103120" h="707389">
                  <a:moveTo>
                    <a:pt x="2102904" y="0"/>
                  </a:moveTo>
                  <a:lnTo>
                    <a:pt x="0" y="0"/>
                  </a:lnTo>
                  <a:lnTo>
                    <a:pt x="0" y="707123"/>
                  </a:lnTo>
                  <a:lnTo>
                    <a:pt x="2102904" y="707123"/>
                  </a:lnTo>
                  <a:lnTo>
                    <a:pt x="21029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244786" y="3573830"/>
              <a:ext cx="2127885" cy="692150"/>
            </a:xfrm>
            <a:custGeom>
              <a:avLst/>
              <a:gdLst/>
              <a:ahLst/>
              <a:cxnLst/>
              <a:rect l="l" t="t" r="r" b="b"/>
              <a:pathLst>
                <a:path w="2127884" h="692150">
                  <a:moveTo>
                    <a:pt x="2127465" y="0"/>
                  </a:moveTo>
                  <a:lnTo>
                    <a:pt x="0" y="0"/>
                  </a:lnTo>
                  <a:lnTo>
                    <a:pt x="0" y="691769"/>
                  </a:lnTo>
                  <a:lnTo>
                    <a:pt x="2127465" y="691769"/>
                  </a:lnTo>
                  <a:lnTo>
                    <a:pt x="212746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87" y="3648265"/>
              <a:ext cx="12188825" cy="617855"/>
            </a:xfrm>
            <a:custGeom>
              <a:avLst/>
              <a:gdLst/>
              <a:ahLst/>
              <a:cxnLst/>
              <a:rect l="l" t="t" r="r" b="b"/>
              <a:pathLst>
                <a:path w="12188825" h="617854">
                  <a:moveTo>
                    <a:pt x="820394" y="0"/>
                  </a:moveTo>
                  <a:lnTo>
                    <a:pt x="0" y="0"/>
                  </a:lnTo>
                  <a:lnTo>
                    <a:pt x="0" y="617410"/>
                  </a:lnTo>
                  <a:lnTo>
                    <a:pt x="820394" y="617410"/>
                  </a:lnTo>
                  <a:lnTo>
                    <a:pt x="820394" y="0"/>
                  </a:lnTo>
                  <a:close/>
                </a:path>
                <a:path w="12188825" h="617854">
                  <a:moveTo>
                    <a:pt x="12188546" y="0"/>
                  </a:moveTo>
                  <a:lnTo>
                    <a:pt x="11368151" y="0"/>
                  </a:lnTo>
                  <a:lnTo>
                    <a:pt x="11368151" y="617410"/>
                  </a:lnTo>
                  <a:lnTo>
                    <a:pt x="12188546" y="617410"/>
                  </a:lnTo>
                  <a:lnTo>
                    <a:pt x="1218854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71655" y="4200372"/>
              <a:ext cx="1010797" cy="1286697"/>
            </a:xfrm>
            <a:custGeom>
              <a:avLst/>
              <a:gdLst/>
              <a:ahLst/>
              <a:cxnLst/>
              <a:rect l="l" t="t" r="r" b="b"/>
              <a:pathLst>
                <a:path w="993775" h="1514475">
                  <a:moveTo>
                    <a:pt x="993724" y="1017574"/>
                  </a:moveTo>
                  <a:lnTo>
                    <a:pt x="991450" y="969746"/>
                  </a:lnTo>
                  <a:lnTo>
                    <a:pt x="984770" y="923188"/>
                  </a:lnTo>
                  <a:lnTo>
                    <a:pt x="973886" y="878128"/>
                  </a:lnTo>
                  <a:lnTo>
                    <a:pt x="959002" y="834771"/>
                  </a:lnTo>
                  <a:lnTo>
                    <a:pt x="940346" y="793318"/>
                  </a:lnTo>
                  <a:lnTo>
                    <a:pt x="918108" y="753986"/>
                  </a:lnTo>
                  <a:lnTo>
                    <a:pt x="892505" y="716978"/>
                  </a:lnTo>
                  <a:lnTo>
                    <a:pt x="863752" y="682498"/>
                  </a:lnTo>
                  <a:lnTo>
                    <a:pt x="832040" y="650773"/>
                  </a:lnTo>
                  <a:lnTo>
                    <a:pt x="797585" y="621995"/>
                  </a:lnTo>
                  <a:lnTo>
                    <a:pt x="760603" y="596379"/>
                  </a:lnTo>
                  <a:lnTo>
                    <a:pt x="721296" y="574128"/>
                  </a:lnTo>
                  <a:lnTo>
                    <a:pt x="679869" y="555459"/>
                  </a:lnTo>
                  <a:lnTo>
                    <a:pt x="636536" y="540562"/>
                  </a:lnTo>
                  <a:lnTo>
                    <a:pt x="591502" y="529678"/>
                  </a:lnTo>
                  <a:lnTo>
                    <a:pt x="544982" y="522986"/>
                  </a:lnTo>
                  <a:lnTo>
                    <a:pt x="528307" y="522198"/>
                  </a:lnTo>
                  <a:lnTo>
                    <a:pt x="528307" y="0"/>
                  </a:lnTo>
                  <a:lnTo>
                    <a:pt x="468515" y="0"/>
                  </a:lnTo>
                  <a:lnTo>
                    <a:pt x="468515" y="522084"/>
                  </a:lnTo>
                  <a:lnTo>
                    <a:pt x="449275" y="522986"/>
                  </a:lnTo>
                  <a:lnTo>
                    <a:pt x="402653" y="529678"/>
                  </a:lnTo>
                  <a:lnTo>
                    <a:pt x="357543" y="540562"/>
                  </a:lnTo>
                  <a:lnTo>
                    <a:pt x="314147" y="555459"/>
                  </a:lnTo>
                  <a:lnTo>
                    <a:pt x="272656" y="574128"/>
                  </a:lnTo>
                  <a:lnTo>
                    <a:pt x="233299" y="596379"/>
                  </a:lnTo>
                  <a:lnTo>
                    <a:pt x="196265" y="621995"/>
                  </a:lnTo>
                  <a:lnTo>
                    <a:pt x="161785" y="650773"/>
                  </a:lnTo>
                  <a:lnTo>
                    <a:pt x="130048" y="682498"/>
                  </a:lnTo>
                  <a:lnTo>
                    <a:pt x="101257" y="716978"/>
                  </a:lnTo>
                  <a:lnTo>
                    <a:pt x="75641" y="753986"/>
                  </a:lnTo>
                  <a:lnTo>
                    <a:pt x="53390" y="793318"/>
                  </a:lnTo>
                  <a:lnTo>
                    <a:pt x="34721" y="834771"/>
                  </a:lnTo>
                  <a:lnTo>
                    <a:pt x="19837" y="878128"/>
                  </a:lnTo>
                  <a:lnTo>
                    <a:pt x="8953" y="923188"/>
                  </a:lnTo>
                  <a:lnTo>
                    <a:pt x="2273" y="969746"/>
                  </a:lnTo>
                  <a:lnTo>
                    <a:pt x="0" y="1017574"/>
                  </a:lnTo>
                  <a:lnTo>
                    <a:pt x="2273" y="1065415"/>
                  </a:lnTo>
                  <a:lnTo>
                    <a:pt x="8953" y="1111961"/>
                  </a:lnTo>
                  <a:lnTo>
                    <a:pt x="19837" y="1157020"/>
                  </a:lnTo>
                  <a:lnTo>
                    <a:pt x="34721" y="1200391"/>
                  </a:lnTo>
                  <a:lnTo>
                    <a:pt x="53390" y="1241831"/>
                  </a:lnTo>
                  <a:lnTo>
                    <a:pt x="75641" y="1281176"/>
                  </a:lnTo>
                  <a:lnTo>
                    <a:pt x="101257" y="1318183"/>
                  </a:lnTo>
                  <a:lnTo>
                    <a:pt x="130048" y="1352651"/>
                  </a:lnTo>
                  <a:lnTo>
                    <a:pt x="161785" y="1384388"/>
                  </a:lnTo>
                  <a:lnTo>
                    <a:pt x="196265" y="1413167"/>
                  </a:lnTo>
                  <a:lnTo>
                    <a:pt x="233299" y="1438783"/>
                  </a:lnTo>
                  <a:lnTo>
                    <a:pt x="272656" y="1461033"/>
                  </a:lnTo>
                  <a:lnTo>
                    <a:pt x="314147" y="1479702"/>
                  </a:lnTo>
                  <a:lnTo>
                    <a:pt x="357543" y="1494586"/>
                  </a:lnTo>
                  <a:lnTo>
                    <a:pt x="402653" y="1505470"/>
                  </a:lnTo>
                  <a:lnTo>
                    <a:pt x="449275" y="1512163"/>
                  </a:lnTo>
                  <a:lnTo>
                    <a:pt x="497179" y="1514436"/>
                  </a:lnTo>
                  <a:lnTo>
                    <a:pt x="544982" y="1512163"/>
                  </a:lnTo>
                  <a:lnTo>
                    <a:pt x="591502" y="1505470"/>
                  </a:lnTo>
                  <a:lnTo>
                    <a:pt x="636536" y="1494586"/>
                  </a:lnTo>
                  <a:lnTo>
                    <a:pt x="679869" y="1479702"/>
                  </a:lnTo>
                  <a:lnTo>
                    <a:pt x="721296" y="1461033"/>
                  </a:lnTo>
                  <a:lnTo>
                    <a:pt x="760603" y="1438783"/>
                  </a:lnTo>
                  <a:lnTo>
                    <a:pt x="797585" y="1413167"/>
                  </a:lnTo>
                  <a:lnTo>
                    <a:pt x="832040" y="1384388"/>
                  </a:lnTo>
                  <a:lnTo>
                    <a:pt x="863752" y="1352651"/>
                  </a:lnTo>
                  <a:lnTo>
                    <a:pt x="892505" y="1318183"/>
                  </a:lnTo>
                  <a:lnTo>
                    <a:pt x="918108" y="1281176"/>
                  </a:lnTo>
                  <a:lnTo>
                    <a:pt x="940346" y="1241831"/>
                  </a:lnTo>
                  <a:lnTo>
                    <a:pt x="959002" y="1200391"/>
                  </a:lnTo>
                  <a:lnTo>
                    <a:pt x="973886" y="1157020"/>
                  </a:lnTo>
                  <a:lnTo>
                    <a:pt x="984770" y="1111961"/>
                  </a:lnTo>
                  <a:lnTo>
                    <a:pt x="991450" y="1065415"/>
                  </a:lnTo>
                  <a:lnTo>
                    <a:pt x="993724" y="1017574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57257" y="3584860"/>
              <a:ext cx="2049780" cy="669290"/>
            </a:xfrm>
            <a:custGeom>
              <a:avLst/>
              <a:gdLst/>
              <a:ahLst/>
              <a:cxnLst/>
              <a:rect l="l" t="t" r="r" b="b"/>
              <a:pathLst>
                <a:path w="2049779" h="669289">
                  <a:moveTo>
                    <a:pt x="1028065" y="0"/>
                  </a:moveTo>
                  <a:lnTo>
                    <a:pt x="957871" y="765"/>
                  </a:lnTo>
                  <a:lnTo>
                    <a:pt x="888918" y="3030"/>
                  </a:lnTo>
                  <a:lnTo>
                    <a:pt x="821360" y="6745"/>
                  </a:lnTo>
                  <a:lnTo>
                    <a:pt x="755353" y="11862"/>
                  </a:lnTo>
                  <a:lnTo>
                    <a:pt x="691051" y="18331"/>
                  </a:lnTo>
                  <a:lnTo>
                    <a:pt x="628610" y="26104"/>
                  </a:lnTo>
                  <a:lnTo>
                    <a:pt x="568186" y="35132"/>
                  </a:lnTo>
                  <a:lnTo>
                    <a:pt x="509934" y="45366"/>
                  </a:lnTo>
                  <a:lnTo>
                    <a:pt x="454008" y="56757"/>
                  </a:lnTo>
                  <a:lnTo>
                    <a:pt x="400566" y="69257"/>
                  </a:lnTo>
                  <a:lnTo>
                    <a:pt x="349760" y="82816"/>
                  </a:lnTo>
                  <a:lnTo>
                    <a:pt x="301748" y="97386"/>
                  </a:lnTo>
                  <a:lnTo>
                    <a:pt x="256685" y="112918"/>
                  </a:lnTo>
                  <a:lnTo>
                    <a:pt x="214725" y="129363"/>
                  </a:lnTo>
                  <a:lnTo>
                    <a:pt x="176024" y="146672"/>
                  </a:lnTo>
                  <a:lnTo>
                    <a:pt x="140737" y="164797"/>
                  </a:lnTo>
                  <a:lnTo>
                    <a:pt x="81028" y="203296"/>
                  </a:lnTo>
                  <a:lnTo>
                    <a:pt x="36841" y="244472"/>
                  </a:lnTo>
                  <a:lnTo>
                    <a:pt x="9417" y="287932"/>
                  </a:lnTo>
                  <a:lnTo>
                    <a:pt x="0" y="333286"/>
                  </a:lnTo>
                  <a:lnTo>
                    <a:pt x="2380" y="356186"/>
                  </a:lnTo>
                  <a:lnTo>
                    <a:pt x="20956" y="400722"/>
                  </a:lnTo>
                  <a:lnTo>
                    <a:pt x="56917" y="443235"/>
                  </a:lnTo>
                  <a:lnTo>
                    <a:pt x="109020" y="483320"/>
                  </a:lnTo>
                  <a:lnTo>
                    <a:pt x="176024" y="520570"/>
                  </a:lnTo>
                  <a:lnTo>
                    <a:pt x="214725" y="538006"/>
                  </a:lnTo>
                  <a:lnTo>
                    <a:pt x="256685" y="554581"/>
                  </a:lnTo>
                  <a:lnTo>
                    <a:pt x="301748" y="570245"/>
                  </a:lnTo>
                  <a:lnTo>
                    <a:pt x="349760" y="584948"/>
                  </a:lnTo>
                  <a:lnTo>
                    <a:pt x="400566" y="598637"/>
                  </a:lnTo>
                  <a:lnTo>
                    <a:pt x="454008" y="611264"/>
                  </a:lnTo>
                  <a:lnTo>
                    <a:pt x="509934" y="622776"/>
                  </a:lnTo>
                  <a:lnTo>
                    <a:pt x="568186" y="633124"/>
                  </a:lnTo>
                  <a:lnTo>
                    <a:pt x="628610" y="642256"/>
                  </a:lnTo>
                  <a:lnTo>
                    <a:pt x="691051" y="650123"/>
                  </a:lnTo>
                  <a:lnTo>
                    <a:pt x="755353" y="656673"/>
                  </a:lnTo>
                  <a:lnTo>
                    <a:pt x="821360" y="661855"/>
                  </a:lnTo>
                  <a:lnTo>
                    <a:pt x="888918" y="665620"/>
                  </a:lnTo>
                  <a:lnTo>
                    <a:pt x="957871" y="667916"/>
                  </a:lnTo>
                  <a:lnTo>
                    <a:pt x="1028065" y="668693"/>
                  </a:lnTo>
                  <a:lnTo>
                    <a:pt x="1097477" y="667916"/>
                  </a:lnTo>
                  <a:lnTo>
                    <a:pt x="1165714" y="665620"/>
                  </a:lnTo>
                  <a:lnTo>
                    <a:pt x="1232618" y="661855"/>
                  </a:lnTo>
                  <a:lnTo>
                    <a:pt x="1298032" y="656673"/>
                  </a:lnTo>
                  <a:lnTo>
                    <a:pt x="1361796" y="650123"/>
                  </a:lnTo>
                  <a:lnTo>
                    <a:pt x="1423752" y="642256"/>
                  </a:lnTo>
                  <a:lnTo>
                    <a:pt x="1483743" y="633124"/>
                  </a:lnTo>
                  <a:lnTo>
                    <a:pt x="1541611" y="622776"/>
                  </a:lnTo>
                  <a:lnTo>
                    <a:pt x="1597196" y="611264"/>
                  </a:lnTo>
                  <a:lnTo>
                    <a:pt x="1650342" y="598637"/>
                  </a:lnTo>
                  <a:lnTo>
                    <a:pt x="1700889" y="584948"/>
                  </a:lnTo>
                  <a:lnTo>
                    <a:pt x="1748680" y="570245"/>
                  </a:lnTo>
                  <a:lnTo>
                    <a:pt x="1793557" y="554581"/>
                  </a:lnTo>
                  <a:lnTo>
                    <a:pt x="1835361" y="538006"/>
                  </a:lnTo>
                  <a:lnTo>
                    <a:pt x="1873934" y="520570"/>
                  </a:lnTo>
                  <a:lnTo>
                    <a:pt x="1909118" y="502324"/>
                  </a:lnTo>
                  <a:lnTo>
                    <a:pt x="1968687" y="463606"/>
                  </a:lnTo>
                  <a:lnTo>
                    <a:pt x="2012803" y="422257"/>
                  </a:lnTo>
                  <a:lnTo>
                    <a:pt x="2040201" y="378681"/>
                  </a:lnTo>
                  <a:lnTo>
                    <a:pt x="2049614" y="333286"/>
                  </a:lnTo>
                  <a:lnTo>
                    <a:pt x="2047235" y="310396"/>
                  </a:lnTo>
                  <a:lnTo>
                    <a:pt x="2028671" y="265940"/>
                  </a:lnTo>
                  <a:lnTo>
                    <a:pt x="1992756" y="223574"/>
                  </a:lnTo>
                  <a:lnTo>
                    <a:pt x="1940755" y="183688"/>
                  </a:lnTo>
                  <a:lnTo>
                    <a:pt x="1873934" y="146672"/>
                  </a:lnTo>
                  <a:lnTo>
                    <a:pt x="1835361" y="129363"/>
                  </a:lnTo>
                  <a:lnTo>
                    <a:pt x="1793557" y="112918"/>
                  </a:lnTo>
                  <a:lnTo>
                    <a:pt x="1748680" y="97386"/>
                  </a:lnTo>
                  <a:lnTo>
                    <a:pt x="1700889" y="82816"/>
                  </a:lnTo>
                  <a:lnTo>
                    <a:pt x="1650342" y="69257"/>
                  </a:lnTo>
                  <a:lnTo>
                    <a:pt x="1597196" y="56757"/>
                  </a:lnTo>
                  <a:lnTo>
                    <a:pt x="1541611" y="45366"/>
                  </a:lnTo>
                  <a:lnTo>
                    <a:pt x="1483743" y="35132"/>
                  </a:lnTo>
                  <a:lnTo>
                    <a:pt x="1423752" y="26104"/>
                  </a:lnTo>
                  <a:lnTo>
                    <a:pt x="1361796" y="18331"/>
                  </a:lnTo>
                  <a:lnTo>
                    <a:pt x="1298032" y="11862"/>
                  </a:lnTo>
                  <a:lnTo>
                    <a:pt x="1232618" y="6745"/>
                  </a:lnTo>
                  <a:lnTo>
                    <a:pt x="1165714" y="3030"/>
                  </a:lnTo>
                  <a:lnTo>
                    <a:pt x="1097477" y="765"/>
                  </a:lnTo>
                  <a:lnTo>
                    <a:pt x="10280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46226" y="308725"/>
            <a:ext cx="53003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solidFill>
                  <a:srgbClr val="0070C0"/>
                </a:solidFill>
                <a:latin typeface="Arial Black"/>
                <a:cs typeface="Arial Black"/>
              </a:rPr>
              <a:t>We</a:t>
            </a:r>
            <a:r>
              <a:rPr sz="3000" b="0" spc="-34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3000" b="0" spc="-20" dirty="0">
                <a:solidFill>
                  <a:srgbClr val="0070C0"/>
                </a:solidFill>
                <a:latin typeface="Arial Black"/>
                <a:cs typeface="Arial Black"/>
              </a:rPr>
              <a:t>have</a:t>
            </a:r>
            <a:r>
              <a:rPr sz="3000" b="0" spc="-36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3000" b="0" spc="-55" dirty="0">
                <a:solidFill>
                  <a:srgbClr val="0070C0"/>
                </a:solidFill>
                <a:latin typeface="Arial Black"/>
                <a:cs typeface="Arial Black"/>
              </a:rPr>
              <a:t>gone</a:t>
            </a:r>
            <a:r>
              <a:rPr sz="3000" b="0" spc="-34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3000" b="0" dirty="0">
                <a:solidFill>
                  <a:srgbClr val="0070C0"/>
                </a:solidFill>
                <a:latin typeface="Arial Black"/>
                <a:cs typeface="Arial Black"/>
              </a:rPr>
              <a:t>a</a:t>
            </a:r>
            <a:r>
              <a:rPr sz="3000" b="0" spc="-35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3000" b="0" spc="-50" dirty="0">
                <a:solidFill>
                  <a:srgbClr val="0070C0"/>
                </a:solidFill>
                <a:latin typeface="Arial Black"/>
                <a:cs typeface="Arial Black"/>
              </a:rPr>
              <a:t>long</a:t>
            </a:r>
            <a:r>
              <a:rPr sz="3000" b="0" spc="-34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3000" b="0" spc="-175" dirty="0">
                <a:solidFill>
                  <a:srgbClr val="0070C0"/>
                </a:solidFill>
                <a:latin typeface="Arial Black"/>
                <a:cs typeface="Arial Black"/>
              </a:rPr>
              <a:t>way…</a:t>
            </a:r>
            <a:endParaRPr sz="3000" dirty="0">
              <a:solidFill>
                <a:srgbClr val="0070C0"/>
              </a:solidFill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7212" y="3677254"/>
            <a:ext cx="2092325" cy="483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4775" marR="112395" indent="-3810" algn="ctr">
              <a:lnSpc>
                <a:spcPct val="100499"/>
              </a:lnSpc>
              <a:spcBef>
                <a:spcPts val="90"/>
              </a:spcBef>
            </a:pPr>
            <a:r>
              <a:rPr sz="1000" spc="-10" dirty="0">
                <a:latin typeface="Tahoma"/>
                <a:cs typeface="Tahoma"/>
              </a:rPr>
              <a:t>The</a:t>
            </a:r>
            <a:r>
              <a:rPr sz="1000" spc="-40" dirty="0">
                <a:latin typeface="Tahoma"/>
                <a:cs typeface="Tahoma"/>
              </a:rPr>
              <a:t> </a:t>
            </a:r>
            <a:r>
              <a:rPr sz="1000" dirty="0">
                <a:latin typeface="Tahoma"/>
                <a:cs typeface="Tahoma"/>
              </a:rPr>
              <a:t>Honolulu </a:t>
            </a:r>
            <a:r>
              <a:rPr sz="1000" spc="-10" dirty="0">
                <a:latin typeface="Tahoma"/>
                <a:cs typeface="Tahoma"/>
              </a:rPr>
              <a:t>Observatory </a:t>
            </a:r>
            <a:r>
              <a:rPr sz="1000" spc="-20" dirty="0">
                <a:latin typeface="Tahoma"/>
                <a:cs typeface="Tahoma"/>
              </a:rPr>
              <a:t>renamed</a:t>
            </a:r>
            <a:r>
              <a:rPr sz="1000" spc="-30" dirty="0">
                <a:latin typeface="Tahoma"/>
                <a:cs typeface="Tahoma"/>
              </a:rPr>
              <a:t> </a:t>
            </a:r>
            <a:r>
              <a:rPr sz="1000" dirty="0">
                <a:latin typeface="Tahoma"/>
                <a:cs typeface="Tahoma"/>
              </a:rPr>
              <a:t>Pacific</a:t>
            </a:r>
            <a:r>
              <a:rPr sz="1000" spc="-20" dirty="0">
                <a:latin typeface="Tahoma"/>
                <a:cs typeface="Tahoma"/>
              </a:rPr>
              <a:t> </a:t>
            </a:r>
            <a:r>
              <a:rPr sz="1000" spc="-25" dirty="0">
                <a:latin typeface="Tahoma"/>
                <a:cs typeface="Tahoma"/>
              </a:rPr>
              <a:t>Tsunami</a:t>
            </a:r>
            <a:r>
              <a:rPr sz="1000" spc="-50" dirty="0">
                <a:latin typeface="Tahoma"/>
                <a:cs typeface="Tahoma"/>
              </a:rPr>
              <a:t> </a:t>
            </a:r>
            <a:r>
              <a:rPr sz="1000" spc="-10" dirty="0">
                <a:latin typeface="Tahoma"/>
                <a:cs typeface="Tahoma"/>
              </a:rPr>
              <a:t>Warning </a:t>
            </a:r>
            <a:r>
              <a:rPr sz="1000" dirty="0">
                <a:latin typeface="Tahoma"/>
                <a:cs typeface="Tahoma"/>
              </a:rPr>
              <a:t>Center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20" dirty="0">
                <a:latin typeface="Tahoma"/>
                <a:cs typeface="Tahoma"/>
              </a:rPr>
              <a:t>PTWC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159961" y="2170489"/>
            <a:ext cx="1856739" cy="2094230"/>
            <a:chOff x="5159961" y="2170489"/>
            <a:chExt cx="1856739" cy="2094230"/>
          </a:xfrm>
        </p:grpSpPr>
        <p:sp>
          <p:nvSpPr>
            <p:cNvPr id="14" name="object 14"/>
            <p:cNvSpPr/>
            <p:nvPr/>
          </p:nvSpPr>
          <p:spPr>
            <a:xfrm>
              <a:off x="5599862" y="2170493"/>
              <a:ext cx="993775" cy="1543685"/>
            </a:xfrm>
            <a:custGeom>
              <a:avLst/>
              <a:gdLst/>
              <a:ahLst/>
              <a:cxnLst/>
              <a:rect l="l" t="t" r="r" b="b"/>
              <a:pathLst>
                <a:path w="993775" h="1543685">
                  <a:moveTo>
                    <a:pt x="993724" y="496544"/>
                  </a:moveTo>
                  <a:lnTo>
                    <a:pt x="991450" y="448741"/>
                  </a:lnTo>
                  <a:lnTo>
                    <a:pt x="984758" y="402221"/>
                  </a:lnTo>
                  <a:lnTo>
                    <a:pt x="973874" y="357187"/>
                  </a:lnTo>
                  <a:lnTo>
                    <a:pt x="959002" y="313855"/>
                  </a:lnTo>
                  <a:lnTo>
                    <a:pt x="940333" y="272427"/>
                  </a:lnTo>
                  <a:lnTo>
                    <a:pt x="918083" y="233121"/>
                  </a:lnTo>
                  <a:lnTo>
                    <a:pt x="892467" y="196138"/>
                  </a:lnTo>
                  <a:lnTo>
                    <a:pt x="863676" y="161683"/>
                  </a:lnTo>
                  <a:lnTo>
                    <a:pt x="831938" y="129971"/>
                  </a:lnTo>
                  <a:lnTo>
                    <a:pt x="797458" y="101219"/>
                  </a:lnTo>
                  <a:lnTo>
                    <a:pt x="760437" y="75615"/>
                  </a:lnTo>
                  <a:lnTo>
                    <a:pt x="721067" y="53378"/>
                  </a:lnTo>
                  <a:lnTo>
                    <a:pt x="679589" y="34721"/>
                  </a:lnTo>
                  <a:lnTo>
                    <a:pt x="636181" y="19837"/>
                  </a:lnTo>
                  <a:lnTo>
                    <a:pt x="591070" y="8953"/>
                  </a:lnTo>
                  <a:lnTo>
                    <a:pt x="544461" y="2273"/>
                  </a:lnTo>
                  <a:lnTo>
                    <a:pt x="496557" y="0"/>
                  </a:lnTo>
                  <a:lnTo>
                    <a:pt x="448754" y="2273"/>
                  </a:lnTo>
                  <a:lnTo>
                    <a:pt x="402221" y="8953"/>
                  </a:lnTo>
                  <a:lnTo>
                    <a:pt x="357200" y="19837"/>
                  </a:lnTo>
                  <a:lnTo>
                    <a:pt x="313867" y="34721"/>
                  </a:lnTo>
                  <a:lnTo>
                    <a:pt x="272440" y="53378"/>
                  </a:lnTo>
                  <a:lnTo>
                    <a:pt x="233121" y="75615"/>
                  </a:lnTo>
                  <a:lnTo>
                    <a:pt x="196138" y="101219"/>
                  </a:lnTo>
                  <a:lnTo>
                    <a:pt x="161683" y="129971"/>
                  </a:lnTo>
                  <a:lnTo>
                    <a:pt x="129971" y="161683"/>
                  </a:lnTo>
                  <a:lnTo>
                    <a:pt x="101219" y="196138"/>
                  </a:lnTo>
                  <a:lnTo>
                    <a:pt x="75615" y="233121"/>
                  </a:lnTo>
                  <a:lnTo>
                    <a:pt x="53378" y="272427"/>
                  </a:lnTo>
                  <a:lnTo>
                    <a:pt x="34721" y="313855"/>
                  </a:lnTo>
                  <a:lnTo>
                    <a:pt x="19837" y="357187"/>
                  </a:lnTo>
                  <a:lnTo>
                    <a:pt x="8953" y="402221"/>
                  </a:lnTo>
                  <a:lnTo>
                    <a:pt x="2273" y="448741"/>
                  </a:lnTo>
                  <a:lnTo>
                    <a:pt x="0" y="496544"/>
                  </a:lnTo>
                  <a:lnTo>
                    <a:pt x="2273" y="544449"/>
                  </a:lnTo>
                  <a:lnTo>
                    <a:pt x="8953" y="591070"/>
                  </a:lnTo>
                  <a:lnTo>
                    <a:pt x="19837" y="636181"/>
                  </a:lnTo>
                  <a:lnTo>
                    <a:pt x="34721" y="679577"/>
                  </a:lnTo>
                  <a:lnTo>
                    <a:pt x="53378" y="721067"/>
                  </a:lnTo>
                  <a:lnTo>
                    <a:pt x="75615" y="760425"/>
                  </a:lnTo>
                  <a:lnTo>
                    <a:pt x="101219" y="797445"/>
                  </a:lnTo>
                  <a:lnTo>
                    <a:pt x="129971" y="831938"/>
                  </a:lnTo>
                  <a:lnTo>
                    <a:pt x="161683" y="863676"/>
                  </a:lnTo>
                  <a:lnTo>
                    <a:pt x="196138" y="892454"/>
                  </a:lnTo>
                  <a:lnTo>
                    <a:pt x="233121" y="918070"/>
                  </a:lnTo>
                  <a:lnTo>
                    <a:pt x="272440" y="940320"/>
                  </a:lnTo>
                  <a:lnTo>
                    <a:pt x="313867" y="958989"/>
                  </a:lnTo>
                  <a:lnTo>
                    <a:pt x="357200" y="973874"/>
                  </a:lnTo>
                  <a:lnTo>
                    <a:pt x="402221" y="984758"/>
                  </a:lnTo>
                  <a:lnTo>
                    <a:pt x="448754" y="991438"/>
                  </a:lnTo>
                  <a:lnTo>
                    <a:pt x="466953" y="992314"/>
                  </a:lnTo>
                  <a:lnTo>
                    <a:pt x="466953" y="1543075"/>
                  </a:lnTo>
                  <a:lnTo>
                    <a:pt x="526757" y="1543075"/>
                  </a:lnTo>
                  <a:lnTo>
                    <a:pt x="526757" y="992289"/>
                  </a:lnTo>
                  <a:lnTo>
                    <a:pt x="544461" y="991438"/>
                  </a:lnTo>
                  <a:lnTo>
                    <a:pt x="591070" y="984758"/>
                  </a:lnTo>
                  <a:lnTo>
                    <a:pt x="636181" y="973874"/>
                  </a:lnTo>
                  <a:lnTo>
                    <a:pt x="679589" y="958989"/>
                  </a:lnTo>
                  <a:lnTo>
                    <a:pt x="721067" y="940320"/>
                  </a:lnTo>
                  <a:lnTo>
                    <a:pt x="760437" y="918070"/>
                  </a:lnTo>
                  <a:lnTo>
                    <a:pt x="797458" y="892454"/>
                  </a:lnTo>
                  <a:lnTo>
                    <a:pt x="831938" y="863676"/>
                  </a:lnTo>
                  <a:lnTo>
                    <a:pt x="863676" y="831938"/>
                  </a:lnTo>
                  <a:lnTo>
                    <a:pt x="892467" y="797445"/>
                  </a:lnTo>
                  <a:lnTo>
                    <a:pt x="918083" y="760425"/>
                  </a:lnTo>
                  <a:lnTo>
                    <a:pt x="940333" y="721067"/>
                  </a:lnTo>
                  <a:lnTo>
                    <a:pt x="959002" y="679577"/>
                  </a:lnTo>
                  <a:lnTo>
                    <a:pt x="973874" y="636181"/>
                  </a:lnTo>
                  <a:lnTo>
                    <a:pt x="984758" y="591070"/>
                  </a:lnTo>
                  <a:lnTo>
                    <a:pt x="991450" y="544449"/>
                  </a:lnTo>
                  <a:lnTo>
                    <a:pt x="993724" y="496544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59961" y="3706577"/>
              <a:ext cx="1856739" cy="558165"/>
            </a:xfrm>
            <a:custGeom>
              <a:avLst/>
              <a:gdLst/>
              <a:ahLst/>
              <a:cxnLst/>
              <a:rect l="l" t="t" r="r" b="b"/>
              <a:pathLst>
                <a:path w="1856740" h="558164">
                  <a:moveTo>
                    <a:pt x="928090" y="0"/>
                  </a:moveTo>
                  <a:lnTo>
                    <a:pt x="859346" y="759"/>
                  </a:lnTo>
                  <a:lnTo>
                    <a:pt x="791888" y="3001"/>
                  </a:lnTo>
                  <a:lnTo>
                    <a:pt x="725902" y="6673"/>
                  </a:lnTo>
                  <a:lnTo>
                    <a:pt x="661575" y="11723"/>
                  </a:lnTo>
                  <a:lnTo>
                    <a:pt x="599093" y="18098"/>
                  </a:lnTo>
                  <a:lnTo>
                    <a:pt x="538643" y="25744"/>
                  </a:lnTo>
                  <a:lnTo>
                    <a:pt x="480412" y="34609"/>
                  </a:lnTo>
                  <a:lnTo>
                    <a:pt x="424586" y="44639"/>
                  </a:lnTo>
                  <a:lnTo>
                    <a:pt x="371351" y="55783"/>
                  </a:lnTo>
                  <a:lnTo>
                    <a:pt x="320894" y="67987"/>
                  </a:lnTo>
                  <a:lnTo>
                    <a:pt x="273402" y="81199"/>
                  </a:lnTo>
                  <a:lnTo>
                    <a:pt x="229061" y="95364"/>
                  </a:lnTo>
                  <a:lnTo>
                    <a:pt x="188057" y="110432"/>
                  </a:lnTo>
                  <a:lnTo>
                    <a:pt x="150578" y="126348"/>
                  </a:lnTo>
                  <a:lnTo>
                    <a:pt x="86938" y="160515"/>
                  </a:lnTo>
                  <a:lnTo>
                    <a:pt x="39634" y="197443"/>
                  </a:lnTo>
                  <a:lnTo>
                    <a:pt x="10157" y="236708"/>
                  </a:lnTo>
                  <a:lnTo>
                    <a:pt x="0" y="277888"/>
                  </a:lnTo>
                  <a:lnTo>
                    <a:pt x="2570" y="298702"/>
                  </a:lnTo>
                  <a:lnTo>
                    <a:pt x="22574" y="339056"/>
                  </a:lnTo>
                  <a:lnTo>
                    <a:pt x="61151" y="377348"/>
                  </a:lnTo>
                  <a:lnTo>
                    <a:pt x="116810" y="413139"/>
                  </a:lnTo>
                  <a:lnTo>
                    <a:pt x="188057" y="445989"/>
                  </a:lnTo>
                  <a:lnTo>
                    <a:pt x="229061" y="461175"/>
                  </a:lnTo>
                  <a:lnTo>
                    <a:pt x="273402" y="475461"/>
                  </a:lnTo>
                  <a:lnTo>
                    <a:pt x="320894" y="488792"/>
                  </a:lnTo>
                  <a:lnTo>
                    <a:pt x="371351" y="501114"/>
                  </a:lnTo>
                  <a:lnTo>
                    <a:pt x="424586" y="512372"/>
                  </a:lnTo>
                  <a:lnTo>
                    <a:pt x="480412" y="522511"/>
                  </a:lnTo>
                  <a:lnTo>
                    <a:pt x="538643" y="531476"/>
                  </a:lnTo>
                  <a:lnTo>
                    <a:pt x="599093" y="539212"/>
                  </a:lnTo>
                  <a:lnTo>
                    <a:pt x="661575" y="545665"/>
                  </a:lnTo>
                  <a:lnTo>
                    <a:pt x="725902" y="550779"/>
                  </a:lnTo>
                  <a:lnTo>
                    <a:pt x="791888" y="554500"/>
                  </a:lnTo>
                  <a:lnTo>
                    <a:pt x="859346" y="556772"/>
                  </a:lnTo>
                  <a:lnTo>
                    <a:pt x="928090" y="557542"/>
                  </a:lnTo>
                  <a:lnTo>
                    <a:pt x="997568" y="556772"/>
                  </a:lnTo>
                  <a:lnTo>
                    <a:pt x="1065623" y="554500"/>
                  </a:lnTo>
                  <a:lnTo>
                    <a:pt x="1132079" y="550779"/>
                  </a:lnTo>
                  <a:lnTo>
                    <a:pt x="1196760" y="545665"/>
                  </a:lnTo>
                  <a:lnTo>
                    <a:pt x="1259490" y="539212"/>
                  </a:lnTo>
                  <a:lnTo>
                    <a:pt x="1320090" y="531476"/>
                  </a:lnTo>
                  <a:lnTo>
                    <a:pt x="1378386" y="522511"/>
                  </a:lnTo>
                  <a:lnTo>
                    <a:pt x="1434200" y="512372"/>
                  </a:lnTo>
                  <a:lnTo>
                    <a:pt x="1487355" y="501114"/>
                  </a:lnTo>
                  <a:lnTo>
                    <a:pt x="1537677" y="488792"/>
                  </a:lnTo>
                  <a:lnTo>
                    <a:pt x="1584986" y="475461"/>
                  </a:lnTo>
                  <a:lnTo>
                    <a:pt x="1629109" y="461175"/>
                  </a:lnTo>
                  <a:lnTo>
                    <a:pt x="1669867" y="445989"/>
                  </a:lnTo>
                  <a:lnTo>
                    <a:pt x="1707084" y="429959"/>
                  </a:lnTo>
                  <a:lnTo>
                    <a:pt x="1770190" y="395584"/>
                  </a:lnTo>
                  <a:lnTo>
                    <a:pt x="1817014" y="358488"/>
                  </a:lnTo>
                  <a:lnTo>
                    <a:pt x="1846144" y="319109"/>
                  </a:lnTo>
                  <a:lnTo>
                    <a:pt x="1856168" y="277888"/>
                  </a:lnTo>
                  <a:lnTo>
                    <a:pt x="1853633" y="257085"/>
                  </a:lnTo>
                  <a:lnTo>
                    <a:pt x="1833879" y="216810"/>
                  </a:lnTo>
                  <a:lnTo>
                    <a:pt x="1795725" y="178660"/>
                  </a:lnTo>
                  <a:lnTo>
                    <a:pt x="1740584" y="143060"/>
                  </a:lnTo>
                  <a:lnTo>
                    <a:pt x="1669867" y="110432"/>
                  </a:lnTo>
                  <a:lnTo>
                    <a:pt x="1629109" y="95364"/>
                  </a:lnTo>
                  <a:lnTo>
                    <a:pt x="1584986" y="81199"/>
                  </a:lnTo>
                  <a:lnTo>
                    <a:pt x="1537677" y="67987"/>
                  </a:lnTo>
                  <a:lnTo>
                    <a:pt x="1487355" y="55783"/>
                  </a:lnTo>
                  <a:lnTo>
                    <a:pt x="1434200" y="44639"/>
                  </a:lnTo>
                  <a:lnTo>
                    <a:pt x="1378386" y="34609"/>
                  </a:lnTo>
                  <a:lnTo>
                    <a:pt x="1320090" y="25744"/>
                  </a:lnTo>
                  <a:lnTo>
                    <a:pt x="1259490" y="18098"/>
                  </a:lnTo>
                  <a:lnTo>
                    <a:pt x="1196760" y="11723"/>
                  </a:lnTo>
                  <a:lnTo>
                    <a:pt x="1132079" y="6673"/>
                  </a:lnTo>
                  <a:lnTo>
                    <a:pt x="1065623" y="3001"/>
                  </a:lnTo>
                  <a:lnTo>
                    <a:pt x="997568" y="759"/>
                  </a:lnTo>
                  <a:lnTo>
                    <a:pt x="928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240833" y="3833263"/>
            <a:ext cx="1697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First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Master</a:t>
            </a:r>
            <a:r>
              <a:rPr sz="1800" spc="-40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Plan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93508" y="3616874"/>
            <a:ext cx="1998980" cy="2129790"/>
            <a:chOff x="7193508" y="3616874"/>
            <a:chExt cx="1998980" cy="2129790"/>
          </a:xfrm>
        </p:grpSpPr>
        <p:sp>
          <p:nvSpPr>
            <p:cNvPr id="18" name="object 18"/>
            <p:cNvSpPr/>
            <p:nvPr/>
          </p:nvSpPr>
          <p:spPr>
            <a:xfrm>
              <a:off x="7709484" y="4200372"/>
              <a:ext cx="993775" cy="1546225"/>
            </a:xfrm>
            <a:custGeom>
              <a:avLst/>
              <a:gdLst/>
              <a:ahLst/>
              <a:cxnLst/>
              <a:rect l="l" t="t" r="r" b="b"/>
              <a:pathLst>
                <a:path w="993775" h="1546225">
                  <a:moveTo>
                    <a:pt x="993724" y="1048664"/>
                  </a:moveTo>
                  <a:lnTo>
                    <a:pt x="991450" y="1000861"/>
                  </a:lnTo>
                  <a:lnTo>
                    <a:pt x="984745" y="954341"/>
                  </a:lnTo>
                  <a:lnTo>
                    <a:pt x="973836" y="909307"/>
                  </a:lnTo>
                  <a:lnTo>
                    <a:pt x="958926" y="865974"/>
                  </a:lnTo>
                  <a:lnTo>
                    <a:pt x="940219" y="824547"/>
                  </a:lnTo>
                  <a:lnTo>
                    <a:pt x="917930" y="785241"/>
                  </a:lnTo>
                  <a:lnTo>
                    <a:pt x="892276" y="748258"/>
                  </a:lnTo>
                  <a:lnTo>
                    <a:pt x="863473" y="713803"/>
                  </a:lnTo>
                  <a:lnTo>
                    <a:pt x="831697" y="682104"/>
                  </a:lnTo>
                  <a:lnTo>
                    <a:pt x="797191" y="653338"/>
                  </a:lnTo>
                  <a:lnTo>
                    <a:pt x="760158" y="627735"/>
                  </a:lnTo>
                  <a:lnTo>
                    <a:pt x="720801" y="605497"/>
                  </a:lnTo>
                  <a:lnTo>
                    <a:pt x="679335" y="586841"/>
                  </a:lnTo>
                  <a:lnTo>
                    <a:pt x="635965" y="571969"/>
                  </a:lnTo>
                  <a:lnTo>
                    <a:pt x="590905" y="561086"/>
                  </a:lnTo>
                  <a:lnTo>
                    <a:pt x="544372" y="554393"/>
                  </a:lnTo>
                  <a:lnTo>
                    <a:pt x="526757" y="553567"/>
                  </a:lnTo>
                  <a:lnTo>
                    <a:pt x="526757" y="0"/>
                  </a:lnTo>
                  <a:lnTo>
                    <a:pt x="466966" y="0"/>
                  </a:lnTo>
                  <a:lnTo>
                    <a:pt x="466966" y="553529"/>
                  </a:lnTo>
                  <a:lnTo>
                    <a:pt x="448754" y="554393"/>
                  </a:lnTo>
                  <a:lnTo>
                    <a:pt x="402234" y="561086"/>
                  </a:lnTo>
                  <a:lnTo>
                    <a:pt x="357200" y="571969"/>
                  </a:lnTo>
                  <a:lnTo>
                    <a:pt x="313855" y="586841"/>
                  </a:lnTo>
                  <a:lnTo>
                    <a:pt x="272440" y="605497"/>
                  </a:lnTo>
                  <a:lnTo>
                    <a:pt x="233121" y="627735"/>
                  </a:lnTo>
                  <a:lnTo>
                    <a:pt x="196138" y="653338"/>
                  </a:lnTo>
                  <a:lnTo>
                    <a:pt x="161683" y="682104"/>
                  </a:lnTo>
                  <a:lnTo>
                    <a:pt x="129971" y="713803"/>
                  </a:lnTo>
                  <a:lnTo>
                    <a:pt x="101219" y="748258"/>
                  </a:lnTo>
                  <a:lnTo>
                    <a:pt x="75615" y="785241"/>
                  </a:lnTo>
                  <a:lnTo>
                    <a:pt x="53378" y="824547"/>
                  </a:lnTo>
                  <a:lnTo>
                    <a:pt x="34721" y="865974"/>
                  </a:lnTo>
                  <a:lnTo>
                    <a:pt x="19837" y="909307"/>
                  </a:lnTo>
                  <a:lnTo>
                    <a:pt x="8953" y="954341"/>
                  </a:lnTo>
                  <a:lnTo>
                    <a:pt x="2273" y="1000861"/>
                  </a:lnTo>
                  <a:lnTo>
                    <a:pt x="0" y="1048664"/>
                  </a:lnTo>
                  <a:lnTo>
                    <a:pt x="2273" y="1096581"/>
                  </a:lnTo>
                  <a:lnTo>
                    <a:pt x="8953" y="1143190"/>
                  </a:lnTo>
                  <a:lnTo>
                    <a:pt x="19837" y="1188300"/>
                  </a:lnTo>
                  <a:lnTo>
                    <a:pt x="34721" y="1231696"/>
                  </a:lnTo>
                  <a:lnTo>
                    <a:pt x="53378" y="1273187"/>
                  </a:lnTo>
                  <a:lnTo>
                    <a:pt x="75615" y="1312545"/>
                  </a:lnTo>
                  <a:lnTo>
                    <a:pt x="101219" y="1349578"/>
                  </a:lnTo>
                  <a:lnTo>
                    <a:pt x="129971" y="1384058"/>
                  </a:lnTo>
                  <a:lnTo>
                    <a:pt x="161683" y="1415796"/>
                  </a:lnTo>
                  <a:lnTo>
                    <a:pt x="196138" y="1444574"/>
                  </a:lnTo>
                  <a:lnTo>
                    <a:pt x="233121" y="1470190"/>
                  </a:lnTo>
                  <a:lnTo>
                    <a:pt x="272440" y="1492440"/>
                  </a:lnTo>
                  <a:lnTo>
                    <a:pt x="313855" y="1511109"/>
                  </a:lnTo>
                  <a:lnTo>
                    <a:pt x="357200" y="1525993"/>
                  </a:lnTo>
                  <a:lnTo>
                    <a:pt x="402234" y="1536877"/>
                  </a:lnTo>
                  <a:lnTo>
                    <a:pt x="448754" y="1543558"/>
                  </a:lnTo>
                  <a:lnTo>
                    <a:pt x="496557" y="1545831"/>
                  </a:lnTo>
                  <a:lnTo>
                    <a:pt x="544372" y="1543558"/>
                  </a:lnTo>
                  <a:lnTo>
                    <a:pt x="590905" y="1536877"/>
                  </a:lnTo>
                  <a:lnTo>
                    <a:pt x="635965" y="1525993"/>
                  </a:lnTo>
                  <a:lnTo>
                    <a:pt x="679335" y="1511109"/>
                  </a:lnTo>
                  <a:lnTo>
                    <a:pt x="720801" y="1492440"/>
                  </a:lnTo>
                  <a:lnTo>
                    <a:pt x="760158" y="1470190"/>
                  </a:lnTo>
                  <a:lnTo>
                    <a:pt x="797191" y="1444574"/>
                  </a:lnTo>
                  <a:lnTo>
                    <a:pt x="831697" y="1415796"/>
                  </a:lnTo>
                  <a:lnTo>
                    <a:pt x="863473" y="1384058"/>
                  </a:lnTo>
                  <a:lnTo>
                    <a:pt x="892276" y="1349578"/>
                  </a:lnTo>
                  <a:lnTo>
                    <a:pt x="917930" y="1312545"/>
                  </a:lnTo>
                  <a:lnTo>
                    <a:pt x="940219" y="1273187"/>
                  </a:lnTo>
                  <a:lnTo>
                    <a:pt x="958926" y="1231696"/>
                  </a:lnTo>
                  <a:lnTo>
                    <a:pt x="973836" y="1188300"/>
                  </a:lnTo>
                  <a:lnTo>
                    <a:pt x="984745" y="1143190"/>
                  </a:lnTo>
                  <a:lnTo>
                    <a:pt x="991450" y="1096581"/>
                  </a:lnTo>
                  <a:lnTo>
                    <a:pt x="993724" y="104866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93508" y="3616874"/>
              <a:ext cx="1998980" cy="647065"/>
            </a:xfrm>
            <a:custGeom>
              <a:avLst/>
              <a:gdLst/>
              <a:ahLst/>
              <a:cxnLst/>
              <a:rect l="l" t="t" r="r" b="b"/>
              <a:pathLst>
                <a:path w="1998979" h="647064">
                  <a:moveTo>
                    <a:pt x="999223" y="0"/>
                  </a:moveTo>
                  <a:lnTo>
                    <a:pt x="930597" y="740"/>
                  </a:lnTo>
                  <a:lnTo>
                    <a:pt x="863245" y="2932"/>
                  </a:lnTo>
                  <a:lnTo>
                    <a:pt x="797313" y="6526"/>
                  </a:lnTo>
                  <a:lnTo>
                    <a:pt x="732947" y="11476"/>
                  </a:lnTo>
                  <a:lnTo>
                    <a:pt x="670293" y="17735"/>
                  </a:lnTo>
                  <a:lnTo>
                    <a:pt x="609499" y="25255"/>
                  </a:lnTo>
                  <a:lnTo>
                    <a:pt x="550710" y="33989"/>
                  </a:lnTo>
                  <a:lnTo>
                    <a:pt x="494073" y="43890"/>
                  </a:lnTo>
                  <a:lnTo>
                    <a:pt x="439734" y="54910"/>
                  </a:lnTo>
                  <a:lnTo>
                    <a:pt x="387840" y="67003"/>
                  </a:lnTo>
                  <a:lnTo>
                    <a:pt x="338537" y="80122"/>
                  </a:lnTo>
                  <a:lnTo>
                    <a:pt x="291971" y="94218"/>
                  </a:lnTo>
                  <a:lnTo>
                    <a:pt x="248289" y="109244"/>
                  </a:lnTo>
                  <a:lnTo>
                    <a:pt x="207638" y="125155"/>
                  </a:lnTo>
                  <a:lnTo>
                    <a:pt x="170163" y="141901"/>
                  </a:lnTo>
                  <a:lnTo>
                    <a:pt x="136011" y="159436"/>
                  </a:lnTo>
                  <a:lnTo>
                    <a:pt x="78263" y="196685"/>
                  </a:lnTo>
                  <a:lnTo>
                    <a:pt x="35564" y="236522"/>
                  </a:lnTo>
                  <a:lnTo>
                    <a:pt x="9086" y="278571"/>
                  </a:lnTo>
                  <a:lnTo>
                    <a:pt x="0" y="322453"/>
                  </a:lnTo>
                  <a:lnTo>
                    <a:pt x="2295" y="344609"/>
                  </a:lnTo>
                  <a:lnTo>
                    <a:pt x="20224" y="387700"/>
                  </a:lnTo>
                  <a:lnTo>
                    <a:pt x="54959" y="428832"/>
                  </a:lnTo>
                  <a:lnTo>
                    <a:pt x="105329" y="467615"/>
                  </a:lnTo>
                  <a:lnTo>
                    <a:pt x="170163" y="503655"/>
                  </a:lnTo>
                  <a:lnTo>
                    <a:pt x="207638" y="520524"/>
                  </a:lnTo>
                  <a:lnTo>
                    <a:pt x="248289" y="536561"/>
                  </a:lnTo>
                  <a:lnTo>
                    <a:pt x="291971" y="551716"/>
                  </a:lnTo>
                  <a:lnTo>
                    <a:pt x="338537" y="565940"/>
                  </a:lnTo>
                  <a:lnTo>
                    <a:pt x="387840" y="579185"/>
                  </a:lnTo>
                  <a:lnTo>
                    <a:pt x="439734" y="591401"/>
                  </a:lnTo>
                  <a:lnTo>
                    <a:pt x="494073" y="602539"/>
                  </a:lnTo>
                  <a:lnTo>
                    <a:pt x="550710" y="612551"/>
                  </a:lnTo>
                  <a:lnTo>
                    <a:pt x="609499" y="621386"/>
                  </a:lnTo>
                  <a:lnTo>
                    <a:pt x="670293" y="628997"/>
                  </a:lnTo>
                  <a:lnTo>
                    <a:pt x="732947" y="635334"/>
                  </a:lnTo>
                  <a:lnTo>
                    <a:pt x="797313" y="640348"/>
                  </a:lnTo>
                  <a:lnTo>
                    <a:pt x="863245" y="643990"/>
                  </a:lnTo>
                  <a:lnTo>
                    <a:pt x="930597" y="646212"/>
                  </a:lnTo>
                  <a:lnTo>
                    <a:pt x="999223" y="646963"/>
                  </a:lnTo>
                  <a:lnTo>
                    <a:pt x="1067847" y="646212"/>
                  </a:lnTo>
                  <a:lnTo>
                    <a:pt x="1135198" y="643990"/>
                  </a:lnTo>
                  <a:lnTo>
                    <a:pt x="1201129" y="640348"/>
                  </a:lnTo>
                  <a:lnTo>
                    <a:pt x="1265493" y="635334"/>
                  </a:lnTo>
                  <a:lnTo>
                    <a:pt x="1328146" y="628997"/>
                  </a:lnTo>
                  <a:lnTo>
                    <a:pt x="1388939" y="621386"/>
                  </a:lnTo>
                  <a:lnTo>
                    <a:pt x="1447728" y="612551"/>
                  </a:lnTo>
                  <a:lnTo>
                    <a:pt x="1504364" y="602539"/>
                  </a:lnTo>
                  <a:lnTo>
                    <a:pt x="1558702" y="591401"/>
                  </a:lnTo>
                  <a:lnTo>
                    <a:pt x="1610596" y="579185"/>
                  </a:lnTo>
                  <a:lnTo>
                    <a:pt x="1659898" y="565940"/>
                  </a:lnTo>
                  <a:lnTo>
                    <a:pt x="1706464" y="551716"/>
                  </a:lnTo>
                  <a:lnTo>
                    <a:pt x="1750145" y="536561"/>
                  </a:lnTo>
                  <a:lnTo>
                    <a:pt x="1790796" y="520524"/>
                  </a:lnTo>
                  <a:lnTo>
                    <a:pt x="1828271" y="503655"/>
                  </a:lnTo>
                  <a:lnTo>
                    <a:pt x="1862422" y="486002"/>
                  </a:lnTo>
                  <a:lnTo>
                    <a:pt x="1920170" y="448542"/>
                  </a:lnTo>
                  <a:lnTo>
                    <a:pt x="1962869" y="408535"/>
                  </a:lnTo>
                  <a:lnTo>
                    <a:pt x="1989347" y="366375"/>
                  </a:lnTo>
                  <a:lnTo>
                    <a:pt x="1998433" y="322453"/>
                  </a:lnTo>
                  <a:lnTo>
                    <a:pt x="1996137" y="300306"/>
                  </a:lnTo>
                  <a:lnTo>
                    <a:pt x="1978209" y="257294"/>
                  </a:lnTo>
                  <a:lnTo>
                    <a:pt x="1943474" y="216304"/>
                  </a:lnTo>
                  <a:lnTo>
                    <a:pt x="1893104" y="177713"/>
                  </a:lnTo>
                  <a:lnTo>
                    <a:pt x="1828271" y="141901"/>
                  </a:lnTo>
                  <a:lnTo>
                    <a:pt x="1790796" y="125155"/>
                  </a:lnTo>
                  <a:lnTo>
                    <a:pt x="1750145" y="109244"/>
                  </a:lnTo>
                  <a:lnTo>
                    <a:pt x="1706464" y="94218"/>
                  </a:lnTo>
                  <a:lnTo>
                    <a:pt x="1659898" y="80122"/>
                  </a:lnTo>
                  <a:lnTo>
                    <a:pt x="1610596" y="67003"/>
                  </a:lnTo>
                  <a:lnTo>
                    <a:pt x="1558702" y="54910"/>
                  </a:lnTo>
                  <a:lnTo>
                    <a:pt x="1504364" y="43890"/>
                  </a:lnTo>
                  <a:lnTo>
                    <a:pt x="1447728" y="33989"/>
                  </a:lnTo>
                  <a:lnTo>
                    <a:pt x="1388939" y="25255"/>
                  </a:lnTo>
                  <a:lnTo>
                    <a:pt x="1328146" y="17735"/>
                  </a:lnTo>
                  <a:lnTo>
                    <a:pt x="1265493" y="11476"/>
                  </a:lnTo>
                  <a:lnTo>
                    <a:pt x="1201129" y="6526"/>
                  </a:lnTo>
                  <a:lnTo>
                    <a:pt x="1135198" y="2932"/>
                  </a:lnTo>
                  <a:lnTo>
                    <a:pt x="1067847" y="740"/>
                  </a:lnTo>
                  <a:lnTo>
                    <a:pt x="9992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77875" y="3672650"/>
            <a:ext cx="20777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0545" marR="318135" indent="-2673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Indian</a:t>
            </a:r>
            <a:r>
              <a:rPr sz="1600" spc="-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Black"/>
                <a:cs typeface="Arial Black"/>
              </a:rPr>
              <a:t>Ocean Tsunami</a:t>
            </a:r>
            <a:endParaRPr sz="1600" dirty="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291842" y="2006277"/>
            <a:ext cx="2060575" cy="2258060"/>
            <a:chOff x="9291842" y="2006277"/>
            <a:chExt cx="2060575" cy="2258060"/>
          </a:xfrm>
        </p:grpSpPr>
        <p:sp>
          <p:nvSpPr>
            <p:cNvPr id="22" name="object 22"/>
            <p:cNvSpPr/>
            <p:nvPr/>
          </p:nvSpPr>
          <p:spPr>
            <a:xfrm>
              <a:off x="9817037" y="2006282"/>
              <a:ext cx="993775" cy="1710055"/>
            </a:xfrm>
            <a:custGeom>
              <a:avLst/>
              <a:gdLst/>
              <a:ahLst/>
              <a:cxnLst/>
              <a:rect l="l" t="t" r="r" b="b"/>
              <a:pathLst>
                <a:path w="993775" h="1710054">
                  <a:moveTo>
                    <a:pt x="993724" y="496544"/>
                  </a:moveTo>
                  <a:lnTo>
                    <a:pt x="991450" y="448741"/>
                  </a:lnTo>
                  <a:lnTo>
                    <a:pt x="984745" y="402221"/>
                  </a:lnTo>
                  <a:lnTo>
                    <a:pt x="973848" y="357187"/>
                  </a:lnTo>
                  <a:lnTo>
                    <a:pt x="958938" y="313855"/>
                  </a:lnTo>
                  <a:lnTo>
                    <a:pt x="940244" y="272427"/>
                  </a:lnTo>
                  <a:lnTo>
                    <a:pt x="917981" y="233121"/>
                  </a:lnTo>
                  <a:lnTo>
                    <a:pt x="892340" y="196138"/>
                  </a:lnTo>
                  <a:lnTo>
                    <a:pt x="863549" y="161683"/>
                  </a:lnTo>
                  <a:lnTo>
                    <a:pt x="831799" y="129971"/>
                  </a:lnTo>
                  <a:lnTo>
                    <a:pt x="797318" y="101219"/>
                  </a:lnTo>
                  <a:lnTo>
                    <a:pt x="760298" y="75615"/>
                  </a:lnTo>
                  <a:lnTo>
                    <a:pt x="720966" y="53378"/>
                  </a:lnTo>
                  <a:lnTo>
                    <a:pt x="679526" y="34721"/>
                  </a:lnTo>
                  <a:lnTo>
                    <a:pt x="636181" y="19837"/>
                  </a:lnTo>
                  <a:lnTo>
                    <a:pt x="591159" y="8953"/>
                  </a:lnTo>
                  <a:lnTo>
                    <a:pt x="544639" y="2273"/>
                  </a:lnTo>
                  <a:lnTo>
                    <a:pt x="496862" y="0"/>
                  </a:lnTo>
                  <a:lnTo>
                    <a:pt x="448983" y="2273"/>
                  </a:lnTo>
                  <a:lnTo>
                    <a:pt x="402399" y="8953"/>
                  </a:lnTo>
                  <a:lnTo>
                    <a:pt x="357314" y="19837"/>
                  </a:lnTo>
                  <a:lnTo>
                    <a:pt x="313944" y="34721"/>
                  </a:lnTo>
                  <a:lnTo>
                    <a:pt x="272478" y="53378"/>
                  </a:lnTo>
                  <a:lnTo>
                    <a:pt x="233146" y="75615"/>
                  </a:lnTo>
                  <a:lnTo>
                    <a:pt x="196138" y="101219"/>
                  </a:lnTo>
                  <a:lnTo>
                    <a:pt x="161683" y="129971"/>
                  </a:lnTo>
                  <a:lnTo>
                    <a:pt x="129959" y="161683"/>
                  </a:lnTo>
                  <a:lnTo>
                    <a:pt x="101193" y="196138"/>
                  </a:lnTo>
                  <a:lnTo>
                    <a:pt x="75590" y="233121"/>
                  </a:lnTo>
                  <a:lnTo>
                    <a:pt x="53365" y="272427"/>
                  </a:lnTo>
                  <a:lnTo>
                    <a:pt x="34709" y="313855"/>
                  </a:lnTo>
                  <a:lnTo>
                    <a:pt x="19837" y="357187"/>
                  </a:lnTo>
                  <a:lnTo>
                    <a:pt x="8953" y="402221"/>
                  </a:lnTo>
                  <a:lnTo>
                    <a:pt x="2273" y="448741"/>
                  </a:lnTo>
                  <a:lnTo>
                    <a:pt x="0" y="496544"/>
                  </a:lnTo>
                  <a:lnTo>
                    <a:pt x="2273" y="544449"/>
                  </a:lnTo>
                  <a:lnTo>
                    <a:pt x="8953" y="591070"/>
                  </a:lnTo>
                  <a:lnTo>
                    <a:pt x="19837" y="636181"/>
                  </a:lnTo>
                  <a:lnTo>
                    <a:pt x="34709" y="679577"/>
                  </a:lnTo>
                  <a:lnTo>
                    <a:pt x="53365" y="721067"/>
                  </a:lnTo>
                  <a:lnTo>
                    <a:pt x="75590" y="760425"/>
                  </a:lnTo>
                  <a:lnTo>
                    <a:pt x="101193" y="797445"/>
                  </a:lnTo>
                  <a:lnTo>
                    <a:pt x="129959" y="831938"/>
                  </a:lnTo>
                  <a:lnTo>
                    <a:pt x="161683" y="863676"/>
                  </a:lnTo>
                  <a:lnTo>
                    <a:pt x="196138" y="892454"/>
                  </a:lnTo>
                  <a:lnTo>
                    <a:pt x="233146" y="918070"/>
                  </a:lnTo>
                  <a:lnTo>
                    <a:pt x="272478" y="940320"/>
                  </a:lnTo>
                  <a:lnTo>
                    <a:pt x="313944" y="958989"/>
                  </a:lnTo>
                  <a:lnTo>
                    <a:pt x="357314" y="973874"/>
                  </a:lnTo>
                  <a:lnTo>
                    <a:pt x="402399" y="984758"/>
                  </a:lnTo>
                  <a:lnTo>
                    <a:pt x="448983" y="991438"/>
                  </a:lnTo>
                  <a:lnTo>
                    <a:pt x="469036" y="992390"/>
                  </a:lnTo>
                  <a:lnTo>
                    <a:pt x="469036" y="1710029"/>
                  </a:lnTo>
                  <a:lnTo>
                    <a:pt x="528840" y="1710029"/>
                  </a:lnTo>
                  <a:lnTo>
                    <a:pt x="528840" y="992200"/>
                  </a:lnTo>
                  <a:lnTo>
                    <a:pt x="544639" y="991438"/>
                  </a:lnTo>
                  <a:lnTo>
                    <a:pt x="591159" y="984758"/>
                  </a:lnTo>
                  <a:lnTo>
                    <a:pt x="636181" y="973874"/>
                  </a:lnTo>
                  <a:lnTo>
                    <a:pt x="679526" y="958989"/>
                  </a:lnTo>
                  <a:lnTo>
                    <a:pt x="720966" y="940320"/>
                  </a:lnTo>
                  <a:lnTo>
                    <a:pt x="760298" y="918070"/>
                  </a:lnTo>
                  <a:lnTo>
                    <a:pt x="797318" y="892454"/>
                  </a:lnTo>
                  <a:lnTo>
                    <a:pt x="831799" y="863676"/>
                  </a:lnTo>
                  <a:lnTo>
                    <a:pt x="863549" y="831938"/>
                  </a:lnTo>
                  <a:lnTo>
                    <a:pt x="892340" y="797445"/>
                  </a:lnTo>
                  <a:lnTo>
                    <a:pt x="917981" y="760425"/>
                  </a:lnTo>
                  <a:lnTo>
                    <a:pt x="940244" y="721067"/>
                  </a:lnTo>
                  <a:lnTo>
                    <a:pt x="958938" y="679577"/>
                  </a:lnTo>
                  <a:lnTo>
                    <a:pt x="973848" y="636181"/>
                  </a:lnTo>
                  <a:lnTo>
                    <a:pt x="984745" y="591070"/>
                  </a:lnTo>
                  <a:lnTo>
                    <a:pt x="991450" y="544449"/>
                  </a:lnTo>
                  <a:lnTo>
                    <a:pt x="993724" y="49654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91842" y="3616874"/>
              <a:ext cx="2060575" cy="647065"/>
            </a:xfrm>
            <a:custGeom>
              <a:avLst/>
              <a:gdLst/>
              <a:ahLst/>
              <a:cxnLst/>
              <a:rect l="l" t="t" r="r" b="b"/>
              <a:pathLst>
                <a:path w="2060575" h="647064">
                  <a:moveTo>
                    <a:pt x="1033373" y="0"/>
                  </a:moveTo>
                  <a:lnTo>
                    <a:pt x="962818" y="740"/>
                  </a:lnTo>
                  <a:lnTo>
                    <a:pt x="893509" y="2932"/>
                  </a:lnTo>
                  <a:lnTo>
                    <a:pt x="825602" y="6526"/>
                  </a:lnTo>
                  <a:lnTo>
                    <a:pt x="759254" y="11476"/>
                  </a:lnTo>
                  <a:lnTo>
                    <a:pt x="694620" y="17735"/>
                  </a:lnTo>
                  <a:lnTo>
                    <a:pt x="631857" y="25255"/>
                  </a:lnTo>
                  <a:lnTo>
                    <a:pt x="571121" y="33989"/>
                  </a:lnTo>
                  <a:lnTo>
                    <a:pt x="512568" y="43890"/>
                  </a:lnTo>
                  <a:lnTo>
                    <a:pt x="456354" y="54910"/>
                  </a:lnTo>
                  <a:lnTo>
                    <a:pt x="402635" y="67003"/>
                  </a:lnTo>
                  <a:lnTo>
                    <a:pt x="351567" y="80122"/>
                  </a:lnTo>
                  <a:lnTo>
                    <a:pt x="303307" y="94218"/>
                  </a:lnTo>
                  <a:lnTo>
                    <a:pt x="258011" y="109244"/>
                  </a:lnTo>
                  <a:lnTo>
                    <a:pt x="215834" y="125155"/>
                  </a:lnTo>
                  <a:lnTo>
                    <a:pt x="176933" y="141901"/>
                  </a:lnTo>
                  <a:lnTo>
                    <a:pt x="141464" y="159436"/>
                  </a:lnTo>
                  <a:lnTo>
                    <a:pt x="81447" y="196685"/>
                  </a:lnTo>
                  <a:lnTo>
                    <a:pt x="37031" y="236522"/>
                  </a:lnTo>
                  <a:lnTo>
                    <a:pt x="9466" y="278571"/>
                  </a:lnTo>
                  <a:lnTo>
                    <a:pt x="0" y="322453"/>
                  </a:lnTo>
                  <a:lnTo>
                    <a:pt x="2392" y="344609"/>
                  </a:lnTo>
                  <a:lnTo>
                    <a:pt x="21064" y="387700"/>
                  </a:lnTo>
                  <a:lnTo>
                    <a:pt x="57211" y="428832"/>
                  </a:lnTo>
                  <a:lnTo>
                    <a:pt x="109584" y="467615"/>
                  </a:lnTo>
                  <a:lnTo>
                    <a:pt x="176933" y="503655"/>
                  </a:lnTo>
                  <a:lnTo>
                    <a:pt x="215834" y="520524"/>
                  </a:lnTo>
                  <a:lnTo>
                    <a:pt x="258011" y="536561"/>
                  </a:lnTo>
                  <a:lnTo>
                    <a:pt x="303307" y="551716"/>
                  </a:lnTo>
                  <a:lnTo>
                    <a:pt x="351567" y="565940"/>
                  </a:lnTo>
                  <a:lnTo>
                    <a:pt x="402635" y="579185"/>
                  </a:lnTo>
                  <a:lnTo>
                    <a:pt x="456354" y="591401"/>
                  </a:lnTo>
                  <a:lnTo>
                    <a:pt x="512568" y="602539"/>
                  </a:lnTo>
                  <a:lnTo>
                    <a:pt x="571121" y="612551"/>
                  </a:lnTo>
                  <a:lnTo>
                    <a:pt x="631857" y="621386"/>
                  </a:lnTo>
                  <a:lnTo>
                    <a:pt x="694620" y="628997"/>
                  </a:lnTo>
                  <a:lnTo>
                    <a:pt x="759254" y="635334"/>
                  </a:lnTo>
                  <a:lnTo>
                    <a:pt x="825602" y="640348"/>
                  </a:lnTo>
                  <a:lnTo>
                    <a:pt x="893509" y="643990"/>
                  </a:lnTo>
                  <a:lnTo>
                    <a:pt x="962818" y="646212"/>
                  </a:lnTo>
                  <a:lnTo>
                    <a:pt x="1033373" y="646963"/>
                  </a:lnTo>
                  <a:lnTo>
                    <a:pt x="1103894" y="646212"/>
                  </a:lnTo>
                  <a:lnTo>
                    <a:pt x="1173106" y="643990"/>
                  </a:lnTo>
                  <a:lnTo>
                    <a:pt x="1240859" y="640348"/>
                  </a:lnTo>
                  <a:lnTo>
                    <a:pt x="1307003" y="635334"/>
                  </a:lnTo>
                  <a:lnTo>
                    <a:pt x="1371386" y="628997"/>
                  </a:lnTo>
                  <a:lnTo>
                    <a:pt x="1433860" y="621386"/>
                  </a:lnTo>
                  <a:lnTo>
                    <a:pt x="1494272" y="612551"/>
                  </a:lnTo>
                  <a:lnTo>
                    <a:pt x="1552474" y="602539"/>
                  </a:lnTo>
                  <a:lnTo>
                    <a:pt x="1608313" y="591401"/>
                  </a:lnTo>
                  <a:lnTo>
                    <a:pt x="1661641" y="579185"/>
                  </a:lnTo>
                  <a:lnTo>
                    <a:pt x="1712306" y="565940"/>
                  </a:lnTo>
                  <a:lnTo>
                    <a:pt x="1760158" y="551716"/>
                  </a:lnTo>
                  <a:lnTo>
                    <a:pt x="1805046" y="536561"/>
                  </a:lnTo>
                  <a:lnTo>
                    <a:pt x="1846820" y="520524"/>
                  </a:lnTo>
                  <a:lnTo>
                    <a:pt x="1885330" y="503655"/>
                  </a:lnTo>
                  <a:lnTo>
                    <a:pt x="1920425" y="486002"/>
                  </a:lnTo>
                  <a:lnTo>
                    <a:pt x="1979768" y="448542"/>
                  </a:lnTo>
                  <a:lnTo>
                    <a:pt x="2023646" y="408535"/>
                  </a:lnTo>
                  <a:lnTo>
                    <a:pt x="2050856" y="366375"/>
                  </a:lnTo>
                  <a:lnTo>
                    <a:pt x="2060194" y="322453"/>
                  </a:lnTo>
                  <a:lnTo>
                    <a:pt x="2057834" y="300306"/>
                  </a:lnTo>
                  <a:lnTo>
                    <a:pt x="2039410" y="257294"/>
                  </a:lnTo>
                  <a:lnTo>
                    <a:pt x="2003716" y="216304"/>
                  </a:lnTo>
                  <a:lnTo>
                    <a:pt x="1951954" y="177713"/>
                  </a:lnTo>
                  <a:lnTo>
                    <a:pt x="1885330" y="141901"/>
                  </a:lnTo>
                  <a:lnTo>
                    <a:pt x="1846820" y="125155"/>
                  </a:lnTo>
                  <a:lnTo>
                    <a:pt x="1805046" y="109244"/>
                  </a:lnTo>
                  <a:lnTo>
                    <a:pt x="1760158" y="94218"/>
                  </a:lnTo>
                  <a:lnTo>
                    <a:pt x="1712306" y="80122"/>
                  </a:lnTo>
                  <a:lnTo>
                    <a:pt x="1661641" y="67003"/>
                  </a:lnTo>
                  <a:lnTo>
                    <a:pt x="1608313" y="54910"/>
                  </a:lnTo>
                  <a:lnTo>
                    <a:pt x="1552474" y="43890"/>
                  </a:lnTo>
                  <a:lnTo>
                    <a:pt x="1494272" y="33989"/>
                  </a:lnTo>
                  <a:lnTo>
                    <a:pt x="1433860" y="25255"/>
                  </a:lnTo>
                  <a:lnTo>
                    <a:pt x="1371386" y="17735"/>
                  </a:lnTo>
                  <a:lnTo>
                    <a:pt x="1307003" y="11476"/>
                  </a:lnTo>
                  <a:lnTo>
                    <a:pt x="1240859" y="6526"/>
                  </a:lnTo>
                  <a:lnTo>
                    <a:pt x="1173106" y="2932"/>
                  </a:lnTo>
                  <a:lnTo>
                    <a:pt x="1103894" y="740"/>
                  </a:lnTo>
                  <a:lnTo>
                    <a:pt x="10333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370582" y="3788409"/>
            <a:ext cx="1831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ahoma"/>
                <a:cs typeface="Tahoma"/>
              </a:rPr>
              <a:t>3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ICGs</a:t>
            </a:r>
            <a:r>
              <a:rPr sz="1800" spc="-120" dirty="0">
                <a:latin typeface="Tahoma"/>
                <a:cs typeface="Tahoma"/>
              </a:rPr>
              <a:t> </a:t>
            </a:r>
            <a:r>
              <a:rPr sz="1800" spc="-30" dirty="0">
                <a:latin typeface="Tahoma"/>
                <a:cs typeface="Tahoma"/>
              </a:rPr>
              <a:t>established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241433" y="2728086"/>
            <a:ext cx="1170305" cy="1497965"/>
            <a:chOff x="1241433" y="2728086"/>
            <a:chExt cx="1170305" cy="1497965"/>
          </a:xfrm>
        </p:grpSpPr>
        <p:sp>
          <p:nvSpPr>
            <p:cNvPr id="26" name="object 26"/>
            <p:cNvSpPr/>
            <p:nvPr/>
          </p:nvSpPr>
          <p:spPr>
            <a:xfrm>
              <a:off x="1847570" y="2728086"/>
              <a:ext cx="60325" cy="988694"/>
            </a:xfrm>
            <a:custGeom>
              <a:avLst/>
              <a:gdLst/>
              <a:ahLst/>
              <a:cxnLst/>
              <a:rect l="l" t="t" r="r" b="b"/>
              <a:pathLst>
                <a:path w="60325" h="988695">
                  <a:moveTo>
                    <a:pt x="59791" y="0"/>
                  </a:moveTo>
                  <a:lnTo>
                    <a:pt x="0" y="0"/>
                  </a:lnTo>
                  <a:lnTo>
                    <a:pt x="0" y="988225"/>
                  </a:lnTo>
                  <a:lnTo>
                    <a:pt x="59791" y="988225"/>
                  </a:lnTo>
                  <a:lnTo>
                    <a:pt x="5979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41433" y="3727151"/>
              <a:ext cx="1170305" cy="498475"/>
            </a:xfrm>
            <a:custGeom>
              <a:avLst/>
              <a:gdLst/>
              <a:ahLst/>
              <a:cxnLst/>
              <a:rect l="l" t="t" r="r" b="b"/>
              <a:pathLst>
                <a:path w="1170305" h="498475">
                  <a:moveTo>
                    <a:pt x="584987" y="0"/>
                  </a:moveTo>
                  <a:lnTo>
                    <a:pt x="521057" y="1451"/>
                  </a:lnTo>
                  <a:lnTo>
                    <a:pt x="459167" y="5707"/>
                  </a:lnTo>
                  <a:lnTo>
                    <a:pt x="399668" y="12618"/>
                  </a:lnTo>
                  <a:lnTo>
                    <a:pt x="342912" y="22035"/>
                  </a:lnTo>
                  <a:lnTo>
                    <a:pt x="289249" y="33809"/>
                  </a:lnTo>
                  <a:lnTo>
                    <a:pt x="239031" y="47791"/>
                  </a:lnTo>
                  <a:lnTo>
                    <a:pt x="192609" y="63831"/>
                  </a:lnTo>
                  <a:lnTo>
                    <a:pt x="150333" y="81781"/>
                  </a:lnTo>
                  <a:lnTo>
                    <a:pt x="112555" y="101492"/>
                  </a:lnTo>
                  <a:lnTo>
                    <a:pt x="79626" y="122815"/>
                  </a:lnTo>
                  <a:lnTo>
                    <a:pt x="29718" y="169699"/>
                  </a:lnTo>
                  <a:lnTo>
                    <a:pt x="3419" y="221241"/>
                  </a:lnTo>
                  <a:lnTo>
                    <a:pt x="0" y="248386"/>
                  </a:lnTo>
                  <a:lnTo>
                    <a:pt x="3419" y="275551"/>
                  </a:lnTo>
                  <a:lnTo>
                    <a:pt x="29718" y="327238"/>
                  </a:lnTo>
                  <a:lnTo>
                    <a:pt x="79626" y="374369"/>
                  </a:lnTo>
                  <a:lnTo>
                    <a:pt x="112555" y="395839"/>
                  </a:lnTo>
                  <a:lnTo>
                    <a:pt x="150333" y="415705"/>
                  </a:lnTo>
                  <a:lnTo>
                    <a:pt x="192609" y="433814"/>
                  </a:lnTo>
                  <a:lnTo>
                    <a:pt x="239031" y="450010"/>
                  </a:lnTo>
                  <a:lnTo>
                    <a:pt x="289249" y="464139"/>
                  </a:lnTo>
                  <a:lnTo>
                    <a:pt x="342912" y="476046"/>
                  </a:lnTo>
                  <a:lnTo>
                    <a:pt x="399668" y="485577"/>
                  </a:lnTo>
                  <a:lnTo>
                    <a:pt x="459167" y="492575"/>
                  </a:lnTo>
                  <a:lnTo>
                    <a:pt x="521057" y="496888"/>
                  </a:lnTo>
                  <a:lnTo>
                    <a:pt x="584987" y="498360"/>
                  </a:lnTo>
                  <a:lnTo>
                    <a:pt x="648917" y="496888"/>
                  </a:lnTo>
                  <a:lnTo>
                    <a:pt x="710807" y="492575"/>
                  </a:lnTo>
                  <a:lnTo>
                    <a:pt x="770306" y="485577"/>
                  </a:lnTo>
                  <a:lnTo>
                    <a:pt x="827062" y="476046"/>
                  </a:lnTo>
                  <a:lnTo>
                    <a:pt x="880725" y="464139"/>
                  </a:lnTo>
                  <a:lnTo>
                    <a:pt x="930943" y="450010"/>
                  </a:lnTo>
                  <a:lnTo>
                    <a:pt x="977365" y="433814"/>
                  </a:lnTo>
                  <a:lnTo>
                    <a:pt x="1019641" y="415705"/>
                  </a:lnTo>
                  <a:lnTo>
                    <a:pt x="1057419" y="395839"/>
                  </a:lnTo>
                  <a:lnTo>
                    <a:pt x="1090348" y="374369"/>
                  </a:lnTo>
                  <a:lnTo>
                    <a:pt x="1140256" y="327238"/>
                  </a:lnTo>
                  <a:lnTo>
                    <a:pt x="1166555" y="275551"/>
                  </a:lnTo>
                  <a:lnTo>
                    <a:pt x="1169974" y="248386"/>
                  </a:lnTo>
                  <a:lnTo>
                    <a:pt x="1166555" y="221241"/>
                  </a:lnTo>
                  <a:lnTo>
                    <a:pt x="1140256" y="169699"/>
                  </a:lnTo>
                  <a:lnTo>
                    <a:pt x="1090348" y="122815"/>
                  </a:lnTo>
                  <a:lnTo>
                    <a:pt x="1057419" y="101492"/>
                  </a:lnTo>
                  <a:lnTo>
                    <a:pt x="1019641" y="81781"/>
                  </a:lnTo>
                  <a:lnTo>
                    <a:pt x="977365" y="63831"/>
                  </a:lnTo>
                  <a:lnTo>
                    <a:pt x="930943" y="47791"/>
                  </a:lnTo>
                  <a:lnTo>
                    <a:pt x="880725" y="33809"/>
                  </a:lnTo>
                  <a:lnTo>
                    <a:pt x="827062" y="22035"/>
                  </a:lnTo>
                  <a:lnTo>
                    <a:pt x="770306" y="12618"/>
                  </a:lnTo>
                  <a:lnTo>
                    <a:pt x="710807" y="5707"/>
                  </a:lnTo>
                  <a:lnTo>
                    <a:pt x="648917" y="1451"/>
                  </a:lnTo>
                  <a:lnTo>
                    <a:pt x="584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404104" y="3746488"/>
            <a:ext cx="848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65" dirty="0">
                <a:latin typeface="Tahoma"/>
                <a:cs typeface="Tahoma"/>
              </a:rPr>
              <a:t>1965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67370" y="1592011"/>
            <a:ext cx="1854200" cy="1753235"/>
          </a:xfrm>
          <a:custGeom>
            <a:avLst/>
            <a:gdLst/>
            <a:ahLst/>
            <a:cxnLst/>
            <a:rect l="l" t="t" r="r" b="b"/>
            <a:pathLst>
              <a:path w="1854200" h="1753235">
                <a:moveTo>
                  <a:pt x="926388" y="0"/>
                </a:moveTo>
                <a:lnTo>
                  <a:pt x="877207" y="1214"/>
                </a:lnTo>
                <a:lnTo>
                  <a:pt x="828692" y="4819"/>
                </a:lnTo>
                <a:lnTo>
                  <a:pt x="780908" y="10751"/>
                </a:lnTo>
                <a:lnTo>
                  <a:pt x="733918" y="18952"/>
                </a:lnTo>
                <a:lnTo>
                  <a:pt x="687788" y="29361"/>
                </a:lnTo>
                <a:lnTo>
                  <a:pt x="642580" y="41916"/>
                </a:lnTo>
                <a:lnTo>
                  <a:pt x="598360" y="56557"/>
                </a:lnTo>
                <a:lnTo>
                  <a:pt x="555191" y="73223"/>
                </a:lnTo>
                <a:lnTo>
                  <a:pt x="513137" y="91854"/>
                </a:lnTo>
                <a:lnTo>
                  <a:pt x="472263" y="112389"/>
                </a:lnTo>
                <a:lnTo>
                  <a:pt x="432633" y="134768"/>
                </a:lnTo>
                <a:lnTo>
                  <a:pt x="394310" y="158930"/>
                </a:lnTo>
                <a:lnTo>
                  <a:pt x="357360" y="184813"/>
                </a:lnTo>
                <a:lnTo>
                  <a:pt x="321846" y="212358"/>
                </a:lnTo>
                <a:lnTo>
                  <a:pt x="287832" y="241504"/>
                </a:lnTo>
                <a:lnTo>
                  <a:pt x="255383" y="272190"/>
                </a:lnTo>
                <a:lnTo>
                  <a:pt x="224562" y="304356"/>
                </a:lnTo>
                <a:lnTo>
                  <a:pt x="195434" y="337940"/>
                </a:lnTo>
                <a:lnTo>
                  <a:pt x="168063" y="372883"/>
                </a:lnTo>
                <a:lnTo>
                  <a:pt x="142513" y="409123"/>
                </a:lnTo>
                <a:lnTo>
                  <a:pt x="118849" y="446601"/>
                </a:lnTo>
                <a:lnTo>
                  <a:pt x="97133" y="485254"/>
                </a:lnTo>
                <a:lnTo>
                  <a:pt x="77431" y="525023"/>
                </a:lnTo>
                <a:lnTo>
                  <a:pt x="59807" y="565847"/>
                </a:lnTo>
                <a:lnTo>
                  <a:pt x="44325" y="607665"/>
                </a:lnTo>
                <a:lnTo>
                  <a:pt x="31048" y="650417"/>
                </a:lnTo>
                <a:lnTo>
                  <a:pt x="20042" y="694042"/>
                </a:lnTo>
                <a:lnTo>
                  <a:pt x="11369" y="738479"/>
                </a:lnTo>
                <a:lnTo>
                  <a:pt x="5096" y="783668"/>
                </a:lnTo>
                <a:lnTo>
                  <a:pt x="1284" y="829548"/>
                </a:lnTo>
                <a:lnTo>
                  <a:pt x="0" y="876058"/>
                </a:lnTo>
                <a:lnTo>
                  <a:pt x="1284" y="922671"/>
                </a:lnTo>
                <a:lnTo>
                  <a:pt x="5096" y="968647"/>
                </a:lnTo>
                <a:lnTo>
                  <a:pt x="11369" y="1013925"/>
                </a:lnTo>
                <a:lnTo>
                  <a:pt x="20042" y="1058446"/>
                </a:lnTo>
                <a:lnTo>
                  <a:pt x="31048" y="1102148"/>
                </a:lnTo>
                <a:lnTo>
                  <a:pt x="44325" y="1144972"/>
                </a:lnTo>
                <a:lnTo>
                  <a:pt x="59807" y="1186856"/>
                </a:lnTo>
                <a:lnTo>
                  <a:pt x="77431" y="1227742"/>
                </a:lnTo>
                <a:lnTo>
                  <a:pt x="97133" y="1267567"/>
                </a:lnTo>
                <a:lnTo>
                  <a:pt x="118849" y="1306272"/>
                </a:lnTo>
                <a:lnTo>
                  <a:pt x="142513" y="1343796"/>
                </a:lnTo>
                <a:lnTo>
                  <a:pt x="168063" y="1380078"/>
                </a:lnTo>
                <a:lnTo>
                  <a:pt x="195434" y="1415059"/>
                </a:lnTo>
                <a:lnTo>
                  <a:pt x="224562" y="1448678"/>
                </a:lnTo>
                <a:lnTo>
                  <a:pt x="255383" y="1480874"/>
                </a:lnTo>
                <a:lnTo>
                  <a:pt x="287832" y="1511587"/>
                </a:lnTo>
                <a:lnTo>
                  <a:pt x="321846" y="1540757"/>
                </a:lnTo>
                <a:lnTo>
                  <a:pt x="357360" y="1568323"/>
                </a:lnTo>
                <a:lnTo>
                  <a:pt x="394310" y="1594224"/>
                </a:lnTo>
                <a:lnTo>
                  <a:pt x="432633" y="1618401"/>
                </a:lnTo>
                <a:lnTo>
                  <a:pt x="472263" y="1640792"/>
                </a:lnTo>
                <a:lnTo>
                  <a:pt x="513137" y="1661338"/>
                </a:lnTo>
                <a:lnTo>
                  <a:pt x="555191" y="1679977"/>
                </a:lnTo>
                <a:lnTo>
                  <a:pt x="598360" y="1696651"/>
                </a:lnTo>
                <a:lnTo>
                  <a:pt x="642580" y="1711297"/>
                </a:lnTo>
                <a:lnTo>
                  <a:pt x="687788" y="1723855"/>
                </a:lnTo>
                <a:lnTo>
                  <a:pt x="733918" y="1734266"/>
                </a:lnTo>
                <a:lnTo>
                  <a:pt x="780908" y="1742469"/>
                </a:lnTo>
                <a:lnTo>
                  <a:pt x="828692" y="1748402"/>
                </a:lnTo>
                <a:lnTo>
                  <a:pt x="877207" y="1752007"/>
                </a:lnTo>
                <a:lnTo>
                  <a:pt x="926388" y="1753222"/>
                </a:lnTo>
                <a:lnTo>
                  <a:pt x="975679" y="1752007"/>
                </a:lnTo>
                <a:lnTo>
                  <a:pt x="1024296" y="1748402"/>
                </a:lnTo>
                <a:lnTo>
                  <a:pt x="1072176" y="1742469"/>
                </a:lnTo>
                <a:lnTo>
                  <a:pt x="1119254" y="1734266"/>
                </a:lnTo>
                <a:lnTo>
                  <a:pt x="1165467" y="1723855"/>
                </a:lnTo>
                <a:lnTo>
                  <a:pt x="1210751" y="1711297"/>
                </a:lnTo>
                <a:lnTo>
                  <a:pt x="1255041" y="1696651"/>
                </a:lnTo>
                <a:lnTo>
                  <a:pt x="1298275" y="1679977"/>
                </a:lnTo>
                <a:lnTo>
                  <a:pt x="1340388" y="1661338"/>
                </a:lnTo>
                <a:lnTo>
                  <a:pt x="1381316" y="1640792"/>
                </a:lnTo>
                <a:lnTo>
                  <a:pt x="1420995" y="1618401"/>
                </a:lnTo>
                <a:lnTo>
                  <a:pt x="1459361" y="1594224"/>
                </a:lnTo>
                <a:lnTo>
                  <a:pt x="1496351" y="1568323"/>
                </a:lnTo>
                <a:lnTo>
                  <a:pt x="1531901" y="1540757"/>
                </a:lnTo>
                <a:lnTo>
                  <a:pt x="1565946" y="1511587"/>
                </a:lnTo>
                <a:lnTo>
                  <a:pt x="1598423" y="1480874"/>
                </a:lnTo>
                <a:lnTo>
                  <a:pt x="1629268" y="1448678"/>
                </a:lnTo>
                <a:lnTo>
                  <a:pt x="1658417" y="1415059"/>
                </a:lnTo>
                <a:lnTo>
                  <a:pt x="1685805" y="1380078"/>
                </a:lnTo>
                <a:lnTo>
                  <a:pt x="1711370" y="1343796"/>
                </a:lnTo>
                <a:lnTo>
                  <a:pt x="1735048" y="1306272"/>
                </a:lnTo>
                <a:lnTo>
                  <a:pt x="1756773" y="1267567"/>
                </a:lnTo>
                <a:lnTo>
                  <a:pt x="1776483" y="1227742"/>
                </a:lnTo>
                <a:lnTo>
                  <a:pt x="1794113" y="1186856"/>
                </a:lnTo>
                <a:lnTo>
                  <a:pt x="1809600" y="1144972"/>
                </a:lnTo>
                <a:lnTo>
                  <a:pt x="1822880" y="1102148"/>
                </a:lnTo>
                <a:lnTo>
                  <a:pt x="1833889" y="1058446"/>
                </a:lnTo>
                <a:lnTo>
                  <a:pt x="1842562" y="1013925"/>
                </a:lnTo>
                <a:lnTo>
                  <a:pt x="1848837" y="968647"/>
                </a:lnTo>
                <a:lnTo>
                  <a:pt x="1852648" y="922671"/>
                </a:lnTo>
                <a:lnTo>
                  <a:pt x="1853933" y="876058"/>
                </a:lnTo>
                <a:lnTo>
                  <a:pt x="1852648" y="829548"/>
                </a:lnTo>
                <a:lnTo>
                  <a:pt x="1848837" y="783668"/>
                </a:lnTo>
                <a:lnTo>
                  <a:pt x="1842562" y="738479"/>
                </a:lnTo>
                <a:lnTo>
                  <a:pt x="1833889" y="694042"/>
                </a:lnTo>
                <a:lnTo>
                  <a:pt x="1822880" y="650417"/>
                </a:lnTo>
                <a:lnTo>
                  <a:pt x="1809600" y="607665"/>
                </a:lnTo>
                <a:lnTo>
                  <a:pt x="1794113" y="565847"/>
                </a:lnTo>
                <a:lnTo>
                  <a:pt x="1776483" y="525023"/>
                </a:lnTo>
                <a:lnTo>
                  <a:pt x="1756773" y="485254"/>
                </a:lnTo>
                <a:lnTo>
                  <a:pt x="1735048" y="446601"/>
                </a:lnTo>
                <a:lnTo>
                  <a:pt x="1711370" y="409123"/>
                </a:lnTo>
                <a:lnTo>
                  <a:pt x="1685805" y="372883"/>
                </a:lnTo>
                <a:lnTo>
                  <a:pt x="1658417" y="337940"/>
                </a:lnTo>
                <a:lnTo>
                  <a:pt x="1629268" y="304356"/>
                </a:lnTo>
                <a:lnTo>
                  <a:pt x="1598423" y="272190"/>
                </a:lnTo>
                <a:lnTo>
                  <a:pt x="1565946" y="241504"/>
                </a:lnTo>
                <a:lnTo>
                  <a:pt x="1531901" y="212358"/>
                </a:lnTo>
                <a:lnTo>
                  <a:pt x="1496351" y="184813"/>
                </a:lnTo>
                <a:lnTo>
                  <a:pt x="1459361" y="158930"/>
                </a:lnTo>
                <a:lnTo>
                  <a:pt x="1420995" y="134768"/>
                </a:lnTo>
                <a:lnTo>
                  <a:pt x="1381316" y="112389"/>
                </a:lnTo>
                <a:lnTo>
                  <a:pt x="1340388" y="91854"/>
                </a:lnTo>
                <a:lnTo>
                  <a:pt x="1298275" y="73223"/>
                </a:lnTo>
                <a:lnTo>
                  <a:pt x="1255041" y="56557"/>
                </a:lnTo>
                <a:lnTo>
                  <a:pt x="1210751" y="41916"/>
                </a:lnTo>
                <a:lnTo>
                  <a:pt x="1165467" y="29361"/>
                </a:lnTo>
                <a:lnTo>
                  <a:pt x="1119254" y="18952"/>
                </a:lnTo>
                <a:lnTo>
                  <a:pt x="1072176" y="10751"/>
                </a:lnTo>
                <a:lnTo>
                  <a:pt x="1024296" y="4819"/>
                </a:lnTo>
                <a:lnTo>
                  <a:pt x="975679" y="1214"/>
                </a:lnTo>
                <a:lnTo>
                  <a:pt x="92638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155725" y="1803152"/>
            <a:ext cx="191706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rgbClr val="44536A"/>
                </a:solidFill>
                <a:latin typeface="Arial Black"/>
                <a:cs typeface="Arial Black"/>
              </a:rPr>
              <a:t>ITSU</a:t>
            </a:r>
            <a:r>
              <a:rPr sz="1600" spc="-150" dirty="0">
                <a:solidFill>
                  <a:srgbClr val="44536A"/>
                </a:solidFill>
                <a:latin typeface="Arial Black"/>
                <a:cs typeface="Arial Black"/>
              </a:rPr>
              <a:t> </a:t>
            </a:r>
            <a:r>
              <a:rPr sz="1600" spc="-25" dirty="0">
                <a:solidFill>
                  <a:srgbClr val="44536A"/>
                </a:solidFill>
                <a:latin typeface="Arial Black"/>
                <a:cs typeface="Arial Black"/>
              </a:rPr>
              <a:t>development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660346" y="628547"/>
            <a:ext cx="1096010" cy="5080"/>
          </a:xfrm>
          <a:custGeom>
            <a:avLst/>
            <a:gdLst/>
            <a:ahLst/>
            <a:cxnLst/>
            <a:rect l="l" t="t" r="r" b="b"/>
            <a:pathLst>
              <a:path w="1096009" h="5079">
                <a:moveTo>
                  <a:pt x="1095755" y="0"/>
                </a:moveTo>
                <a:lnTo>
                  <a:pt x="547877" y="0"/>
                </a:lnTo>
                <a:lnTo>
                  <a:pt x="0" y="0"/>
                </a:lnTo>
                <a:lnTo>
                  <a:pt x="0" y="4572"/>
                </a:lnTo>
                <a:lnTo>
                  <a:pt x="1095755" y="4572"/>
                </a:lnTo>
                <a:lnTo>
                  <a:pt x="10957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647647" y="95836"/>
            <a:ext cx="2436495" cy="54864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74675">
              <a:lnSpc>
                <a:spcPct val="100000"/>
              </a:lnSpc>
              <a:spcBef>
                <a:spcPts val="530"/>
              </a:spcBef>
            </a:pPr>
            <a:r>
              <a:rPr sz="1600" spc="-200" dirty="0">
                <a:solidFill>
                  <a:srgbClr val="44536A"/>
                </a:solidFill>
                <a:latin typeface="Arial Black"/>
                <a:cs typeface="Arial Black"/>
              </a:rPr>
              <a:t>ITSU</a:t>
            </a:r>
            <a:r>
              <a:rPr sz="1600" spc="-155" dirty="0">
                <a:solidFill>
                  <a:srgbClr val="44536A"/>
                </a:solidFill>
                <a:latin typeface="Arial Black"/>
                <a:cs typeface="Arial Black"/>
              </a:rPr>
              <a:t> </a:t>
            </a:r>
            <a:r>
              <a:rPr sz="1600" spc="-10" dirty="0">
                <a:solidFill>
                  <a:srgbClr val="44536A"/>
                </a:solidFill>
                <a:latin typeface="Arial Black"/>
                <a:cs typeface="Arial Black"/>
              </a:rPr>
              <a:t>renamed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200" spc="-25" dirty="0">
                <a:latin typeface="Tahoma"/>
                <a:cs typeface="Tahoma"/>
              </a:rPr>
              <a:t>September</a:t>
            </a:r>
            <a:r>
              <a:rPr sz="1200" spc="-10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2005,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Vina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del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Mar,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Chile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629359" y="655474"/>
            <a:ext cx="2473325" cy="1106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The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20th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Session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of</a:t>
            </a:r>
            <a:r>
              <a:rPr sz="1200" spc="-2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ICG/PTWS- </a:t>
            </a:r>
            <a:r>
              <a:rPr sz="1200" dirty="0">
                <a:latin typeface="Tahoma"/>
                <a:cs typeface="Tahoma"/>
              </a:rPr>
              <a:t>XX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decides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to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change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its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40" dirty="0">
                <a:latin typeface="Tahoma"/>
                <a:cs typeface="Tahoma"/>
              </a:rPr>
              <a:t>name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to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the </a:t>
            </a:r>
            <a:r>
              <a:rPr sz="1200" spc="-30" dirty="0">
                <a:latin typeface="Tahoma"/>
                <a:cs typeface="Tahoma"/>
              </a:rPr>
              <a:t>Intergovernmental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Coordination </a:t>
            </a:r>
            <a:r>
              <a:rPr sz="1200" dirty="0">
                <a:latin typeface="Tahoma"/>
                <a:cs typeface="Tahoma"/>
              </a:rPr>
              <a:t>Group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for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the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Pacific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Tsunami </a:t>
            </a:r>
            <a:r>
              <a:rPr sz="1200" spc="-20" dirty="0">
                <a:latin typeface="Tahoma"/>
                <a:cs typeface="Tahoma"/>
              </a:rPr>
              <a:t>Warning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and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Mitigation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System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57070" y="1924502"/>
            <a:ext cx="1604010" cy="1006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solidFill>
                  <a:srgbClr val="FFFFFF"/>
                </a:solidFill>
                <a:latin typeface="Arial Black"/>
                <a:cs typeface="Arial Black"/>
              </a:rPr>
              <a:t>ITSU</a:t>
            </a:r>
            <a:endParaRPr sz="1400" dirty="0">
              <a:latin typeface="Arial Black"/>
              <a:cs typeface="Arial Black"/>
            </a:endParaRPr>
          </a:p>
          <a:p>
            <a:pPr marL="12700" marR="5080" indent="1270" algn="ctr"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solidFill>
                  <a:srgbClr val="FFFFFF"/>
                </a:solidFill>
                <a:latin typeface="Arial Black"/>
                <a:cs typeface="Arial Black"/>
              </a:rPr>
              <a:t>IOC/IV-</a:t>
            </a:r>
            <a:r>
              <a:rPr sz="1000" spc="-50" dirty="0">
                <a:solidFill>
                  <a:srgbClr val="FFFFFF"/>
                </a:solidFill>
                <a:latin typeface="Arial Black"/>
                <a:cs typeface="Arial Black"/>
              </a:rPr>
              <a:t>6,</a:t>
            </a:r>
            <a:r>
              <a:rPr sz="10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Black"/>
                <a:cs typeface="Arial Black"/>
              </a:rPr>
              <a:t>International </a:t>
            </a:r>
            <a:r>
              <a:rPr sz="1000" spc="-35" dirty="0">
                <a:solidFill>
                  <a:srgbClr val="FFFFFF"/>
                </a:solidFill>
                <a:latin typeface="Arial Black"/>
                <a:cs typeface="Arial Black"/>
              </a:rPr>
              <a:t>Aspects</a:t>
            </a:r>
            <a:r>
              <a:rPr sz="1000" spc="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10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4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1000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Arial Black"/>
                <a:cs typeface="Arial Black"/>
              </a:rPr>
              <a:t>Tsunami Warning</a:t>
            </a:r>
            <a:r>
              <a:rPr sz="1000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Arial Black"/>
                <a:cs typeface="Arial Black"/>
              </a:rPr>
              <a:t>System</a:t>
            </a:r>
            <a:r>
              <a:rPr sz="1000" spc="-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30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1000" spc="-6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Arial Black"/>
                <a:cs typeface="Arial Black"/>
              </a:rPr>
              <a:t>the </a:t>
            </a:r>
            <a:r>
              <a:rPr sz="1000" spc="-65" dirty="0">
                <a:solidFill>
                  <a:srgbClr val="FFFFFF"/>
                </a:solidFill>
                <a:latin typeface="Arial Black"/>
                <a:cs typeface="Arial Black"/>
              </a:rPr>
              <a:t>Pacific,</a:t>
            </a:r>
            <a:r>
              <a:rPr sz="10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spc="-55" dirty="0">
                <a:solidFill>
                  <a:srgbClr val="FFFFFF"/>
                </a:solidFill>
                <a:latin typeface="Arial Black"/>
                <a:cs typeface="Arial Black"/>
              </a:rPr>
              <a:t>Paris,</a:t>
            </a:r>
            <a:r>
              <a:rPr sz="1000" spc="-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November</a:t>
            </a:r>
            <a:r>
              <a:rPr sz="1000" u="none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0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1965</a:t>
            </a:r>
            <a:endParaRPr sz="1000" dirty="0">
              <a:latin typeface="Arial Black"/>
              <a:cs typeface="Arial Black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30044" y="4968137"/>
            <a:ext cx="653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90" dirty="0">
                <a:solidFill>
                  <a:srgbClr val="FFFFFF"/>
                </a:solidFill>
                <a:latin typeface="Arial Black"/>
                <a:cs typeface="Arial Black"/>
              </a:rPr>
              <a:t>1977</a:t>
            </a:r>
            <a:endParaRPr sz="2400" dirty="0">
              <a:latin typeface="Arial Black"/>
              <a:cs typeface="Arial Black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51752" y="2452000"/>
            <a:ext cx="8261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20" dirty="0">
                <a:solidFill>
                  <a:srgbClr val="FFFFFF"/>
                </a:solidFill>
                <a:latin typeface="Arial Black"/>
                <a:cs typeface="Arial Black"/>
              </a:rPr>
              <a:t>1989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04293" y="5029691"/>
            <a:ext cx="801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latin typeface="Arial Black"/>
                <a:cs typeface="Arial Black"/>
              </a:rPr>
              <a:t>2004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017659" y="2381384"/>
            <a:ext cx="5391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45" dirty="0">
                <a:solidFill>
                  <a:srgbClr val="FFFFFF"/>
                </a:solidFill>
                <a:latin typeface="Arial Black"/>
                <a:cs typeface="Arial Black"/>
              </a:rPr>
              <a:t>2005</a:t>
            </a:r>
            <a:endParaRPr sz="1600">
              <a:latin typeface="Arial Black"/>
              <a:cs typeface="Arial Black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7749" y="2745854"/>
            <a:ext cx="6837422" cy="3217756"/>
            <a:chOff x="27749" y="2745854"/>
            <a:chExt cx="6756668" cy="3244323"/>
          </a:xfrm>
        </p:grpSpPr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1271" y="4322433"/>
              <a:ext cx="1323146" cy="16677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49" y="2745854"/>
              <a:ext cx="960688" cy="791362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97965" y="1022366"/>
            <a:ext cx="410400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1948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Honolulu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Magnetic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Observatory</a:t>
            </a:r>
            <a:r>
              <a:rPr sz="1400" spc="-10" dirty="0">
                <a:latin typeface="Calibri"/>
                <a:cs typeface="Calibri"/>
              </a:rPr>
              <a:t>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under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5" dirty="0">
                <a:latin typeface="Calibri"/>
                <a:cs typeface="Calibri"/>
              </a:rPr>
              <a:t> US </a:t>
            </a:r>
            <a:r>
              <a:rPr sz="1400" dirty="0">
                <a:latin typeface="Calibri"/>
                <a:cs typeface="Calibri"/>
              </a:rPr>
              <a:t>Coast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Geodetic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Survey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(USCGS)established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1740" y="4567664"/>
            <a:ext cx="258000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1952.</a:t>
            </a:r>
            <a:r>
              <a:rPr sz="1400" b="1" spc="2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Japan</a:t>
            </a:r>
            <a:r>
              <a:rPr sz="14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Calibri"/>
                <a:cs typeface="Calibri"/>
              </a:rPr>
              <a:t>Meteorological </a:t>
            </a:r>
            <a:r>
              <a:rPr sz="1400" b="1" dirty="0">
                <a:solidFill>
                  <a:srgbClr val="FF0000"/>
                </a:solidFill>
                <a:latin typeface="Calibri"/>
                <a:cs typeface="Calibri"/>
              </a:rPr>
              <a:t>Agency</a:t>
            </a:r>
            <a:r>
              <a:rPr sz="14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started</a:t>
            </a:r>
            <a:r>
              <a:rPr sz="14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its</a:t>
            </a:r>
            <a:r>
              <a:rPr sz="1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national</a:t>
            </a:r>
            <a:r>
              <a:rPr sz="14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tsunami </a:t>
            </a:r>
            <a:r>
              <a:rPr sz="1400" dirty="0">
                <a:solidFill>
                  <a:srgbClr val="FF0000"/>
                </a:solidFill>
                <a:latin typeface="Calibri"/>
                <a:cs typeface="Calibri"/>
              </a:rPr>
              <a:t>warning</a:t>
            </a:r>
            <a:r>
              <a:rPr sz="1400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Calibri"/>
                <a:cs typeface="Calibri"/>
              </a:rPr>
              <a:t>center</a:t>
            </a:r>
            <a:endParaRPr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1822" y="5288908"/>
            <a:ext cx="337149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1965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IOC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Working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Group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10" dirty="0">
                <a:latin typeface="Calibri"/>
                <a:cs typeface="Calibri"/>
              </a:rPr>
              <a:t> International </a:t>
            </a:r>
            <a:r>
              <a:rPr sz="1400" dirty="0">
                <a:latin typeface="Calibri"/>
                <a:cs typeface="Calibri"/>
              </a:rPr>
              <a:t>Aspects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Tsunami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Warning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Pacific,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organized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sz="1400" spc="-25" dirty="0">
                <a:latin typeface="Calibri"/>
                <a:cs typeface="Calibri"/>
              </a:rPr>
              <a:t> the </a:t>
            </a:r>
            <a:r>
              <a:rPr sz="1400" dirty="0">
                <a:latin typeface="Calibri"/>
                <a:cs typeface="Calibri"/>
              </a:rPr>
              <a:t>USCGS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behalf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IOC,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Honolulu,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27-</a:t>
            </a:r>
            <a:r>
              <a:rPr sz="1400" dirty="0">
                <a:latin typeface="Calibri"/>
                <a:cs typeface="Calibri"/>
              </a:rPr>
              <a:t>30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April</a:t>
            </a:r>
            <a:r>
              <a:rPr sz="14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1965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77290" y="1927913"/>
            <a:ext cx="2170430" cy="1322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82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2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tragedy</a:t>
            </a:r>
            <a:r>
              <a:rPr sz="12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brings</a:t>
            </a:r>
            <a:r>
              <a:rPr sz="12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world</a:t>
            </a:r>
            <a:r>
              <a:rPr sz="1200" spc="-10" dirty="0">
                <a:solidFill>
                  <a:srgbClr val="FF0000"/>
                </a:solidFill>
                <a:latin typeface="Calibri"/>
                <a:cs typeface="Calibri"/>
              </a:rPr>
              <a:t> attention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sz="12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2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dangers</a:t>
            </a:r>
            <a:r>
              <a:rPr sz="12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2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tsunamis</a:t>
            </a:r>
            <a:r>
              <a:rPr sz="1200" spc="-25" dirty="0">
                <a:solidFill>
                  <a:srgbClr val="FF0000"/>
                </a:solidFill>
                <a:latin typeface="Calibri"/>
                <a:cs typeface="Calibri"/>
              </a:rPr>
              <a:t> in</a:t>
            </a:r>
            <a:r>
              <a:rPr sz="1200" spc="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every</a:t>
            </a:r>
            <a:r>
              <a:rPr sz="1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nation</a:t>
            </a:r>
            <a:r>
              <a:rPr sz="12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sz="12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initiates</a:t>
            </a:r>
            <a:r>
              <a:rPr sz="12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1200" spc="-10" dirty="0">
                <a:solidFill>
                  <a:srgbClr val="FF0000"/>
                </a:solidFill>
                <a:latin typeface="Calibri"/>
                <a:cs typeface="Calibri"/>
              </a:rPr>
              <a:t>development</a:t>
            </a:r>
            <a:r>
              <a:rPr sz="12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12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warning</a:t>
            </a:r>
            <a:r>
              <a:rPr sz="12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mitigation</a:t>
            </a:r>
            <a:r>
              <a:rPr sz="12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Calibri"/>
                <a:cs typeface="Calibri"/>
              </a:rPr>
              <a:t>systems</a:t>
            </a:r>
            <a:r>
              <a:rPr sz="12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12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2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Calibri"/>
                <a:cs typeface="Calibri"/>
              </a:rPr>
              <a:t>Indian Ocean</a:t>
            </a:r>
            <a:endParaRPr sz="1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225326" y="4475170"/>
            <a:ext cx="281559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07034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Indian</a:t>
            </a:r>
            <a:r>
              <a:rPr sz="16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Ocean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 (ICG/IOTWS),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Caribbean</a:t>
            </a:r>
            <a:r>
              <a:rPr sz="16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sz="16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Adjacent</a:t>
            </a:r>
            <a:r>
              <a:rPr sz="16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0000"/>
                </a:solidFill>
                <a:latin typeface="Calibri"/>
                <a:cs typeface="Calibri"/>
              </a:rPr>
              <a:t>Seas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(ICG/CARIBE-</a:t>
            </a:r>
            <a:r>
              <a:rPr sz="1600" spc="-20" dirty="0">
                <a:solidFill>
                  <a:srgbClr val="FF0000"/>
                </a:solidFill>
                <a:latin typeface="Calibri"/>
                <a:cs typeface="Calibri"/>
              </a:rPr>
              <a:t>EWS),</a:t>
            </a:r>
            <a:endParaRPr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Mediterranean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 and</a:t>
            </a:r>
            <a:r>
              <a:rPr sz="16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North</a:t>
            </a:r>
            <a:r>
              <a:rPr sz="16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Eastern Atlantic</a:t>
            </a:r>
            <a:r>
              <a:rPr sz="16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Calibri"/>
                <a:cs typeface="Calibri"/>
              </a:rPr>
              <a:t>(ICG/NEAMTWS) (IOC/XXIII-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11,</a:t>
            </a:r>
            <a:r>
              <a:rPr sz="16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12,</a:t>
            </a:r>
            <a:r>
              <a:rPr sz="16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0000"/>
                </a:solidFill>
                <a:latin typeface="Calibri"/>
                <a:cs typeface="Calibri"/>
              </a:rPr>
              <a:t>13, </a:t>
            </a:r>
            <a:r>
              <a:rPr sz="1600" b="1" u="sng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June</a:t>
            </a:r>
            <a:r>
              <a:rPr sz="1600" b="1" u="sng" spc="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sng" spc="-1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2005</a:t>
            </a:r>
            <a:r>
              <a:rPr sz="1600" u="none" spc="-10" dirty="0"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3A75CAF2-D310-AFE7-1F2E-A16BE7121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63807"/>
              </p:ext>
            </p:extLst>
          </p:nvPr>
        </p:nvGraphicFramePr>
        <p:xfrm>
          <a:off x="-39454" y="6149132"/>
          <a:ext cx="12245692" cy="81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2600">
                  <a:extLst>
                    <a:ext uri="{9D8B030D-6E8A-4147-A177-3AD203B41FA5}">
                      <a16:colId xmlns:a16="http://schemas.microsoft.com/office/drawing/2014/main" val="3902582621"/>
                    </a:ext>
                  </a:extLst>
                </a:gridCol>
                <a:gridCol w="2873092">
                  <a:extLst>
                    <a:ext uri="{9D8B030D-6E8A-4147-A177-3AD203B41FA5}">
                      <a16:colId xmlns:a16="http://schemas.microsoft.com/office/drawing/2014/main" val="2991181855"/>
                    </a:ext>
                  </a:extLst>
                </a:gridCol>
              </a:tblGrid>
              <a:tr h="81430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Single Regional coordination and cooperation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lobal Coordination and Cooperation 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3590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01350A64-5D2D-F2DE-6E3B-6E516D2896C3}"/>
              </a:ext>
            </a:extLst>
          </p:cNvPr>
          <p:cNvSpPr txBox="1"/>
          <p:nvPr/>
        </p:nvSpPr>
        <p:spPr>
          <a:xfrm>
            <a:off x="8552475" y="133669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GITEW</a:t>
            </a:r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8E52DFF-1E7F-993D-B731-4D59F31C58AC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9100061" y="1706030"/>
            <a:ext cx="0" cy="398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32"/>
            <a:ext cx="12192000" cy="67269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7834" y="86363"/>
            <a:ext cx="9751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16380" algn="l"/>
                <a:tab pos="3312160" algn="l"/>
                <a:tab pos="5191125" algn="l"/>
                <a:tab pos="6087110" algn="l"/>
                <a:tab pos="8397240" algn="l"/>
              </a:tabLst>
            </a:pPr>
            <a:r>
              <a:rPr sz="2800" spc="195" dirty="0">
                <a:solidFill>
                  <a:srgbClr val="006BBB"/>
                </a:solidFill>
                <a:latin typeface="Calibri"/>
                <a:cs typeface="Calibri"/>
              </a:rPr>
              <a:t>GLOBAL</a:t>
            </a:r>
            <a:r>
              <a:rPr sz="2800" dirty="0">
                <a:solidFill>
                  <a:srgbClr val="006BBB"/>
                </a:solidFill>
                <a:latin typeface="Calibri"/>
                <a:cs typeface="Calibri"/>
              </a:rPr>
              <a:t>	</a:t>
            </a:r>
            <a:r>
              <a:rPr sz="2800" spc="200" dirty="0">
                <a:solidFill>
                  <a:srgbClr val="006BBB"/>
                </a:solidFill>
                <a:latin typeface="Calibri"/>
                <a:cs typeface="Calibri"/>
              </a:rPr>
              <a:t>TSUNAMI</a:t>
            </a:r>
            <a:r>
              <a:rPr sz="2800" dirty="0">
                <a:solidFill>
                  <a:srgbClr val="006BBB"/>
                </a:solidFill>
                <a:latin typeface="Calibri"/>
                <a:cs typeface="Calibri"/>
              </a:rPr>
              <a:t>	</a:t>
            </a:r>
            <a:r>
              <a:rPr sz="2800" spc="185" dirty="0">
                <a:solidFill>
                  <a:srgbClr val="006BBB"/>
                </a:solidFill>
                <a:latin typeface="Calibri"/>
                <a:cs typeface="Calibri"/>
              </a:rPr>
              <a:t>WARNING</a:t>
            </a:r>
            <a:r>
              <a:rPr sz="2800" dirty="0">
                <a:solidFill>
                  <a:srgbClr val="006BBB"/>
                </a:solidFill>
                <a:latin typeface="Calibri"/>
                <a:cs typeface="Calibri"/>
              </a:rPr>
              <a:t>	</a:t>
            </a:r>
            <a:r>
              <a:rPr sz="2800" spc="140" dirty="0">
                <a:solidFill>
                  <a:srgbClr val="006BBB"/>
                </a:solidFill>
                <a:latin typeface="Calibri"/>
                <a:cs typeface="Calibri"/>
              </a:rPr>
              <a:t>AND</a:t>
            </a:r>
            <a:r>
              <a:rPr sz="2800" dirty="0">
                <a:solidFill>
                  <a:srgbClr val="006BBB"/>
                </a:solidFill>
                <a:latin typeface="Calibri"/>
                <a:cs typeface="Calibri"/>
              </a:rPr>
              <a:t>	</a:t>
            </a:r>
            <a:r>
              <a:rPr sz="2800" spc="200" dirty="0">
                <a:solidFill>
                  <a:srgbClr val="006BBB"/>
                </a:solidFill>
                <a:latin typeface="Calibri"/>
                <a:cs typeface="Calibri"/>
              </a:rPr>
              <a:t>MITIGATION</a:t>
            </a:r>
            <a:r>
              <a:rPr sz="2800" dirty="0">
                <a:solidFill>
                  <a:srgbClr val="006BBB"/>
                </a:solidFill>
                <a:latin typeface="Calibri"/>
                <a:cs typeface="Calibri"/>
              </a:rPr>
              <a:t>	</a:t>
            </a:r>
            <a:r>
              <a:rPr sz="2800" spc="185" dirty="0">
                <a:solidFill>
                  <a:srgbClr val="006BBB"/>
                </a:solidFill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211" y="2332230"/>
            <a:ext cx="1807845" cy="68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AF50"/>
                </a:solidFill>
                <a:latin typeface="Calibri"/>
                <a:cs typeface="Calibri"/>
              </a:rPr>
              <a:t>NEAMTWS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Calibri"/>
                <a:cs typeface="Calibri"/>
              </a:rPr>
              <a:t>North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Eastern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Atlantic,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Mediterranean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connected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seas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Warning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Mitigation</a:t>
            </a:r>
            <a:r>
              <a:rPr sz="900" spc="-10" dirty="0">
                <a:latin typeface="Calibri"/>
                <a:cs typeface="Calibri"/>
              </a:rPr>
              <a:t> System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7325" y="3365541"/>
            <a:ext cx="2456180" cy="21742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dirty="0">
                <a:latin typeface="Calibri"/>
                <a:cs typeface="Calibri"/>
              </a:rPr>
              <a:t>Accredited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TSPs: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spc="-10" dirty="0">
                <a:latin typeface="Calibri"/>
                <a:cs typeface="Calibri"/>
              </a:rPr>
              <a:t>CENALT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Centre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d'Alerte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aux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France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spc="-20" dirty="0">
                <a:latin typeface="Calibri"/>
                <a:cs typeface="Calibri"/>
              </a:rPr>
              <a:t>IPMA</a:t>
            </a:r>
            <a:endParaRPr sz="900">
              <a:latin typeface="Calibri"/>
              <a:cs typeface="Calibri"/>
            </a:endParaRPr>
          </a:p>
          <a:p>
            <a:pPr marL="12700" marR="445134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Instituto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Portugues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Atmosfera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Portugal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-20" dirty="0">
                <a:latin typeface="Calibri"/>
                <a:cs typeface="Calibri"/>
              </a:rPr>
              <a:t>INGV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Istituto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Nazionale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Geofisica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</a:t>
            </a:r>
            <a:r>
              <a:rPr sz="900" spc="-10" dirty="0">
                <a:latin typeface="Calibri"/>
                <a:cs typeface="Calibri"/>
              </a:rPr>
              <a:t> Vulcanologia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Italy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900" b="1" spc="-10" dirty="0">
                <a:latin typeface="Calibri"/>
                <a:cs typeface="Calibri"/>
              </a:rPr>
              <a:t>KOERI</a:t>
            </a:r>
            <a:endParaRPr sz="900">
              <a:latin typeface="Calibri"/>
              <a:cs typeface="Calibri"/>
            </a:endParaRPr>
          </a:p>
          <a:p>
            <a:pPr marL="12700" marR="28892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Kandilli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Observatory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Earthquake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Research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Institute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Turkey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spc="-25" dirty="0">
                <a:latin typeface="Calibri"/>
                <a:cs typeface="Calibri"/>
              </a:rPr>
              <a:t>NOA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Observatory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Athens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Greece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dirty="0">
                <a:latin typeface="Calibri"/>
                <a:cs typeface="Calibri"/>
              </a:rPr>
              <a:t>Planned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NEAMTWS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5102" y="1791472"/>
            <a:ext cx="9994900" cy="3678554"/>
            <a:chOff x="165102" y="1791472"/>
            <a:chExt cx="9994900" cy="3678554"/>
          </a:xfrm>
        </p:grpSpPr>
        <p:sp>
          <p:nvSpPr>
            <p:cNvPr id="7" name="object 7"/>
            <p:cNvSpPr/>
            <p:nvPr/>
          </p:nvSpPr>
          <p:spPr>
            <a:xfrm>
              <a:off x="203202" y="3668260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01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7524" y="5444529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50800">
              <a:solidFill>
                <a:srgbClr val="ADC9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58621" y="1829572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C666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197542" y="1524002"/>
            <a:ext cx="18103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Services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provided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US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National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Tsunami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Warning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Center</a:t>
            </a:r>
            <a:r>
              <a:rPr sz="900" b="1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are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outside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framework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IOC-coordinated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systems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45657" y="2213719"/>
            <a:ext cx="1524635" cy="6654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dirty="0">
                <a:solidFill>
                  <a:srgbClr val="F17A00"/>
                </a:solidFill>
                <a:latin typeface="Calibri"/>
                <a:cs typeface="Calibri"/>
              </a:rPr>
              <a:t>CARIBE-</a:t>
            </a:r>
            <a:r>
              <a:rPr sz="1450" b="1" spc="-25" dirty="0">
                <a:solidFill>
                  <a:srgbClr val="F17A00"/>
                </a:solidFill>
                <a:latin typeface="Calibri"/>
                <a:cs typeface="Calibri"/>
              </a:rPr>
              <a:t>EWS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sz="900" dirty="0">
                <a:latin typeface="Calibri"/>
                <a:cs typeface="Calibri"/>
              </a:rPr>
              <a:t>Tsunamis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Other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Coastal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Hazards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System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the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Caribbean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Adjacent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Regions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45771" y="3440501"/>
            <a:ext cx="5016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PTWC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TSP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45771" y="3577661"/>
            <a:ext cx="15709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Pacific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/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45771" y="3752959"/>
            <a:ext cx="916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NWS/NOAA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USA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45771" y="3928181"/>
            <a:ext cx="15608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Planned TSP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PTWS,</a:t>
            </a:r>
            <a:r>
              <a:rPr sz="900" b="1" spc="-10" dirty="0">
                <a:latin typeface="Calibri"/>
                <a:cs typeface="Calibri"/>
              </a:rPr>
              <a:t> CARIBE-</a:t>
            </a:r>
            <a:r>
              <a:rPr sz="900" b="1" spc="-25" dirty="0">
                <a:latin typeface="Calibri"/>
                <a:cs typeface="Calibri"/>
              </a:rPr>
              <a:t>EWS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374103" y="3529343"/>
            <a:ext cx="240029" cy="523875"/>
            <a:chOff x="10374103" y="3529343"/>
            <a:chExt cx="240029" cy="523875"/>
          </a:xfrm>
        </p:grpSpPr>
        <p:sp>
          <p:nvSpPr>
            <p:cNvPr id="17" name="object 17"/>
            <p:cNvSpPr/>
            <p:nvPr/>
          </p:nvSpPr>
          <p:spPr>
            <a:xfrm>
              <a:off x="10412203" y="3567443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EF86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418468" y="4027594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50800">
              <a:solidFill>
                <a:srgbClr val="FDD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249654" y="601981"/>
            <a:ext cx="5657215" cy="594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72565" marR="5080" indent="-1460500">
              <a:lnSpc>
                <a:spcPct val="100499"/>
              </a:lnSpc>
              <a:spcBef>
                <a:spcPts val="110"/>
              </a:spcBef>
              <a:tabLst>
                <a:tab pos="2117090" algn="l"/>
              </a:tabLst>
            </a:pPr>
            <a:r>
              <a:rPr sz="1850" spc="-10" dirty="0">
                <a:latin typeface="Calibri"/>
                <a:cs typeface="Calibri"/>
              </a:rPr>
              <a:t>Intergovernmental</a:t>
            </a:r>
            <a:r>
              <a:rPr sz="1850" spc="-3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Oceanographic</a:t>
            </a:r>
            <a:r>
              <a:rPr sz="1850" spc="-35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Commission</a:t>
            </a:r>
            <a:r>
              <a:rPr sz="1850" spc="-30" dirty="0">
                <a:latin typeface="Calibri"/>
                <a:cs typeface="Calibri"/>
              </a:rPr>
              <a:t> </a:t>
            </a:r>
            <a:r>
              <a:rPr sz="1850" dirty="0">
                <a:latin typeface="Calibri"/>
                <a:cs typeface="Calibri"/>
              </a:rPr>
              <a:t>of</a:t>
            </a:r>
            <a:r>
              <a:rPr sz="1850" spc="15" dirty="0">
                <a:latin typeface="Calibri"/>
                <a:cs typeface="Calibri"/>
              </a:rPr>
              <a:t> </a:t>
            </a:r>
            <a:r>
              <a:rPr sz="1850" spc="-10" dirty="0">
                <a:latin typeface="Calibri"/>
                <a:cs typeface="Calibri"/>
              </a:rPr>
              <a:t>UNESCO </a:t>
            </a:r>
            <a:r>
              <a:rPr sz="1850" spc="-20" dirty="0">
                <a:latin typeface="Calibri"/>
                <a:cs typeface="Calibri"/>
              </a:rPr>
              <a:t>2025</a:t>
            </a:r>
            <a:r>
              <a:rPr sz="1850" dirty="0">
                <a:latin typeface="Calibri"/>
                <a:cs typeface="Calibri"/>
              </a:rPr>
              <a:t>	</a:t>
            </a:r>
            <a:r>
              <a:rPr sz="1850" spc="-10" dirty="0">
                <a:latin typeface="Calibri"/>
                <a:cs typeface="Calibri"/>
                <a:hlinkClick r:id="rId3"/>
              </a:rPr>
              <a:t>www.ioc-tsunami.org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84011" y="3836968"/>
            <a:ext cx="1160780" cy="54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0431FF"/>
                </a:solidFill>
                <a:latin typeface="Calibri"/>
                <a:cs typeface="Calibri"/>
              </a:rPr>
              <a:t>PTWS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Calibri"/>
                <a:cs typeface="Calibri"/>
              </a:rPr>
              <a:t>Pacific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Warning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Mitigation</a:t>
            </a:r>
            <a:r>
              <a:rPr sz="900" spc="-10" dirty="0">
                <a:latin typeface="Calibri"/>
                <a:cs typeface="Calibri"/>
              </a:rPr>
              <a:t> System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84011" y="4771180"/>
            <a:ext cx="1384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NWPTAC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TSP</a:t>
            </a:r>
            <a:endParaRPr sz="900">
              <a:latin typeface="Calibri"/>
              <a:cs typeface="Calibri"/>
            </a:endParaRPr>
          </a:p>
          <a:p>
            <a:pPr marL="12700" marR="132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Northwest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Pacific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Tsunami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Advisory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/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Japan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Meteorological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Agency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84011" y="5456980"/>
            <a:ext cx="15709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PTWC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TSP</a:t>
            </a:r>
            <a:endParaRPr sz="9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Pacific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/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NWS/NOAA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USA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84011" y="6005620"/>
            <a:ext cx="16167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SCSTAC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TSP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South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China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Advisory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/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National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Marine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Environmental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Forecasting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Center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China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81902" y="4813300"/>
            <a:ext cx="240029" cy="1299210"/>
            <a:chOff x="7581902" y="4813300"/>
            <a:chExt cx="240029" cy="1299210"/>
          </a:xfrm>
        </p:grpSpPr>
        <p:sp>
          <p:nvSpPr>
            <p:cNvPr id="25" name="object 25"/>
            <p:cNvSpPr/>
            <p:nvPr/>
          </p:nvSpPr>
          <p:spPr>
            <a:xfrm>
              <a:off x="7620002" y="4851400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F8D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20002" y="5527123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EF86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20002" y="6073811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C5A98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429616" y="4770630"/>
            <a:ext cx="1491615" cy="54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FC0"/>
                </a:solidFill>
                <a:latin typeface="Calibri"/>
                <a:cs typeface="Calibri"/>
              </a:rPr>
              <a:t>IOTWMS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Calibri"/>
                <a:cs typeface="Calibri"/>
              </a:rPr>
              <a:t>Indian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Ocean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Tsunami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Mitigation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System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29616" y="5704841"/>
            <a:ext cx="216217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InaRTSP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Indonesian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Regional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Service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Provider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dirty="0">
                <a:latin typeface="Calibri"/>
                <a:cs typeface="Calibri"/>
              </a:rPr>
              <a:t>ITEWC</a:t>
            </a:r>
            <a:r>
              <a:rPr sz="900" b="1" spc="-25" dirty="0">
                <a:latin typeface="Calibri"/>
                <a:cs typeface="Calibri"/>
              </a:rPr>
              <a:t> TSP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Indian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Early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Centre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900" b="1" dirty="0">
                <a:latin typeface="Calibri"/>
                <a:cs typeface="Calibri"/>
              </a:rPr>
              <a:t>JATWC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TSP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Joint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Australian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Centre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147673" y="586740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220" y="0"/>
                </a:lnTo>
              </a:path>
            </a:pathLst>
          </a:custGeom>
          <a:ln w="76200">
            <a:solidFill>
              <a:srgbClr val="83B5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849233" y="6027211"/>
            <a:ext cx="2143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Service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iprovided by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InaTEWS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Indonesian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Early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System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at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BMKG,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outside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framework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IOC-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coordinated </a:t>
            </a:r>
            <a:r>
              <a:rPr sz="900" dirty="0">
                <a:latin typeface="Calibri"/>
                <a:cs typeface="Calibri"/>
              </a:rPr>
              <a:t>tsunami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warning </a:t>
            </a:r>
            <a:r>
              <a:rPr sz="900" spc="-10" dirty="0">
                <a:latin typeface="Calibri"/>
                <a:cs typeface="Calibri"/>
              </a:rPr>
              <a:t>systems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65102" y="2902280"/>
            <a:ext cx="12026900" cy="3610610"/>
            <a:chOff x="165102" y="2902280"/>
            <a:chExt cx="12026900" cy="3610610"/>
          </a:xfrm>
        </p:grpSpPr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0998" y="6176211"/>
              <a:ext cx="252835" cy="17584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147673" y="6159724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83B5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47673" y="6474354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83B5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03202" y="3984011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01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3202" y="4380779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01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3202" y="4701546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01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3202" y="5156200"/>
              <a:ext cx="163830" cy="0"/>
            </a:xfrm>
            <a:custGeom>
              <a:avLst/>
              <a:gdLst/>
              <a:ahLst/>
              <a:cxnLst/>
              <a:rect l="l" t="t" r="r" b="b"/>
              <a:pathLst>
                <a:path w="163829">
                  <a:moveTo>
                    <a:pt x="0" y="0"/>
                  </a:moveTo>
                  <a:lnTo>
                    <a:pt x="163220" y="0"/>
                  </a:lnTo>
                </a:path>
              </a:pathLst>
            </a:custGeom>
            <a:ln w="76200">
              <a:solidFill>
                <a:srgbClr val="0196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0024" y="4387960"/>
              <a:ext cx="250189" cy="25019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21598" y="3733796"/>
              <a:ext cx="243840" cy="24384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721598" y="3733796"/>
              <a:ext cx="243840" cy="243840"/>
            </a:xfrm>
            <a:custGeom>
              <a:avLst/>
              <a:gdLst/>
              <a:ahLst/>
              <a:cxnLst/>
              <a:rect l="l" t="t" r="r" b="b"/>
              <a:pathLst>
                <a:path w="243840" h="243839">
                  <a:moveTo>
                    <a:pt x="0" y="93141"/>
                  </a:moveTo>
                  <a:lnTo>
                    <a:pt x="93141" y="93141"/>
                  </a:lnTo>
                  <a:lnTo>
                    <a:pt x="121920" y="0"/>
                  </a:lnTo>
                  <a:lnTo>
                    <a:pt x="150698" y="93141"/>
                  </a:lnTo>
                  <a:lnTo>
                    <a:pt x="243840" y="93141"/>
                  </a:lnTo>
                  <a:lnTo>
                    <a:pt x="168490" y="150698"/>
                  </a:lnTo>
                  <a:lnTo>
                    <a:pt x="197269" y="243840"/>
                  </a:lnTo>
                  <a:lnTo>
                    <a:pt x="121920" y="186283"/>
                  </a:lnTo>
                  <a:lnTo>
                    <a:pt x="46570" y="243840"/>
                  </a:lnTo>
                  <a:lnTo>
                    <a:pt x="75349" y="150698"/>
                  </a:lnTo>
                  <a:lnTo>
                    <a:pt x="0" y="9314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4012" y="5484811"/>
              <a:ext cx="116319" cy="11631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3124196"/>
              <a:ext cx="243839" cy="24383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743200" y="3124196"/>
              <a:ext cx="243840" cy="243840"/>
            </a:xfrm>
            <a:custGeom>
              <a:avLst/>
              <a:gdLst/>
              <a:ahLst/>
              <a:cxnLst/>
              <a:rect l="l" t="t" r="r" b="b"/>
              <a:pathLst>
                <a:path w="243839" h="243839">
                  <a:moveTo>
                    <a:pt x="0" y="93141"/>
                  </a:moveTo>
                  <a:lnTo>
                    <a:pt x="89039" y="87210"/>
                  </a:lnTo>
                  <a:lnTo>
                    <a:pt x="121920" y="0"/>
                  </a:lnTo>
                  <a:lnTo>
                    <a:pt x="154800" y="87210"/>
                  </a:lnTo>
                  <a:lnTo>
                    <a:pt x="243840" y="93141"/>
                  </a:lnTo>
                  <a:lnTo>
                    <a:pt x="175120" y="152971"/>
                  </a:lnTo>
                  <a:lnTo>
                    <a:pt x="197269" y="243840"/>
                  </a:lnTo>
                  <a:lnTo>
                    <a:pt x="121920" y="193611"/>
                  </a:lnTo>
                  <a:lnTo>
                    <a:pt x="46570" y="243840"/>
                  </a:lnTo>
                  <a:lnTo>
                    <a:pt x="68719" y="152971"/>
                  </a:lnTo>
                  <a:lnTo>
                    <a:pt x="0" y="9314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93794" y="2986766"/>
              <a:ext cx="114693" cy="114693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852163" y="2902280"/>
              <a:ext cx="1339850" cy="277495"/>
            </a:xfrm>
            <a:custGeom>
              <a:avLst/>
              <a:gdLst/>
              <a:ahLst/>
              <a:cxnLst/>
              <a:rect l="l" t="t" r="r" b="b"/>
              <a:pathLst>
                <a:path w="1339850" h="277494">
                  <a:moveTo>
                    <a:pt x="1339837" y="137160"/>
                  </a:moveTo>
                  <a:lnTo>
                    <a:pt x="1176528" y="137160"/>
                  </a:lnTo>
                  <a:lnTo>
                    <a:pt x="1176528" y="0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137160"/>
                  </a:lnTo>
                  <a:lnTo>
                    <a:pt x="0" y="140220"/>
                  </a:lnTo>
                  <a:lnTo>
                    <a:pt x="0" y="277368"/>
                  </a:lnTo>
                  <a:lnTo>
                    <a:pt x="1339837" y="277368"/>
                  </a:lnTo>
                  <a:lnTo>
                    <a:pt x="1339837" y="137160"/>
                  </a:lnTo>
                  <a:close/>
                </a:path>
              </a:pathLst>
            </a:custGeom>
            <a:solidFill>
              <a:srgbClr val="EF8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0839465" y="2885013"/>
            <a:ext cx="11753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CTIC</a:t>
            </a:r>
            <a:r>
              <a:rPr sz="900" b="1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Caribbean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Tsunami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39465" y="3022173"/>
            <a:ext cx="1370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Centre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(Barbado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705801" y="4446930"/>
            <a:ext cx="1687195" cy="277495"/>
          </a:xfrm>
          <a:custGeom>
            <a:avLst/>
            <a:gdLst/>
            <a:ahLst/>
            <a:cxnLst/>
            <a:rect l="l" t="t" r="r" b="b"/>
            <a:pathLst>
              <a:path w="1687195" h="277495">
                <a:moveTo>
                  <a:pt x="1687068" y="137160"/>
                </a:moveTo>
                <a:lnTo>
                  <a:pt x="1251204" y="137160"/>
                </a:lnTo>
                <a:lnTo>
                  <a:pt x="1251204" y="0"/>
                </a:lnTo>
                <a:lnTo>
                  <a:pt x="228600" y="0"/>
                </a:lnTo>
                <a:lnTo>
                  <a:pt x="0" y="0"/>
                </a:lnTo>
                <a:lnTo>
                  <a:pt x="0" y="137160"/>
                </a:lnTo>
                <a:lnTo>
                  <a:pt x="0" y="140208"/>
                </a:lnTo>
                <a:lnTo>
                  <a:pt x="0" y="277368"/>
                </a:lnTo>
                <a:lnTo>
                  <a:pt x="1687068" y="277368"/>
                </a:lnTo>
                <a:lnTo>
                  <a:pt x="1687068" y="13716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7693104" y="4429654"/>
            <a:ext cx="12776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ITIC</a:t>
            </a:r>
            <a:r>
              <a:rPr sz="900" b="1" spc="1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International</a:t>
            </a:r>
            <a:r>
              <a:rPr sz="900" spc="-10" dirty="0">
                <a:latin typeface="Calibri"/>
                <a:cs typeface="Calibri"/>
              </a:rPr>
              <a:t> Tsunami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693104" y="4566814"/>
            <a:ext cx="17125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Centre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(USA,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Chile,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IOC)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282287" y="5373039"/>
            <a:ext cx="1403985" cy="277495"/>
          </a:xfrm>
          <a:custGeom>
            <a:avLst/>
            <a:gdLst/>
            <a:ahLst/>
            <a:cxnLst/>
            <a:rect l="l" t="t" r="r" b="b"/>
            <a:pathLst>
              <a:path w="1403985" h="277495">
                <a:moveTo>
                  <a:pt x="1403591" y="137160"/>
                </a:moveTo>
                <a:lnTo>
                  <a:pt x="1309116" y="137160"/>
                </a:lnTo>
                <a:lnTo>
                  <a:pt x="1309116" y="0"/>
                </a:lnTo>
                <a:lnTo>
                  <a:pt x="280416" y="0"/>
                </a:lnTo>
                <a:lnTo>
                  <a:pt x="256032" y="0"/>
                </a:lnTo>
                <a:lnTo>
                  <a:pt x="0" y="0"/>
                </a:lnTo>
                <a:lnTo>
                  <a:pt x="0" y="137160"/>
                </a:lnTo>
                <a:lnTo>
                  <a:pt x="0" y="140208"/>
                </a:lnTo>
                <a:lnTo>
                  <a:pt x="0" y="277368"/>
                </a:lnTo>
                <a:lnTo>
                  <a:pt x="1403591" y="277368"/>
                </a:lnTo>
                <a:lnTo>
                  <a:pt x="1403591" y="137160"/>
                </a:lnTo>
                <a:close/>
              </a:path>
            </a:pathLst>
          </a:custGeom>
          <a:solidFill>
            <a:srgbClr val="C3F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269582" y="5355763"/>
            <a:ext cx="1334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IOTIC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Indian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Ocean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Tsunami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269582" y="5492924"/>
            <a:ext cx="1463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Centre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(Indonesia)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52704" y="3061626"/>
            <a:ext cx="1209040" cy="277495"/>
          </a:xfrm>
          <a:custGeom>
            <a:avLst/>
            <a:gdLst/>
            <a:ahLst/>
            <a:cxnLst/>
            <a:rect l="l" t="t" r="r" b="b"/>
            <a:pathLst>
              <a:path w="1209040" h="277495">
                <a:moveTo>
                  <a:pt x="1208532" y="0"/>
                </a:moveTo>
                <a:lnTo>
                  <a:pt x="498348" y="0"/>
                </a:lnTo>
                <a:lnTo>
                  <a:pt x="448056" y="0"/>
                </a:lnTo>
                <a:lnTo>
                  <a:pt x="0" y="0"/>
                </a:lnTo>
                <a:lnTo>
                  <a:pt x="0" y="137160"/>
                </a:lnTo>
                <a:lnTo>
                  <a:pt x="0" y="140208"/>
                </a:lnTo>
                <a:lnTo>
                  <a:pt x="0" y="277368"/>
                </a:lnTo>
                <a:lnTo>
                  <a:pt x="1155192" y="277368"/>
                </a:lnTo>
                <a:lnTo>
                  <a:pt x="1155192" y="140208"/>
                </a:lnTo>
                <a:lnTo>
                  <a:pt x="1208532" y="140208"/>
                </a:lnTo>
                <a:lnTo>
                  <a:pt x="1208532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40008" y="3044358"/>
            <a:ext cx="12344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NEAMTIC</a:t>
            </a:r>
            <a:r>
              <a:rPr sz="900" b="1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NEAM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Tsunami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0008" y="3181518"/>
            <a:ext cx="11804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Information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Centre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(IOC)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7454" y="1237220"/>
            <a:ext cx="11619230" cy="5649595"/>
            <a:chOff x="47454" y="1237220"/>
            <a:chExt cx="11619230" cy="5649595"/>
          </a:xfrm>
        </p:grpSpPr>
        <p:pic>
          <p:nvPicPr>
            <p:cNvPr id="60" name="object 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454" y="3227349"/>
              <a:ext cx="96024" cy="12597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69443" y="4520246"/>
              <a:ext cx="116319" cy="11631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243667" y="5638799"/>
              <a:ext cx="1422400" cy="1219200"/>
            </a:xfrm>
            <a:custGeom>
              <a:avLst/>
              <a:gdLst/>
              <a:ahLst/>
              <a:cxnLst/>
              <a:rect l="l" t="t" r="r" b="b"/>
              <a:pathLst>
                <a:path w="1422400" h="1219200">
                  <a:moveTo>
                    <a:pt x="14224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1422400" y="1219200"/>
                  </a:lnTo>
                  <a:lnTo>
                    <a:pt x="142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35405" y="3919438"/>
              <a:ext cx="236727" cy="21123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9283698" y="4021668"/>
              <a:ext cx="457200" cy="224790"/>
            </a:xfrm>
            <a:custGeom>
              <a:avLst/>
              <a:gdLst/>
              <a:ahLst/>
              <a:cxnLst/>
              <a:rect l="l" t="t" r="r" b="b"/>
              <a:pathLst>
                <a:path w="457200" h="224789">
                  <a:moveTo>
                    <a:pt x="0" y="0"/>
                  </a:moveTo>
                  <a:lnTo>
                    <a:pt x="46570" y="12700"/>
                  </a:lnTo>
                  <a:lnTo>
                    <a:pt x="71970" y="4229"/>
                  </a:lnTo>
                  <a:lnTo>
                    <a:pt x="110070" y="38100"/>
                  </a:lnTo>
                  <a:lnTo>
                    <a:pt x="177800" y="63500"/>
                  </a:lnTo>
                  <a:lnTo>
                    <a:pt x="224370" y="80429"/>
                  </a:lnTo>
                  <a:lnTo>
                    <a:pt x="254000" y="143929"/>
                  </a:lnTo>
                  <a:lnTo>
                    <a:pt x="304800" y="177800"/>
                  </a:lnTo>
                  <a:lnTo>
                    <a:pt x="376770" y="215900"/>
                  </a:lnTo>
                  <a:lnTo>
                    <a:pt x="423329" y="224370"/>
                  </a:lnTo>
                  <a:lnTo>
                    <a:pt x="457200" y="211670"/>
                  </a:lnTo>
                </a:path>
              </a:pathLst>
            </a:custGeom>
            <a:ln w="38100">
              <a:solidFill>
                <a:srgbClr val="FDD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598624" y="2335151"/>
              <a:ext cx="4490085" cy="4523105"/>
            </a:xfrm>
            <a:custGeom>
              <a:avLst/>
              <a:gdLst/>
              <a:ahLst/>
              <a:cxnLst/>
              <a:rect l="l" t="t" r="r" b="b"/>
              <a:pathLst>
                <a:path w="4490084" h="4523105">
                  <a:moveTo>
                    <a:pt x="1873885" y="4522848"/>
                  </a:moveTo>
                  <a:lnTo>
                    <a:pt x="1802006" y="4502658"/>
                  </a:lnTo>
                  <a:lnTo>
                    <a:pt x="1758698" y="4489238"/>
                  </a:lnTo>
                  <a:lnTo>
                    <a:pt x="1715555" y="4474962"/>
                  </a:lnTo>
                  <a:lnTo>
                    <a:pt x="1672592" y="4459834"/>
                  </a:lnTo>
                  <a:lnTo>
                    <a:pt x="1629821" y="4443855"/>
                  </a:lnTo>
                  <a:lnTo>
                    <a:pt x="1587258" y="4427027"/>
                  </a:lnTo>
                  <a:lnTo>
                    <a:pt x="1544915" y="4409355"/>
                  </a:lnTo>
                  <a:lnTo>
                    <a:pt x="1502806" y="4390838"/>
                  </a:lnTo>
                  <a:lnTo>
                    <a:pt x="1460945" y="4371482"/>
                  </a:lnTo>
                  <a:lnTo>
                    <a:pt x="1419346" y="4351286"/>
                  </a:lnTo>
                  <a:lnTo>
                    <a:pt x="1378022" y="4330255"/>
                  </a:lnTo>
                  <a:lnTo>
                    <a:pt x="1336987" y="4308390"/>
                  </a:lnTo>
                  <a:lnTo>
                    <a:pt x="1296255" y="4285694"/>
                  </a:lnTo>
                  <a:lnTo>
                    <a:pt x="1255839" y="4262170"/>
                  </a:lnTo>
                  <a:lnTo>
                    <a:pt x="1215754" y="4237819"/>
                  </a:lnTo>
                  <a:lnTo>
                    <a:pt x="1176013" y="4212645"/>
                  </a:lnTo>
                  <a:lnTo>
                    <a:pt x="1136630" y="4186649"/>
                  </a:lnTo>
                  <a:lnTo>
                    <a:pt x="1097618" y="4159834"/>
                  </a:lnTo>
                  <a:lnTo>
                    <a:pt x="1058992" y="4132203"/>
                  </a:lnTo>
                  <a:lnTo>
                    <a:pt x="1020764" y="4103757"/>
                  </a:lnTo>
                  <a:lnTo>
                    <a:pt x="982949" y="4074500"/>
                  </a:lnTo>
                  <a:lnTo>
                    <a:pt x="945561" y="4044434"/>
                  </a:lnTo>
                  <a:lnTo>
                    <a:pt x="908612" y="4013561"/>
                  </a:lnTo>
                  <a:lnTo>
                    <a:pt x="872118" y="3981884"/>
                  </a:lnTo>
                  <a:lnTo>
                    <a:pt x="836091" y="3949405"/>
                  </a:lnTo>
                  <a:lnTo>
                    <a:pt x="800545" y="3916126"/>
                  </a:lnTo>
                  <a:lnTo>
                    <a:pt x="765495" y="3882050"/>
                  </a:lnTo>
                  <a:lnTo>
                    <a:pt x="730953" y="3847180"/>
                  </a:lnTo>
                  <a:lnTo>
                    <a:pt x="696934" y="3811517"/>
                  </a:lnTo>
                  <a:lnTo>
                    <a:pt x="663451" y="3775065"/>
                  </a:lnTo>
                  <a:lnTo>
                    <a:pt x="630518" y="3737825"/>
                  </a:lnTo>
                  <a:lnTo>
                    <a:pt x="598148" y="3699801"/>
                  </a:lnTo>
                  <a:lnTo>
                    <a:pt x="566356" y="3660994"/>
                  </a:lnTo>
                  <a:lnTo>
                    <a:pt x="535156" y="3621407"/>
                  </a:lnTo>
                  <a:lnTo>
                    <a:pt x="504707" y="3581238"/>
                  </a:lnTo>
                  <a:lnTo>
                    <a:pt x="475163" y="3540694"/>
                  </a:lnTo>
                  <a:lnTo>
                    <a:pt x="446521" y="3499789"/>
                  </a:lnTo>
                  <a:lnTo>
                    <a:pt x="418781" y="3458535"/>
                  </a:lnTo>
                  <a:lnTo>
                    <a:pt x="391941" y="3416948"/>
                  </a:lnTo>
                  <a:lnTo>
                    <a:pt x="366001" y="3375040"/>
                  </a:lnTo>
                  <a:lnTo>
                    <a:pt x="340959" y="3332827"/>
                  </a:lnTo>
                  <a:lnTo>
                    <a:pt x="316815" y="3290321"/>
                  </a:lnTo>
                  <a:lnTo>
                    <a:pt x="293566" y="3247538"/>
                  </a:lnTo>
                  <a:lnTo>
                    <a:pt x="271212" y="3204490"/>
                  </a:lnTo>
                  <a:lnTo>
                    <a:pt x="249752" y="3161191"/>
                  </a:lnTo>
                  <a:lnTo>
                    <a:pt x="229185" y="3117656"/>
                  </a:lnTo>
                  <a:lnTo>
                    <a:pt x="209510" y="3073898"/>
                  </a:lnTo>
                  <a:lnTo>
                    <a:pt x="190725" y="3029932"/>
                  </a:lnTo>
                  <a:lnTo>
                    <a:pt x="172830" y="2985770"/>
                  </a:lnTo>
                  <a:lnTo>
                    <a:pt x="155823" y="2941428"/>
                  </a:lnTo>
                  <a:lnTo>
                    <a:pt x="139703" y="2896918"/>
                  </a:lnTo>
                  <a:lnTo>
                    <a:pt x="124469" y="2852256"/>
                  </a:lnTo>
                  <a:lnTo>
                    <a:pt x="110120" y="2807454"/>
                  </a:lnTo>
                  <a:lnTo>
                    <a:pt x="96655" y="2762527"/>
                  </a:lnTo>
                  <a:lnTo>
                    <a:pt x="84073" y="2717488"/>
                  </a:lnTo>
                  <a:lnTo>
                    <a:pt x="72373" y="2672352"/>
                  </a:lnTo>
                  <a:lnTo>
                    <a:pt x="61553" y="2627132"/>
                  </a:lnTo>
                  <a:lnTo>
                    <a:pt x="51613" y="2581842"/>
                  </a:lnTo>
                  <a:lnTo>
                    <a:pt x="42551" y="2536496"/>
                  </a:lnTo>
                  <a:lnTo>
                    <a:pt x="34367" y="2491109"/>
                  </a:lnTo>
                  <a:lnTo>
                    <a:pt x="27058" y="2445693"/>
                  </a:lnTo>
                  <a:lnTo>
                    <a:pt x="20625" y="2400263"/>
                  </a:lnTo>
                  <a:lnTo>
                    <a:pt x="15065" y="2354833"/>
                  </a:lnTo>
                  <a:lnTo>
                    <a:pt x="10379" y="2309417"/>
                  </a:lnTo>
                  <a:lnTo>
                    <a:pt x="6564" y="2264028"/>
                  </a:lnTo>
                  <a:lnTo>
                    <a:pt x="3620" y="2218680"/>
                  </a:lnTo>
                  <a:lnTo>
                    <a:pt x="1545" y="2173388"/>
                  </a:lnTo>
                  <a:lnTo>
                    <a:pt x="338" y="2128165"/>
                  </a:lnTo>
                  <a:lnTo>
                    <a:pt x="0" y="2083025"/>
                  </a:lnTo>
                  <a:lnTo>
                    <a:pt x="527" y="2037982"/>
                  </a:lnTo>
                  <a:lnTo>
                    <a:pt x="1919" y="1993050"/>
                  </a:lnTo>
                  <a:lnTo>
                    <a:pt x="4175" y="1948243"/>
                  </a:lnTo>
                  <a:lnTo>
                    <a:pt x="7295" y="1903575"/>
                  </a:lnTo>
                  <a:lnTo>
                    <a:pt x="11275" y="1859059"/>
                  </a:lnTo>
                  <a:lnTo>
                    <a:pt x="16117" y="1814710"/>
                  </a:lnTo>
                  <a:lnTo>
                    <a:pt x="21818" y="1770541"/>
                  </a:lnTo>
                  <a:lnTo>
                    <a:pt x="28378" y="1726566"/>
                  </a:lnTo>
                  <a:lnTo>
                    <a:pt x="35795" y="1682800"/>
                  </a:lnTo>
                  <a:lnTo>
                    <a:pt x="44068" y="1639255"/>
                  </a:lnTo>
                  <a:lnTo>
                    <a:pt x="53197" y="1595947"/>
                  </a:lnTo>
                  <a:lnTo>
                    <a:pt x="63179" y="1552889"/>
                  </a:lnTo>
                  <a:lnTo>
                    <a:pt x="74014" y="1510094"/>
                  </a:lnTo>
                  <a:lnTo>
                    <a:pt x="85702" y="1467577"/>
                  </a:lnTo>
                  <a:lnTo>
                    <a:pt x="98239" y="1425352"/>
                  </a:lnTo>
                  <a:lnTo>
                    <a:pt x="111627" y="1383432"/>
                  </a:lnTo>
                  <a:lnTo>
                    <a:pt x="125863" y="1341831"/>
                  </a:lnTo>
                  <a:lnTo>
                    <a:pt x="140946" y="1300564"/>
                  </a:lnTo>
                  <a:lnTo>
                    <a:pt x="156876" y="1259644"/>
                  </a:lnTo>
                  <a:lnTo>
                    <a:pt x="173651" y="1219085"/>
                  </a:lnTo>
                  <a:lnTo>
                    <a:pt x="191270" y="1178901"/>
                  </a:lnTo>
                  <a:lnTo>
                    <a:pt x="209732" y="1139106"/>
                  </a:lnTo>
                  <a:lnTo>
                    <a:pt x="229035" y="1099714"/>
                  </a:lnTo>
                  <a:lnTo>
                    <a:pt x="249180" y="1060739"/>
                  </a:lnTo>
                  <a:lnTo>
                    <a:pt x="270164" y="1022194"/>
                  </a:lnTo>
                  <a:lnTo>
                    <a:pt x="291987" y="984093"/>
                  </a:lnTo>
                  <a:lnTo>
                    <a:pt x="314647" y="946451"/>
                  </a:lnTo>
                  <a:lnTo>
                    <a:pt x="338143" y="909281"/>
                  </a:lnTo>
                  <a:lnTo>
                    <a:pt x="362475" y="872597"/>
                  </a:lnTo>
                  <a:lnTo>
                    <a:pt x="387641" y="836414"/>
                  </a:lnTo>
                  <a:lnTo>
                    <a:pt x="413640" y="800744"/>
                  </a:lnTo>
                  <a:lnTo>
                    <a:pt x="440470" y="765602"/>
                  </a:lnTo>
                  <a:lnTo>
                    <a:pt x="468132" y="731002"/>
                  </a:lnTo>
                  <a:lnTo>
                    <a:pt x="496623" y="696958"/>
                  </a:lnTo>
                  <a:lnTo>
                    <a:pt x="525943" y="663483"/>
                  </a:lnTo>
                  <a:lnTo>
                    <a:pt x="556090" y="630592"/>
                  </a:lnTo>
                  <a:lnTo>
                    <a:pt x="587064" y="598298"/>
                  </a:lnTo>
                  <a:lnTo>
                    <a:pt x="618863" y="566615"/>
                  </a:lnTo>
                  <a:lnTo>
                    <a:pt x="651486" y="535558"/>
                  </a:lnTo>
                  <a:lnTo>
                    <a:pt x="684932" y="505139"/>
                  </a:lnTo>
                  <a:lnTo>
                    <a:pt x="719200" y="475374"/>
                  </a:lnTo>
                  <a:lnTo>
                    <a:pt x="754289" y="446275"/>
                  </a:lnTo>
                  <a:lnTo>
                    <a:pt x="790197" y="417857"/>
                  </a:lnTo>
                  <a:lnTo>
                    <a:pt x="826745" y="390268"/>
                  </a:lnTo>
                  <a:lnTo>
                    <a:pt x="863746" y="363644"/>
                  </a:lnTo>
                  <a:lnTo>
                    <a:pt x="901185" y="337982"/>
                  </a:lnTo>
                  <a:lnTo>
                    <a:pt x="939049" y="313280"/>
                  </a:lnTo>
                  <a:lnTo>
                    <a:pt x="977324" y="289535"/>
                  </a:lnTo>
                  <a:lnTo>
                    <a:pt x="1015996" y="266746"/>
                  </a:lnTo>
                  <a:lnTo>
                    <a:pt x="1055052" y="244909"/>
                  </a:lnTo>
                  <a:lnTo>
                    <a:pt x="1094478" y="224022"/>
                  </a:lnTo>
                  <a:lnTo>
                    <a:pt x="1134260" y="204083"/>
                  </a:lnTo>
                  <a:lnTo>
                    <a:pt x="1174385" y="185090"/>
                  </a:lnTo>
                  <a:lnTo>
                    <a:pt x="1214838" y="167039"/>
                  </a:lnTo>
                  <a:lnTo>
                    <a:pt x="1255606" y="149929"/>
                  </a:lnTo>
                  <a:lnTo>
                    <a:pt x="1296675" y="133757"/>
                  </a:lnTo>
                  <a:lnTo>
                    <a:pt x="1338032" y="118521"/>
                  </a:lnTo>
                  <a:lnTo>
                    <a:pt x="1379663" y="104218"/>
                  </a:lnTo>
                  <a:lnTo>
                    <a:pt x="1421553" y="90845"/>
                  </a:lnTo>
                  <a:lnTo>
                    <a:pt x="1463690" y="78401"/>
                  </a:lnTo>
                  <a:lnTo>
                    <a:pt x="1506060" y="66883"/>
                  </a:lnTo>
                  <a:lnTo>
                    <a:pt x="1548648" y="56288"/>
                  </a:lnTo>
                  <a:lnTo>
                    <a:pt x="1591442" y="46614"/>
                  </a:lnTo>
                  <a:lnTo>
                    <a:pt x="1634427" y="37859"/>
                  </a:lnTo>
                  <a:lnTo>
                    <a:pt x="1677590" y="30020"/>
                  </a:lnTo>
                  <a:lnTo>
                    <a:pt x="1720916" y="23095"/>
                  </a:lnTo>
                  <a:lnTo>
                    <a:pt x="1764393" y="17081"/>
                  </a:lnTo>
                  <a:lnTo>
                    <a:pt x="1808007" y="11976"/>
                  </a:lnTo>
                  <a:lnTo>
                    <a:pt x="1851743" y="7778"/>
                  </a:lnTo>
                  <a:lnTo>
                    <a:pt x="1895588" y="4483"/>
                  </a:lnTo>
                  <a:lnTo>
                    <a:pt x="1939528" y="2090"/>
                  </a:lnTo>
                  <a:lnTo>
                    <a:pt x="1983550" y="597"/>
                  </a:lnTo>
                  <a:lnTo>
                    <a:pt x="2027640" y="0"/>
                  </a:lnTo>
                  <a:lnTo>
                    <a:pt x="2071784" y="297"/>
                  </a:lnTo>
                  <a:lnTo>
                    <a:pt x="2115968" y="1486"/>
                  </a:lnTo>
                  <a:lnTo>
                    <a:pt x="2160179" y="3564"/>
                  </a:lnTo>
                  <a:lnTo>
                    <a:pt x="2204403" y="6530"/>
                  </a:lnTo>
                  <a:lnTo>
                    <a:pt x="2248626" y="10380"/>
                  </a:lnTo>
                  <a:lnTo>
                    <a:pt x="2292835" y="15112"/>
                  </a:lnTo>
                  <a:lnTo>
                    <a:pt x="2337015" y="20724"/>
                  </a:lnTo>
                  <a:lnTo>
                    <a:pt x="2381154" y="27214"/>
                  </a:lnTo>
                  <a:lnTo>
                    <a:pt x="2425236" y="34578"/>
                  </a:lnTo>
                  <a:lnTo>
                    <a:pt x="2469250" y="42814"/>
                  </a:lnTo>
                  <a:lnTo>
                    <a:pt x="2513180" y="51921"/>
                  </a:lnTo>
                  <a:lnTo>
                    <a:pt x="2557013" y="61895"/>
                  </a:lnTo>
                  <a:lnTo>
                    <a:pt x="2600735" y="72734"/>
                  </a:lnTo>
                  <a:lnTo>
                    <a:pt x="2644333" y="84436"/>
                  </a:lnTo>
                  <a:lnTo>
                    <a:pt x="2687793" y="96998"/>
                  </a:lnTo>
                  <a:lnTo>
                    <a:pt x="2731101" y="110418"/>
                  </a:lnTo>
                  <a:lnTo>
                    <a:pt x="2774244" y="124694"/>
                  </a:lnTo>
                  <a:lnTo>
                    <a:pt x="2817207" y="139822"/>
                  </a:lnTo>
                  <a:lnTo>
                    <a:pt x="2859978" y="155801"/>
                  </a:lnTo>
                  <a:lnTo>
                    <a:pt x="2902541" y="172628"/>
                  </a:lnTo>
                  <a:lnTo>
                    <a:pt x="2944884" y="190300"/>
                  </a:lnTo>
                  <a:lnTo>
                    <a:pt x="2986993" y="208816"/>
                  </a:lnTo>
                  <a:lnTo>
                    <a:pt x="3028854" y="228173"/>
                  </a:lnTo>
                  <a:lnTo>
                    <a:pt x="3070454" y="248368"/>
                  </a:lnTo>
                  <a:lnTo>
                    <a:pt x="3111777" y="269399"/>
                  </a:lnTo>
                  <a:lnTo>
                    <a:pt x="3152812" y="291264"/>
                  </a:lnTo>
                  <a:lnTo>
                    <a:pt x="3193544" y="313960"/>
                  </a:lnTo>
                  <a:lnTo>
                    <a:pt x="3233960" y="337484"/>
                  </a:lnTo>
                  <a:lnTo>
                    <a:pt x="3274045" y="361834"/>
                  </a:lnTo>
                  <a:lnTo>
                    <a:pt x="3313786" y="387009"/>
                  </a:lnTo>
                  <a:lnTo>
                    <a:pt x="3353169" y="413005"/>
                  </a:lnTo>
                  <a:lnTo>
                    <a:pt x="3392181" y="439819"/>
                  </a:lnTo>
                  <a:lnTo>
                    <a:pt x="3430807" y="467450"/>
                  </a:lnTo>
                  <a:lnTo>
                    <a:pt x="3469035" y="495896"/>
                  </a:lnTo>
                  <a:lnTo>
                    <a:pt x="3506850" y="525152"/>
                  </a:lnTo>
                  <a:lnTo>
                    <a:pt x="3544239" y="555219"/>
                  </a:lnTo>
                  <a:lnTo>
                    <a:pt x="3581187" y="586091"/>
                  </a:lnTo>
                  <a:lnTo>
                    <a:pt x="3617681" y="617769"/>
                  </a:lnTo>
                  <a:lnTo>
                    <a:pt x="3653708" y="650248"/>
                  </a:lnTo>
                  <a:lnTo>
                    <a:pt x="3689254" y="683526"/>
                  </a:lnTo>
                  <a:lnTo>
                    <a:pt x="3724305" y="717602"/>
                  </a:lnTo>
                  <a:lnTo>
                    <a:pt x="3758846" y="752472"/>
                  </a:lnTo>
                  <a:lnTo>
                    <a:pt x="3792865" y="788135"/>
                  </a:lnTo>
                  <a:lnTo>
                    <a:pt x="3826348" y="824587"/>
                  </a:lnTo>
                  <a:lnTo>
                    <a:pt x="3859282" y="861827"/>
                  </a:lnTo>
                  <a:lnTo>
                    <a:pt x="3891651" y="899851"/>
                  </a:lnTo>
                  <a:lnTo>
                    <a:pt x="3923443" y="938658"/>
                  </a:lnTo>
                  <a:lnTo>
                    <a:pt x="3954643" y="978245"/>
                  </a:lnTo>
                  <a:lnTo>
                    <a:pt x="3985092" y="1018414"/>
                  </a:lnTo>
                  <a:lnTo>
                    <a:pt x="4014636" y="1058959"/>
                  </a:lnTo>
                  <a:lnTo>
                    <a:pt x="4043278" y="1099865"/>
                  </a:lnTo>
                  <a:lnTo>
                    <a:pt x="4071018" y="1141119"/>
                  </a:lnTo>
                  <a:lnTo>
                    <a:pt x="4097858" y="1182707"/>
                  </a:lnTo>
                  <a:lnTo>
                    <a:pt x="4123798" y="1224614"/>
                  </a:lnTo>
                  <a:lnTo>
                    <a:pt x="4148840" y="1266828"/>
                  </a:lnTo>
                  <a:lnTo>
                    <a:pt x="4172985" y="1309334"/>
                  </a:lnTo>
                  <a:lnTo>
                    <a:pt x="4196233" y="1352118"/>
                  </a:lnTo>
                  <a:lnTo>
                    <a:pt x="4218587" y="1395167"/>
                  </a:lnTo>
                  <a:lnTo>
                    <a:pt x="4240047" y="1438466"/>
                  </a:lnTo>
                  <a:lnTo>
                    <a:pt x="4260614" y="1482001"/>
                  </a:lnTo>
                  <a:lnTo>
                    <a:pt x="4280289" y="1525759"/>
                  </a:lnTo>
                  <a:lnTo>
                    <a:pt x="4299074" y="1569726"/>
                  </a:lnTo>
                  <a:lnTo>
                    <a:pt x="4316970" y="1613888"/>
                  </a:lnTo>
                  <a:lnTo>
                    <a:pt x="4333977" y="1658230"/>
                  </a:lnTo>
                  <a:lnTo>
                    <a:pt x="4350097" y="1702740"/>
                  </a:lnTo>
                  <a:lnTo>
                    <a:pt x="4365330" y="1747403"/>
                  </a:lnTo>
                  <a:lnTo>
                    <a:pt x="4379679" y="1792205"/>
                  </a:lnTo>
                  <a:lnTo>
                    <a:pt x="4393144" y="1837133"/>
                  </a:lnTo>
                  <a:lnTo>
                    <a:pt x="4405726" y="1882172"/>
                  </a:lnTo>
                  <a:lnTo>
                    <a:pt x="4417426" y="1927308"/>
                  </a:lnTo>
                  <a:lnTo>
                    <a:pt x="4428246" y="1972528"/>
                  </a:lnTo>
                  <a:lnTo>
                    <a:pt x="4438186" y="2017818"/>
                  </a:lnTo>
                  <a:lnTo>
                    <a:pt x="4447248" y="2063164"/>
                  </a:lnTo>
                  <a:lnTo>
                    <a:pt x="4455433" y="2108552"/>
                  </a:lnTo>
                  <a:lnTo>
                    <a:pt x="4462741" y="2153967"/>
                  </a:lnTo>
                  <a:lnTo>
                    <a:pt x="4469175" y="2199397"/>
                  </a:lnTo>
                  <a:lnTo>
                    <a:pt x="4474734" y="2244827"/>
                  </a:lnTo>
                  <a:lnTo>
                    <a:pt x="4479421" y="2290244"/>
                  </a:lnTo>
                  <a:lnTo>
                    <a:pt x="4483235" y="2335633"/>
                  </a:lnTo>
                  <a:lnTo>
                    <a:pt x="4486180" y="2380981"/>
                  </a:lnTo>
                  <a:lnTo>
                    <a:pt x="4488254" y="2426273"/>
                  </a:lnTo>
                  <a:lnTo>
                    <a:pt x="4489461" y="2471496"/>
                  </a:lnTo>
                  <a:lnTo>
                    <a:pt x="4489800" y="2516636"/>
                  </a:lnTo>
                  <a:lnTo>
                    <a:pt x="4489272" y="2561679"/>
                  </a:lnTo>
                  <a:lnTo>
                    <a:pt x="4487880" y="2606611"/>
                  </a:lnTo>
                  <a:lnTo>
                    <a:pt x="4485624" y="2651418"/>
                  </a:lnTo>
                  <a:lnTo>
                    <a:pt x="4482505" y="2696087"/>
                  </a:lnTo>
                  <a:lnTo>
                    <a:pt x="4478524" y="2740602"/>
                  </a:lnTo>
                  <a:lnTo>
                    <a:pt x="4473682" y="2784952"/>
                  </a:lnTo>
                  <a:lnTo>
                    <a:pt x="4467981" y="2829121"/>
                  </a:lnTo>
                  <a:lnTo>
                    <a:pt x="4461421" y="2873095"/>
                  </a:lnTo>
                  <a:lnTo>
                    <a:pt x="4454004" y="2916862"/>
                  </a:lnTo>
                  <a:lnTo>
                    <a:pt x="4445731" y="2960406"/>
                  </a:lnTo>
                  <a:lnTo>
                    <a:pt x="4436603" y="3003714"/>
                  </a:lnTo>
                  <a:lnTo>
                    <a:pt x="4426620" y="3046773"/>
                  </a:lnTo>
                  <a:lnTo>
                    <a:pt x="4415785" y="3089567"/>
                  </a:lnTo>
                  <a:lnTo>
                    <a:pt x="4404098" y="3132084"/>
                  </a:lnTo>
                  <a:lnTo>
                    <a:pt x="4391560" y="3174309"/>
                  </a:lnTo>
                  <a:lnTo>
                    <a:pt x="4378172" y="3216229"/>
                  </a:lnTo>
                  <a:lnTo>
                    <a:pt x="4363936" y="3257829"/>
                  </a:lnTo>
                  <a:lnTo>
                    <a:pt x="4348853" y="3299096"/>
                  </a:lnTo>
                  <a:lnTo>
                    <a:pt x="4332923" y="3340016"/>
                  </a:lnTo>
                  <a:lnTo>
                    <a:pt x="4316148" y="3380575"/>
                  </a:lnTo>
                  <a:lnTo>
                    <a:pt x="4298529" y="3420758"/>
                  </a:lnTo>
                  <a:lnTo>
                    <a:pt x="4280067" y="3460553"/>
                  </a:lnTo>
                  <a:lnTo>
                    <a:pt x="4260764" y="3499945"/>
                  </a:lnTo>
                  <a:lnTo>
                    <a:pt x="4240619" y="3538920"/>
                  </a:lnTo>
                  <a:lnTo>
                    <a:pt x="4219635" y="3577465"/>
                  </a:lnTo>
                  <a:lnTo>
                    <a:pt x="4197812" y="3615565"/>
                  </a:lnTo>
                  <a:lnTo>
                    <a:pt x="4175152" y="3653207"/>
                  </a:lnTo>
                  <a:lnTo>
                    <a:pt x="4151656" y="3690377"/>
                  </a:lnTo>
                  <a:lnTo>
                    <a:pt x="4127324" y="3727060"/>
                  </a:lnTo>
                  <a:lnTo>
                    <a:pt x="4102158" y="3763244"/>
                  </a:lnTo>
                  <a:lnTo>
                    <a:pt x="4076160" y="3798913"/>
                  </a:lnTo>
                  <a:lnTo>
                    <a:pt x="4049329" y="3834054"/>
                  </a:lnTo>
                  <a:lnTo>
                    <a:pt x="4021667" y="3868654"/>
                  </a:lnTo>
                  <a:lnTo>
                    <a:pt x="3993176" y="3902698"/>
                  </a:lnTo>
                  <a:lnTo>
                    <a:pt x="3963856" y="3936172"/>
                  </a:lnTo>
                  <a:lnTo>
                    <a:pt x="3933709" y="3969063"/>
                  </a:lnTo>
                  <a:lnTo>
                    <a:pt x="3902736" y="4001357"/>
                  </a:lnTo>
                  <a:lnTo>
                    <a:pt x="3870937" y="4033039"/>
                  </a:lnTo>
                  <a:lnTo>
                    <a:pt x="3838314" y="4064096"/>
                  </a:lnTo>
                  <a:lnTo>
                    <a:pt x="3804868" y="4094514"/>
                  </a:lnTo>
                  <a:lnTo>
                    <a:pt x="3770599" y="4124279"/>
                  </a:lnTo>
                  <a:lnTo>
                    <a:pt x="3735511" y="4153377"/>
                  </a:lnTo>
                  <a:lnTo>
                    <a:pt x="3699602" y="4181795"/>
                  </a:lnTo>
                  <a:lnTo>
                    <a:pt x="3663054" y="4209384"/>
                  </a:lnTo>
                  <a:lnTo>
                    <a:pt x="3626053" y="4236009"/>
                  </a:lnTo>
                  <a:lnTo>
                    <a:pt x="3588614" y="4261671"/>
                  </a:lnTo>
                  <a:lnTo>
                    <a:pt x="3550750" y="4286374"/>
                  </a:lnTo>
                  <a:lnTo>
                    <a:pt x="3512475" y="4310119"/>
                  </a:lnTo>
                  <a:lnTo>
                    <a:pt x="3473803" y="4332909"/>
                  </a:lnTo>
                  <a:lnTo>
                    <a:pt x="3434747" y="4354746"/>
                  </a:lnTo>
                  <a:lnTo>
                    <a:pt x="3395321" y="4375633"/>
                  </a:lnTo>
                  <a:lnTo>
                    <a:pt x="3355539" y="4395572"/>
                  </a:lnTo>
                  <a:lnTo>
                    <a:pt x="3315415" y="4414566"/>
                  </a:lnTo>
                  <a:lnTo>
                    <a:pt x="3274961" y="4432617"/>
                  </a:lnTo>
                  <a:lnTo>
                    <a:pt x="3234193" y="4449727"/>
                  </a:lnTo>
                  <a:lnTo>
                    <a:pt x="3193124" y="4465899"/>
                  </a:lnTo>
                  <a:lnTo>
                    <a:pt x="3151767" y="4481136"/>
                  </a:lnTo>
                  <a:lnTo>
                    <a:pt x="3110137" y="4495439"/>
                  </a:lnTo>
                  <a:lnTo>
                    <a:pt x="3068246" y="4508812"/>
                  </a:lnTo>
                  <a:lnTo>
                    <a:pt x="3026109" y="4521256"/>
                  </a:lnTo>
                  <a:lnTo>
                    <a:pt x="3020253" y="4522848"/>
                  </a:lnTo>
                </a:path>
              </a:pathLst>
            </a:custGeom>
            <a:ln w="57150">
              <a:solidFill>
                <a:srgbClr val="0431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483037" y="3116176"/>
              <a:ext cx="1716405" cy="1331595"/>
            </a:xfrm>
            <a:custGeom>
              <a:avLst/>
              <a:gdLst/>
              <a:ahLst/>
              <a:cxnLst/>
              <a:rect l="l" t="t" r="r" b="b"/>
              <a:pathLst>
                <a:path w="1716404" h="1331595">
                  <a:moveTo>
                    <a:pt x="0" y="665772"/>
                  </a:moveTo>
                  <a:lnTo>
                    <a:pt x="1687" y="623668"/>
                  </a:lnTo>
                  <a:lnTo>
                    <a:pt x="6684" y="582260"/>
                  </a:lnTo>
                  <a:lnTo>
                    <a:pt x="14889" y="541625"/>
                  </a:lnTo>
                  <a:lnTo>
                    <a:pt x="26202" y="501843"/>
                  </a:lnTo>
                  <a:lnTo>
                    <a:pt x="40522" y="462990"/>
                  </a:lnTo>
                  <a:lnTo>
                    <a:pt x="57748" y="425145"/>
                  </a:lnTo>
                  <a:lnTo>
                    <a:pt x="77781" y="388386"/>
                  </a:lnTo>
                  <a:lnTo>
                    <a:pt x="100520" y="352791"/>
                  </a:lnTo>
                  <a:lnTo>
                    <a:pt x="125864" y="318438"/>
                  </a:lnTo>
                  <a:lnTo>
                    <a:pt x="153712" y="285404"/>
                  </a:lnTo>
                  <a:lnTo>
                    <a:pt x="183965" y="253768"/>
                  </a:lnTo>
                  <a:lnTo>
                    <a:pt x="216522" y="223608"/>
                  </a:lnTo>
                  <a:lnTo>
                    <a:pt x="251282" y="195002"/>
                  </a:lnTo>
                  <a:lnTo>
                    <a:pt x="288144" y="168027"/>
                  </a:lnTo>
                  <a:lnTo>
                    <a:pt x="327009" y="142762"/>
                  </a:lnTo>
                  <a:lnTo>
                    <a:pt x="367775" y="119285"/>
                  </a:lnTo>
                  <a:lnTo>
                    <a:pt x="410343" y="97674"/>
                  </a:lnTo>
                  <a:lnTo>
                    <a:pt x="454611" y="78006"/>
                  </a:lnTo>
                  <a:lnTo>
                    <a:pt x="500480" y="60360"/>
                  </a:lnTo>
                  <a:lnTo>
                    <a:pt x="547848" y="44814"/>
                  </a:lnTo>
                  <a:lnTo>
                    <a:pt x="596616" y="31446"/>
                  </a:lnTo>
                  <a:lnTo>
                    <a:pt x="646682" y="20333"/>
                  </a:lnTo>
                  <a:lnTo>
                    <a:pt x="697946" y="11554"/>
                  </a:lnTo>
                  <a:lnTo>
                    <a:pt x="750308" y="5187"/>
                  </a:lnTo>
                  <a:lnTo>
                    <a:pt x="803667" y="1309"/>
                  </a:lnTo>
                  <a:lnTo>
                    <a:pt x="857923" y="0"/>
                  </a:lnTo>
                  <a:lnTo>
                    <a:pt x="912178" y="1309"/>
                  </a:lnTo>
                  <a:lnTo>
                    <a:pt x="965537" y="5187"/>
                  </a:lnTo>
                  <a:lnTo>
                    <a:pt x="1017899" y="11554"/>
                  </a:lnTo>
                  <a:lnTo>
                    <a:pt x="1069164" y="20333"/>
                  </a:lnTo>
                  <a:lnTo>
                    <a:pt x="1119230" y="31446"/>
                  </a:lnTo>
                  <a:lnTo>
                    <a:pt x="1167997" y="44814"/>
                  </a:lnTo>
                  <a:lnTo>
                    <a:pt x="1215365" y="60360"/>
                  </a:lnTo>
                  <a:lnTo>
                    <a:pt x="1261234" y="78006"/>
                  </a:lnTo>
                  <a:lnTo>
                    <a:pt x="1305502" y="97674"/>
                  </a:lnTo>
                  <a:lnTo>
                    <a:pt x="1348070" y="119285"/>
                  </a:lnTo>
                  <a:lnTo>
                    <a:pt x="1388836" y="142762"/>
                  </a:lnTo>
                  <a:lnTo>
                    <a:pt x="1427701" y="168027"/>
                  </a:lnTo>
                  <a:lnTo>
                    <a:pt x="1464564" y="195002"/>
                  </a:lnTo>
                  <a:lnTo>
                    <a:pt x="1499323" y="223608"/>
                  </a:lnTo>
                  <a:lnTo>
                    <a:pt x="1531880" y="253768"/>
                  </a:lnTo>
                  <a:lnTo>
                    <a:pt x="1562133" y="285404"/>
                  </a:lnTo>
                  <a:lnTo>
                    <a:pt x="1589981" y="318438"/>
                  </a:lnTo>
                  <a:lnTo>
                    <a:pt x="1615325" y="352791"/>
                  </a:lnTo>
                  <a:lnTo>
                    <a:pt x="1638064" y="388386"/>
                  </a:lnTo>
                  <a:lnTo>
                    <a:pt x="1658097" y="425145"/>
                  </a:lnTo>
                  <a:lnTo>
                    <a:pt x="1675324" y="462990"/>
                  </a:lnTo>
                  <a:lnTo>
                    <a:pt x="1689644" y="501843"/>
                  </a:lnTo>
                  <a:lnTo>
                    <a:pt x="1700956" y="541625"/>
                  </a:lnTo>
                  <a:lnTo>
                    <a:pt x="1709161" y="582260"/>
                  </a:lnTo>
                  <a:lnTo>
                    <a:pt x="1714158" y="623668"/>
                  </a:lnTo>
                  <a:lnTo>
                    <a:pt x="1715846" y="665772"/>
                  </a:lnTo>
                  <a:lnTo>
                    <a:pt x="1714158" y="707876"/>
                  </a:lnTo>
                  <a:lnTo>
                    <a:pt x="1709161" y="749284"/>
                  </a:lnTo>
                  <a:lnTo>
                    <a:pt x="1700956" y="789918"/>
                  </a:lnTo>
                  <a:lnTo>
                    <a:pt x="1689644" y="829700"/>
                  </a:lnTo>
                  <a:lnTo>
                    <a:pt x="1675324" y="868553"/>
                  </a:lnTo>
                  <a:lnTo>
                    <a:pt x="1658097" y="906398"/>
                  </a:lnTo>
                  <a:lnTo>
                    <a:pt x="1638064" y="943157"/>
                  </a:lnTo>
                  <a:lnTo>
                    <a:pt x="1615325" y="978752"/>
                  </a:lnTo>
                  <a:lnTo>
                    <a:pt x="1589981" y="1013105"/>
                  </a:lnTo>
                  <a:lnTo>
                    <a:pt x="1562133" y="1046139"/>
                  </a:lnTo>
                  <a:lnTo>
                    <a:pt x="1531880" y="1077775"/>
                  </a:lnTo>
                  <a:lnTo>
                    <a:pt x="1499323" y="1107935"/>
                  </a:lnTo>
                  <a:lnTo>
                    <a:pt x="1464564" y="1136542"/>
                  </a:lnTo>
                  <a:lnTo>
                    <a:pt x="1427701" y="1163516"/>
                  </a:lnTo>
                  <a:lnTo>
                    <a:pt x="1388836" y="1188781"/>
                  </a:lnTo>
                  <a:lnTo>
                    <a:pt x="1348070" y="1212258"/>
                  </a:lnTo>
                  <a:lnTo>
                    <a:pt x="1305502" y="1233869"/>
                  </a:lnTo>
                  <a:lnTo>
                    <a:pt x="1261234" y="1253537"/>
                  </a:lnTo>
                  <a:lnTo>
                    <a:pt x="1215365" y="1271183"/>
                  </a:lnTo>
                  <a:lnTo>
                    <a:pt x="1167997" y="1286729"/>
                  </a:lnTo>
                  <a:lnTo>
                    <a:pt x="1119230" y="1300097"/>
                  </a:lnTo>
                  <a:lnTo>
                    <a:pt x="1069164" y="1311210"/>
                  </a:lnTo>
                  <a:lnTo>
                    <a:pt x="1017899" y="1319989"/>
                  </a:lnTo>
                  <a:lnTo>
                    <a:pt x="965537" y="1326356"/>
                  </a:lnTo>
                  <a:lnTo>
                    <a:pt x="912178" y="1330234"/>
                  </a:lnTo>
                  <a:lnTo>
                    <a:pt x="857923" y="1331544"/>
                  </a:lnTo>
                  <a:lnTo>
                    <a:pt x="803667" y="1330234"/>
                  </a:lnTo>
                  <a:lnTo>
                    <a:pt x="750308" y="1326356"/>
                  </a:lnTo>
                  <a:lnTo>
                    <a:pt x="697946" y="1319989"/>
                  </a:lnTo>
                  <a:lnTo>
                    <a:pt x="646682" y="1311210"/>
                  </a:lnTo>
                  <a:lnTo>
                    <a:pt x="596616" y="1300097"/>
                  </a:lnTo>
                  <a:lnTo>
                    <a:pt x="547848" y="1286729"/>
                  </a:lnTo>
                  <a:lnTo>
                    <a:pt x="500480" y="1271183"/>
                  </a:lnTo>
                  <a:lnTo>
                    <a:pt x="454611" y="1253537"/>
                  </a:lnTo>
                  <a:lnTo>
                    <a:pt x="410343" y="1233869"/>
                  </a:lnTo>
                  <a:lnTo>
                    <a:pt x="367775" y="1212258"/>
                  </a:lnTo>
                  <a:lnTo>
                    <a:pt x="327009" y="1188781"/>
                  </a:lnTo>
                  <a:lnTo>
                    <a:pt x="288144" y="1163516"/>
                  </a:lnTo>
                  <a:lnTo>
                    <a:pt x="251282" y="1136542"/>
                  </a:lnTo>
                  <a:lnTo>
                    <a:pt x="216522" y="1107935"/>
                  </a:lnTo>
                  <a:lnTo>
                    <a:pt x="183965" y="1077775"/>
                  </a:lnTo>
                  <a:lnTo>
                    <a:pt x="153712" y="1046139"/>
                  </a:lnTo>
                  <a:lnTo>
                    <a:pt x="125864" y="1013105"/>
                  </a:lnTo>
                  <a:lnTo>
                    <a:pt x="100520" y="978752"/>
                  </a:lnTo>
                  <a:lnTo>
                    <a:pt x="77781" y="943157"/>
                  </a:lnTo>
                  <a:lnTo>
                    <a:pt x="57748" y="906398"/>
                  </a:lnTo>
                  <a:lnTo>
                    <a:pt x="40522" y="868553"/>
                  </a:lnTo>
                  <a:lnTo>
                    <a:pt x="26202" y="829700"/>
                  </a:lnTo>
                  <a:lnTo>
                    <a:pt x="14889" y="789918"/>
                  </a:lnTo>
                  <a:lnTo>
                    <a:pt x="6684" y="749284"/>
                  </a:lnTo>
                  <a:lnTo>
                    <a:pt x="1687" y="707876"/>
                  </a:lnTo>
                  <a:lnTo>
                    <a:pt x="0" y="665772"/>
                  </a:lnTo>
                  <a:close/>
                </a:path>
              </a:pathLst>
            </a:custGeom>
            <a:ln w="57149">
              <a:solidFill>
                <a:srgbClr val="EF861A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435319" y="3737834"/>
              <a:ext cx="3033395" cy="2708275"/>
            </a:xfrm>
            <a:custGeom>
              <a:avLst/>
              <a:gdLst/>
              <a:ahLst/>
              <a:cxnLst/>
              <a:rect l="l" t="t" r="r" b="b"/>
              <a:pathLst>
                <a:path w="3033395" h="2708275">
                  <a:moveTo>
                    <a:pt x="80190" y="786973"/>
                  </a:moveTo>
                  <a:lnTo>
                    <a:pt x="97335" y="745886"/>
                  </a:lnTo>
                  <a:lnTo>
                    <a:pt x="115927" y="705767"/>
                  </a:lnTo>
                  <a:lnTo>
                    <a:pt x="135932" y="666627"/>
                  </a:lnTo>
                  <a:lnTo>
                    <a:pt x="157316" y="628477"/>
                  </a:lnTo>
                  <a:lnTo>
                    <a:pt x="180046" y="591329"/>
                  </a:lnTo>
                  <a:lnTo>
                    <a:pt x="204089" y="555195"/>
                  </a:lnTo>
                  <a:lnTo>
                    <a:pt x="229409" y="520086"/>
                  </a:lnTo>
                  <a:lnTo>
                    <a:pt x="255974" y="486014"/>
                  </a:lnTo>
                  <a:lnTo>
                    <a:pt x="283751" y="452991"/>
                  </a:lnTo>
                  <a:lnTo>
                    <a:pt x="312705" y="421027"/>
                  </a:lnTo>
                  <a:lnTo>
                    <a:pt x="342803" y="390135"/>
                  </a:lnTo>
                  <a:lnTo>
                    <a:pt x="374011" y="360326"/>
                  </a:lnTo>
                  <a:lnTo>
                    <a:pt x="406295" y="331612"/>
                  </a:lnTo>
                  <a:lnTo>
                    <a:pt x="439623" y="304005"/>
                  </a:lnTo>
                  <a:lnTo>
                    <a:pt x="473960" y="277515"/>
                  </a:lnTo>
                  <a:lnTo>
                    <a:pt x="509273" y="252155"/>
                  </a:lnTo>
                  <a:lnTo>
                    <a:pt x="545528" y="227936"/>
                  </a:lnTo>
                  <a:lnTo>
                    <a:pt x="582692" y="204869"/>
                  </a:lnTo>
                  <a:lnTo>
                    <a:pt x="620730" y="182967"/>
                  </a:lnTo>
                  <a:lnTo>
                    <a:pt x="659610" y="162241"/>
                  </a:lnTo>
                  <a:lnTo>
                    <a:pt x="699297" y="142702"/>
                  </a:lnTo>
                  <a:lnTo>
                    <a:pt x="739759" y="124363"/>
                  </a:lnTo>
                  <a:lnTo>
                    <a:pt x="780960" y="107234"/>
                  </a:lnTo>
                  <a:lnTo>
                    <a:pt x="822868" y="91327"/>
                  </a:lnTo>
                  <a:lnTo>
                    <a:pt x="865450" y="76654"/>
                  </a:lnTo>
                  <a:lnTo>
                    <a:pt x="908671" y="63227"/>
                  </a:lnTo>
                  <a:lnTo>
                    <a:pt x="952497" y="51056"/>
                  </a:lnTo>
                  <a:lnTo>
                    <a:pt x="996896" y="40155"/>
                  </a:lnTo>
                  <a:lnTo>
                    <a:pt x="1041834" y="30533"/>
                  </a:lnTo>
                  <a:lnTo>
                    <a:pt x="1087276" y="22203"/>
                  </a:lnTo>
                  <a:lnTo>
                    <a:pt x="1133190" y="15176"/>
                  </a:lnTo>
                  <a:lnTo>
                    <a:pt x="1179541" y="9465"/>
                  </a:lnTo>
                  <a:lnTo>
                    <a:pt x="1226296" y="5080"/>
                  </a:lnTo>
                  <a:lnTo>
                    <a:pt x="1273422" y="2033"/>
                  </a:lnTo>
                  <a:lnTo>
                    <a:pt x="1320885" y="335"/>
                  </a:lnTo>
                  <a:lnTo>
                    <a:pt x="1368650" y="0"/>
                  </a:lnTo>
                  <a:lnTo>
                    <a:pt x="1416686" y="1036"/>
                  </a:lnTo>
                  <a:lnTo>
                    <a:pt x="1464957" y="3458"/>
                  </a:lnTo>
                  <a:lnTo>
                    <a:pt x="1513430" y="7275"/>
                  </a:lnTo>
                  <a:lnTo>
                    <a:pt x="1562072" y="12500"/>
                  </a:lnTo>
                  <a:lnTo>
                    <a:pt x="1610849" y="19145"/>
                  </a:lnTo>
                  <a:lnTo>
                    <a:pt x="1659728" y="27220"/>
                  </a:lnTo>
                  <a:lnTo>
                    <a:pt x="1708674" y="36737"/>
                  </a:lnTo>
                  <a:lnTo>
                    <a:pt x="1757654" y="47709"/>
                  </a:lnTo>
                  <a:lnTo>
                    <a:pt x="1806635" y="60146"/>
                  </a:lnTo>
                  <a:lnTo>
                    <a:pt x="1855582" y="74060"/>
                  </a:lnTo>
                  <a:lnTo>
                    <a:pt x="1904463" y="89463"/>
                  </a:lnTo>
                  <a:lnTo>
                    <a:pt x="1953244" y="106367"/>
                  </a:lnTo>
                  <a:lnTo>
                    <a:pt x="2001890" y="124782"/>
                  </a:lnTo>
                  <a:lnTo>
                    <a:pt x="2049996" y="144566"/>
                  </a:lnTo>
                  <a:lnTo>
                    <a:pt x="2097168" y="165545"/>
                  </a:lnTo>
                  <a:lnTo>
                    <a:pt x="2143387" y="187689"/>
                  </a:lnTo>
                  <a:lnTo>
                    <a:pt x="2188639" y="210965"/>
                  </a:lnTo>
                  <a:lnTo>
                    <a:pt x="2232905" y="235343"/>
                  </a:lnTo>
                  <a:lnTo>
                    <a:pt x="2276170" y="260791"/>
                  </a:lnTo>
                  <a:lnTo>
                    <a:pt x="2318417" y="287277"/>
                  </a:lnTo>
                  <a:lnTo>
                    <a:pt x="2359628" y="314770"/>
                  </a:lnTo>
                  <a:lnTo>
                    <a:pt x="2399789" y="343240"/>
                  </a:lnTo>
                  <a:lnTo>
                    <a:pt x="2438881" y="372653"/>
                  </a:lnTo>
                  <a:lnTo>
                    <a:pt x="2476889" y="402979"/>
                  </a:lnTo>
                  <a:lnTo>
                    <a:pt x="2513795" y="434187"/>
                  </a:lnTo>
                  <a:lnTo>
                    <a:pt x="2549583" y="466244"/>
                  </a:lnTo>
                  <a:lnTo>
                    <a:pt x="2584236" y="499120"/>
                  </a:lnTo>
                  <a:lnTo>
                    <a:pt x="2617738" y="532783"/>
                  </a:lnTo>
                  <a:lnTo>
                    <a:pt x="2650072" y="567201"/>
                  </a:lnTo>
                  <a:lnTo>
                    <a:pt x="2681221" y="602344"/>
                  </a:lnTo>
                  <a:lnTo>
                    <a:pt x="2711169" y="638180"/>
                  </a:lnTo>
                  <a:lnTo>
                    <a:pt x="2739899" y="674677"/>
                  </a:lnTo>
                  <a:lnTo>
                    <a:pt x="2767395" y="711803"/>
                  </a:lnTo>
                  <a:lnTo>
                    <a:pt x="2793639" y="749528"/>
                  </a:lnTo>
                  <a:lnTo>
                    <a:pt x="2818616" y="787820"/>
                  </a:lnTo>
                  <a:lnTo>
                    <a:pt x="2842308" y="826648"/>
                  </a:lnTo>
                  <a:lnTo>
                    <a:pt x="2864699" y="865980"/>
                  </a:lnTo>
                  <a:lnTo>
                    <a:pt x="2885772" y="905784"/>
                  </a:lnTo>
                  <a:lnTo>
                    <a:pt x="2905510" y="946030"/>
                  </a:lnTo>
                  <a:lnTo>
                    <a:pt x="2923898" y="986685"/>
                  </a:lnTo>
                  <a:lnTo>
                    <a:pt x="2940918" y="1027719"/>
                  </a:lnTo>
                  <a:lnTo>
                    <a:pt x="2956553" y="1069100"/>
                  </a:lnTo>
                  <a:lnTo>
                    <a:pt x="2970788" y="1110796"/>
                  </a:lnTo>
                  <a:lnTo>
                    <a:pt x="2983605" y="1152777"/>
                  </a:lnTo>
                  <a:lnTo>
                    <a:pt x="2994987" y="1195010"/>
                  </a:lnTo>
                  <a:lnTo>
                    <a:pt x="3004919" y="1237464"/>
                  </a:lnTo>
                  <a:lnTo>
                    <a:pt x="3013383" y="1280108"/>
                  </a:lnTo>
                  <a:lnTo>
                    <a:pt x="3020363" y="1322910"/>
                  </a:lnTo>
                  <a:lnTo>
                    <a:pt x="3025842" y="1365839"/>
                  </a:lnTo>
                  <a:lnTo>
                    <a:pt x="3029803" y="1408864"/>
                  </a:lnTo>
                  <a:lnTo>
                    <a:pt x="3032230" y="1451952"/>
                  </a:lnTo>
                  <a:lnTo>
                    <a:pt x="3033107" y="1495073"/>
                  </a:lnTo>
                  <a:lnTo>
                    <a:pt x="3032416" y="1538195"/>
                  </a:lnTo>
                  <a:lnTo>
                    <a:pt x="3030141" y="1581287"/>
                  </a:lnTo>
                  <a:lnTo>
                    <a:pt x="3026265" y="1624318"/>
                  </a:lnTo>
                  <a:lnTo>
                    <a:pt x="3020772" y="1667255"/>
                  </a:lnTo>
                  <a:lnTo>
                    <a:pt x="3013645" y="1710067"/>
                  </a:lnTo>
                  <a:lnTo>
                    <a:pt x="3004867" y="1752723"/>
                  </a:lnTo>
                  <a:lnTo>
                    <a:pt x="2994422" y="1795192"/>
                  </a:lnTo>
                  <a:lnTo>
                    <a:pt x="2982293" y="1837442"/>
                  </a:lnTo>
                  <a:lnTo>
                    <a:pt x="2968464" y="1879441"/>
                  </a:lnTo>
                  <a:lnTo>
                    <a:pt x="2952917" y="1921159"/>
                  </a:lnTo>
                  <a:lnTo>
                    <a:pt x="2935771" y="1962246"/>
                  </a:lnTo>
                  <a:lnTo>
                    <a:pt x="2917179" y="2002365"/>
                  </a:lnTo>
                  <a:lnTo>
                    <a:pt x="2897174" y="2041505"/>
                  </a:lnTo>
                  <a:lnTo>
                    <a:pt x="2875790" y="2079655"/>
                  </a:lnTo>
                  <a:lnTo>
                    <a:pt x="2853060" y="2116803"/>
                  </a:lnTo>
                  <a:lnTo>
                    <a:pt x="2829018" y="2152937"/>
                  </a:lnTo>
                  <a:lnTo>
                    <a:pt x="2803697" y="2188046"/>
                  </a:lnTo>
                  <a:lnTo>
                    <a:pt x="2777132" y="2222119"/>
                  </a:lnTo>
                  <a:lnTo>
                    <a:pt x="2749356" y="2255142"/>
                  </a:lnTo>
                  <a:lnTo>
                    <a:pt x="2720402" y="2287106"/>
                  </a:lnTo>
                  <a:lnTo>
                    <a:pt x="2690304" y="2317998"/>
                  </a:lnTo>
                  <a:lnTo>
                    <a:pt x="2659096" y="2347807"/>
                  </a:lnTo>
                  <a:lnTo>
                    <a:pt x="2626811" y="2376522"/>
                  </a:lnTo>
                  <a:lnTo>
                    <a:pt x="2593483" y="2404130"/>
                  </a:lnTo>
                  <a:lnTo>
                    <a:pt x="2559146" y="2430620"/>
                  </a:lnTo>
                  <a:lnTo>
                    <a:pt x="2523833" y="2455980"/>
                  </a:lnTo>
                  <a:lnTo>
                    <a:pt x="2487578" y="2480199"/>
                  </a:lnTo>
                  <a:lnTo>
                    <a:pt x="2450414" y="2503266"/>
                  </a:lnTo>
                  <a:lnTo>
                    <a:pt x="2412376" y="2525168"/>
                  </a:lnTo>
                  <a:lnTo>
                    <a:pt x="2373496" y="2545895"/>
                  </a:lnTo>
                  <a:lnTo>
                    <a:pt x="2333809" y="2565434"/>
                  </a:lnTo>
                  <a:lnTo>
                    <a:pt x="2293348" y="2583773"/>
                  </a:lnTo>
                  <a:lnTo>
                    <a:pt x="2252146" y="2600903"/>
                  </a:lnTo>
                  <a:lnTo>
                    <a:pt x="2210238" y="2616809"/>
                  </a:lnTo>
                  <a:lnTo>
                    <a:pt x="2167657" y="2631483"/>
                  </a:lnTo>
                  <a:lnTo>
                    <a:pt x="2124436" y="2644910"/>
                  </a:lnTo>
                  <a:lnTo>
                    <a:pt x="2080609" y="2657081"/>
                  </a:lnTo>
                  <a:lnTo>
                    <a:pt x="2036210" y="2667983"/>
                  </a:lnTo>
                  <a:lnTo>
                    <a:pt x="1991273" y="2677605"/>
                  </a:lnTo>
                  <a:lnTo>
                    <a:pt x="1945831" y="2685935"/>
                  </a:lnTo>
                  <a:lnTo>
                    <a:pt x="1899917" y="2692961"/>
                  </a:lnTo>
                  <a:lnTo>
                    <a:pt x="1853566" y="2698673"/>
                  </a:lnTo>
                  <a:lnTo>
                    <a:pt x="1806810" y="2703058"/>
                  </a:lnTo>
                  <a:lnTo>
                    <a:pt x="1759684" y="2706105"/>
                  </a:lnTo>
                  <a:lnTo>
                    <a:pt x="1712222" y="2707802"/>
                  </a:lnTo>
                  <a:lnTo>
                    <a:pt x="1664456" y="2708138"/>
                  </a:lnTo>
                  <a:lnTo>
                    <a:pt x="1616421" y="2707101"/>
                  </a:lnTo>
                  <a:lnTo>
                    <a:pt x="1568150" y="2704679"/>
                  </a:lnTo>
                  <a:lnTo>
                    <a:pt x="1519676" y="2700862"/>
                  </a:lnTo>
                  <a:lnTo>
                    <a:pt x="1471034" y="2695636"/>
                  </a:lnTo>
                  <a:lnTo>
                    <a:pt x="1422257" y="2688992"/>
                  </a:lnTo>
                  <a:lnTo>
                    <a:pt x="1373379" y="2680916"/>
                  </a:lnTo>
                  <a:lnTo>
                    <a:pt x="1324433" y="2671398"/>
                  </a:lnTo>
                  <a:lnTo>
                    <a:pt x="1275452" y="2660426"/>
                  </a:lnTo>
                  <a:lnTo>
                    <a:pt x="1226472" y="2647989"/>
                  </a:lnTo>
                  <a:lnTo>
                    <a:pt x="1177524" y="2634074"/>
                  </a:lnTo>
                  <a:lnTo>
                    <a:pt x="1128643" y="2618670"/>
                  </a:lnTo>
                  <a:lnTo>
                    <a:pt x="1079863" y="2601766"/>
                  </a:lnTo>
                  <a:lnTo>
                    <a:pt x="1031216" y="2583350"/>
                  </a:lnTo>
                  <a:lnTo>
                    <a:pt x="983110" y="2563566"/>
                  </a:lnTo>
                  <a:lnTo>
                    <a:pt x="935939" y="2542587"/>
                  </a:lnTo>
                  <a:lnTo>
                    <a:pt x="889719" y="2520443"/>
                  </a:lnTo>
                  <a:lnTo>
                    <a:pt x="844468" y="2497167"/>
                  </a:lnTo>
                  <a:lnTo>
                    <a:pt x="800201" y="2472789"/>
                  </a:lnTo>
                  <a:lnTo>
                    <a:pt x="756937" y="2447341"/>
                  </a:lnTo>
                  <a:lnTo>
                    <a:pt x="714690" y="2420855"/>
                  </a:lnTo>
                  <a:lnTo>
                    <a:pt x="673478" y="2393362"/>
                  </a:lnTo>
                  <a:lnTo>
                    <a:pt x="633318" y="2364893"/>
                  </a:lnTo>
                  <a:lnTo>
                    <a:pt x="594225" y="2335479"/>
                  </a:lnTo>
                  <a:lnTo>
                    <a:pt x="556218" y="2305153"/>
                  </a:lnTo>
                  <a:lnTo>
                    <a:pt x="519312" y="2273945"/>
                  </a:lnTo>
                  <a:lnTo>
                    <a:pt x="483524" y="2241888"/>
                  </a:lnTo>
                  <a:lnTo>
                    <a:pt x="448871" y="2209012"/>
                  </a:lnTo>
                  <a:lnTo>
                    <a:pt x="415369" y="2175349"/>
                  </a:lnTo>
                  <a:lnTo>
                    <a:pt x="383035" y="2140931"/>
                  </a:lnTo>
                  <a:lnTo>
                    <a:pt x="351885" y="2105788"/>
                  </a:lnTo>
                  <a:lnTo>
                    <a:pt x="321937" y="2069952"/>
                  </a:lnTo>
                  <a:lnTo>
                    <a:pt x="293207" y="2033455"/>
                  </a:lnTo>
                  <a:lnTo>
                    <a:pt x="265712" y="1996329"/>
                  </a:lnTo>
                  <a:lnTo>
                    <a:pt x="239467" y="1958604"/>
                  </a:lnTo>
                  <a:lnTo>
                    <a:pt x="214491" y="1920312"/>
                  </a:lnTo>
                  <a:lnTo>
                    <a:pt x="190799" y="1881484"/>
                  </a:lnTo>
                  <a:lnTo>
                    <a:pt x="168408" y="1842152"/>
                  </a:lnTo>
                  <a:lnTo>
                    <a:pt x="147335" y="1802348"/>
                  </a:lnTo>
                  <a:lnTo>
                    <a:pt x="127596" y="1762102"/>
                  </a:lnTo>
                  <a:lnTo>
                    <a:pt x="109209" y="1721447"/>
                  </a:lnTo>
                  <a:lnTo>
                    <a:pt x="92189" y="1680413"/>
                  </a:lnTo>
                  <a:lnTo>
                    <a:pt x="76553" y="1639032"/>
                  </a:lnTo>
                  <a:lnTo>
                    <a:pt x="62319" y="1597336"/>
                  </a:lnTo>
                  <a:lnTo>
                    <a:pt x="49502" y="1555355"/>
                  </a:lnTo>
                  <a:lnTo>
                    <a:pt x="38119" y="1513122"/>
                  </a:lnTo>
                  <a:lnTo>
                    <a:pt x="28188" y="1470668"/>
                  </a:lnTo>
                  <a:lnTo>
                    <a:pt x="19724" y="1428024"/>
                  </a:lnTo>
                  <a:lnTo>
                    <a:pt x="12744" y="1385222"/>
                  </a:lnTo>
                  <a:lnTo>
                    <a:pt x="7265" y="1342293"/>
                  </a:lnTo>
                  <a:lnTo>
                    <a:pt x="3303" y="1299268"/>
                  </a:lnTo>
                  <a:lnTo>
                    <a:pt x="876" y="1256180"/>
                  </a:lnTo>
                  <a:lnTo>
                    <a:pt x="0" y="1213059"/>
                  </a:lnTo>
                  <a:lnTo>
                    <a:pt x="690" y="1169937"/>
                  </a:lnTo>
                  <a:lnTo>
                    <a:pt x="2965" y="1126845"/>
                  </a:lnTo>
                  <a:lnTo>
                    <a:pt x="6841" y="1083814"/>
                  </a:lnTo>
                  <a:lnTo>
                    <a:pt x="12334" y="1040877"/>
                  </a:lnTo>
                  <a:lnTo>
                    <a:pt x="19461" y="998065"/>
                  </a:lnTo>
                  <a:lnTo>
                    <a:pt x="28239" y="955409"/>
                  </a:lnTo>
                  <a:lnTo>
                    <a:pt x="38684" y="912940"/>
                  </a:lnTo>
                  <a:lnTo>
                    <a:pt x="50813" y="870690"/>
                  </a:lnTo>
                  <a:lnTo>
                    <a:pt x="64643" y="828691"/>
                  </a:lnTo>
                  <a:lnTo>
                    <a:pt x="80190" y="786973"/>
                  </a:lnTo>
                  <a:close/>
                </a:path>
              </a:pathLst>
            </a:custGeom>
            <a:ln w="57150">
              <a:solidFill>
                <a:srgbClr val="BAE6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27510" y="1265795"/>
              <a:ext cx="2628265" cy="2699385"/>
            </a:xfrm>
            <a:custGeom>
              <a:avLst/>
              <a:gdLst/>
              <a:ahLst/>
              <a:cxnLst/>
              <a:rect l="l" t="t" r="r" b="b"/>
              <a:pathLst>
                <a:path w="2628265" h="2699385">
                  <a:moveTo>
                    <a:pt x="551986" y="202992"/>
                  </a:moveTo>
                  <a:lnTo>
                    <a:pt x="590858" y="178198"/>
                  </a:lnTo>
                  <a:lnTo>
                    <a:pt x="630342" y="155060"/>
                  </a:lnTo>
                  <a:lnTo>
                    <a:pt x="670399" y="133571"/>
                  </a:lnTo>
                  <a:lnTo>
                    <a:pt x="710989" y="113721"/>
                  </a:lnTo>
                  <a:lnTo>
                    <a:pt x="752074" y="95500"/>
                  </a:lnTo>
                  <a:lnTo>
                    <a:pt x="793616" y="78900"/>
                  </a:lnTo>
                  <a:lnTo>
                    <a:pt x="835575" y="63911"/>
                  </a:lnTo>
                  <a:lnTo>
                    <a:pt x="877913" y="50524"/>
                  </a:lnTo>
                  <a:lnTo>
                    <a:pt x="920591" y="38730"/>
                  </a:lnTo>
                  <a:lnTo>
                    <a:pt x="963570" y="28520"/>
                  </a:lnTo>
                  <a:lnTo>
                    <a:pt x="1006812" y="19884"/>
                  </a:lnTo>
                  <a:lnTo>
                    <a:pt x="1050277" y="12813"/>
                  </a:lnTo>
                  <a:lnTo>
                    <a:pt x="1093928" y="7299"/>
                  </a:lnTo>
                  <a:lnTo>
                    <a:pt x="1137724" y="3331"/>
                  </a:lnTo>
                  <a:lnTo>
                    <a:pt x="1181629" y="901"/>
                  </a:lnTo>
                  <a:lnTo>
                    <a:pt x="1225601" y="0"/>
                  </a:lnTo>
                  <a:lnTo>
                    <a:pt x="1269604" y="617"/>
                  </a:lnTo>
                  <a:lnTo>
                    <a:pt x="1313598" y="2745"/>
                  </a:lnTo>
                  <a:lnTo>
                    <a:pt x="1357544" y="6374"/>
                  </a:lnTo>
                  <a:lnTo>
                    <a:pt x="1401404" y="11494"/>
                  </a:lnTo>
                  <a:lnTo>
                    <a:pt x="1445139" y="18097"/>
                  </a:lnTo>
                  <a:lnTo>
                    <a:pt x="1488710" y="26173"/>
                  </a:lnTo>
                  <a:lnTo>
                    <a:pt x="1532078" y="35713"/>
                  </a:lnTo>
                  <a:lnTo>
                    <a:pt x="1575205" y="46708"/>
                  </a:lnTo>
                  <a:lnTo>
                    <a:pt x="1618052" y="59148"/>
                  </a:lnTo>
                  <a:lnTo>
                    <a:pt x="1660580" y="73025"/>
                  </a:lnTo>
                  <a:lnTo>
                    <a:pt x="1702750" y="88329"/>
                  </a:lnTo>
                  <a:lnTo>
                    <a:pt x="1744524" y="105051"/>
                  </a:lnTo>
                  <a:lnTo>
                    <a:pt x="1785862" y="123182"/>
                  </a:lnTo>
                  <a:lnTo>
                    <a:pt x="1826726" y="142713"/>
                  </a:lnTo>
                  <a:lnTo>
                    <a:pt x="1867078" y="163634"/>
                  </a:lnTo>
                  <a:lnTo>
                    <a:pt x="1906879" y="185937"/>
                  </a:lnTo>
                  <a:lnTo>
                    <a:pt x="1946089" y="209611"/>
                  </a:lnTo>
                  <a:lnTo>
                    <a:pt x="1984670" y="234648"/>
                  </a:lnTo>
                  <a:lnTo>
                    <a:pt x="2022583" y="261039"/>
                  </a:lnTo>
                  <a:lnTo>
                    <a:pt x="2059789" y="288774"/>
                  </a:lnTo>
                  <a:lnTo>
                    <a:pt x="2096251" y="317844"/>
                  </a:lnTo>
                  <a:lnTo>
                    <a:pt x="2131928" y="348241"/>
                  </a:lnTo>
                  <a:lnTo>
                    <a:pt x="2166783" y="379954"/>
                  </a:lnTo>
                  <a:lnTo>
                    <a:pt x="2200776" y="412975"/>
                  </a:lnTo>
                  <a:lnTo>
                    <a:pt x="2233868" y="447294"/>
                  </a:lnTo>
                  <a:lnTo>
                    <a:pt x="2266021" y="482902"/>
                  </a:lnTo>
                  <a:lnTo>
                    <a:pt x="2297197" y="519791"/>
                  </a:lnTo>
                  <a:lnTo>
                    <a:pt x="2327356" y="557950"/>
                  </a:lnTo>
                  <a:lnTo>
                    <a:pt x="2356460" y="597370"/>
                  </a:lnTo>
                  <a:lnTo>
                    <a:pt x="2384469" y="638044"/>
                  </a:lnTo>
                  <a:lnTo>
                    <a:pt x="2411127" y="679615"/>
                  </a:lnTo>
                  <a:lnTo>
                    <a:pt x="2436207" y="721710"/>
                  </a:lnTo>
                  <a:lnTo>
                    <a:pt x="2459715" y="764290"/>
                  </a:lnTo>
                  <a:lnTo>
                    <a:pt x="2481657" y="807316"/>
                  </a:lnTo>
                  <a:lnTo>
                    <a:pt x="2502041" y="850747"/>
                  </a:lnTo>
                  <a:lnTo>
                    <a:pt x="2520873" y="894545"/>
                  </a:lnTo>
                  <a:lnTo>
                    <a:pt x="2538158" y="938671"/>
                  </a:lnTo>
                  <a:lnTo>
                    <a:pt x="2553905" y="983085"/>
                  </a:lnTo>
                  <a:lnTo>
                    <a:pt x="2568119" y="1027748"/>
                  </a:lnTo>
                  <a:lnTo>
                    <a:pt x="2580807" y="1072620"/>
                  </a:lnTo>
                  <a:lnTo>
                    <a:pt x="2591975" y="1117663"/>
                  </a:lnTo>
                  <a:lnTo>
                    <a:pt x="2601630" y="1162837"/>
                  </a:lnTo>
                  <a:lnTo>
                    <a:pt x="2609779" y="1208102"/>
                  </a:lnTo>
                  <a:lnTo>
                    <a:pt x="2616427" y="1253420"/>
                  </a:lnTo>
                  <a:lnTo>
                    <a:pt x="2621582" y="1298750"/>
                  </a:lnTo>
                  <a:lnTo>
                    <a:pt x="2625250" y="1344055"/>
                  </a:lnTo>
                  <a:lnTo>
                    <a:pt x="2627437" y="1389294"/>
                  </a:lnTo>
                  <a:lnTo>
                    <a:pt x="2628150" y="1434428"/>
                  </a:lnTo>
                  <a:lnTo>
                    <a:pt x="2627396" y="1479418"/>
                  </a:lnTo>
                  <a:lnTo>
                    <a:pt x="2625181" y="1524224"/>
                  </a:lnTo>
                  <a:lnTo>
                    <a:pt x="2621511" y="1568808"/>
                  </a:lnTo>
                  <a:lnTo>
                    <a:pt x="2616394" y="1613130"/>
                  </a:lnTo>
                  <a:lnTo>
                    <a:pt x="2609835" y="1657150"/>
                  </a:lnTo>
                  <a:lnTo>
                    <a:pt x="2601842" y="1700830"/>
                  </a:lnTo>
                  <a:lnTo>
                    <a:pt x="2592420" y="1744130"/>
                  </a:lnTo>
                  <a:lnTo>
                    <a:pt x="2581576" y="1787010"/>
                  </a:lnTo>
                  <a:lnTo>
                    <a:pt x="2569317" y="1829432"/>
                  </a:lnTo>
                  <a:lnTo>
                    <a:pt x="2555649" y="1871357"/>
                  </a:lnTo>
                  <a:lnTo>
                    <a:pt x="2540579" y="1912743"/>
                  </a:lnTo>
                  <a:lnTo>
                    <a:pt x="2524113" y="1953554"/>
                  </a:lnTo>
                  <a:lnTo>
                    <a:pt x="2506258" y="1993749"/>
                  </a:lnTo>
                  <a:lnTo>
                    <a:pt x="2487020" y="2033288"/>
                  </a:lnTo>
                  <a:lnTo>
                    <a:pt x="2466406" y="2072134"/>
                  </a:lnTo>
                  <a:lnTo>
                    <a:pt x="2444423" y="2110245"/>
                  </a:lnTo>
                  <a:lnTo>
                    <a:pt x="2421076" y="2147584"/>
                  </a:lnTo>
                  <a:lnTo>
                    <a:pt x="2396373" y="2184111"/>
                  </a:lnTo>
                  <a:lnTo>
                    <a:pt x="2370320" y="2219785"/>
                  </a:lnTo>
                  <a:lnTo>
                    <a:pt x="2342923" y="2254569"/>
                  </a:lnTo>
                  <a:lnTo>
                    <a:pt x="2314189" y="2288423"/>
                  </a:lnTo>
                  <a:lnTo>
                    <a:pt x="2284125" y="2321308"/>
                  </a:lnTo>
                  <a:lnTo>
                    <a:pt x="2252737" y="2353183"/>
                  </a:lnTo>
                  <a:lnTo>
                    <a:pt x="2220031" y="2384011"/>
                  </a:lnTo>
                  <a:lnTo>
                    <a:pt x="2186014" y="2413751"/>
                  </a:lnTo>
                  <a:lnTo>
                    <a:pt x="2150693" y="2442364"/>
                  </a:lnTo>
                  <a:lnTo>
                    <a:pt x="2114074" y="2469811"/>
                  </a:lnTo>
                  <a:lnTo>
                    <a:pt x="2076164" y="2496054"/>
                  </a:lnTo>
                  <a:lnTo>
                    <a:pt x="2037290" y="2520848"/>
                  </a:lnTo>
                  <a:lnTo>
                    <a:pt x="1997806" y="2543986"/>
                  </a:lnTo>
                  <a:lnTo>
                    <a:pt x="1957749" y="2565475"/>
                  </a:lnTo>
                  <a:lnTo>
                    <a:pt x="1917158" y="2585326"/>
                  </a:lnTo>
                  <a:lnTo>
                    <a:pt x="1876072" y="2603546"/>
                  </a:lnTo>
                  <a:lnTo>
                    <a:pt x="1834529" y="2620147"/>
                  </a:lnTo>
                  <a:lnTo>
                    <a:pt x="1792570" y="2635136"/>
                  </a:lnTo>
                  <a:lnTo>
                    <a:pt x="1750231" y="2648523"/>
                  </a:lnTo>
                  <a:lnTo>
                    <a:pt x="1707553" y="2660317"/>
                  </a:lnTo>
                  <a:lnTo>
                    <a:pt x="1664573" y="2670528"/>
                  </a:lnTo>
                  <a:lnTo>
                    <a:pt x="1621331" y="2679164"/>
                  </a:lnTo>
                  <a:lnTo>
                    <a:pt x="1577865" y="2686235"/>
                  </a:lnTo>
                  <a:lnTo>
                    <a:pt x="1534214" y="2691749"/>
                  </a:lnTo>
                  <a:lnTo>
                    <a:pt x="1490417" y="2695717"/>
                  </a:lnTo>
                  <a:lnTo>
                    <a:pt x="1446513" y="2698148"/>
                  </a:lnTo>
                  <a:lnTo>
                    <a:pt x="1402540" y="2699049"/>
                  </a:lnTo>
                  <a:lnTo>
                    <a:pt x="1358537" y="2698432"/>
                  </a:lnTo>
                  <a:lnTo>
                    <a:pt x="1314543" y="2696304"/>
                  </a:lnTo>
                  <a:lnTo>
                    <a:pt x="1270596" y="2692676"/>
                  </a:lnTo>
                  <a:lnTo>
                    <a:pt x="1226736" y="2687556"/>
                  </a:lnTo>
                  <a:lnTo>
                    <a:pt x="1183001" y="2680954"/>
                  </a:lnTo>
                  <a:lnTo>
                    <a:pt x="1139430" y="2672878"/>
                  </a:lnTo>
                  <a:lnTo>
                    <a:pt x="1096062" y="2663338"/>
                  </a:lnTo>
                  <a:lnTo>
                    <a:pt x="1052935" y="2652343"/>
                  </a:lnTo>
                  <a:lnTo>
                    <a:pt x="1010088" y="2639903"/>
                  </a:lnTo>
                  <a:lnTo>
                    <a:pt x="967561" y="2626026"/>
                  </a:lnTo>
                  <a:lnTo>
                    <a:pt x="925391" y="2610722"/>
                  </a:lnTo>
                  <a:lnTo>
                    <a:pt x="883617" y="2594000"/>
                  </a:lnTo>
                  <a:lnTo>
                    <a:pt x="842279" y="2575869"/>
                  </a:lnTo>
                  <a:lnTo>
                    <a:pt x="801415" y="2556338"/>
                  </a:lnTo>
                  <a:lnTo>
                    <a:pt x="761063" y="2535417"/>
                  </a:lnTo>
                  <a:lnTo>
                    <a:pt x="721263" y="2513115"/>
                  </a:lnTo>
                  <a:lnTo>
                    <a:pt x="682053" y="2489441"/>
                  </a:lnTo>
                  <a:lnTo>
                    <a:pt x="643473" y="2464403"/>
                  </a:lnTo>
                  <a:lnTo>
                    <a:pt x="605560" y="2438012"/>
                  </a:lnTo>
                  <a:lnTo>
                    <a:pt x="568354" y="2410277"/>
                  </a:lnTo>
                  <a:lnTo>
                    <a:pt x="531893" y="2381206"/>
                  </a:lnTo>
                  <a:lnTo>
                    <a:pt x="496216" y="2350810"/>
                  </a:lnTo>
                  <a:lnTo>
                    <a:pt x="461362" y="2319096"/>
                  </a:lnTo>
                  <a:lnTo>
                    <a:pt x="427370" y="2286075"/>
                  </a:lnTo>
                  <a:lnTo>
                    <a:pt x="394278" y="2251755"/>
                  </a:lnTo>
                  <a:lnTo>
                    <a:pt x="362125" y="2216147"/>
                  </a:lnTo>
                  <a:lnTo>
                    <a:pt x="330950" y="2179258"/>
                  </a:lnTo>
                  <a:lnTo>
                    <a:pt x="300792" y="2141098"/>
                  </a:lnTo>
                  <a:lnTo>
                    <a:pt x="271689" y="2101676"/>
                  </a:lnTo>
                  <a:lnTo>
                    <a:pt x="243681" y="2061002"/>
                  </a:lnTo>
                  <a:lnTo>
                    <a:pt x="217023" y="2019431"/>
                  </a:lnTo>
                  <a:lnTo>
                    <a:pt x="191943" y="1977336"/>
                  </a:lnTo>
                  <a:lnTo>
                    <a:pt x="168435" y="1934756"/>
                  </a:lnTo>
                  <a:lnTo>
                    <a:pt x="146492" y="1891730"/>
                  </a:lnTo>
                  <a:lnTo>
                    <a:pt x="126109" y="1848299"/>
                  </a:lnTo>
                  <a:lnTo>
                    <a:pt x="107277" y="1804500"/>
                  </a:lnTo>
                  <a:lnTo>
                    <a:pt x="89991" y="1760375"/>
                  </a:lnTo>
                  <a:lnTo>
                    <a:pt x="74245" y="1715961"/>
                  </a:lnTo>
                  <a:lnTo>
                    <a:pt x="60031" y="1671298"/>
                  </a:lnTo>
                  <a:lnTo>
                    <a:pt x="47343" y="1626426"/>
                  </a:lnTo>
                  <a:lnTo>
                    <a:pt x="36175" y="1581383"/>
                  </a:lnTo>
                  <a:lnTo>
                    <a:pt x="26520" y="1536209"/>
                  </a:lnTo>
                  <a:lnTo>
                    <a:pt x="18371" y="1490944"/>
                  </a:lnTo>
                  <a:lnTo>
                    <a:pt x="11723" y="1445626"/>
                  </a:lnTo>
                  <a:lnTo>
                    <a:pt x="6568" y="1400296"/>
                  </a:lnTo>
                  <a:lnTo>
                    <a:pt x="2900" y="1354991"/>
                  </a:lnTo>
                  <a:lnTo>
                    <a:pt x="713" y="1309752"/>
                  </a:lnTo>
                  <a:lnTo>
                    <a:pt x="0" y="1264618"/>
                  </a:lnTo>
                  <a:lnTo>
                    <a:pt x="754" y="1219628"/>
                  </a:lnTo>
                  <a:lnTo>
                    <a:pt x="2969" y="1174822"/>
                  </a:lnTo>
                  <a:lnTo>
                    <a:pt x="6638" y="1130238"/>
                  </a:lnTo>
                  <a:lnTo>
                    <a:pt x="11756" y="1085916"/>
                  </a:lnTo>
                  <a:lnTo>
                    <a:pt x="18314" y="1041896"/>
                  </a:lnTo>
                  <a:lnTo>
                    <a:pt x="26308" y="998216"/>
                  </a:lnTo>
                  <a:lnTo>
                    <a:pt x="35730" y="954916"/>
                  </a:lnTo>
                  <a:lnTo>
                    <a:pt x="46574" y="912036"/>
                  </a:lnTo>
                  <a:lnTo>
                    <a:pt x="58833" y="869614"/>
                  </a:lnTo>
                  <a:lnTo>
                    <a:pt x="72501" y="827689"/>
                  </a:lnTo>
                  <a:lnTo>
                    <a:pt x="87571" y="786302"/>
                  </a:lnTo>
                  <a:lnTo>
                    <a:pt x="104037" y="745492"/>
                  </a:lnTo>
                  <a:lnTo>
                    <a:pt x="121892" y="705297"/>
                  </a:lnTo>
                  <a:lnTo>
                    <a:pt x="141129" y="665758"/>
                  </a:lnTo>
                  <a:lnTo>
                    <a:pt x="161743" y="626912"/>
                  </a:lnTo>
                  <a:lnTo>
                    <a:pt x="183727" y="588801"/>
                  </a:lnTo>
                  <a:lnTo>
                    <a:pt x="207073" y="551462"/>
                  </a:lnTo>
                  <a:lnTo>
                    <a:pt x="231777" y="514935"/>
                  </a:lnTo>
                  <a:lnTo>
                    <a:pt x="257830" y="479261"/>
                  </a:lnTo>
                  <a:lnTo>
                    <a:pt x="285227" y="444477"/>
                  </a:lnTo>
                  <a:lnTo>
                    <a:pt x="313960" y="410623"/>
                  </a:lnTo>
                  <a:lnTo>
                    <a:pt x="344025" y="377738"/>
                  </a:lnTo>
                  <a:lnTo>
                    <a:pt x="375413" y="345863"/>
                  </a:lnTo>
                  <a:lnTo>
                    <a:pt x="408119" y="315035"/>
                  </a:lnTo>
                  <a:lnTo>
                    <a:pt x="442135" y="285295"/>
                  </a:lnTo>
                  <a:lnTo>
                    <a:pt x="477457" y="256682"/>
                  </a:lnTo>
                  <a:lnTo>
                    <a:pt x="514076" y="229235"/>
                  </a:lnTo>
                  <a:lnTo>
                    <a:pt x="551986" y="202992"/>
                  </a:lnTo>
                  <a:close/>
                </a:path>
              </a:pathLst>
            </a:custGeom>
            <a:ln w="57150">
              <a:solidFill>
                <a:srgbClr val="00AF5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55225" y="3832221"/>
              <a:ext cx="250190" cy="25019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8635" y="5724804"/>
              <a:ext cx="1180439" cy="101226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03860" y="5720041"/>
              <a:ext cx="1189990" cy="1022350"/>
            </a:xfrm>
            <a:custGeom>
              <a:avLst/>
              <a:gdLst/>
              <a:ahLst/>
              <a:cxnLst/>
              <a:rect l="l" t="t" r="r" b="b"/>
              <a:pathLst>
                <a:path w="1189990" h="1022350">
                  <a:moveTo>
                    <a:pt x="0" y="0"/>
                  </a:moveTo>
                  <a:lnTo>
                    <a:pt x="1189977" y="0"/>
                  </a:lnTo>
                  <a:lnTo>
                    <a:pt x="1189977" y="1021791"/>
                  </a:lnTo>
                  <a:lnTo>
                    <a:pt x="0" y="102179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636D90E-58BD-BC11-C781-8F3535453937}"/>
              </a:ext>
            </a:extLst>
          </p:cNvPr>
          <p:cNvSpPr txBox="1"/>
          <p:nvPr/>
        </p:nvSpPr>
        <p:spPr>
          <a:xfrm>
            <a:off x="6410555" y="338588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46  Member States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B76567C-665E-501C-3284-08446753D174}"/>
              </a:ext>
            </a:extLst>
          </p:cNvPr>
          <p:cNvSpPr txBox="1"/>
          <p:nvPr/>
        </p:nvSpPr>
        <p:spPr>
          <a:xfrm>
            <a:off x="1143000" y="990599"/>
            <a:ext cx="35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40 Member States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00568BE-E411-F278-0A4B-D9421A9E242A}"/>
              </a:ext>
            </a:extLst>
          </p:cNvPr>
          <p:cNvSpPr txBox="1"/>
          <p:nvPr/>
        </p:nvSpPr>
        <p:spPr>
          <a:xfrm>
            <a:off x="2145060" y="537660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27 Member States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022762B-9F61-AFED-1D8B-9DDFD2F110ED}"/>
              </a:ext>
            </a:extLst>
          </p:cNvPr>
          <p:cNvSpPr txBox="1"/>
          <p:nvPr/>
        </p:nvSpPr>
        <p:spPr>
          <a:xfrm>
            <a:off x="9905960" y="317206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32 Member States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9EABA81-AD13-84FE-DDEF-5E9218B33059}"/>
              </a:ext>
            </a:extLst>
          </p:cNvPr>
          <p:cNvSpPr txBox="1"/>
          <p:nvPr/>
        </p:nvSpPr>
        <p:spPr>
          <a:xfrm>
            <a:off x="7730111" y="799128"/>
            <a:ext cx="3897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144 Member States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NEAMTWS</a:t>
            </a:r>
          </a:p>
        </p:txBody>
      </p:sp>
      <p:pic>
        <p:nvPicPr>
          <p:cNvPr id="31" name="Google Shape;102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3" y="1143987"/>
            <a:ext cx="6316751" cy="531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ZoneTexte 6"/>
          <p:cNvSpPr txBox="1"/>
          <p:nvPr/>
        </p:nvSpPr>
        <p:spPr>
          <a:xfrm>
            <a:off x="4849432" y="6488668"/>
            <a:ext cx="173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IOC, GSDD, 2016</a:t>
            </a:r>
          </a:p>
        </p:txBody>
      </p:sp>
      <p:pic>
        <p:nvPicPr>
          <p:cNvPr id="34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017" y="2218544"/>
            <a:ext cx="5163618" cy="4244720"/>
          </a:xfrm>
          <a:prstGeom prst="rect">
            <a:avLst/>
          </a:prstGeom>
        </p:spPr>
      </p:pic>
      <p:sp>
        <p:nvSpPr>
          <p:cNvPr id="3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F953-55CE-4F69-B114-32A05255484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371407" y="1143987"/>
            <a:ext cx="3543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accredited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TSPs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EC670-447B-FECA-3984-8AA8A857B452}"/>
              </a:ext>
            </a:extLst>
          </p:cNvPr>
          <p:cNvSpPr txBox="1"/>
          <p:nvPr/>
        </p:nvSpPr>
        <p:spPr>
          <a:xfrm>
            <a:off x="7239000" y="635635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A. Amato</a:t>
            </a:r>
          </a:p>
        </p:txBody>
      </p:sp>
    </p:spTree>
    <p:extLst>
      <p:ext uri="{BB962C8B-B14F-4D97-AF65-F5344CB8AC3E}">
        <p14:creationId xmlns:p14="http://schemas.microsoft.com/office/powerpoint/2010/main" val="183133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221665" y="1787240"/>
            <a:ext cx="3158838" cy="11499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239484" y="1745677"/>
            <a:ext cx="3158838" cy="11499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697535" y="1755821"/>
            <a:ext cx="2956603" cy="11499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49375" y="1745678"/>
            <a:ext cx="3131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WG1 -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Hazard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modelling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Macias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A.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Gailler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286469" y="1745677"/>
            <a:ext cx="314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WG2-3 -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Geophysical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Sea Level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(A. von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Gyldenfeldt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D.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Cambaz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711391" y="1745677"/>
            <a:ext cx="2942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WG4 - Public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Awareness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Preparedness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Mitigation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(C. Valbonesi /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Partheniu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21666" y="3279322"/>
            <a:ext cx="2327564" cy="180109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 on Tsunami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Exercises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Ozer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Sozdinler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Charalampakis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923302" y="3279322"/>
            <a:ext cx="2327564" cy="180109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 on Operations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Piatanesi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Carrilho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624938" y="3279322"/>
            <a:ext cx="2327564" cy="180109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 on </a:t>
            </a:r>
            <a:r>
              <a:rPr kumimoji="0" lang="it-IT" sz="1800" b="1" i="1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</a:t>
            </a: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Kalligeris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Lorito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8326574" y="3279322"/>
            <a:ext cx="2327564" cy="180109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Team on Tsunami Ready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Daskalaki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M.A.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Baptista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3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13521" y="178367"/>
            <a:ext cx="932410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ICG-NEAMTWS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216738" y="5329797"/>
            <a:ext cx="3158838" cy="11499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Task Team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tsunami </a:t>
            </a: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Romano /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Omira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234556" y="5329796"/>
            <a:ext cx="3158838" cy="11499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Task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</a:t>
            </a:r>
            <a:endParaRPr kumimoji="0" lang="it-IT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A.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Ayerbe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D.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Cambaz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224921" y="854177"/>
            <a:ext cx="4301307" cy="64633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 and Vice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Chairs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Amato, I.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Aguirre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Ayerbe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Hamouda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8257302" y="849964"/>
            <a:ext cx="1979068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Secretary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F01BA3-0E36-5E7C-4C06-E5406712F74B}"/>
              </a:ext>
            </a:extLst>
          </p:cNvPr>
          <p:cNvSpPr/>
          <p:nvPr/>
        </p:nvSpPr>
        <p:spPr>
          <a:xfrm>
            <a:off x="10654138" y="849964"/>
            <a:ext cx="1385462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0A0BF-2FE9-2513-1A34-661F106B9F03}"/>
              </a:ext>
            </a:extLst>
          </p:cNvPr>
          <p:cNvSpPr txBox="1"/>
          <p:nvPr/>
        </p:nvSpPr>
        <p:spPr>
          <a:xfrm>
            <a:off x="9975262" y="645653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A. Amato</a:t>
            </a:r>
          </a:p>
        </p:txBody>
      </p:sp>
    </p:spTree>
    <p:extLst>
      <p:ext uri="{BB962C8B-B14F-4D97-AF65-F5344CB8AC3E}">
        <p14:creationId xmlns:p14="http://schemas.microsoft.com/office/powerpoint/2010/main" val="1705193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>
            <a:extLst>
              <a:ext uri="{FF2B5EF4-FFF2-40B4-BE49-F238E27FC236}">
                <a16:creationId xmlns:a16="http://schemas.microsoft.com/office/drawing/2014/main" id="{F905C216-4000-0DE8-85AE-F7EF13D5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551" y="3136516"/>
            <a:ext cx="3949176" cy="120035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Intergovernmental Coordination Group (ICG) </a:t>
            </a:r>
            <a:b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IOTWMS </a:t>
            </a: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DFE70BB9-6B04-1DB4-2A3C-F94189E1A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334" y="3135060"/>
            <a:ext cx="1475504" cy="1190706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prstDash val="dashDot"/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ICG</a:t>
            </a:r>
            <a:endParaRPr kumimoji="0" lang="en-US" altLang="en-US" sz="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Caribbean &amp; Adjacent Seas (CARIBE-EWS)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4" name="Text Box 42">
            <a:extLst>
              <a:ext uri="{FF2B5EF4-FFF2-40B4-BE49-F238E27FC236}">
                <a16:creationId xmlns:a16="http://schemas.microsoft.com/office/drawing/2014/main" id="{D127098B-62CF-26EA-36E0-679F50C16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440" y="3101115"/>
            <a:ext cx="1232574" cy="1185124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rgbClr val="000000"/>
            </a:solidFill>
            <a:prstDash val="dashDot"/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0" i="0" u="sng" strike="noStrike" cap="none" spc="0" normalizeH="0" baseline="0">
                <a:ln>
                  <a:noFill/>
                </a:ln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ICG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Pacific Tsunami Warning &amp; Mitigation System (PTWS)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1CCC906-9EDB-EB47-62F9-4EF72B0A7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727" y="3133921"/>
            <a:ext cx="1239294" cy="1185124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  <a:prstDash val="dashDot"/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100" b="0" i="0" u="sng" strike="noStrike" cap="none" spc="0" normalizeH="0" baseline="0">
                <a:ln>
                  <a:noFill/>
                </a:ln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ICG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NE Atlantic &amp; Mediterranean Seas (NEAMS-TWS</a:t>
            </a:r>
          </a:p>
        </p:txBody>
      </p:sp>
      <p:sp>
        <p:nvSpPr>
          <p:cNvPr id="14" name="Text Box 43">
            <a:extLst>
              <a:ext uri="{FF2B5EF4-FFF2-40B4-BE49-F238E27FC236}">
                <a16:creationId xmlns:a16="http://schemas.microsoft.com/office/drawing/2014/main" id="{9E9EE6BD-B24D-178D-BE68-F0706D793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842" y="1562380"/>
            <a:ext cx="3015230" cy="1021572"/>
          </a:xfrm>
          <a:prstGeom prst="rect">
            <a:avLst/>
          </a:prstGeom>
          <a:solidFill>
            <a:srgbClr val="DBE5F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Global Coordination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Working Group for Tsunami &amp; Other sea level related Warning &amp; mitigation Systems         (TOWS-WG) 	                                                            [4x ICG Chairs, WMO, UNDRR, UNDP, IMO, IHO]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40CBAC0-39D4-AF32-F218-7E24134F6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812" y="1539940"/>
            <a:ext cx="2058395" cy="477289"/>
          </a:xfrm>
          <a:prstGeom prst="rect">
            <a:avLst/>
          </a:prstGeom>
          <a:solidFill>
            <a:srgbClr val="DBE5F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Task Team Disaster Management &amp; Preparedness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41636596-4461-C98B-4EBD-9000F8B70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681" y="2116077"/>
            <a:ext cx="2058395" cy="477289"/>
          </a:xfrm>
          <a:prstGeom prst="rect">
            <a:avLst/>
          </a:prstGeom>
          <a:solidFill>
            <a:srgbClr val="DBE5F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Task Team Tsunami Watch Operations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4DC0D-BC2E-1C36-F0DB-92B2731FE616}"/>
              </a:ext>
            </a:extLst>
          </p:cNvPr>
          <p:cNvSpPr txBox="1"/>
          <p:nvPr/>
        </p:nvSpPr>
        <p:spPr>
          <a:xfrm>
            <a:off x="3388841" y="1812089"/>
            <a:ext cx="2120785" cy="5770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Ocean Decade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Tsunami Programme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 Committee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F0129-7669-0134-8EEF-CBAF5B6CF410}"/>
              </a:ext>
            </a:extLst>
          </p:cNvPr>
          <p:cNvSpPr txBox="1"/>
          <p:nvPr/>
        </p:nvSpPr>
        <p:spPr>
          <a:xfrm>
            <a:off x="3388841" y="665972"/>
            <a:ext cx="2086182" cy="73866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OCEAN DECADE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FEB65420-D7EA-D1AD-FA5F-72E40CF3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572" y="164838"/>
            <a:ext cx="3015229" cy="819495"/>
          </a:xfrm>
          <a:prstGeom prst="rect">
            <a:avLst/>
          </a:prstGeom>
          <a:solidFill>
            <a:srgbClr val="8DB3E2"/>
          </a:solidFill>
          <a:ln w="9525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UNESCO-IOC</a:t>
            </a:r>
            <a:endParaRPr kumimoji="0" lang="en-US" altLang="en-US" sz="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Assembly/Executive Council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AE6B13-F723-8BCA-A2D8-95F265411216}"/>
              </a:ext>
            </a:extLst>
          </p:cNvPr>
          <p:cNvSpPr txBox="1"/>
          <p:nvPr/>
        </p:nvSpPr>
        <p:spPr>
          <a:xfrm rot="16200000">
            <a:off x="1423914" y="3410150"/>
            <a:ext cx="1859087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ICG/IOTWMS Secretariat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Srinivasa Kumar Tummala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Nora Gale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</a:rPr>
              <a:t>Hosted by BOM, Australia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0BED12-2388-6549-B3D5-6AEA2FEE47B2}"/>
              </a:ext>
            </a:extLst>
          </p:cNvPr>
          <p:cNvSpPr txBox="1"/>
          <p:nvPr/>
        </p:nvSpPr>
        <p:spPr>
          <a:xfrm rot="16200000">
            <a:off x="1407779" y="5356425"/>
            <a:ext cx="1778997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Indian Ocean Tsunami Information Centre (IOTIC) Ardito Kodijat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Hosted by BMKG, Indonesia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331C219A-5399-5974-2F69-3EC77B6311D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65367" y="4019392"/>
            <a:ext cx="4810015" cy="350935"/>
          </a:xfrm>
          <a:prstGeom prst="rect">
            <a:avLst/>
          </a:prstGeom>
          <a:solidFill>
            <a:srgbClr val="8DB3E2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UNESCO-IOC Tsunami Resilient Section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55C253-C470-30B6-BB4C-A882E8A65136}"/>
              </a:ext>
            </a:extLst>
          </p:cNvPr>
          <p:cNvSpPr txBox="1"/>
          <p:nvPr/>
        </p:nvSpPr>
        <p:spPr>
          <a:xfrm>
            <a:off x="556742" y="6577961"/>
            <a:ext cx="11486576" cy="307777"/>
          </a:xfrm>
          <a:prstGeom prst="rect">
            <a:avLst/>
          </a:prstGeom>
          <a:solidFill>
            <a:srgbClr val="24A0CC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IOC Regional Programmes and Offices               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8B26872-BF3E-BEA5-B7F9-89C096D23B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13982" y="1670008"/>
            <a:ext cx="2726" cy="2803124"/>
          </a:xfrm>
          <a:prstGeom prst="bentConnector3">
            <a:avLst>
              <a:gd name="adj1" fmla="val -388617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5BAD51D8-C1B6-6C33-823B-F8189DCFBB1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12449" y="1616619"/>
            <a:ext cx="2726" cy="2803124"/>
          </a:xfrm>
          <a:prstGeom prst="bentConnector3">
            <a:avLst>
              <a:gd name="adj1" fmla="val -388617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105CF6-46DC-5BF9-DFC0-4728E74C0E77}"/>
              </a:ext>
            </a:extLst>
          </p:cNvPr>
          <p:cNvCxnSpPr>
            <a:cxnSpLocks/>
          </p:cNvCxnSpPr>
          <p:nvPr/>
        </p:nvCxnSpPr>
        <p:spPr>
          <a:xfrm>
            <a:off x="7219708" y="2672081"/>
            <a:ext cx="0" cy="4884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E58D47A-23F7-3AC4-4C83-855C33028434}"/>
              </a:ext>
            </a:extLst>
          </p:cNvPr>
          <p:cNvCxnSpPr>
            <a:cxnSpLocks/>
          </p:cNvCxnSpPr>
          <p:nvPr/>
        </p:nvCxnSpPr>
        <p:spPr>
          <a:xfrm flipH="1">
            <a:off x="5615644" y="1900394"/>
            <a:ext cx="329928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C58C87-CCC2-FA03-01EA-0052BB5F8DC5}"/>
              </a:ext>
            </a:extLst>
          </p:cNvPr>
          <p:cNvCxnSpPr>
            <a:cxnSpLocks/>
          </p:cNvCxnSpPr>
          <p:nvPr/>
        </p:nvCxnSpPr>
        <p:spPr>
          <a:xfrm flipH="1">
            <a:off x="5648595" y="2321846"/>
            <a:ext cx="329928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ECFA77-49BC-D6A4-7324-71FACCD696F2}"/>
              </a:ext>
            </a:extLst>
          </p:cNvPr>
          <p:cNvCxnSpPr/>
          <p:nvPr/>
        </p:nvCxnSpPr>
        <p:spPr>
          <a:xfrm>
            <a:off x="8754440" y="1789852"/>
            <a:ext cx="559372" cy="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0D53632-4D07-5697-7AE0-F0A98E34DF53}"/>
              </a:ext>
            </a:extLst>
          </p:cNvPr>
          <p:cNvCxnSpPr/>
          <p:nvPr/>
        </p:nvCxnSpPr>
        <p:spPr>
          <a:xfrm>
            <a:off x="8728309" y="2245646"/>
            <a:ext cx="559372" cy="0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AF99596-3E5A-B946-BE88-F85668EBA9A6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 flipH="1" flipV="1">
            <a:off x="4431932" y="1404636"/>
            <a:ext cx="17302" cy="407453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DE39CF-AAB4-5D4E-76A2-366D2F7F00EA}"/>
              </a:ext>
            </a:extLst>
          </p:cNvPr>
          <p:cNvCxnSpPr>
            <a:cxnSpLocks/>
          </p:cNvCxnSpPr>
          <p:nvPr/>
        </p:nvCxnSpPr>
        <p:spPr>
          <a:xfrm flipV="1">
            <a:off x="7302636" y="979021"/>
            <a:ext cx="0" cy="560919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74841721-8603-87AA-371D-CFD25D5992CD}"/>
              </a:ext>
            </a:extLst>
          </p:cNvPr>
          <p:cNvCxnSpPr>
            <a:cxnSpLocks/>
            <a:stCxn id="18" idx="0"/>
            <a:endCxn id="20" idx="1"/>
          </p:cNvCxnSpPr>
          <p:nvPr/>
        </p:nvCxnSpPr>
        <p:spPr>
          <a:xfrm rot="5400000" flipH="1" flipV="1">
            <a:off x="5143059" y="-136541"/>
            <a:ext cx="91386" cy="1513640"/>
          </a:xfrm>
          <a:prstGeom prst="bentConnector2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4">
            <a:extLst>
              <a:ext uri="{FF2B5EF4-FFF2-40B4-BE49-F238E27FC236}">
                <a16:creationId xmlns:a16="http://schemas.microsoft.com/office/drawing/2014/main" id="{A991DC36-8127-BAB8-8F4F-D075A68D2C4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758403" y="3206225"/>
            <a:ext cx="6296455" cy="447016"/>
          </a:xfrm>
          <a:prstGeom prst="rect">
            <a:avLst/>
          </a:prstGeom>
          <a:solidFill>
            <a:srgbClr val="8DB3E2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UNESCO-IOC  Member States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9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3" ma:contentTypeDescription="Create a new document." ma:contentTypeScope="" ma:versionID="74e1ef4aae6cf2850603d7c57dbb4fc0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e1505770d08907f305e09b3411f99b99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  <xsd:element ref="ns2:Modifie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odifiedtime" ma:index="30" nillable="true" ma:displayName="Modified time" ma:format="DateTime" ma:internalName="Modifie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  <Modifiedtime xmlns="f8ef70f3-4e3d-42be-bd40-fbc1cacc1519" xsi:nil="true"/>
  </documentManagement>
</p:properties>
</file>

<file path=customXml/itemProps1.xml><?xml version="1.0" encoding="utf-8"?>
<ds:datastoreItem xmlns:ds="http://schemas.openxmlformats.org/officeDocument/2006/customXml" ds:itemID="{C293D199-721F-4414-8E72-AFB57678AE41}"/>
</file>

<file path=customXml/itemProps2.xml><?xml version="1.0" encoding="utf-8"?>
<ds:datastoreItem xmlns:ds="http://schemas.openxmlformats.org/officeDocument/2006/customXml" ds:itemID="{96470D79-4524-48F2-A2F4-C2DC80F1337F}"/>
</file>

<file path=customXml/itemProps3.xml><?xml version="1.0" encoding="utf-8"?>
<ds:datastoreItem xmlns:ds="http://schemas.openxmlformats.org/officeDocument/2006/customXml" ds:itemID="{BD9F91DF-8745-470E-B24C-B766B7BD28E5}"/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</TotalTime>
  <Words>2176</Words>
  <Application>Microsoft Office PowerPoint</Application>
  <PresentationFormat>Widescreen</PresentationFormat>
  <Paragraphs>387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Batang</vt:lpstr>
      <vt:lpstr>Gilroy</vt:lpstr>
      <vt:lpstr>MyriadPro-Bold</vt:lpstr>
      <vt:lpstr>Aptos</vt:lpstr>
      <vt:lpstr>Aptos Display</vt:lpstr>
      <vt:lpstr>Arial</vt:lpstr>
      <vt:lpstr>Arial Black</vt:lpstr>
      <vt:lpstr>Barlow Medium</vt:lpstr>
      <vt:lpstr>Calibri</vt:lpstr>
      <vt:lpstr>Gill Sans MT</vt:lpstr>
      <vt:lpstr>Gill Sans Nova</vt:lpstr>
      <vt:lpstr>Microsoft Sans Serif</vt:lpstr>
      <vt:lpstr>Segoe UI Symbol</vt:lpstr>
      <vt:lpstr>Tahoma</vt:lpstr>
      <vt:lpstr>Verdana</vt:lpstr>
      <vt:lpstr>Wingdings</vt:lpstr>
      <vt:lpstr>Office Theme</vt:lpstr>
      <vt:lpstr>9_Custom Design</vt:lpstr>
      <vt:lpstr>10_Custom Design</vt:lpstr>
      <vt:lpstr>1_Office Theme</vt:lpstr>
      <vt:lpstr>PowerPoint Presentation</vt:lpstr>
      <vt:lpstr>Coastal communities face significant risks and impacts from ocean-related hazards, including tsunamis</vt:lpstr>
      <vt:lpstr>PowerPoint Presentation</vt:lpstr>
      <vt:lpstr>PowerPoint Presentation</vt:lpstr>
      <vt:lpstr>We have gone a long way…</vt:lpstr>
      <vt:lpstr>GLOBAL TSUNAMI WARNING AND MITIGATION SYSTEM</vt:lpstr>
      <vt:lpstr>NEAMTWS</vt:lpstr>
      <vt:lpstr>PowerPoint Presentation</vt:lpstr>
      <vt:lpstr>PowerPoint Presentation</vt:lpstr>
      <vt:lpstr>PowerPoint Presentation</vt:lpstr>
      <vt:lpstr>IOC Tsunami Information Centers</vt:lpstr>
      <vt:lpstr>A Remarkable Journey of Progress because of International Cooperation and Coordination</vt:lpstr>
      <vt:lpstr>PowerPoint Presentation</vt:lpstr>
      <vt:lpstr>PowerPoint Presentation</vt:lpstr>
      <vt:lpstr>Transformation in the Global TEWS (2022) Aim: To significantly enhance the existing Global Tsunami Warning System   </vt:lpstr>
      <vt:lpstr>PowerPoint Presentation</vt:lpstr>
      <vt:lpstr>Tsunami Ready</vt:lpstr>
      <vt:lpstr>UN OCEAN DECADE TSUNAMI PROGRAMME:</vt:lpstr>
      <vt:lpstr>PowerPoint Presentation</vt:lpstr>
      <vt:lpstr>TRRP IMPLEMENTATION - NEAM REGION</vt:lpstr>
      <vt:lpstr>PowerPoint Presentation</vt:lpstr>
      <vt:lpstr>International Tsunami  Ready Coalition </vt:lpstr>
      <vt:lpstr>The Tsunami Ready Coalition  Collaboration and Cooperation </vt:lpstr>
      <vt:lpstr>Partners Increasing Investment contributing to  ODTP </vt:lpstr>
      <vt:lpstr>PowerPoint Presentation</vt:lpstr>
      <vt:lpstr> Performance  Monitoring and Tracking</vt:lpstr>
      <vt:lpstr>Global Tsunami  Early Warning and Mitigation System and ODTP Performance M  &amp; T Tool</vt:lpstr>
      <vt:lpstr>PowerPoint Presentation</vt:lpstr>
      <vt:lpstr>First Conference of the ODTP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Chang Seng, Denis</cp:lastModifiedBy>
  <cp:revision>204</cp:revision>
  <dcterms:created xsi:type="dcterms:W3CDTF">2025-03-03T09:41:17Z</dcterms:created>
  <dcterms:modified xsi:type="dcterms:W3CDTF">2025-07-01T13:10:42Z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2025-02-09T00:00:00Z</vt:filetime>
  </property>
  <property fmtid="{D5CDD505-2E9C-101B-9397-08002B2CF9AE}" pid="3" name="Creator">
    <vt:lpwstr>Acrobat PDFMaker 20 pour PowerPoint</vt:lpwstr>
  </property>
  <property fmtid="{D5CDD505-2E9C-101B-9397-08002B2CF9AE}" pid="4" name="LastSaved">
    <vt:filetime>2025-03-03T00:00:00Z</vt:filetime>
  </property>
  <property fmtid="{D5CDD505-2E9C-101B-9397-08002B2CF9AE}" pid="5" name="Producer">
    <vt:lpwstr>Adobe PDF Library 20.5.28</vt:lpwstr>
  </property>
  <property fmtid="{D5CDD505-2E9C-101B-9397-08002B2CF9AE}" pid="6" name="ContentTypeId">
    <vt:lpwstr>0x0101009354335BECF21B40B6CCFAE91E076EEB</vt:lpwstr>
  </property>
</Properties>
</file>