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ibre Franklin" panose="020B0604020202020204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Quattrocento Sans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627" autoAdjust="0"/>
  </p:normalViewPr>
  <p:slideViewPr>
    <p:cSldViewPr snapToGrid="0">
      <p:cViewPr varScale="1">
        <p:scale>
          <a:sx n="153" d="100"/>
          <a:sy n="153" d="100"/>
        </p:scale>
        <p:origin x="1332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15bfb7c26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" name="Google Shape;76;g315bfb7c26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15bfb7c269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315bfb7c269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5bfb7c269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315bfb7c269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15bfb7c269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315bfb7c269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15bfb7c269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315bfb7c269_0_7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g315bfb7c269_0_7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15bfb7c269_0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15bfb7c269_0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5bfb7c269_0_1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latin typeface="Libre Franklin"/>
                <a:ea typeface="Libre Franklin"/>
                <a:cs typeface="Libre Franklin"/>
                <a:sym typeface="Libre Franklin"/>
              </a:rPr>
              <a:t>Data is avbialgble either through the traditional GTS, but also through interoperable data services, thanks to the ERDDAP server.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4" name="Google Shape;204;g315bfb7c269_0_1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15bfb7c269_0_16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latin typeface="Libre Franklin"/>
                <a:ea typeface="Libre Franklin"/>
                <a:cs typeface="Libre Franklin"/>
                <a:sym typeface="Libre Franklin"/>
              </a:rPr>
              <a:t>Data is avbialgble either through the traditional GTS, but also through interoperable data services, thanks to the ERDDAP server.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0" name="Google Shape;250;g315bfb7c269_0_1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15bfb7c269_0_3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315bfb7c269_0_33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02" name="Google Shape;302;g315bfb7c269_0_33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15bfb7c269_0_33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315bfb7c26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15bfb7c269_0_1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15bfb7c269_0_1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endParaRPr dirty="0"/>
          </a:p>
        </p:txBody>
      </p:sp>
      <p:sp>
        <p:nvSpPr>
          <p:cNvPr id="85" name="Google Shape;85;g315bfb7c269_0_1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15bfb7c269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315bfb7c269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15bfb7c269_0_9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315bfb7c269_0_9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315bfb7c269_0_9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5bfb7c269_0_2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g315bfb7c269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5bfb7c269_0_6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g315bfb7c269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15bfb7c269_0_33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g315bfb7c269_0_3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5bfb7c269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315bfb7c269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15bfb7c269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315bfb7c269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1393200"/>
            <a:ext cx="9144000" cy="375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1025999" y="2092500"/>
            <a:ext cx="51576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025999" y="3447900"/>
            <a:ext cx="51576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54" name="Google Shape;54;p1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6000" y="432000"/>
            <a:ext cx="2227500" cy="62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7094765" y="867116"/>
            <a:ext cx="19767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b" anchorCtr="0">
            <a:noAutofit/>
          </a:bodyPr>
          <a:lstStyle>
            <a:lvl1pPr lvl="0" algn="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74AFDB"/>
              </a:buClr>
              <a:buSzPts val="1100"/>
              <a:buNone/>
              <a:defRPr sz="1400">
                <a:solidFill>
                  <a:srgbClr val="74AFD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153A"/>
              </a:buClr>
              <a:buSzPts val="800"/>
              <a:buNone/>
              <a:defRPr sz="11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153A"/>
              </a:buClr>
              <a:buSzPts val="800"/>
              <a:buNone/>
              <a:defRPr sz="1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153A"/>
              </a:buClr>
              <a:buSzPts val="700"/>
              <a:buNone/>
              <a:defRPr sz="9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153A"/>
              </a:buClr>
              <a:buSzPts val="700"/>
              <a:buNone/>
              <a:defRPr sz="9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6550090" y="1996815"/>
            <a:ext cx="25209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800"/>
              <a:buNone/>
              <a:defRPr sz="1100" i="0">
                <a:solidFill>
                  <a:srgbClr val="1F386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153A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153A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153A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153A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7086600" y="4849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0" y="485474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pic>
        <p:nvPicPr>
          <p:cNvPr id="60" name="Google Shape;60;p14" descr="A picture containing food, devic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8394" y="158306"/>
            <a:ext cx="953067" cy="57822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72003" y="867116"/>
            <a:ext cx="70227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300"/>
              <a:buFont typeface="Libre Franklin"/>
              <a:buNone/>
              <a:defRPr sz="3000" u="none" cap="small">
                <a:solidFill>
                  <a:srgbClr val="00153A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540544" y="972741"/>
            <a:ext cx="50112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de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8888/notebooks/Accessing_OCG_focal_ERDDAP.ipynb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iFd0b009GLztm0V4OIgrWWoLzHU6lqw/vie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ctrTitle"/>
          </p:nvPr>
        </p:nvSpPr>
        <p:spPr>
          <a:xfrm>
            <a:off x="649238" y="1808803"/>
            <a:ext cx="78456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700">
                <a:latin typeface="Calibri"/>
                <a:ea typeface="Calibri"/>
                <a:cs typeface="Calibri"/>
                <a:sym typeface="Calibri"/>
              </a:rPr>
              <a:t>Developing a GOOS Data and Metadata Hypernode through ERDDAP Federation</a:t>
            </a:r>
            <a:endParaRPr sz="5400"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766575" y="3785100"/>
            <a:ext cx="3905400" cy="1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4181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Joint Meeting of IQuOD/GTSPP/SOOP/XBT</a:t>
            </a:r>
            <a:endParaRPr/>
          </a:p>
          <a:p>
            <a:pPr marL="0" lvl="0" indent="0" algn="l" rtl="0">
              <a:lnSpc>
                <a:spcPct val="14181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November, 2024</a:t>
            </a:r>
            <a:endParaRPr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69706"/>
            <a:ext cx="4379608" cy="110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/>
        </p:nvSpPr>
        <p:spPr>
          <a:xfrm>
            <a:off x="4643956" y="3607067"/>
            <a:ext cx="34713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Kevin O’Brien	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UW/CICOES, NOAA/PMEL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GOOS OCG Vice-chair for Data and Information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6040" y="1090421"/>
            <a:ext cx="6398512" cy="323143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 txBox="1"/>
          <p:nvPr/>
        </p:nvSpPr>
        <p:spPr>
          <a:xfrm>
            <a:off x="244864" y="758599"/>
            <a:ext cx="2212800" cy="2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</a:t>
            </a:r>
            <a:br>
              <a:rPr lang="en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(ODIS)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6040" y="1090422"/>
            <a:ext cx="6398512" cy="323143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/>
          <p:nvPr/>
        </p:nvSpPr>
        <p:spPr>
          <a:xfrm>
            <a:off x="244864" y="758599"/>
            <a:ext cx="2212800" cy="2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</a:t>
            </a:r>
            <a:br>
              <a:rPr lang="en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(ODIS)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7"/>
          <p:cNvSpPr/>
          <p:nvPr/>
        </p:nvSpPr>
        <p:spPr>
          <a:xfrm>
            <a:off x="3667125" y="2310415"/>
            <a:ext cx="2009700" cy="73350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3625" y="95250"/>
            <a:ext cx="6687237" cy="460322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/>
          <p:nvPr/>
        </p:nvSpPr>
        <p:spPr>
          <a:xfrm>
            <a:off x="244864" y="758599"/>
            <a:ext cx="2212800" cy="2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</a:t>
            </a:r>
            <a:br>
              <a:rPr lang="en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(ODIS)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 descr="image"/>
          <p:cNvSpPr/>
          <p:nvPr/>
        </p:nvSpPr>
        <p:spPr>
          <a:xfrm>
            <a:off x="6305550" y="3105150"/>
            <a:ext cx="2535300" cy="25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9"/>
          <p:cNvSpPr txBox="1"/>
          <p:nvPr/>
        </p:nvSpPr>
        <p:spPr>
          <a:xfrm>
            <a:off x="246459" y="391268"/>
            <a:ext cx="5797200" cy="3924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could a cross-GOOS infrastructure look like?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9"/>
          <p:cNvSpPr txBox="1"/>
          <p:nvPr/>
        </p:nvSpPr>
        <p:spPr>
          <a:xfrm>
            <a:off x="3136274" y="2019725"/>
            <a:ext cx="1675800" cy="2847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GOOS/OCG ERDDAP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9"/>
          <p:cNvSpPr txBox="1"/>
          <p:nvPr/>
        </p:nvSpPr>
        <p:spPr>
          <a:xfrm>
            <a:off x="4024233" y="2884241"/>
            <a:ext cx="1030500" cy="2847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OceanOPS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9"/>
          <p:cNvSpPr txBox="1"/>
          <p:nvPr/>
        </p:nvSpPr>
        <p:spPr>
          <a:xfrm>
            <a:off x="5787254" y="1866735"/>
            <a:ext cx="774300" cy="4386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ODIS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9"/>
          <p:cNvSpPr txBox="1"/>
          <p:nvPr/>
        </p:nvSpPr>
        <p:spPr>
          <a:xfrm>
            <a:off x="7680800" y="2116007"/>
            <a:ext cx="597900" cy="2847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OBIS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9"/>
          <p:cNvSpPr txBox="1"/>
          <p:nvPr/>
        </p:nvSpPr>
        <p:spPr>
          <a:xfrm>
            <a:off x="5726017" y="3502402"/>
            <a:ext cx="1030500" cy="2847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GOOS RAs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p29"/>
          <p:cNvCxnSpPr/>
          <p:nvPr/>
        </p:nvCxnSpPr>
        <p:spPr>
          <a:xfrm>
            <a:off x="4060781" y="2364383"/>
            <a:ext cx="107700" cy="461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86" name="Google Shape;186;p29"/>
          <p:cNvCxnSpPr/>
          <p:nvPr/>
        </p:nvCxnSpPr>
        <p:spPr>
          <a:xfrm rot="10800000" flipH="1">
            <a:off x="5138933" y="2364405"/>
            <a:ext cx="587100" cy="54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7" name="Google Shape;187;p29"/>
          <p:cNvCxnSpPr/>
          <p:nvPr/>
        </p:nvCxnSpPr>
        <p:spPr>
          <a:xfrm>
            <a:off x="6756410" y="2136028"/>
            <a:ext cx="816900" cy="128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88" name="Google Shape;188;p29"/>
          <p:cNvCxnSpPr/>
          <p:nvPr/>
        </p:nvCxnSpPr>
        <p:spPr>
          <a:xfrm>
            <a:off x="4859316" y="2160890"/>
            <a:ext cx="820200" cy="6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9" name="Google Shape;189;p29"/>
          <p:cNvCxnSpPr/>
          <p:nvPr/>
        </p:nvCxnSpPr>
        <p:spPr>
          <a:xfrm rot="10800000">
            <a:off x="6190059" y="2476880"/>
            <a:ext cx="0" cy="876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90" name="Google Shape;190;p29"/>
          <p:cNvSpPr txBox="1"/>
          <p:nvPr/>
        </p:nvSpPr>
        <p:spPr>
          <a:xfrm>
            <a:off x="7565977" y="2980551"/>
            <a:ext cx="1199400" cy="2847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BioEco Portal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p29"/>
          <p:cNvCxnSpPr/>
          <p:nvPr/>
        </p:nvCxnSpPr>
        <p:spPr>
          <a:xfrm>
            <a:off x="6561534" y="2413139"/>
            <a:ext cx="948000" cy="5163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92" name="Google Shape;192;p29"/>
          <p:cNvSpPr txBox="1"/>
          <p:nvPr/>
        </p:nvSpPr>
        <p:spPr>
          <a:xfrm>
            <a:off x="246450" y="1727100"/>
            <a:ext cx="3175500" cy="22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Within GOOS, we will </a:t>
            </a:r>
            <a:b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harness the power of </a:t>
            </a:r>
            <a:b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ERDDAP to provide </a:t>
            </a:r>
            <a:b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easy federation of </a:t>
            </a:r>
            <a:b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distributed data nodes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ODIS seems well placed to act as the glue </a:t>
            </a:r>
            <a:b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between disparate systems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/>
          <p:nvPr/>
        </p:nvSpPr>
        <p:spPr>
          <a:xfrm>
            <a:off x="374700" y="303600"/>
            <a:ext cx="8713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en"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OCG Federated ERDDAP  - </a:t>
            </a:r>
            <a:r>
              <a:rPr lang="en" sz="2700" b="1">
                <a:solidFill>
                  <a:schemeClr val="accent1"/>
                </a:solidFill>
              </a:rPr>
              <a:t>integration</a:t>
            </a:r>
            <a:r>
              <a:rPr lang="en"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with WIS 2.0 </a:t>
            </a:r>
            <a:endParaRPr sz="27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4665850" y="2202375"/>
            <a:ext cx="4345800" cy="27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WIS 2.0</a:t>
            </a:r>
            <a:endParaRPr sz="1100"/>
          </a:p>
          <a:p>
            <a:pPr marL="342900" marR="0" lvl="1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1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… collaborative system of systems using Web-architecture and open standards to provide simple, timely and seamless sharing of trusted data and information …  </a:t>
            </a:r>
            <a:endParaRPr sz="1000"/>
          </a:p>
          <a:p>
            <a:pPr marL="444500" marR="0" lvl="1" indent="-184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Standards (OGC, W3C, IETF, …)</a:t>
            </a:r>
            <a:endParaRPr sz="1000"/>
          </a:p>
          <a:p>
            <a:pPr marL="444500" marR="0" lvl="1" indent="-184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 and Open Source tooling</a:t>
            </a:r>
            <a:endParaRPr sz="1000"/>
          </a:p>
          <a:p>
            <a:pPr marL="444500" marR="0" lvl="1" indent="-184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sharing through Web and real-time notifications with publication/subscription (Pub/Sub) protocols</a:t>
            </a:r>
            <a:endParaRPr sz="1000"/>
          </a:p>
          <a:p>
            <a:pPr marL="444500" marR="0" lvl="1" indent="-184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ready (turn-key solutions)</a:t>
            </a:r>
            <a:endParaRPr sz="1000"/>
          </a:p>
          <a:p>
            <a:pPr marL="444500" marR="0" lvl="1" indent="-184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APIs (Application Programming Interface)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595347" flipH="1">
            <a:off x="2391274" y="2493268"/>
            <a:ext cx="2581245" cy="166084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 txBox="1"/>
          <p:nvPr/>
        </p:nvSpPr>
        <p:spPr>
          <a:xfrm>
            <a:off x="70500" y="623200"/>
            <a:ext cx="5323800" cy="22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1963 </a:t>
            </a:r>
            <a:r>
              <a:rPr lang="en" sz="1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World Weather Watch</a:t>
            </a:r>
            <a:endParaRPr sz="120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" sz="1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1970s</a:t>
            </a:r>
            <a:r>
              <a:rPr lang="en" sz="1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Global Telecommunication System (GTS)</a:t>
            </a:r>
            <a:endParaRPr sz="120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" sz="1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2007</a:t>
            </a:r>
            <a:r>
              <a:rPr lang="en" sz="1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WMO Information System (WIS)</a:t>
            </a:r>
            <a:endParaRPr sz="120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rPr lang="en" sz="1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       2019</a:t>
            </a:r>
            <a:r>
              <a:rPr lang="en" sz="1600" b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WMO Reform (Earth System Approach)</a:t>
            </a:r>
            <a:endParaRPr sz="120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rPr lang="en" sz="1600" b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  <a:r>
              <a:rPr lang="en" sz="1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r>
              <a:rPr lang="en" sz="1600" b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WMO Unified Data Policy (Core, Recommended)</a:t>
            </a:r>
            <a:endParaRPr sz="1200"/>
          </a:p>
        </p:txBody>
      </p:sp>
      <p:sp>
        <p:nvSpPr>
          <p:cNvPr id="201" name="Google Shape;201;p30"/>
          <p:cNvSpPr txBox="1"/>
          <p:nvPr/>
        </p:nvSpPr>
        <p:spPr>
          <a:xfrm>
            <a:off x="257875" y="4517475"/>
            <a:ext cx="18189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Slide courtesy Tom Kralidis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1"/>
          <p:cNvPicPr preferRelativeResize="0"/>
          <p:nvPr/>
        </p:nvPicPr>
        <p:blipFill rotWithShape="1">
          <a:blip r:embed="rId3">
            <a:alphaModFix/>
          </a:blip>
          <a:srcRect t="10785" r="9633"/>
          <a:stretch/>
        </p:blipFill>
        <p:spPr>
          <a:xfrm>
            <a:off x="5451004" y="3335480"/>
            <a:ext cx="2736730" cy="146341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1"/>
          <p:cNvSpPr txBox="1"/>
          <p:nvPr/>
        </p:nvSpPr>
        <p:spPr>
          <a:xfrm>
            <a:off x="665025" y="187075"/>
            <a:ext cx="8332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GOOS </a:t>
            </a:r>
            <a:r>
              <a:rPr lang="en" sz="2700" b="1" i="0" u="none" strike="noStrike" cap="non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Open-GTS </a:t>
            </a:r>
            <a:r>
              <a:rPr lang="en" sz="27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 Exchange Workflow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1"/>
          <p:cNvSpPr/>
          <p:nvPr/>
        </p:nvSpPr>
        <p:spPr>
          <a:xfrm rot="-5400000">
            <a:off x="549809" y="1828552"/>
            <a:ext cx="1737300" cy="603300"/>
          </a:xfrm>
          <a:prstGeom prst="ellipse">
            <a:avLst/>
          </a:prstGeom>
          <a:solidFill>
            <a:srgbClr val="BAD1F6">
              <a:alpha val="4000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1"/>
          <p:cNvSpPr/>
          <p:nvPr/>
        </p:nvSpPr>
        <p:spPr>
          <a:xfrm rot="-5400000">
            <a:off x="1766699" y="1761277"/>
            <a:ext cx="606000" cy="606000"/>
          </a:xfrm>
          <a:prstGeom prst="ellipse">
            <a:avLst/>
          </a:prstGeom>
          <a:solidFill>
            <a:schemeClr val="accent1"/>
          </a:solidFill>
          <a:ln w="349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1"/>
          <p:cNvSpPr txBox="1"/>
          <p:nvPr/>
        </p:nvSpPr>
        <p:spPr>
          <a:xfrm>
            <a:off x="1855444" y="1850131"/>
            <a:ext cx="428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" tIns="9525" rIns="9525" bIns="95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ibre Franklin"/>
              <a:buNone/>
            </a:pPr>
            <a:r>
              <a:rPr lang="en" sz="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Platform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1"/>
          <p:cNvSpPr/>
          <p:nvPr/>
        </p:nvSpPr>
        <p:spPr>
          <a:xfrm rot="-5400000">
            <a:off x="1312072" y="2194895"/>
            <a:ext cx="606000" cy="606000"/>
          </a:xfrm>
          <a:prstGeom prst="ellipse">
            <a:avLst/>
          </a:prstGeom>
          <a:solidFill>
            <a:schemeClr val="accent1"/>
          </a:solidFill>
          <a:ln w="349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1"/>
          <p:cNvSpPr txBox="1"/>
          <p:nvPr/>
        </p:nvSpPr>
        <p:spPr>
          <a:xfrm>
            <a:off x="1339248" y="2283800"/>
            <a:ext cx="4899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" tIns="9525" rIns="9525" bIns="95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ibre Franklin"/>
              <a:buNone/>
            </a:pPr>
            <a:r>
              <a:rPr lang="en" sz="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Platform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1"/>
          <p:cNvSpPr/>
          <p:nvPr/>
        </p:nvSpPr>
        <p:spPr>
          <a:xfrm rot="-5400000">
            <a:off x="1165557" y="1575440"/>
            <a:ext cx="606000" cy="606000"/>
          </a:xfrm>
          <a:prstGeom prst="ellipse">
            <a:avLst/>
          </a:prstGeom>
          <a:solidFill>
            <a:schemeClr val="accent1"/>
          </a:solidFill>
          <a:ln w="349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1254300" y="1664300"/>
            <a:ext cx="4899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" tIns="9525" rIns="9525" bIns="95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ibre Franklin"/>
              <a:buNone/>
            </a:pPr>
            <a:r>
              <a:rPr lang="en" sz="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Platform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1"/>
          <p:cNvSpPr/>
          <p:nvPr/>
        </p:nvSpPr>
        <p:spPr>
          <a:xfrm rot="-5400000">
            <a:off x="854209" y="1386695"/>
            <a:ext cx="1885200" cy="150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84" y="34175"/>
                </a:moveTo>
                <a:lnTo>
                  <a:pt x="584" y="34175"/>
                </a:lnTo>
                <a:cubicBezTo>
                  <a:pt x="-2679" y="22567"/>
                  <a:pt x="7879" y="11072"/>
                  <a:pt x="27615" y="4745"/>
                </a:cubicBezTo>
                <a:cubicBezTo>
                  <a:pt x="47351" y="-1582"/>
                  <a:pt x="72649" y="-1582"/>
                  <a:pt x="92385" y="4745"/>
                </a:cubicBezTo>
                <a:cubicBezTo>
                  <a:pt x="112121" y="11072"/>
                  <a:pt x="122679" y="22567"/>
                  <a:pt x="119416" y="34175"/>
                </a:cubicBezTo>
                <a:lnTo>
                  <a:pt x="74854" y="113544"/>
                </a:lnTo>
                <a:cubicBezTo>
                  <a:pt x="73813" y="117246"/>
                  <a:pt x="67478" y="120000"/>
                  <a:pt x="60000" y="120000"/>
                </a:cubicBezTo>
                <a:cubicBezTo>
                  <a:pt x="52522" y="120000"/>
                  <a:pt x="46187" y="117246"/>
                  <a:pt x="45146" y="113544"/>
                </a:cubicBezTo>
                <a:close/>
                <a:moveTo>
                  <a:pt x="4800" y="30000"/>
                </a:moveTo>
                <a:lnTo>
                  <a:pt x="4800" y="30000"/>
                </a:lnTo>
                <a:cubicBezTo>
                  <a:pt x="4800" y="43255"/>
                  <a:pt x="29514" y="54000"/>
                  <a:pt x="60000" y="54000"/>
                </a:cubicBezTo>
                <a:cubicBezTo>
                  <a:pt x="90486" y="54000"/>
                  <a:pt x="115200" y="43255"/>
                  <a:pt x="115200" y="30000"/>
                </a:cubicBezTo>
                <a:cubicBezTo>
                  <a:pt x="115200" y="16745"/>
                  <a:pt x="90486" y="6000"/>
                  <a:pt x="60000" y="6000"/>
                </a:cubicBezTo>
                <a:cubicBezTo>
                  <a:pt x="29514" y="6000"/>
                  <a:pt x="4800" y="16745"/>
                  <a:pt x="4800" y="30000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1"/>
          <p:cNvSpPr/>
          <p:nvPr/>
        </p:nvSpPr>
        <p:spPr>
          <a:xfrm rot="-5400000">
            <a:off x="2812314" y="1863338"/>
            <a:ext cx="208200" cy="552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4925" cap="flat" cmpd="sng">
            <a:solidFill>
              <a:srgbClr val="006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7" name="Google Shape;217;p31"/>
          <p:cNvSpPr/>
          <p:nvPr/>
        </p:nvSpPr>
        <p:spPr>
          <a:xfrm rot="-5400000">
            <a:off x="4300502" y="1903388"/>
            <a:ext cx="208200" cy="472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4925" cap="flat" cmpd="sng">
            <a:solidFill>
              <a:srgbClr val="006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18" name="Google Shape;218;p31"/>
          <p:cNvGrpSpPr/>
          <p:nvPr/>
        </p:nvGrpSpPr>
        <p:grpSpPr>
          <a:xfrm>
            <a:off x="4752885" y="1692438"/>
            <a:ext cx="698035" cy="894281"/>
            <a:chOff x="1694594" y="1296538"/>
            <a:chExt cx="1735541" cy="1737817"/>
          </a:xfrm>
        </p:grpSpPr>
        <p:sp>
          <p:nvSpPr>
            <p:cNvPr id="219" name="Google Shape;219;p31"/>
            <p:cNvSpPr/>
            <p:nvPr/>
          </p:nvSpPr>
          <p:spPr>
            <a:xfrm>
              <a:off x="1710517" y="2488444"/>
              <a:ext cx="1719618" cy="545911"/>
            </a:xfrm>
            <a:prstGeom prst="flowChartMagneticDisk">
              <a:avLst/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31"/>
            <p:cNvSpPr/>
            <p:nvPr/>
          </p:nvSpPr>
          <p:spPr>
            <a:xfrm rot="10800000">
              <a:off x="1710514" y="2324668"/>
              <a:ext cx="1719618" cy="259312"/>
            </a:xfrm>
            <a:prstGeom prst="flowChartMagneticDisk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31"/>
            <p:cNvSpPr/>
            <p:nvPr/>
          </p:nvSpPr>
          <p:spPr>
            <a:xfrm>
              <a:off x="1708244" y="1912964"/>
              <a:ext cx="1719618" cy="545911"/>
            </a:xfrm>
            <a:prstGeom prst="flowChartMagneticDisk">
              <a:avLst/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31"/>
            <p:cNvSpPr/>
            <p:nvPr/>
          </p:nvSpPr>
          <p:spPr>
            <a:xfrm rot="10800000">
              <a:off x="1708242" y="1749186"/>
              <a:ext cx="1719618" cy="259312"/>
            </a:xfrm>
            <a:prstGeom prst="flowChartMagneticDisk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31"/>
            <p:cNvSpPr/>
            <p:nvPr/>
          </p:nvSpPr>
          <p:spPr>
            <a:xfrm>
              <a:off x="1694594" y="1296538"/>
              <a:ext cx="1719618" cy="545911"/>
            </a:xfrm>
            <a:prstGeom prst="flowChartMagneticDisk">
              <a:avLst/>
            </a:prstGeom>
            <a:solidFill>
              <a:srgbClr val="4472C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31"/>
            <p:cNvSpPr/>
            <p:nvPr/>
          </p:nvSpPr>
          <p:spPr>
            <a:xfrm>
              <a:off x="2084832" y="2084832"/>
              <a:ext cx="274200" cy="2742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49ED0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31"/>
            <p:cNvSpPr/>
            <p:nvPr/>
          </p:nvSpPr>
          <p:spPr>
            <a:xfrm>
              <a:off x="2441448" y="2081287"/>
              <a:ext cx="274200" cy="2742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FF99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2084832" y="2606040"/>
              <a:ext cx="274200" cy="2742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49ED0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2085832" y="1523999"/>
              <a:ext cx="274200" cy="2742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49ED0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31"/>
            <p:cNvSpPr/>
            <p:nvPr/>
          </p:nvSpPr>
          <p:spPr>
            <a:xfrm>
              <a:off x="2441448" y="2604454"/>
              <a:ext cx="274200" cy="2742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49ED0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31"/>
            <p:cNvSpPr/>
            <p:nvPr/>
          </p:nvSpPr>
          <p:spPr>
            <a:xfrm>
              <a:off x="2445224" y="1527048"/>
              <a:ext cx="274200" cy="2742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49ED0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0" name="Google Shape;230;p31" descr="d"/>
          <p:cNvPicPr preferRelativeResize="0"/>
          <p:nvPr/>
        </p:nvPicPr>
        <p:blipFill rotWithShape="1">
          <a:blip r:embed="rId4">
            <a:alphaModFix/>
          </a:blip>
          <a:srcRect l="26537" t="22428" r="27493" b="38969"/>
          <a:stretch/>
        </p:blipFill>
        <p:spPr>
          <a:xfrm>
            <a:off x="7365374" y="1616062"/>
            <a:ext cx="1439566" cy="105513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1" name="Google Shape;231;p31"/>
          <p:cNvSpPr/>
          <p:nvPr/>
        </p:nvSpPr>
        <p:spPr>
          <a:xfrm rot="-5400000">
            <a:off x="5614952" y="1903388"/>
            <a:ext cx="208200" cy="472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4925" cap="flat" cmpd="sng">
            <a:solidFill>
              <a:srgbClr val="006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2" name="Google Shape;232;p31"/>
          <p:cNvSpPr/>
          <p:nvPr/>
        </p:nvSpPr>
        <p:spPr>
          <a:xfrm rot="-5400000">
            <a:off x="6929402" y="1903388"/>
            <a:ext cx="208200" cy="472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4925" cap="flat" cmpd="sng">
            <a:solidFill>
              <a:srgbClr val="006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3" name="Google Shape;233;p31"/>
          <p:cNvSpPr/>
          <p:nvPr/>
        </p:nvSpPr>
        <p:spPr>
          <a:xfrm rot="-2878924">
            <a:off x="5123495" y="2581591"/>
            <a:ext cx="207959" cy="472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4925" cap="flat" cmpd="sng">
            <a:solidFill>
              <a:srgbClr val="006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4" name="Google Shape;234;p31"/>
          <p:cNvSpPr txBox="1"/>
          <p:nvPr/>
        </p:nvSpPr>
        <p:spPr>
          <a:xfrm>
            <a:off x="2598169" y="2140050"/>
            <a:ext cx="698100" cy="2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SFTP</a:t>
            </a:r>
            <a:endParaRPr sz="13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5" name="Google Shape;235;p31"/>
          <p:cNvSpPr txBox="1"/>
          <p:nvPr/>
        </p:nvSpPr>
        <p:spPr>
          <a:xfrm>
            <a:off x="4671413" y="2243588"/>
            <a:ext cx="898800" cy="280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ERDDAP*</a:t>
            </a:r>
            <a:endParaRPr sz="13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6" name="Google Shape;236;p31"/>
          <p:cNvSpPr/>
          <p:nvPr/>
        </p:nvSpPr>
        <p:spPr>
          <a:xfrm>
            <a:off x="5931844" y="1827056"/>
            <a:ext cx="898884" cy="626724"/>
          </a:xfrm>
          <a:prstGeom prst="cloud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1"/>
          <p:cNvSpPr txBox="1"/>
          <p:nvPr/>
        </p:nvSpPr>
        <p:spPr>
          <a:xfrm>
            <a:off x="5797547" y="1909238"/>
            <a:ext cx="1179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Harvest and encode</a:t>
            </a:r>
            <a:endParaRPr sz="11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7663031" y="1225388"/>
            <a:ext cx="686100" cy="346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GTS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9" name="Google Shape;239;p31"/>
          <p:cNvSpPr txBox="1"/>
          <p:nvPr/>
        </p:nvSpPr>
        <p:spPr>
          <a:xfrm>
            <a:off x="5670966" y="1230197"/>
            <a:ext cx="1325100" cy="346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NOAA/NDBC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0" name="Google Shape;240;p31"/>
          <p:cNvSpPr/>
          <p:nvPr/>
        </p:nvSpPr>
        <p:spPr>
          <a:xfrm>
            <a:off x="3253063" y="1761375"/>
            <a:ext cx="740588" cy="605925"/>
          </a:xfrm>
          <a:prstGeom prst="flowChartMagneticDisk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3355219" y="1175963"/>
            <a:ext cx="1397700" cy="346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NOAA/PMEL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3173925" y="1896910"/>
            <a:ext cx="8988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Local storage</a:t>
            </a:r>
            <a:endParaRPr sz="13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3800260" y="2070975"/>
            <a:ext cx="166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4" name="Google Shape;244;p31"/>
          <p:cNvSpPr txBox="1"/>
          <p:nvPr/>
        </p:nvSpPr>
        <p:spPr>
          <a:xfrm>
            <a:off x="2886722" y="2377378"/>
            <a:ext cx="1758300" cy="55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</a:t>
            </a: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S</a:t>
            </a: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upports many data formats</a:t>
            </a:r>
            <a:endParaRPr sz="12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45" name="Google Shape;245;p31"/>
          <p:cNvPicPr preferRelativeResize="0"/>
          <p:nvPr/>
        </p:nvPicPr>
        <p:blipFill rotWithShape="1">
          <a:blip r:embed="rId5">
            <a:alphaModFix/>
          </a:blip>
          <a:srcRect l="1787" t="8492" b="3324"/>
          <a:stretch/>
        </p:blipFill>
        <p:spPr>
          <a:xfrm>
            <a:off x="97294" y="4510631"/>
            <a:ext cx="1480106" cy="55348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1"/>
          <p:cNvSpPr txBox="1"/>
          <p:nvPr/>
        </p:nvSpPr>
        <p:spPr>
          <a:xfrm>
            <a:off x="573281" y="724257"/>
            <a:ext cx="8603700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Open-GTS currently uses the GTS for exchanging data in near real-time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1"/>
          <p:cNvSpPr txBox="1"/>
          <p:nvPr/>
        </p:nvSpPr>
        <p:spPr>
          <a:xfrm>
            <a:off x="2446331" y="3369675"/>
            <a:ext cx="2874300" cy="1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the ERDDAP data/metadata endpoints are available to the public.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/>
          <p:nvPr/>
        </p:nvSpPr>
        <p:spPr>
          <a:xfrm>
            <a:off x="5744625" y="1655606"/>
            <a:ext cx="1086048" cy="894240"/>
          </a:xfrm>
          <a:prstGeom prst="cloud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2"/>
          <p:cNvSpPr/>
          <p:nvPr/>
        </p:nvSpPr>
        <p:spPr>
          <a:xfrm rot="-5400000">
            <a:off x="5139600" y="1692938"/>
            <a:ext cx="208200" cy="893100"/>
          </a:xfrm>
          <a:prstGeom prst="downArrow">
            <a:avLst>
              <a:gd name="adj1" fmla="val 11532"/>
              <a:gd name="adj2" fmla="val 50000"/>
            </a:avLst>
          </a:prstGeom>
          <a:solidFill>
            <a:schemeClr val="accent1"/>
          </a:solidFill>
          <a:ln w="34925" cap="flat" cmpd="sng">
            <a:solidFill>
              <a:srgbClr val="006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4" name="Google Shape;254;p32"/>
          <p:cNvSpPr/>
          <p:nvPr/>
        </p:nvSpPr>
        <p:spPr>
          <a:xfrm rot="-5400000">
            <a:off x="549809" y="1828552"/>
            <a:ext cx="1737300" cy="603300"/>
          </a:xfrm>
          <a:prstGeom prst="ellipse">
            <a:avLst/>
          </a:prstGeom>
          <a:solidFill>
            <a:srgbClr val="BAD1F6">
              <a:alpha val="4000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2"/>
          <p:cNvSpPr/>
          <p:nvPr/>
        </p:nvSpPr>
        <p:spPr>
          <a:xfrm rot="-5400000">
            <a:off x="1766699" y="1761277"/>
            <a:ext cx="606000" cy="606000"/>
          </a:xfrm>
          <a:prstGeom prst="ellipse">
            <a:avLst/>
          </a:prstGeom>
          <a:solidFill>
            <a:schemeClr val="accent1"/>
          </a:solidFill>
          <a:ln w="349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2"/>
          <p:cNvSpPr txBox="1"/>
          <p:nvPr/>
        </p:nvSpPr>
        <p:spPr>
          <a:xfrm>
            <a:off x="1855444" y="1850131"/>
            <a:ext cx="428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" tIns="9525" rIns="9525" bIns="95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ibre Franklin"/>
              <a:buNone/>
            </a:pPr>
            <a:r>
              <a:rPr lang="en" sz="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Platform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2"/>
          <p:cNvSpPr/>
          <p:nvPr/>
        </p:nvSpPr>
        <p:spPr>
          <a:xfrm rot="-5400000">
            <a:off x="1312072" y="2194895"/>
            <a:ext cx="606000" cy="606000"/>
          </a:xfrm>
          <a:prstGeom prst="ellipse">
            <a:avLst/>
          </a:prstGeom>
          <a:solidFill>
            <a:schemeClr val="accent1"/>
          </a:solidFill>
          <a:ln w="349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1379824" y="2283700"/>
            <a:ext cx="4476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" tIns="9525" rIns="9525" bIns="95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ibre Franklin"/>
              <a:buNone/>
            </a:pPr>
            <a:r>
              <a:rPr lang="en" sz="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Platform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2"/>
          <p:cNvSpPr/>
          <p:nvPr/>
        </p:nvSpPr>
        <p:spPr>
          <a:xfrm rot="-5400000">
            <a:off x="1165557" y="1575440"/>
            <a:ext cx="606000" cy="606000"/>
          </a:xfrm>
          <a:prstGeom prst="ellipse">
            <a:avLst/>
          </a:prstGeom>
          <a:solidFill>
            <a:schemeClr val="accent1"/>
          </a:solidFill>
          <a:ln w="349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2"/>
          <p:cNvSpPr txBox="1"/>
          <p:nvPr/>
        </p:nvSpPr>
        <p:spPr>
          <a:xfrm>
            <a:off x="1206599" y="1664300"/>
            <a:ext cx="5523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" tIns="9525" rIns="9525" bIns="95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ibre Franklin"/>
              <a:buNone/>
            </a:pPr>
            <a:r>
              <a:rPr lang="en" sz="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Platform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2"/>
          <p:cNvSpPr/>
          <p:nvPr/>
        </p:nvSpPr>
        <p:spPr>
          <a:xfrm rot="-5400000">
            <a:off x="854209" y="1386695"/>
            <a:ext cx="1885200" cy="150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84" y="34175"/>
                </a:moveTo>
                <a:lnTo>
                  <a:pt x="584" y="34175"/>
                </a:lnTo>
                <a:cubicBezTo>
                  <a:pt x="-2679" y="22567"/>
                  <a:pt x="7879" y="11072"/>
                  <a:pt x="27615" y="4745"/>
                </a:cubicBezTo>
                <a:cubicBezTo>
                  <a:pt x="47351" y="-1582"/>
                  <a:pt x="72649" y="-1582"/>
                  <a:pt x="92385" y="4745"/>
                </a:cubicBezTo>
                <a:cubicBezTo>
                  <a:pt x="112121" y="11072"/>
                  <a:pt x="122679" y="22567"/>
                  <a:pt x="119416" y="34175"/>
                </a:cubicBezTo>
                <a:lnTo>
                  <a:pt x="74854" y="113544"/>
                </a:lnTo>
                <a:cubicBezTo>
                  <a:pt x="73813" y="117246"/>
                  <a:pt x="67478" y="120000"/>
                  <a:pt x="60000" y="120000"/>
                </a:cubicBezTo>
                <a:cubicBezTo>
                  <a:pt x="52522" y="120000"/>
                  <a:pt x="46187" y="117246"/>
                  <a:pt x="45146" y="113544"/>
                </a:cubicBezTo>
                <a:close/>
                <a:moveTo>
                  <a:pt x="4800" y="30000"/>
                </a:moveTo>
                <a:lnTo>
                  <a:pt x="4800" y="30000"/>
                </a:lnTo>
                <a:cubicBezTo>
                  <a:pt x="4800" y="43255"/>
                  <a:pt x="29514" y="54000"/>
                  <a:pt x="60000" y="54000"/>
                </a:cubicBezTo>
                <a:cubicBezTo>
                  <a:pt x="90486" y="54000"/>
                  <a:pt x="115200" y="43255"/>
                  <a:pt x="115200" y="30000"/>
                </a:cubicBezTo>
                <a:cubicBezTo>
                  <a:pt x="115200" y="16745"/>
                  <a:pt x="90486" y="6000"/>
                  <a:pt x="60000" y="6000"/>
                </a:cubicBezTo>
                <a:cubicBezTo>
                  <a:pt x="29514" y="6000"/>
                  <a:pt x="4800" y="16745"/>
                  <a:pt x="4800" y="30000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2"/>
          <p:cNvSpPr/>
          <p:nvPr/>
        </p:nvSpPr>
        <p:spPr>
          <a:xfrm rot="-5400000">
            <a:off x="2812314" y="1863338"/>
            <a:ext cx="208200" cy="552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4925" cap="flat" cmpd="sng">
            <a:solidFill>
              <a:srgbClr val="006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3" name="Google Shape;263;p32"/>
          <p:cNvSpPr/>
          <p:nvPr/>
        </p:nvSpPr>
        <p:spPr>
          <a:xfrm rot="-5400000">
            <a:off x="4129052" y="1903388"/>
            <a:ext cx="208200" cy="472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4925" cap="flat" cmpd="sng">
            <a:solidFill>
              <a:srgbClr val="006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64" name="Google Shape;264;p32"/>
          <p:cNvGrpSpPr/>
          <p:nvPr/>
        </p:nvGrpSpPr>
        <p:grpSpPr>
          <a:xfrm>
            <a:off x="4524285" y="1692438"/>
            <a:ext cx="698035" cy="894281"/>
            <a:chOff x="1694594" y="1296538"/>
            <a:chExt cx="1735541" cy="1737817"/>
          </a:xfrm>
        </p:grpSpPr>
        <p:sp>
          <p:nvSpPr>
            <p:cNvPr id="265" name="Google Shape;265;p32"/>
            <p:cNvSpPr/>
            <p:nvPr/>
          </p:nvSpPr>
          <p:spPr>
            <a:xfrm>
              <a:off x="1710517" y="2488444"/>
              <a:ext cx="1719618" cy="545911"/>
            </a:xfrm>
            <a:prstGeom prst="flowChartMagneticDisk">
              <a:avLst/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32"/>
            <p:cNvSpPr/>
            <p:nvPr/>
          </p:nvSpPr>
          <p:spPr>
            <a:xfrm rot="10800000">
              <a:off x="1710514" y="2324668"/>
              <a:ext cx="1719618" cy="259312"/>
            </a:xfrm>
            <a:prstGeom prst="flowChartMagneticDisk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1708244" y="1912964"/>
              <a:ext cx="1719618" cy="545911"/>
            </a:xfrm>
            <a:prstGeom prst="flowChartMagneticDisk">
              <a:avLst/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32"/>
            <p:cNvSpPr/>
            <p:nvPr/>
          </p:nvSpPr>
          <p:spPr>
            <a:xfrm rot="10800000">
              <a:off x="1708242" y="1749186"/>
              <a:ext cx="1719618" cy="259312"/>
            </a:xfrm>
            <a:prstGeom prst="flowChartMagneticDisk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1694594" y="1296538"/>
              <a:ext cx="1719618" cy="545911"/>
            </a:xfrm>
            <a:prstGeom prst="flowChartMagneticDisk">
              <a:avLst/>
            </a:prstGeom>
            <a:solidFill>
              <a:srgbClr val="4472C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2084832" y="2084832"/>
              <a:ext cx="274200" cy="2742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49ED0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2441448" y="2081287"/>
              <a:ext cx="274200" cy="2742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FF99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2084832" y="2606040"/>
              <a:ext cx="274200" cy="2742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49ED0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2085832" y="1523999"/>
              <a:ext cx="274200" cy="2742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49ED0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2441448" y="2604454"/>
              <a:ext cx="274200" cy="2742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49ED0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2445224" y="1527048"/>
              <a:ext cx="274200" cy="2742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49ED0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32"/>
          <p:cNvSpPr txBox="1"/>
          <p:nvPr/>
        </p:nvSpPr>
        <p:spPr>
          <a:xfrm>
            <a:off x="2598169" y="2140050"/>
            <a:ext cx="698100" cy="2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SFTP</a:t>
            </a:r>
            <a:endParaRPr sz="13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7" name="Google Shape;277;p32"/>
          <p:cNvSpPr txBox="1"/>
          <p:nvPr/>
        </p:nvSpPr>
        <p:spPr>
          <a:xfrm>
            <a:off x="4442813" y="2300738"/>
            <a:ext cx="898800" cy="280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ERDDAP*</a:t>
            </a:r>
            <a:endParaRPr sz="13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8" name="Google Shape;278;p32"/>
          <p:cNvSpPr txBox="1"/>
          <p:nvPr/>
        </p:nvSpPr>
        <p:spPr>
          <a:xfrm>
            <a:off x="5683247" y="1909238"/>
            <a:ext cx="1179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latin typeface="Libre Franklin"/>
                <a:ea typeface="Libre Franklin"/>
                <a:cs typeface="Libre Franklin"/>
                <a:sym typeface="Libre Franklin"/>
              </a:rPr>
              <a:t>Pub/sub</a:t>
            </a:r>
            <a:endParaRPr sz="11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latin typeface="Libre Franklin"/>
                <a:ea typeface="Libre Franklin"/>
                <a:cs typeface="Libre Franklin"/>
                <a:sym typeface="Libre Franklin"/>
              </a:rPr>
              <a:t>broker</a:t>
            </a:r>
            <a:endParaRPr sz="11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9" name="Google Shape;279;p32"/>
          <p:cNvSpPr/>
          <p:nvPr/>
        </p:nvSpPr>
        <p:spPr>
          <a:xfrm>
            <a:off x="3253063" y="1761375"/>
            <a:ext cx="740588" cy="605925"/>
          </a:xfrm>
          <a:prstGeom prst="flowChartMagneticDisk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2"/>
          <p:cNvSpPr txBox="1"/>
          <p:nvPr/>
        </p:nvSpPr>
        <p:spPr>
          <a:xfrm>
            <a:off x="3173925" y="1896910"/>
            <a:ext cx="8988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Local storage</a:t>
            </a:r>
            <a:endParaRPr sz="13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1" name="Google Shape;281;p32"/>
          <p:cNvSpPr txBox="1"/>
          <p:nvPr/>
        </p:nvSpPr>
        <p:spPr>
          <a:xfrm>
            <a:off x="3800260" y="2070975"/>
            <a:ext cx="166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2" name="Google Shape;282;p32"/>
          <p:cNvSpPr txBox="1"/>
          <p:nvPr/>
        </p:nvSpPr>
        <p:spPr>
          <a:xfrm>
            <a:off x="2658122" y="2491678"/>
            <a:ext cx="1758300" cy="55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</a:t>
            </a: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S</a:t>
            </a: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upports many data formats</a:t>
            </a:r>
            <a:endParaRPr sz="12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83" name="Google Shape;283;p32"/>
          <p:cNvPicPr preferRelativeResize="0"/>
          <p:nvPr/>
        </p:nvPicPr>
        <p:blipFill rotWithShape="1">
          <a:blip r:embed="rId3">
            <a:alphaModFix/>
          </a:blip>
          <a:srcRect l="1787" t="8492" b="3324"/>
          <a:stretch/>
        </p:blipFill>
        <p:spPr>
          <a:xfrm>
            <a:off x="97294" y="4510631"/>
            <a:ext cx="1480106" cy="55348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2"/>
          <p:cNvSpPr txBox="1"/>
          <p:nvPr/>
        </p:nvSpPr>
        <p:spPr>
          <a:xfrm>
            <a:off x="685800" y="228600"/>
            <a:ext cx="6206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1" i="0" u="none" strike="noStrike" cap="non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Open-GTS, WMO and WIS 2.0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1125" y="942563"/>
            <a:ext cx="472275" cy="63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9413" y="1978313"/>
            <a:ext cx="472275" cy="63294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2"/>
          <p:cNvSpPr txBox="1"/>
          <p:nvPr/>
        </p:nvSpPr>
        <p:spPr>
          <a:xfrm>
            <a:off x="5165250" y="1827338"/>
            <a:ext cx="740700" cy="2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ibre Franklin"/>
                <a:ea typeface="Libre Franklin"/>
                <a:cs typeface="Libre Franklin"/>
                <a:sym typeface="Libre Franklin"/>
              </a:rPr>
              <a:t>Publish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8" name="Google Shape;288;p32"/>
          <p:cNvSpPr/>
          <p:nvPr/>
        </p:nvSpPr>
        <p:spPr>
          <a:xfrm rot="-7440648">
            <a:off x="7179643" y="1181481"/>
            <a:ext cx="208099" cy="1066038"/>
          </a:xfrm>
          <a:prstGeom prst="downArrow">
            <a:avLst>
              <a:gd name="adj1" fmla="val 11532"/>
              <a:gd name="adj2" fmla="val 50000"/>
            </a:avLst>
          </a:prstGeom>
          <a:solidFill>
            <a:schemeClr val="accent1"/>
          </a:solidFill>
          <a:ln w="34925" cap="flat" cmpd="sng">
            <a:solidFill>
              <a:srgbClr val="006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9" name="Google Shape;289;p32"/>
          <p:cNvSpPr/>
          <p:nvPr/>
        </p:nvSpPr>
        <p:spPr>
          <a:xfrm rot="-5002622">
            <a:off x="7336791" y="1667321"/>
            <a:ext cx="208089" cy="1066119"/>
          </a:xfrm>
          <a:prstGeom prst="downArrow">
            <a:avLst>
              <a:gd name="adj1" fmla="val 11532"/>
              <a:gd name="adj2" fmla="val 50000"/>
            </a:avLst>
          </a:prstGeom>
          <a:solidFill>
            <a:schemeClr val="accent1"/>
          </a:solidFill>
          <a:ln w="34925" cap="flat" cmpd="sng">
            <a:solidFill>
              <a:srgbClr val="006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0" name="Google Shape;290;p32"/>
          <p:cNvSpPr/>
          <p:nvPr/>
        </p:nvSpPr>
        <p:spPr>
          <a:xfrm rot="3401954">
            <a:off x="7129077" y="914080"/>
            <a:ext cx="208184" cy="1066041"/>
          </a:xfrm>
          <a:prstGeom prst="downArrow">
            <a:avLst>
              <a:gd name="adj1" fmla="val 11532"/>
              <a:gd name="adj2" fmla="val 50000"/>
            </a:avLst>
          </a:prstGeom>
          <a:solidFill>
            <a:schemeClr val="accent1"/>
          </a:solidFill>
          <a:ln w="34925" cap="flat" cmpd="sng">
            <a:solidFill>
              <a:srgbClr val="006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1" name="Google Shape;291;p32"/>
          <p:cNvSpPr/>
          <p:nvPr/>
        </p:nvSpPr>
        <p:spPr>
          <a:xfrm rot="6017405">
            <a:off x="7268600" y="1882410"/>
            <a:ext cx="208249" cy="1066014"/>
          </a:xfrm>
          <a:prstGeom prst="downArrow">
            <a:avLst>
              <a:gd name="adj1" fmla="val 11532"/>
              <a:gd name="adj2" fmla="val 50000"/>
            </a:avLst>
          </a:prstGeom>
          <a:solidFill>
            <a:schemeClr val="accent1"/>
          </a:solidFill>
          <a:ln w="34925" cap="flat" cmpd="sng">
            <a:solidFill>
              <a:srgbClr val="006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2" name="Google Shape;292;p32"/>
          <p:cNvSpPr txBox="1"/>
          <p:nvPr/>
        </p:nvSpPr>
        <p:spPr>
          <a:xfrm rot="-2103138">
            <a:off x="6730842" y="1072352"/>
            <a:ext cx="1004485" cy="20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ibre Franklin"/>
                <a:ea typeface="Libre Franklin"/>
                <a:cs typeface="Libre Franklin"/>
                <a:sym typeface="Libre Franklin"/>
              </a:rPr>
              <a:t>Subscribe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3" name="Google Shape;293;p32"/>
          <p:cNvSpPr txBox="1"/>
          <p:nvPr/>
        </p:nvSpPr>
        <p:spPr>
          <a:xfrm rot="575503">
            <a:off x="6938392" y="2467730"/>
            <a:ext cx="1004645" cy="20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ibre Franklin"/>
                <a:ea typeface="Libre Franklin"/>
                <a:cs typeface="Libre Franklin"/>
                <a:sym typeface="Libre Franklin"/>
              </a:rPr>
              <a:t>Subscribe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 rot="496517">
            <a:off x="7040960" y="1960300"/>
            <a:ext cx="1004661" cy="2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ibre Franklin"/>
                <a:ea typeface="Libre Franklin"/>
                <a:cs typeface="Libre Franklin"/>
                <a:sym typeface="Libre Franklin"/>
              </a:rPr>
              <a:t>Retrieve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5" name="Google Shape;295;p32"/>
          <p:cNvSpPr txBox="1"/>
          <p:nvPr/>
        </p:nvSpPr>
        <p:spPr>
          <a:xfrm rot="-1930007">
            <a:off x="6843553" y="1372186"/>
            <a:ext cx="1004723" cy="24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ibre Franklin"/>
                <a:ea typeface="Libre Franklin"/>
                <a:cs typeface="Libre Franklin"/>
                <a:sym typeface="Libre Franklin"/>
              </a:rPr>
              <a:t>Retrieve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96" name="Google Shape;296;p32"/>
          <p:cNvPicPr preferRelativeResize="0"/>
          <p:nvPr/>
        </p:nvPicPr>
        <p:blipFill rotWithShape="1">
          <a:blip r:embed="rId5">
            <a:alphaModFix/>
          </a:blip>
          <a:srcRect t="10785" r="9633"/>
          <a:stretch/>
        </p:blipFill>
        <p:spPr>
          <a:xfrm>
            <a:off x="2283848" y="3211561"/>
            <a:ext cx="2736730" cy="146341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2"/>
          <p:cNvSpPr/>
          <p:nvPr/>
        </p:nvSpPr>
        <p:spPr>
          <a:xfrm rot="2186421">
            <a:off x="4635466" y="2653979"/>
            <a:ext cx="208086" cy="47221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4925" cap="flat" cmpd="sng">
            <a:solidFill>
              <a:srgbClr val="006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8" name="Google Shape;298;p32"/>
          <p:cNvSpPr txBox="1"/>
          <p:nvPr/>
        </p:nvSpPr>
        <p:spPr>
          <a:xfrm>
            <a:off x="5478026" y="2903950"/>
            <a:ext cx="3231000" cy="974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ibre Franklin"/>
                <a:ea typeface="Libre Franklin"/>
                <a:cs typeface="Libre Franklin"/>
                <a:sym typeface="Libre Franklin"/>
              </a:rPr>
              <a:t>User might receive:</a:t>
            </a:r>
            <a:endParaRPr sz="14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Char char="●"/>
            </a:pPr>
            <a:r>
              <a:rPr lang="en">
                <a:latin typeface="Libre Franklin"/>
                <a:ea typeface="Libre Franklin"/>
                <a:cs typeface="Libre Franklin"/>
                <a:sym typeface="Libre Franklin"/>
              </a:rPr>
              <a:t>CSV/NCCSV </a:t>
            </a:r>
            <a:r>
              <a:rPr lang="en" sz="1400">
                <a:latin typeface="Libre Franklin"/>
                <a:ea typeface="Libre Franklin"/>
                <a:cs typeface="Libre Franklin"/>
                <a:sym typeface="Libre Franklin"/>
              </a:rPr>
              <a:t>file</a:t>
            </a:r>
            <a:endParaRPr sz="14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Char char="●"/>
            </a:pPr>
            <a:r>
              <a:rPr lang="en" sz="1400">
                <a:latin typeface="Libre Franklin"/>
                <a:ea typeface="Libre Franklin"/>
                <a:cs typeface="Libre Franklin"/>
                <a:sym typeface="Libre Franklin"/>
              </a:rPr>
              <a:t>NetCDF file</a:t>
            </a:r>
            <a:endParaRPr sz="14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Char char="●"/>
            </a:pPr>
            <a:r>
              <a:rPr lang="en" sz="1400">
                <a:latin typeface="Libre Franklin"/>
                <a:ea typeface="Libre Franklin"/>
                <a:cs typeface="Libre Franklin"/>
                <a:sym typeface="Libre Franklin"/>
              </a:rPr>
              <a:t>Service URL to access the data</a:t>
            </a:r>
            <a:endParaRPr sz="14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/>
          <p:nvPr/>
        </p:nvSpPr>
        <p:spPr>
          <a:xfrm>
            <a:off x="189487" y="136069"/>
            <a:ext cx="6206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Current </a:t>
            </a:r>
            <a:r>
              <a:rPr lang="en" sz="2700" b="1" i="0" u="none" strike="noStrike" cap="non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Open-GTS contributions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3"/>
          <p:cNvSpPr txBox="1"/>
          <p:nvPr/>
        </p:nvSpPr>
        <p:spPr>
          <a:xfrm>
            <a:off x="4348525" y="2709800"/>
            <a:ext cx="4795500" cy="14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Fishing Vessel Observing Network (FVON)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73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Franklin"/>
              <a:buChar char="●"/>
            </a:pPr>
            <a:r>
              <a:rPr lang="en" sz="17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New GOOS OCG emerging network</a:t>
            </a:r>
            <a:endParaRPr sz="17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273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Franklin"/>
              <a:buChar char="●"/>
            </a:pPr>
            <a:r>
              <a:rPr lang="en" sz="17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Place data from 45 fishing vessels onto the GTS</a:t>
            </a:r>
            <a:endParaRPr sz="17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273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Franklin"/>
              <a:buChar char="●"/>
            </a:pPr>
            <a:r>
              <a:rPr lang="en" sz="17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Temperature profile data from fishing tows and traps</a:t>
            </a:r>
            <a:endParaRPr sz="17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6" name="Google Shape;306;p33"/>
          <p:cNvSpPr txBox="1"/>
          <p:nvPr/>
        </p:nvSpPr>
        <p:spPr>
          <a:xfrm>
            <a:off x="4349925" y="818725"/>
            <a:ext cx="4481400" cy="14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Science RoCS data exchange 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73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Franklin"/>
              <a:buChar char="●"/>
            </a:pPr>
            <a:r>
              <a:rPr lang="en"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Science Research on Commercial Ships</a:t>
            </a:r>
            <a:endParaRPr sz="17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Franklin"/>
              <a:buChar char="●"/>
            </a:pPr>
            <a:r>
              <a:rPr lang="en"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 from Xaymaca going to GTS</a:t>
            </a:r>
            <a:endParaRPr sz="17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7" name="Google Shape;307;p33"/>
          <p:cNvSpPr txBox="1"/>
          <p:nvPr/>
        </p:nvSpPr>
        <p:spPr>
          <a:xfrm>
            <a:off x="229969" y="867513"/>
            <a:ext cx="4332300" cy="14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USV </a:t>
            </a:r>
            <a:r>
              <a:rPr lang="en" sz="1800" b="1" i="0" u="none" strike="noStrike" cap="non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 exchange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73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Franklin"/>
              <a:buChar char="●"/>
            </a:pPr>
            <a:r>
              <a:rPr lang="en"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 from 80+ missions to the GTS</a:t>
            </a:r>
            <a:endParaRPr sz="17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Franklin"/>
              <a:buChar char="●"/>
            </a:pPr>
            <a:r>
              <a:rPr lang="en" sz="17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Most recently 12 USVs involved in 2024 hurricane season</a:t>
            </a:r>
            <a:endParaRPr sz="17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8" name="Google Shape;308;p33"/>
          <p:cNvSpPr txBox="1"/>
          <p:nvPr/>
        </p:nvSpPr>
        <p:spPr>
          <a:xfrm>
            <a:off x="223477" y="2717827"/>
            <a:ext cx="4332300" cy="14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Non-traditional ship data exchange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Franklin"/>
              <a:buChar char="●"/>
            </a:pPr>
            <a:r>
              <a:rPr lang="en" sz="17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Working with OceanSync to pilot exchange of weather data from commercial chips</a:t>
            </a:r>
            <a:endParaRPr sz="17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Franklin"/>
              <a:buChar char="●"/>
            </a:pPr>
            <a:r>
              <a:rPr lang="en" sz="17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 vessel at this time</a:t>
            </a:r>
            <a:endParaRPr sz="17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Franklin"/>
              <a:buChar char="●"/>
            </a:pPr>
            <a:r>
              <a:rPr lang="en" sz="17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Non-VOS ships only</a:t>
            </a:r>
            <a:endParaRPr sz="17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 txBox="1">
            <a:spLocks noGrp="1"/>
          </p:cNvSpPr>
          <p:nvPr>
            <p:ph type="ctrTitle"/>
          </p:nvPr>
        </p:nvSpPr>
        <p:spPr>
          <a:xfrm>
            <a:off x="649238" y="1808803"/>
            <a:ext cx="78456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700">
                <a:latin typeface="Calibri"/>
                <a:ea typeface="Calibri"/>
                <a:cs typeface="Calibri"/>
                <a:sym typeface="Calibri"/>
              </a:rPr>
              <a:t>Developing a GOOS Data and Metadata Hypernode through ERDDAP Federation</a:t>
            </a:r>
            <a:endParaRPr sz="5400"/>
          </a:p>
        </p:txBody>
      </p:sp>
      <p:sp>
        <p:nvSpPr>
          <p:cNvPr id="314" name="Google Shape;314;p34"/>
          <p:cNvSpPr txBox="1">
            <a:spLocks noGrp="1"/>
          </p:cNvSpPr>
          <p:nvPr>
            <p:ph type="subTitle" idx="1"/>
          </p:nvPr>
        </p:nvSpPr>
        <p:spPr>
          <a:xfrm>
            <a:off x="766575" y="3785100"/>
            <a:ext cx="3905400" cy="1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4181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Joint Meeting of IQuOD/GTSPP/SOOP/XBT</a:t>
            </a:r>
            <a:endParaRPr/>
          </a:p>
          <a:p>
            <a:pPr marL="0" lvl="0" indent="0" algn="l" rtl="0">
              <a:lnSpc>
                <a:spcPct val="14181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November 2024</a:t>
            </a:r>
            <a:endParaRPr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pic>
        <p:nvPicPr>
          <p:cNvPr id="315" name="Google Shape;31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69706"/>
            <a:ext cx="4379608" cy="110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4"/>
          <p:cNvSpPr txBox="1"/>
          <p:nvPr/>
        </p:nvSpPr>
        <p:spPr>
          <a:xfrm>
            <a:off x="5173631" y="3495542"/>
            <a:ext cx="34713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600" b="1">
                <a:solidFill>
                  <a:schemeClr val="lt1"/>
                </a:solidFill>
              </a:rPr>
              <a:t>Thank you!</a:t>
            </a:r>
            <a:endParaRPr sz="3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147375" y="377663"/>
            <a:ext cx="79464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" sz="2600" u="none"/>
              <a:t>GOOS </a:t>
            </a:r>
            <a:r>
              <a:rPr lang="en" sz="2600"/>
              <a:t>Observations Coordination Group (OCG)</a:t>
            </a:r>
            <a:endParaRPr sz="2600" u="none"/>
          </a:p>
        </p:txBody>
      </p:sp>
      <p:sp>
        <p:nvSpPr>
          <p:cNvPr id="88" name="Google Shape;88;p18"/>
          <p:cNvSpPr txBox="1"/>
          <p:nvPr/>
        </p:nvSpPr>
        <p:spPr>
          <a:xfrm>
            <a:off x="256100" y="976175"/>
            <a:ext cx="3319500" cy="11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</a:t>
            </a:r>
            <a:r>
              <a:rPr lang="en" sz="14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he Observation Coordination Group (OCG) works to</a:t>
            </a:r>
            <a:r>
              <a:rPr lang="en" sz="14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efficiently operate, </a:t>
            </a:r>
            <a:r>
              <a:rPr lang="en" sz="1400" b="1" i="0" u="none" strike="noStrike" cap="none">
                <a:solidFill>
                  <a:srgbClr val="3D85C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maintain</a:t>
            </a:r>
            <a:r>
              <a:rPr lang="en" sz="14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" sz="1400" b="1" i="0" u="none" strike="noStrike" cap="none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coordinate</a:t>
            </a:r>
            <a:r>
              <a:rPr lang="en" sz="14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and </a:t>
            </a:r>
            <a:r>
              <a:rPr lang="en" sz="14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integrate </a:t>
            </a:r>
            <a:r>
              <a:rPr lang="en" sz="14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 comprehensive </a:t>
            </a:r>
            <a:r>
              <a:rPr lang="en" sz="1400" b="0" i="1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in-situ</a:t>
            </a:r>
            <a:r>
              <a:rPr lang="en" sz="14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global ocean observing system</a:t>
            </a:r>
            <a:endParaRPr sz="11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256100" y="2316038"/>
            <a:ext cx="3319500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Among the FOCI for the GOOS OCG are</a:t>
            </a:r>
            <a:r>
              <a:rPr lang="en" sz="1500" b="1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</a:t>
            </a:r>
            <a:endParaRPr sz="1500" b="1" i="0" u="none" strike="noStrike" cap="none">
              <a:solidFill>
                <a:srgbClr val="00153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254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153A"/>
              </a:buClr>
              <a:buSzPts val="1400"/>
              <a:buFont typeface="Quattrocento Sans"/>
              <a:buChar char="●"/>
            </a:pPr>
            <a:r>
              <a:rPr lang="en" sz="14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Data Management </a:t>
            </a:r>
            <a:endParaRPr sz="1400" b="0" i="0" u="none" strike="noStrike" cap="none">
              <a:solidFill>
                <a:srgbClr val="00153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1400"/>
              <a:buFont typeface="Quattrocento Sans"/>
              <a:buChar char="●"/>
            </a:pPr>
            <a:r>
              <a:rPr lang="en" sz="14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Standards and Best Practices</a:t>
            </a:r>
            <a:endParaRPr sz="1400" b="0" i="0" u="none" strike="noStrike" cap="none">
              <a:solidFill>
                <a:srgbClr val="00153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256100" y="3094300"/>
            <a:ext cx="5919000" cy="17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Current Data Management Activities:</a:t>
            </a:r>
            <a:endParaRPr sz="1500" b="1" i="0" u="none" strike="noStrike" cap="none">
              <a:solidFill>
                <a:srgbClr val="00153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254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153A"/>
              </a:buClr>
              <a:buSzPts val="1400"/>
              <a:buFont typeface="Quattrocento Sans"/>
              <a:buChar char="●"/>
            </a:pPr>
            <a:r>
              <a:rPr lang="en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First attempt at mapping </a:t>
            </a:r>
            <a:r>
              <a:rPr lang="en" sz="14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data/metadata flows for the Global Ocean Networks</a:t>
            </a:r>
            <a:endParaRPr sz="1400" b="0" i="0" u="none" strike="noStrike" cap="none">
              <a:solidFill>
                <a:srgbClr val="00153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1400"/>
              <a:buFont typeface="Quattrocento Sans"/>
              <a:buChar char="●"/>
            </a:pPr>
            <a:r>
              <a:rPr lang="en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Released a </a:t>
            </a:r>
            <a:r>
              <a:rPr lang="en" sz="14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Data Strategy Implementation Plan to support WMO and IODE Data Policies/Services, FAIR data principles and improved interoperability of data</a:t>
            </a:r>
            <a:endParaRPr sz="1400" b="0" i="0" u="none" strike="noStrike" cap="none">
              <a:solidFill>
                <a:srgbClr val="00153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1400"/>
              <a:buFont typeface="Quattrocento Sans"/>
              <a:buChar char="●"/>
            </a:pPr>
            <a:r>
              <a:rPr lang="en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Developing a cross-network Data Task Team</a:t>
            </a:r>
            <a:endParaRPr>
              <a:solidFill>
                <a:srgbClr val="00153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1400"/>
              <a:buFont typeface="Quattrocento Sans"/>
              <a:buChar char="●"/>
            </a:pPr>
            <a:r>
              <a:rPr lang="en" sz="14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Improve data links to Bio Eco communities</a:t>
            </a:r>
            <a:endParaRPr sz="1400" b="0" i="0" u="none" strike="noStrike" cap="none">
              <a:solidFill>
                <a:srgbClr val="00153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153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1" name="Google Shape;91;p18"/>
          <p:cNvSpPr/>
          <p:nvPr/>
        </p:nvSpPr>
        <p:spPr>
          <a:xfrm>
            <a:off x="3634050" y="1045300"/>
            <a:ext cx="2164500" cy="14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1" u="sng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Observation Coordination Group Executive </a:t>
            </a:r>
            <a:endParaRPr sz="900" b="0" i="1" u="sng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Chair, Vice Chairs WMO/Technical, Standards and Best Practice, OceanOPS, Data Management, Developing Community representative</a:t>
            </a:r>
            <a:endParaRPr sz="9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l="11064" t="16060" r="67387" b="25432"/>
          <a:stretch/>
        </p:blipFill>
        <p:spPr>
          <a:xfrm>
            <a:off x="6350138" y="823777"/>
            <a:ext cx="2299038" cy="415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/>
        </p:nvSpPr>
        <p:spPr>
          <a:xfrm>
            <a:off x="180575" y="2848837"/>
            <a:ext cx="85200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0" y="249244"/>
            <a:ext cx="847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OCG Cross-Network Data Implementation Strategy Released</a:t>
            </a:r>
            <a:endParaRPr sz="24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97" y="2558001"/>
            <a:ext cx="3274035" cy="189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23" y="2558001"/>
            <a:ext cx="1715999" cy="172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06050" y="840175"/>
            <a:ext cx="2794604" cy="3915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383987" y="689151"/>
            <a:ext cx="4966500" cy="19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This Implementation Plan is an effort to define specific and actionable ways OCG network/programs can move towards FAIR compliance</a:t>
            </a:r>
            <a:endParaRPr sz="15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ttrocento Sans"/>
              <a:buChar char="●"/>
            </a:pPr>
            <a:r>
              <a:rPr lang="en"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Improve (meta)data discovery, exchange, accessibility and usability for all stakeholders</a:t>
            </a:r>
            <a:endParaRPr sz="15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ttrocento Sans"/>
              <a:buChar char="●"/>
            </a:pPr>
            <a:r>
              <a:rPr lang="en"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Improve access to distributed (meta)data endpoints through federated, uniform data services</a:t>
            </a:r>
            <a:endParaRPr sz="15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>
            <a:off x="5321074" y="650337"/>
            <a:ext cx="14826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b" anchorCtr="0">
            <a:noAutofit/>
          </a:bodyPr>
          <a:lstStyle/>
          <a:p>
            <a:pPr marL="0" lvl="0" indent="0" algn="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"/>
              <a:t>\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0244" y="413925"/>
            <a:ext cx="3002619" cy="420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65500" y="255175"/>
            <a:ext cx="738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GOOS OCG Data Users</a:t>
            </a:r>
            <a:endParaRPr sz="24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207056" y="915375"/>
            <a:ext cx="4816500" cy="3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Members of the GOOS Networks</a:t>
            </a:r>
            <a:b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Cross-network projects</a:t>
            </a:r>
            <a:b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Global stakeholders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WMO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ODIS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UN Decade projects (DiTTO, etc)</a:t>
            </a:r>
            <a:b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Who knows?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0"/>
          <p:cNvSpPr/>
          <p:nvPr/>
        </p:nvSpPr>
        <p:spPr>
          <a:xfrm>
            <a:off x="5514000" y="3051225"/>
            <a:ext cx="501300" cy="447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0"/>
          <p:cNvSpPr/>
          <p:nvPr/>
        </p:nvSpPr>
        <p:spPr>
          <a:xfrm>
            <a:off x="5889844" y="1993913"/>
            <a:ext cx="692100" cy="585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0"/>
          <p:cNvSpPr/>
          <p:nvPr/>
        </p:nvSpPr>
        <p:spPr>
          <a:xfrm>
            <a:off x="6320156" y="1124552"/>
            <a:ext cx="937500" cy="706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0"/>
          <p:cNvSpPr/>
          <p:nvPr/>
        </p:nvSpPr>
        <p:spPr>
          <a:xfrm>
            <a:off x="7528369" y="1539488"/>
            <a:ext cx="692100" cy="585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74700" y="303610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r>
              <a:rPr lang="en"/>
              <a:t>OCG Federated ERDDAP Node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ldNum" idx="12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700" y="943956"/>
            <a:ext cx="5829300" cy="30105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3" name="Google Shape;12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8632" y="1429731"/>
            <a:ext cx="5829300" cy="30105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6328209" y="3652242"/>
            <a:ext cx="1449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29" name="Google Shape;129;p22"/>
          <p:cNvSpPr txBox="1"/>
          <p:nvPr/>
        </p:nvSpPr>
        <p:spPr>
          <a:xfrm>
            <a:off x="374700" y="303610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en"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OCG Federated ERDDAP Node </a:t>
            </a:r>
            <a:r>
              <a:rPr lang="en" sz="2700" b="1">
                <a:solidFill>
                  <a:schemeClr val="accent1"/>
                </a:solidFill>
              </a:rPr>
              <a:t>- Example</a:t>
            </a:r>
            <a:endParaRPr sz="27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7720" r="17251"/>
          <a:stretch/>
        </p:blipFill>
        <p:spPr>
          <a:xfrm>
            <a:off x="2502075" y="1075275"/>
            <a:ext cx="3916851" cy="347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sldNum" idx="12"/>
          </p:nvPr>
        </p:nvSpPr>
        <p:spPr>
          <a:xfrm>
            <a:off x="6328209" y="3652242"/>
            <a:ext cx="1449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374700" y="303610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en" sz="2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OCG Federated ERDDAP Node </a:t>
            </a:r>
            <a:r>
              <a:rPr lang="en" sz="2700" b="1">
                <a:solidFill>
                  <a:schemeClr val="accent1"/>
                </a:solidFill>
              </a:rPr>
              <a:t>- Example</a:t>
            </a:r>
            <a:endParaRPr sz="27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3" title="OCG_erddap_take2.mo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900" y="734616"/>
            <a:ext cx="8070677" cy="4180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/>
        </p:nvSpPr>
        <p:spPr>
          <a:xfrm>
            <a:off x="244864" y="758599"/>
            <a:ext cx="2241300" cy="3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(ODIS)*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*Federation of distributed metadata catalogs to further discovery and access of ocean data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7923" y="2818565"/>
            <a:ext cx="4211700" cy="21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2251" y="133401"/>
            <a:ext cx="4937300" cy="254987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5" name="Google Shape;145;p24"/>
          <p:cNvSpPr/>
          <p:nvPr/>
        </p:nvSpPr>
        <p:spPr>
          <a:xfrm rot="10800000" flipH="1">
            <a:off x="7596775" y="1742350"/>
            <a:ext cx="690000" cy="892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 rot="-860" flipH="1">
            <a:off x="2683464" y="2954105"/>
            <a:ext cx="1198800" cy="892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6040" y="1090422"/>
            <a:ext cx="6398512" cy="323143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/>
        </p:nvSpPr>
        <p:spPr>
          <a:xfrm>
            <a:off x="244864" y="758599"/>
            <a:ext cx="2212800" cy="2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</a:t>
            </a:r>
            <a:br>
              <a:rPr lang="en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(ODIS)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5"/>
          <p:cNvSpPr/>
          <p:nvPr/>
        </p:nvSpPr>
        <p:spPr>
          <a:xfrm>
            <a:off x="5200650" y="1590675"/>
            <a:ext cx="1219200" cy="60960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Microsoft Office PowerPoint</Application>
  <PresentationFormat>On-screen Show (16:9)</PresentationFormat>
  <Paragraphs>128</Paragraphs>
  <Slides>18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Quattrocento Sans</vt:lpstr>
      <vt:lpstr>Libre Franklin</vt:lpstr>
      <vt:lpstr>Calibri</vt:lpstr>
      <vt:lpstr>Arial</vt:lpstr>
      <vt:lpstr>Montserrat</vt:lpstr>
      <vt:lpstr>Simple Light</vt:lpstr>
      <vt:lpstr>Developing a GOOS Data and Metadata Hypernode through ERDDAP Federation</vt:lpstr>
      <vt:lpstr>GOOS Observations Coordination Group (OCG)</vt:lpstr>
      <vt:lpstr>PowerPoint Presentation</vt:lpstr>
      <vt:lpstr>PowerPoint Presentation</vt:lpstr>
      <vt:lpstr>OCG Federated ERDDAP Node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Developing a GOOS Data and Metadata Hypernode through ERDDAP Federation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a GOOS Data and Metadata Hypernode through ERDDAP Federation</dc:title>
  <cp:lastModifiedBy>Kevin O'Brien</cp:lastModifiedBy>
  <cp:revision>1</cp:revision>
  <dcterms:modified xsi:type="dcterms:W3CDTF">2024-11-12T15:32:17Z</dcterms:modified>
</cp:coreProperties>
</file>