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3"/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56da3d53f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56da3d53f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g2d56da3d53f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56da3d53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56da3d53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d56da3d53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56da3d53f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56da3d53f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2d56da3d53f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56da3d53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d56da3d53f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d56da3d53f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56da3d53f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d56da3d53f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d56da3d53f_0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rgbClr val="1241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5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077428" y="1652985"/>
            <a:ext cx="9114571" cy="357808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4690" y="0"/>
            <a:ext cx="5749507" cy="686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94571" y="2949241"/>
            <a:ext cx="2064886" cy="2064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7978" y="-6531"/>
            <a:ext cx="2554425" cy="232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407916" y="5100352"/>
            <a:ext cx="41745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420050"/>
            <a:ext cx="11658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11361819" y="6443000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108830" y="6112041"/>
            <a:ext cx="667507" cy="667507"/>
            <a:chOff x="310960" y="5520595"/>
            <a:chExt cx="1239704" cy="1239704"/>
          </a:xfrm>
        </p:grpSpPr>
        <p:sp>
          <p:nvSpPr>
            <p:cNvPr id="22" name="Google Shape;22;p3"/>
            <p:cNvSpPr/>
            <p:nvPr/>
          </p:nvSpPr>
          <p:spPr>
            <a:xfrm>
              <a:off x="310960" y="5520595"/>
              <a:ext cx="1239704" cy="123970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" name="Google Shape;23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2776" y="5562411"/>
              <a:ext cx="1156072" cy="11560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3"/>
          <p:cNvSpPr/>
          <p:nvPr/>
        </p:nvSpPr>
        <p:spPr>
          <a:xfrm>
            <a:off x="0" y="0"/>
            <a:ext cx="12192000" cy="3200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923667" y="6485276"/>
            <a:ext cx="766306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National Oceanic and Atmospheric Administration  ⎸National Centers for Environmental Information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ncei.noaa.gov/products/global-temperature-and-salinity-profile-programm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cei.noaa.gov/data/oceans/gtspp/realtime/" TargetMode="External"/><Relationship Id="rId4" Type="http://schemas.openxmlformats.org/officeDocument/2006/relationships/hyperlink" Target="https://www.ncei.noaa.gov/data/oceans/gtspp/bestcopy/" TargetMode="External"/><Relationship Id="rId5" Type="http://schemas.openxmlformats.org/officeDocument/2006/relationships/hyperlink" Target="https://www.ncei.noaa.gov/access/global-temperature-salinity-profile-programme/gwi.html" TargetMode="External"/><Relationship Id="rId6" Type="http://schemas.openxmlformats.org/officeDocument/2006/relationships/hyperlink" Target="https://www.ncei.noaa.gov/access/global-temperature-salinity-profile-programme/gwi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5124816" y="1853035"/>
            <a:ext cx="6803925" cy="24621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5000"/>
              <a:buFont typeface="Arial Narrow"/>
              <a:buNone/>
            </a:pPr>
            <a:r>
              <a:rPr lang="en-US" sz="50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GTSPP Status Update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1"/>
          <p:cNvSpPr txBox="1"/>
          <p:nvPr/>
        </p:nvSpPr>
        <p:spPr>
          <a:xfrm>
            <a:off x="5124817" y="4416431"/>
            <a:ext cx="705513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US" sz="27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2024 Joint Meeting of IQuOD/GTSPP/SOOP/XBT</a:t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407916" y="6140319"/>
            <a:ext cx="20535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2024-11-11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1"/>
          <p:cNvSpPr txBox="1"/>
          <p:nvPr/>
        </p:nvSpPr>
        <p:spPr>
          <a:xfrm>
            <a:off x="5124816" y="5315399"/>
            <a:ext cx="64815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Chris Paver, GTSPP SG Chair</a:t>
            </a:r>
            <a:endParaRPr b="1" i="0" sz="36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GTSPP Mission</a:t>
            </a:r>
            <a:endParaRPr/>
          </a:p>
        </p:txBody>
      </p:sp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Global Temperature and Salinity Profile Program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Part of the IODE Ocean Data and Information System.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Tasked </a:t>
            </a:r>
            <a:r>
              <a:rPr lang="en-US">
                <a:highlight>
                  <a:srgbClr val="FFFFFF"/>
                </a:highlight>
              </a:rPr>
              <a:t>to provide researchers and marine operations managers with accurate, up-to-date temperature and salinity profile data.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highlight>
                  <a:srgbClr val="FFFFFF"/>
                </a:highlight>
              </a:rPr>
              <a:t>Jointly manage network of capture, archive, and dissemination systems to ensure sustained quality control, storage, and access.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highlight>
                  <a:srgbClr val="FFFFFF"/>
                </a:highlight>
              </a:rPr>
              <a:t>NCEI maintains the program’s long-term archive by providing storage and quality control services to ensure that best copy versions of GTSPP data are properly preserved and available to the public.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GTSPP Data Flow</a:t>
            </a:r>
            <a:endParaRPr/>
          </a:p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838200" y="1825625"/>
            <a:ext cx="46035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Near real time GTS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Canada DFO; 3 packages a week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Argo since BUFR: 2019 to present via non-standard acquisition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AOML SEAS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Shipboard Environmental data Acquisition System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000"/>
              <a:t>Weekly updates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Delayed Mode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ABOM, AOML HD, CSIRO, SIO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Quarterly updates</a:t>
            </a:r>
            <a:endParaRPr sz="2000"/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b="24066" l="10246" r="10870" t="13307"/>
          <a:stretch/>
        </p:blipFill>
        <p:spPr>
          <a:xfrm>
            <a:off x="5687750" y="1720720"/>
            <a:ext cx="6395274" cy="39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 TIme Holdings</a:t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9800" y="1386025"/>
            <a:ext cx="6483166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GTSPP Data Access and Products</a:t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838200" y="1825625"/>
            <a:ext cx="5229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Real TIme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Generated weekly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MEDS ASCII, NetCDF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Best Copy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Monthly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MEDS ASCII, NetCDF</a:t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6067800" y="1825625"/>
            <a:ext cx="56802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Web </a:t>
            </a:r>
            <a:r>
              <a:rPr lang="en-US" sz="2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Application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Directly query database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geospatial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seasons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 RT/DM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 Type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GTSPP Issues</a:t>
            </a:r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838200" y="1825625"/>
            <a:ext cx="52893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BUFR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Not capturing from GTS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Argo since 2018; sep.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Partner resourcing issues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NCEI Resources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3 (~2013) to 1 (~2020)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No Manual QC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Web and Tech maintenance lagging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6127500" y="1825625"/>
            <a:ext cx="5531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 Copy Product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Mainly RT data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WOD captures DM; available Quarterly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Resourcing issue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SG Activities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Elect SG Chair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Wed. - Provide nominations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Fri. - vote via email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Budget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$25,000 for 2024 and 2025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Mainly used SG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Other requirements to facilitate?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Blue Green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