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9" r:id="rId1"/>
  </p:sldMasterIdLst>
  <p:notesMasterIdLst>
    <p:notesMasterId r:id="rId12"/>
  </p:notesMasterIdLst>
  <p:sldIdLst>
    <p:sldId id="256" r:id="rId2"/>
    <p:sldId id="259" r:id="rId3"/>
    <p:sldId id="296" r:id="rId4"/>
    <p:sldId id="297" r:id="rId5"/>
    <p:sldId id="298" r:id="rId6"/>
    <p:sldId id="279" r:id="rId7"/>
    <p:sldId id="289" r:id="rId8"/>
    <p:sldId id="290" r:id="rId9"/>
    <p:sldId id="299" r:id="rId10"/>
    <p:sldId id="300" r:id="rId11"/>
  </p:sldIdLst>
  <p:sldSz cx="12192000" cy="6858000"/>
  <p:notesSz cx="6858000" cy="9144000"/>
  <p:embeddedFontLst>
    <p:embeddedFont>
      <p:font typeface="Noto Sans" panose="020B0502040504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Xqm+zqO4X7KaalXZ64csQ8Z0H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00"/>
    <a:srgbClr val="071D77"/>
    <a:srgbClr val="8AF5F1"/>
    <a:srgbClr val="00D2EF"/>
    <a:srgbClr val="5FF5EB"/>
    <a:srgbClr val="00AEC6"/>
    <a:srgbClr val="FFFFFF"/>
    <a:srgbClr val="081D6D"/>
    <a:srgbClr val="233F84"/>
    <a:srgbClr val="00A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4"/>
    <p:restoredTop sz="91475"/>
  </p:normalViewPr>
  <p:slideViewPr>
    <p:cSldViewPr snapToGrid="0">
      <p:cViewPr varScale="1">
        <p:scale>
          <a:sx n="60" d="100"/>
          <a:sy n="60" d="100"/>
        </p:scale>
        <p:origin x="3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50CD7-E56D-40D0-B634-BA7DDA697ADC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</dgm:pt>
    <dgm:pt modelId="{757A5A4D-DB50-4F14-812F-D73E6924C6BB}">
      <dgm:prSet phldrT="[Text]" phldr="1"/>
      <dgm:spPr/>
      <dgm:t>
        <a:bodyPr/>
        <a:lstStyle/>
        <a:p>
          <a:endParaRPr lang="en-IN"/>
        </a:p>
      </dgm:t>
    </dgm:pt>
    <dgm:pt modelId="{143E513D-683D-4EA8-A2D9-A617CDA6E739}" type="parTrans" cxnId="{836D5194-A902-4624-9BE2-BB93547F9780}">
      <dgm:prSet/>
      <dgm:spPr/>
      <dgm:t>
        <a:bodyPr/>
        <a:lstStyle/>
        <a:p>
          <a:endParaRPr lang="en-IN"/>
        </a:p>
      </dgm:t>
    </dgm:pt>
    <dgm:pt modelId="{766A1FFA-5B87-4144-9AA3-CAFFC08D9641}" type="sibTrans" cxnId="{836D5194-A902-4624-9BE2-BB93547F9780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IN"/>
        </a:p>
      </dgm:t>
      <dgm:extLst>
        <a:ext uri="{E40237B7-FDA0-4F09-8148-C483321AD2D9}">
          <dgm14:cNvPr xmlns:dgm14="http://schemas.microsoft.com/office/drawing/2010/diagram" id="0" name="" descr="DSC_4090.JPG">
            <a:extLst>
              <a:ext uri="{FF2B5EF4-FFF2-40B4-BE49-F238E27FC236}">
                <a16:creationId xmlns:a16="http://schemas.microsoft.com/office/drawing/2014/main" id="{3FEE44E5-7939-F246-46D9-BE3209747D3E}"/>
              </a:ext>
            </a:extLst>
          </dgm14:cNvPr>
        </a:ext>
      </dgm:extLst>
    </dgm:pt>
    <dgm:pt modelId="{FAC1584B-BFAA-42DD-81A9-7525FC00401A}" type="pres">
      <dgm:prSet presAssocID="{62850CD7-E56D-40D0-B634-BA7DDA697ADC}" presName="Name0" presStyleCnt="0">
        <dgm:presLayoutVars>
          <dgm:chMax val="5"/>
          <dgm:dir/>
        </dgm:presLayoutVars>
      </dgm:prSet>
      <dgm:spPr/>
    </dgm:pt>
    <dgm:pt modelId="{D44789EE-A486-4FFC-A975-1A0F325DF83E}" type="pres">
      <dgm:prSet presAssocID="{62850CD7-E56D-40D0-B634-BA7DDA697ADC}" presName="picts" presStyleCnt="0"/>
      <dgm:spPr/>
    </dgm:pt>
    <dgm:pt modelId="{15C6DD2F-2401-499F-9759-689F717AFB08}" type="pres">
      <dgm:prSet presAssocID="{62850CD7-E56D-40D0-B634-BA7DDA697ADC}" presName="space1" presStyleCnt="0"/>
      <dgm:spPr/>
    </dgm:pt>
    <dgm:pt modelId="{11B2EA8E-BEDF-4102-9D60-5A9AE2C0F6C8}" type="pres">
      <dgm:prSet presAssocID="{62850CD7-E56D-40D0-B634-BA7DDA697ADC}" presName="space2" presStyleCnt="0"/>
      <dgm:spPr/>
    </dgm:pt>
    <dgm:pt modelId="{E3C8A8FD-D2D9-443E-89B2-41D9470CA2BB}" type="pres">
      <dgm:prSet presAssocID="{766A1FFA-5B87-4144-9AA3-CAFFC08D9641}" presName="pictA1" presStyleCnt="0"/>
      <dgm:spPr/>
    </dgm:pt>
    <dgm:pt modelId="{26524FD3-1368-4CC7-8C11-7BAF986A4883}" type="pres">
      <dgm:prSet presAssocID="{766A1FFA-5B87-4144-9AA3-CAFFC08D9641}" presName="imageRepeatNode" presStyleLbl="alignNode1" presStyleIdx="0" presStyleCnt="5" custLinFactNeighborX="-38552" custLinFactNeighborY="1403"/>
      <dgm:spPr/>
    </dgm:pt>
    <dgm:pt modelId="{DCBD63AB-AF1E-4E5D-A475-1572E9A5D0C7}" type="pres">
      <dgm:prSet presAssocID="{766A1FFA-5B87-4144-9AA3-CAFFC08D9641}" presName="oneDotPict" presStyleCnt="0"/>
      <dgm:spPr/>
    </dgm:pt>
    <dgm:pt modelId="{D1A99061-3D7C-4836-BB1A-BF9EE9CAF9E0}" type="pres">
      <dgm:prSet presAssocID="{766A1FFA-5B87-4144-9AA3-CAFFC08D9641}" presName="dotPict_11" presStyleLbl="solidFgAcc1" presStyleIdx="0" presStyleCnt="2"/>
      <dgm:spPr/>
    </dgm:pt>
    <dgm:pt modelId="{B09ECD45-11C6-4570-91E1-F83A7C4B5781}" type="pres">
      <dgm:prSet presAssocID="{62850CD7-E56D-40D0-B634-BA7DDA697ADC}" presName="pictB2" presStyleLbl="alignNode1" presStyleIdx="1" presStyleCnt="5"/>
      <dgm:spPr>
        <a:blipFill rotWithShape="0">
          <a:blip xmlns:r="http://schemas.openxmlformats.org/officeDocument/2006/relationships" r:embed="rId2">
            <a:alphaModFix/>
          </a:blip>
          <a:srcRect/>
          <a:stretch>
            <a:fillRect l="-3000" r="-3000"/>
          </a:stretch>
        </a:blipFill>
      </dgm:spPr>
    </dgm:pt>
    <dgm:pt modelId="{7C26F79B-504F-4389-833C-4DF8950F11B2}" type="pres">
      <dgm:prSet presAssocID="{62850CD7-E56D-40D0-B634-BA7DDA697ADC}" presName="pictB3" presStyleLbl="alignNode1" presStyleIdx="2" presStyleCnt="5"/>
      <dgm:spPr>
        <a:blipFill rotWithShape="0">
          <a:blip xmlns:r="http://schemas.openxmlformats.org/officeDocument/2006/relationships" r:embed="rId3">
            <a:alphaModFix/>
          </a:blip>
          <a:srcRect/>
          <a:stretch>
            <a:fillRect t="-4000" b="-4000"/>
          </a:stretch>
        </a:blipFill>
      </dgm:spPr>
    </dgm:pt>
    <dgm:pt modelId="{7DB9BB0E-7553-4116-A384-07DB9DD7C56D}" type="pres">
      <dgm:prSet presAssocID="{62850CD7-E56D-40D0-B634-BA7DDA697ADC}" presName="pictB4" presStyleLbl="alignNode1" presStyleIdx="3" presStyleCnt="5"/>
      <dgm:spPr>
        <a:blipFill rotWithShape="0">
          <a:blip xmlns:r="http://schemas.openxmlformats.org/officeDocument/2006/relationships" r:embed="rId4">
            <a:alphaModFix/>
          </a:blip>
          <a:srcRect/>
          <a:stretch>
            <a:fillRect l="-14000" r="-14000"/>
          </a:stretch>
        </a:blipFill>
      </dgm:spPr>
    </dgm:pt>
    <dgm:pt modelId="{8DFF7D62-128D-4DA1-B8EA-1F8EDD789BD6}" type="pres">
      <dgm:prSet presAssocID="{62850CD7-E56D-40D0-B634-BA7DDA697ADC}" presName="pictB5" presStyleLbl="alignNode1" presStyleIdx="4" presStyleCnt="5"/>
      <dgm:spPr>
        <a:blipFill rotWithShape="0">
          <a:blip xmlns:r="http://schemas.openxmlformats.org/officeDocument/2006/relationships" r:embed="rId5">
            <a:alphaModFix/>
          </a:blip>
          <a:srcRect/>
          <a:stretch>
            <a:fillRect t="-31000" b="-31000"/>
          </a:stretch>
        </a:blipFill>
      </dgm:spPr>
    </dgm:pt>
    <dgm:pt modelId="{3DE60FD5-C587-49CD-BAC4-B09B8FB07E41}" type="pres">
      <dgm:prSet presAssocID="{62850CD7-E56D-40D0-B634-BA7DDA697ADC}" presName="txLine" presStyleCnt="0"/>
      <dgm:spPr/>
    </dgm:pt>
    <dgm:pt modelId="{B40AE98C-DD4F-4A1A-A3AA-6DEAEE1B542D}" type="pres">
      <dgm:prSet presAssocID="{757A5A4D-DB50-4F14-812F-D73E6924C6BB}" presName="oneDotTx" presStyleCnt="0"/>
      <dgm:spPr/>
    </dgm:pt>
    <dgm:pt modelId="{5A6F6430-584C-4468-98AD-35D0C79F2E43}" type="pres">
      <dgm:prSet presAssocID="{757A5A4D-DB50-4F14-812F-D73E6924C6BB}" presName="dotTx_11" presStyleLbl="solidFgAcc1" presStyleIdx="1" presStyleCnt="2"/>
      <dgm:spPr/>
    </dgm:pt>
    <dgm:pt modelId="{AA21E2A8-58D2-4D13-9955-8FD4B91A9C6F}" type="pres">
      <dgm:prSet presAssocID="{757A5A4D-DB50-4F14-812F-D73E6924C6BB}" presName="Name37" presStyleLbl="revTx" presStyleIdx="0" presStyleCnt="1">
        <dgm:presLayoutVars>
          <dgm:bulletEnabled val="1"/>
        </dgm:presLayoutVars>
      </dgm:prSet>
      <dgm:spPr/>
    </dgm:pt>
  </dgm:ptLst>
  <dgm:cxnLst>
    <dgm:cxn modelId="{F29B4B41-EA91-46EC-8D6A-39C418737821}" type="presOf" srcId="{766A1FFA-5B87-4144-9AA3-CAFFC08D9641}" destId="{26524FD3-1368-4CC7-8C11-7BAF986A4883}" srcOrd="0" destOrd="0" presId="urn:microsoft.com/office/officeart/2009/3/layout/SpiralPicture"/>
    <dgm:cxn modelId="{D8AAB650-CA2E-4C7A-9272-B8C5F08FCC6A}" type="presOf" srcId="{757A5A4D-DB50-4F14-812F-D73E6924C6BB}" destId="{AA21E2A8-58D2-4D13-9955-8FD4B91A9C6F}" srcOrd="0" destOrd="0" presId="urn:microsoft.com/office/officeart/2009/3/layout/SpiralPicture"/>
    <dgm:cxn modelId="{836D5194-A902-4624-9BE2-BB93547F9780}" srcId="{62850CD7-E56D-40D0-B634-BA7DDA697ADC}" destId="{757A5A4D-DB50-4F14-812F-D73E6924C6BB}" srcOrd="0" destOrd="0" parTransId="{143E513D-683D-4EA8-A2D9-A617CDA6E739}" sibTransId="{766A1FFA-5B87-4144-9AA3-CAFFC08D9641}"/>
    <dgm:cxn modelId="{7BEB91ED-A6D3-44E8-8C6E-D9166AD436ED}" type="presOf" srcId="{62850CD7-E56D-40D0-B634-BA7DDA697ADC}" destId="{FAC1584B-BFAA-42DD-81A9-7525FC00401A}" srcOrd="0" destOrd="0" presId="urn:microsoft.com/office/officeart/2009/3/layout/SpiralPicture"/>
    <dgm:cxn modelId="{DCCE6E9E-BEFD-430A-AF9C-64D0DCECB990}" type="presParOf" srcId="{FAC1584B-BFAA-42DD-81A9-7525FC00401A}" destId="{D44789EE-A486-4FFC-A975-1A0F325DF83E}" srcOrd="0" destOrd="0" presId="urn:microsoft.com/office/officeart/2009/3/layout/SpiralPicture"/>
    <dgm:cxn modelId="{C5E7D805-8E10-4673-AD69-A8095A7CFF7A}" type="presParOf" srcId="{D44789EE-A486-4FFC-A975-1A0F325DF83E}" destId="{15C6DD2F-2401-499F-9759-689F717AFB08}" srcOrd="0" destOrd="0" presId="urn:microsoft.com/office/officeart/2009/3/layout/SpiralPicture"/>
    <dgm:cxn modelId="{4095C09B-45A5-43D6-BB81-2852D8238D75}" type="presParOf" srcId="{D44789EE-A486-4FFC-A975-1A0F325DF83E}" destId="{11B2EA8E-BEDF-4102-9D60-5A9AE2C0F6C8}" srcOrd="1" destOrd="0" presId="urn:microsoft.com/office/officeart/2009/3/layout/SpiralPicture"/>
    <dgm:cxn modelId="{FA235D46-ADD0-4587-B02A-FF4A9CD9D509}" type="presParOf" srcId="{D44789EE-A486-4FFC-A975-1A0F325DF83E}" destId="{E3C8A8FD-D2D9-443E-89B2-41D9470CA2BB}" srcOrd="2" destOrd="0" presId="urn:microsoft.com/office/officeart/2009/3/layout/SpiralPicture"/>
    <dgm:cxn modelId="{BC8D35FD-5906-4379-BA4C-DC42F6594E34}" type="presParOf" srcId="{E3C8A8FD-D2D9-443E-89B2-41D9470CA2BB}" destId="{26524FD3-1368-4CC7-8C11-7BAF986A4883}" srcOrd="0" destOrd="0" presId="urn:microsoft.com/office/officeart/2009/3/layout/SpiralPicture"/>
    <dgm:cxn modelId="{F376037E-88B6-4C64-BB92-6888CF7692BD}" type="presParOf" srcId="{D44789EE-A486-4FFC-A975-1A0F325DF83E}" destId="{DCBD63AB-AF1E-4E5D-A475-1572E9A5D0C7}" srcOrd="3" destOrd="0" presId="urn:microsoft.com/office/officeart/2009/3/layout/SpiralPicture"/>
    <dgm:cxn modelId="{807974FB-E3BB-4B70-B3DE-2A1C636F7416}" type="presParOf" srcId="{DCBD63AB-AF1E-4E5D-A475-1572E9A5D0C7}" destId="{D1A99061-3D7C-4836-BB1A-BF9EE9CAF9E0}" srcOrd="0" destOrd="0" presId="urn:microsoft.com/office/officeart/2009/3/layout/SpiralPicture"/>
    <dgm:cxn modelId="{83D862EF-A5A1-49B6-BDA1-D3F1847FABFD}" type="presParOf" srcId="{D44789EE-A486-4FFC-A975-1A0F325DF83E}" destId="{B09ECD45-11C6-4570-91E1-F83A7C4B5781}" srcOrd="4" destOrd="0" presId="urn:microsoft.com/office/officeart/2009/3/layout/SpiralPicture"/>
    <dgm:cxn modelId="{00D0F209-6728-49C6-B49D-822934EC0369}" type="presParOf" srcId="{D44789EE-A486-4FFC-A975-1A0F325DF83E}" destId="{7C26F79B-504F-4389-833C-4DF8950F11B2}" srcOrd="5" destOrd="0" presId="urn:microsoft.com/office/officeart/2009/3/layout/SpiralPicture"/>
    <dgm:cxn modelId="{D797A1B8-444E-425F-9474-28C48418834A}" type="presParOf" srcId="{D44789EE-A486-4FFC-A975-1A0F325DF83E}" destId="{7DB9BB0E-7553-4116-A384-07DB9DD7C56D}" srcOrd="6" destOrd="0" presId="urn:microsoft.com/office/officeart/2009/3/layout/SpiralPicture"/>
    <dgm:cxn modelId="{55982B16-5E48-4E60-974B-D6A70A91E290}" type="presParOf" srcId="{D44789EE-A486-4FFC-A975-1A0F325DF83E}" destId="{8DFF7D62-128D-4DA1-B8EA-1F8EDD789BD6}" srcOrd="7" destOrd="0" presId="urn:microsoft.com/office/officeart/2009/3/layout/SpiralPicture"/>
    <dgm:cxn modelId="{448B89FF-57E7-4615-B55E-94C39ECD5949}" type="presParOf" srcId="{FAC1584B-BFAA-42DD-81A9-7525FC00401A}" destId="{3DE60FD5-C587-49CD-BAC4-B09B8FB07E41}" srcOrd="1" destOrd="0" presId="urn:microsoft.com/office/officeart/2009/3/layout/SpiralPicture"/>
    <dgm:cxn modelId="{24177548-6887-4349-B558-817AD51F17E3}" type="presParOf" srcId="{3DE60FD5-C587-49CD-BAC4-B09B8FB07E41}" destId="{B40AE98C-DD4F-4A1A-A3AA-6DEAEE1B542D}" srcOrd="0" destOrd="0" presId="urn:microsoft.com/office/officeart/2009/3/layout/SpiralPicture"/>
    <dgm:cxn modelId="{B102DEFA-BB10-4A5D-AA29-DB62868FB6A4}" type="presParOf" srcId="{B40AE98C-DD4F-4A1A-A3AA-6DEAEE1B542D}" destId="{5A6F6430-584C-4468-98AD-35D0C79F2E43}" srcOrd="0" destOrd="0" presId="urn:microsoft.com/office/officeart/2009/3/layout/SpiralPicture"/>
    <dgm:cxn modelId="{33E45248-911C-4F5C-AFB7-A888C79F78D1}" type="presParOf" srcId="{3DE60FD5-C587-49CD-BAC4-B09B8FB07E41}" destId="{AA21E2A8-58D2-4D13-9955-8FD4B91A9C6F}" srcOrd="1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24FD3-1368-4CC7-8C11-7BAF986A4883}">
      <dsp:nvSpPr>
        <dsp:cNvPr id="0" name=""/>
        <dsp:cNvSpPr/>
      </dsp:nvSpPr>
      <dsp:spPr>
        <a:xfrm>
          <a:off x="0" y="210814"/>
          <a:ext cx="4745068" cy="4745068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99061-3D7C-4836-BB1A-BF9EE9CAF9E0}">
      <dsp:nvSpPr>
        <dsp:cNvPr id="0" name=""/>
        <dsp:cNvSpPr/>
      </dsp:nvSpPr>
      <dsp:spPr>
        <a:xfrm>
          <a:off x="4581796" y="4726038"/>
          <a:ext cx="81635" cy="81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ECD45-11C6-4570-91E1-F83A7C4B5781}">
      <dsp:nvSpPr>
        <dsp:cNvPr id="0" name=""/>
        <dsp:cNvSpPr/>
      </dsp:nvSpPr>
      <dsp:spPr>
        <a:xfrm>
          <a:off x="4844867" y="144241"/>
          <a:ext cx="2885001" cy="2885001"/>
        </a:xfrm>
        <a:prstGeom prst="rect">
          <a:avLst/>
        </a:prstGeom>
        <a:blipFill rotWithShape="0">
          <a:blip xmlns:r="http://schemas.openxmlformats.org/officeDocument/2006/relationships" r:embed="rId2">
            <a:alphaModFix/>
          </a:blip>
          <a:srcRect/>
          <a:stretch>
            <a:fillRect l="-3000" r="-3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6F79B-504F-4389-833C-4DF8950F11B2}">
      <dsp:nvSpPr>
        <dsp:cNvPr id="0" name=""/>
        <dsp:cNvSpPr/>
      </dsp:nvSpPr>
      <dsp:spPr>
        <a:xfrm>
          <a:off x="5969448" y="3128889"/>
          <a:ext cx="1760420" cy="1760420"/>
        </a:xfrm>
        <a:prstGeom prst="rect">
          <a:avLst/>
        </a:prstGeom>
        <a:blipFill rotWithShape="0">
          <a:blip xmlns:r="http://schemas.openxmlformats.org/officeDocument/2006/relationships" r:embed="rId3">
            <a:alphaModFix/>
          </a:blip>
          <a:srcRect/>
          <a:stretch>
            <a:fillRect t="-4000" b="-4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9BB0E-7553-4116-A384-07DB9DD7C56D}">
      <dsp:nvSpPr>
        <dsp:cNvPr id="0" name=""/>
        <dsp:cNvSpPr/>
      </dsp:nvSpPr>
      <dsp:spPr>
        <a:xfrm>
          <a:off x="4844867" y="3864375"/>
          <a:ext cx="1024934" cy="1024934"/>
        </a:xfrm>
        <a:prstGeom prst="rect">
          <a:avLst/>
        </a:prstGeom>
        <a:blipFill rotWithShape="0">
          <a:blip xmlns:r="http://schemas.openxmlformats.org/officeDocument/2006/relationships" r:embed="rId4">
            <a:alphaModFix/>
          </a:blip>
          <a:srcRect/>
          <a:stretch>
            <a:fillRect l="-14000" r="-14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F7D62-128D-4DA1-B8EA-1F8EDD789BD6}">
      <dsp:nvSpPr>
        <dsp:cNvPr id="0" name=""/>
        <dsp:cNvSpPr/>
      </dsp:nvSpPr>
      <dsp:spPr>
        <a:xfrm>
          <a:off x="4844867" y="3128889"/>
          <a:ext cx="1024934" cy="631094"/>
        </a:xfrm>
        <a:prstGeom prst="rect">
          <a:avLst/>
        </a:prstGeom>
        <a:blipFill rotWithShape="0">
          <a:blip xmlns:r="http://schemas.openxmlformats.org/officeDocument/2006/relationships" r:embed="rId5">
            <a:alphaModFix/>
          </a:blip>
          <a:srcRect/>
          <a:stretch>
            <a:fillRect t="-31000" b="-31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F6430-584C-4468-98AD-35D0C79F2E43}">
      <dsp:nvSpPr>
        <dsp:cNvPr id="0" name=""/>
        <dsp:cNvSpPr/>
      </dsp:nvSpPr>
      <dsp:spPr>
        <a:xfrm>
          <a:off x="7558902" y="5027069"/>
          <a:ext cx="81317" cy="81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1E2A8-58D2-4D13-9955-8FD4B91A9C6F}">
      <dsp:nvSpPr>
        <dsp:cNvPr id="0" name=""/>
        <dsp:cNvSpPr/>
      </dsp:nvSpPr>
      <dsp:spPr>
        <a:xfrm>
          <a:off x="7640220" y="4889309"/>
          <a:ext cx="89648" cy="357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7640220" y="4889309"/>
        <a:ext cx="89648" cy="357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91c4d10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c91c4d10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F0B50FC1-93D7-2AB6-5C0E-291A51FD5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3F1ADEBF-2F2B-8D0F-C8AB-3A6F7BF57A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CB2B2F23-F5E8-BB28-E7CE-A8518E5A4C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585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6CDE7ECE-7D75-3F76-9565-DF479EF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6FF90F35-B4C6-59AA-DB88-AE9F98965D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8DBC6427-159A-D64E-0BA2-E92DCA3015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442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0BCE0DF5-977A-7450-7BBF-0E3696703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0C1E7F70-EAB4-B70B-1FC3-FEBBD0CAB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BBB355BA-C71D-D6E3-87C9-0330214E0B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4727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094257BE-940E-37B7-DD39-12E861A4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81406FF6-A13A-8881-33FB-84986627B4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4CB4EC69-7277-7AB5-4D84-5E656584AB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894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91c4d10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c91c4d105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78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848CFFFC-6FDE-507E-9CE8-ADE1711ED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91c4d1054_0_89:notes">
            <a:extLst>
              <a:ext uri="{FF2B5EF4-FFF2-40B4-BE49-F238E27FC236}">
                <a16:creationId xmlns:a16="http://schemas.microsoft.com/office/drawing/2014/main" id="{FDE3F800-56BC-3747-6B12-EC6EF47692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c91c4d1054_0_89:notes">
            <a:extLst>
              <a:ext uri="{FF2B5EF4-FFF2-40B4-BE49-F238E27FC236}">
                <a16:creationId xmlns:a16="http://schemas.microsoft.com/office/drawing/2014/main" id="{E7223B61-4AFC-3C1B-D8C1-37E87D807F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92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29ADDBDB-77D9-27BF-DBD4-A9296EF7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91c4d1054_0_89:notes">
            <a:extLst>
              <a:ext uri="{FF2B5EF4-FFF2-40B4-BE49-F238E27FC236}">
                <a16:creationId xmlns:a16="http://schemas.microsoft.com/office/drawing/2014/main" id="{BE030A33-DD58-3E15-747B-D4A433150A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c91c4d1054_0_89:notes">
            <a:extLst>
              <a:ext uri="{FF2B5EF4-FFF2-40B4-BE49-F238E27FC236}">
                <a16:creationId xmlns:a16="http://schemas.microsoft.com/office/drawing/2014/main" id="{33C78CDD-EB41-FA0F-3334-CFBC6DA68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53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F0803842-4783-9CBB-4BF7-CA9E23BAF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82C2216B-198C-1A21-EADD-AE24EA4D8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66AA7627-BBB6-11C0-C4B4-654564477F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176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232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277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486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54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06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04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9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605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386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39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81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2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iode.or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4.jp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5.jpeg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g2c91c4d1054_0_89">
            <a:extLst>
              <a:ext uri="{FF2B5EF4-FFF2-40B4-BE49-F238E27FC236}">
                <a16:creationId xmlns:a16="http://schemas.microsoft.com/office/drawing/2014/main" id="{39B4E4F2-091B-4809-8D4A-F18893F8FEAF}"/>
              </a:ext>
            </a:extLst>
          </p:cNvPr>
          <p:cNvSpPr txBox="1"/>
          <p:nvPr/>
        </p:nvSpPr>
        <p:spPr>
          <a:xfrm>
            <a:off x="836612" y="2516311"/>
            <a:ext cx="3667553" cy="461635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endParaRPr lang="en-US" dirty="0">
              <a:solidFill>
                <a:srgbClr val="002060"/>
              </a:solidFill>
              <a:latin typeface="Calibri" panose="020F0502020204030204" pitchFamily="34" charset="0"/>
              <a:hlinkClick r:id="rId3" tooltip="http://www.iode.org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6454F9-A00D-CE8C-FD80-6339D7ED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88" y="0"/>
            <a:ext cx="9060652" cy="1600200"/>
          </a:xfrm>
        </p:spPr>
        <p:txBody>
          <a:bodyPr>
            <a:normAutofit/>
          </a:bodyPr>
          <a:lstStyle/>
          <a:p>
            <a:r>
              <a:rPr lang="en-US" sz="3600" dirty="0"/>
              <a:t>Capacity Development of </a:t>
            </a:r>
            <a:r>
              <a:rPr lang="en-US" sz="3600" dirty="0" err="1"/>
              <a:t>IQuOD</a:t>
            </a:r>
            <a:r>
              <a:rPr lang="en-US" sz="3600" dirty="0"/>
              <a:t> achievements through OTGA</a:t>
            </a:r>
            <a:endParaRPr lang="en-IN" sz="3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7C3A59-062D-285B-C476-F337D09FC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7168" y="2672352"/>
            <a:ext cx="4965538" cy="3811588"/>
          </a:xfrm>
        </p:spPr>
        <p:txBody>
          <a:bodyPr>
            <a:normAutofit/>
          </a:bodyPr>
          <a:lstStyle/>
          <a:p>
            <a:r>
              <a:rPr lang="en-IN" sz="1800" b="1" dirty="0"/>
              <a:t>TVS Udaya Bhaskar</a:t>
            </a:r>
          </a:p>
          <a:p>
            <a:r>
              <a:rPr lang="en-IN" sz="1800" b="1" dirty="0"/>
              <a:t>Member, </a:t>
            </a:r>
            <a:r>
              <a:rPr lang="en-IN" sz="1800" b="1" dirty="0" err="1"/>
              <a:t>IQuOD</a:t>
            </a:r>
            <a:r>
              <a:rPr lang="en-IN" sz="1800" b="1" dirty="0"/>
              <a:t> </a:t>
            </a:r>
          </a:p>
          <a:p>
            <a:endParaRPr lang="en-IN" sz="1800" b="1" dirty="0"/>
          </a:p>
          <a:p>
            <a:r>
              <a:rPr lang="en-IN" sz="1800" b="1" dirty="0"/>
              <a:t>Ana Carolina Mazzuco</a:t>
            </a:r>
          </a:p>
          <a:p>
            <a:r>
              <a:rPr lang="en-IN" sz="1800" b="1" dirty="0"/>
              <a:t>IODE Training Coordinator</a:t>
            </a:r>
          </a:p>
          <a:p>
            <a:r>
              <a:rPr lang="en-IN" sz="1800" b="1" dirty="0"/>
              <a:t>OTGA Coordinator</a:t>
            </a:r>
          </a:p>
        </p:txBody>
      </p:sp>
      <p:graphicFrame>
        <p:nvGraphicFramePr>
          <p:cNvPr id="15" name="Picture Placeholder 14">
            <a:extLst>
              <a:ext uri="{FF2B5EF4-FFF2-40B4-BE49-F238E27FC236}">
                <a16:creationId xmlns:a16="http://schemas.microsoft.com/office/drawing/2014/main" id="{B5A27B05-8B20-58F9-C34E-92CBDC33B8C3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190259651"/>
              </p:ext>
            </p:extLst>
          </p:nvPr>
        </p:nvGraphicFramePr>
        <p:xfrm>
          <a:off x="4385102" y="1600200"/>
          <a:ext cx="7729869" cy="539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797E325-0791-6C4E-BED2-D0C0DE5BE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6840" y="202203"/>
            <a:ext cx="2635160" cy="1310094"/>
          </a:xfrm>
          <a:prstGeom prst="rect">
            <a:avLst/>
          </a:prstGeom>
        </p:spPr>
      </p:pic>
      <p:pic>
        <p:nvPicPr>
          <p:cNvPr id="14" name="Google Shape;140;p5">
            <a:extLst>
              <a:ext uri="{FF2B5EF4-FFF2-40B4-BE49-F238E27FC236}">
                <a16:creationId xmlns:a16="http://schemas.microsoft.com/office/drawing/2014/main" id="{908FAF07-1AB4-BE8E-1988-78D434334DC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029" y="2329858"/>
            <a:ext cx="1135083" cy="432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2DA281D7-D046-B8DE-0FC9-04BD88389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 descr="IQuOD_banner.png">
            <a:extLst>
              <a:ext uri="{FF2B5EF4-FFF2-40B4-BE49-F238E27FC236}">
                <a16:creationId xmlns:a16="http://schemas.microsoft.com/office/drawing/2014/main" id="{1019A4A4-59AE-6CC5-AB17-A881CA8F8B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03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>
            <a:extLst>
              <a:ext uri="{FF2B5EF4-FFF2-40B4-BE49-F238E27FC236}">
                <a16:creationId xmlns:a16="http://schemas.microsoft.com/office/drawing/2014/main" id="{538E4510-7926-2B6F-C485-6A422F001141}"/>
              </a:ext>
            </a:extLst>
          </p:cNvPr>
          <p:cNvSpPr txBox="1"/>
          <p:nvPr/>
        </p:nvSpPr>
        <p:spPr>
          <a:xfrm>
            <a:off x="1508166" y="108863"/>
            <a:ext cx="106838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Discussion Points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>
            <a:extLst>
              <a:ext uri="{FF2B5EF4-FFF2-40B4-BE49-F238E27FC236}">
                <a16:creationId xmlns:a16="http://schemas.microsoft.com/office/drawing/2014/main" id="{9AE156CC-4FE6-8421-42CA-D634D4C5972E}"/>
              </a:ext>
            </a:extLst>
          </p:cNvPr>
          <p:cNvSpPr/>
          <p:nvPr/>
        </p:nvSpPr>
        <p:spPr>
          <a:xfrm>
            <a:off x="1368887" y="1659305"/>
            <a:ext cx="1042563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course to be designed using the outcomes of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all will be contributing to building the content of the course.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will be leading the content creation.</a:t>
            </a:r>
          </a:p>
          <a:p>
            <a:pPr marL="342900" indent="-3429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 timelines by which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OTGA to be ready to host the course through their LMS.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5AB344-BCE0-9F34-5991-5B70306A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840" y="28776"/>
            <a:ext cx="2635160" cy="13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0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 descr="IQuOD_bann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661" y="0"/>
            <a:ext cx="1503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508166" y="235892"/>
            <a:ext cx="106838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nternational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ality-controlled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cean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atabase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IQuOD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“Mission Statement”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1508166" y="1339705"/>
            <a:ext cx="1014562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 the quality, consistency, and completeness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long-term global subsurface ocean temperature (and salinity) database.</a:t>
            </a: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1508166" y="2487309"/>
            <a:ext cx="10552173" cy="1200288"/>
          </a:xfrm>
          <a:prstGeom prst="rect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power of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Ability to pull together the expertise from the international research community (producers/users) and to focus that combined effort into a single “best” dataset. 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79;p8">
            <a:extLst>
              <a:ext uri="{FF2B5EF4-FFF2-40B4-BE49-F238E27FC236}">
                <a16:creationId xmlns:a16="http://schemas.microsoft.com/office/drawing/2014/main" id="{9F61EF06-9DDD-9E8C-548D-53322B0C397F}"/>
              </a:ext>
            </a:extLst>
          </p:cNvPr>
          <p:cNvSpPr txBox="1">
            <a:spLocks/>
          </p:cNvSpPr>
          <p:nvPr/>
        </p:nvSpPr>
        <p:spPr>
          <a:xfrm>
            <a:off x="1508166" y="3944247"/>
            <a:ext cx="3991612" cy="272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/>
              <a:t>Inaugural meeting was June 2013 in Hobart, Australia.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dirty="0"/>
              <a:t>Successfully completed 10 years in 2023 and going strong.</a:t>
            </a:r>
          </a:p>
        </p:txBody>
      </p:sp>
      <p:pic>
        <p:nvPicPr>
          <p:cNvPr id="3" name="Google Shape;180;p8">
            <a:extLst>
              <a:ext uri="{FF2B5EF4-FFF2-40B4-BE49-F238E27FC236}">
                <a16:creationId xmlns:a16="http://schemas.microsoft.com/office/drawing/2014/main" id="{33CAA981-D31D-99D9-2F53-D5A388B983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0524" y="3712752"/>
            <a:ext cx="2919286" cy="229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8" descr="page4image56369904">
            <a:extLst>
              <a:ext uri="{FF2B5EF4-FFF2-40B4-BE49-F238E27FC236}">
                <a16:creationId xmlns:a16="http://schemas.microsoft.com/office/drawing/2014/main" id="{BB0C1922-A4D2-6240-92F7-CE7B4EEF14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9810" y="4364745"/>
            <a:ext cx="3560529" cy="2299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319E3309-AD15-0698-FBD3-70688175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49;p18">
            <a:extLst>
              <a:ext uri="{FF2B5EF4-FFF2-40B4-BE49-F238E27FC236}">
                <a16:creationId xmlns:a16="http://schemas.microsoft.com/office/drawing/2014/main" id="{13E1F922-748C-C5B8-0824-80A31608A7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090" y="3060614"/>
            <a:ext cx="3424052" cy="222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 descr="IQuOD_banner.png">
            <a:extLst>
              <a:ext uri="{FF2B5EF4-FFF2-40B4-BE49-F238E27FC236}">
                <a16:creationId xmlns:a16="http://schemas.microsoft.com/office/drawing/2014/main" id="{828E38DC-853D-BDE0-0E4C-A978B53DFF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61" y="0"/>
            <a:ext cx="1503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>
            <a:extLst>
              <a:ext uri="{FF2B5EF4-FFF2-40B4-BE49-F238E27FC236}">
                <a16:creationId xmlns:a16="http://schemas.microsoft.com/office/drawing/2014/main" id="{A959BEC3-BD32-C821-76AF-1F6FF4C9E1C8}"/>
              </a:ext>
            </a:extLst>
          </p:cNvPr>
          <p:cNvSpPr txBox="1"/>
          <p:nvPr/>
        </p:nvSpPr>
        <p:spPr>
          <a:xfrm>
            <a:off x="1508166" y="108863"/>
            <a:ext cx="106838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nternational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ality-controlled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cean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atabase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Achievement during the Decade+ (2013 – 2024) 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>
            <a:extLst>
              <a:ext uri="{FF2B5EF4-FFF2-40B4-BE49-F238E27FC236}">
                <a16:creationId xmlns:a16="http://schemas.microsoft.com/office/drawing/2014/main" id="{D3A1737D-361B-063C-0438-6BE4C75C0DD4}"/>
              </a:ext>
            </a:extLst>
          </p:cNvPr>
          <p:cNvSpPr/>
          <p:nvPr/>
        </p:nvSpPr>
        <p:spPr>
          <a:xfrm>
            <a:off x="1523517" y="1127923"/>
            <a:ext cx="4754573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 instrumental uncertainty to each individual temperature measurement.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Machine Learning </a:t>
            </a: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to:</a:t>
            </a:r>
          </a:p>
          <a:p>
            <a:pPr marL="914400" lvl="1" indent="-4572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 Intelligent Metadata.</a:t>
            </a:r>
          </a:p>
          <a:p>
            <a:pPr marL="914400" lvl="1" indent="-4572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 XBT probe type.</a:t>
            </a:r>
          </a:p>
          <a:p>
            <a:pPr marL="914400" lvl="1" indent="-4572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Expert QC system.</a:t>
            </a:r>
            <a:endParaRPr lang="en-US" sz="2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 handling of Duplicate checking.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IQuOD-v1 online, publicly available through NOAA/NCEI service.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endParaRPr lang="en-US" sz="2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endParaRPr lang="en-US" sz="2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endParaRPr lang="en-US" sz="2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22;p12">
            <a:extLst>
              <a:ext uri="{FF2B5EF4-FFF2-40B4-BE49-F238E27FC236}">
                <a16:creationId xmlns:a16="http://schemas.microsoft.com/office/drawing/2014/main" id="{B62F9A40-F885-52D0-6ABF-BF3FD49D2D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5506"/>
          <a:stretch/>
        </p:blipFill>
        <p:spPr>
          <a:xfrm>
            <a:off x="6850083" y="1339705"/>
            <a:ext cx="3231056" cy="159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39;p21">
            <a:extLst>
              <a:ext uri="{FF2B5EF4-FFF2-40B4-BE49-F238E27FC236}">
                <a16:creationId xmlns:a16="http://schemas.microsoft.com/office/drawing/2014/main" id="{36E08B19-EA74-6B18-B73B-0D900F2F1E1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36253" y="2135378"/>
            <a:ext cx="2604120" cy="247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1;p20">
            <a:extLst>
              <a:ext uri="{FF2B5EF4-FFF2-40B4-BE49-F238E27FC236}">
                <a16:creationId xmlns:a16="http://schemas.microsoft.com/office/drawing/2014/main" id="{C332351D-94DC-3EC7-7F89-617235B1B0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65611" y="4610094"/>
            <a:ext cx="3231056" cy="2228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174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326A4233-826A-CEAD-7A8C-E36FED642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813099-8F17-662F-0D4E-4FE49DECF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65" y="2542583"/>
            <a:ext cx="9427535" cy="4206554"/>
          </a:xfrm>
          <a:prstGeom prst="rect">
            <a:avLst/>
          </a:prstGeom>
        </p:spPr>
      </p:pic>
      <p:pic>
        <p:nvPicPr>
          <p:cNvPr id="127" name="Google Shape;127;p4" descr="IQuOD_banner.png">
            <a:extLst>
              <a:ext uri="{FF2B5EF4-FFF2-40B4-BE49-F238E27FC236}">
                <a16:creationId xmlns:a16="http://schemas.microsoft.com/office/drawing/2014/main" id="{70447729-1C52-C6AC-E1D4-35D7E8E686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61" y="0"/>
            <a:ext cx="1503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>
            <a:extLst>
              <a:ext uri="{FF2B5EF4-FFF2-40B4-BE49-F238E27FC236}">
                <a16:creationId xmlns:a16="http://schemas.microsoft.com/office/drawing/2014/main" id="{7DB37C5C-1596-E4B1-FE81-F4826951210E}"/>
              </a:ext>
            </a:extLst>
          </p:cNvPr>
          <p:cNvSpPr txBox="1"/>
          <p:nvPr/>
        </p:nvSpPr>
        <p:spPr>
          <a:xfrm>
            <a:off x="1508166" y="108863"/>
            <a:ext cx="106838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nternational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ality-controlled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cean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atabase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Achievement during the Decade+ (2013 – 2024) 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A8ED38-CCAB-2BDC-F42B-26D03DB59C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63" t="55032" r="23263" b="2992"/>
          <a:stretch/>
        </p:blipFill>
        <p:spPr>
          <a:xfrm>
            <a:off x="1575806" y="1029981"/>
            <a:ext cx="5337544" cy="20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88F32E10-D21C-0F20-57F3-A16BEBC67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 descr="IQuOD_banner.png">
            <a:extLst>
              <a:ext uri="{FF2B5EF4-FFF2-40B4-BE49-F238E27FC236}">
                <a16:creationId xmlns:a16="http://schemas.microsoft.com/office/drawing/2014/main" id="{948EA8AE-2051-CB96-5A3F-B1694528B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661" y="0"/>
            <a:ext cx="1503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>
            <a:extLst>
              <a:ext uri="{FF2B5EF4-FFF2-40B4-BE49-F238E27FC236}">
                <a16:creationId xmlns:a16="http://schemas.microsoft.com/office/drawing/2014/main" id="{E1581A12-DAD8-46E9-AB97-01C5A0A7ECA6}"/>
              </a:ext>
            </a:extLst>
          </p:cNvPr>
          <p:cNvSpPr txBox="1"/>
          <p:nvPr/>
        </p:nvSpPr>
        <p:spPr>
          <a:xfrm>
            <a:off x="1508166" y="108863"/>
            <a:ext cx="1068383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nternational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ality-controlled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cean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atabase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 and 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address them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>
            <a:extLst>
              <a:ext uri="{FF2B5EF4-FFF2-40B4-BE49-F238E27FC236}">
                <a16:creationId xmlns:a16="http://schemas.microsoft.com/office/drawing/2014/main" id="{B784983F-F083-BDC2-4837-3D6BAB212D96}"/>
              </a:ext>
            </a:extLst>
          </p:cNvPr>
          <p:cNvSpPr/>
          <p:nvPr/>
        </p:nvSpPr>
        <p:spPr>
          <a:xfrm>
            <a:off x="1634701" y="1171793"/>
            <a:ext cx="10425638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sz="27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Issues:</a:t>
            </a:r>
            <a:endParaRPr lang="en-US" sz="27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visibility. Rarely know within the Joint community.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Overshadowed by WOD where the data is ultimately residing.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sz="27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Overcome them by:</a:t>
            </a:r>
            <a:endParaRPr lang="en-US" sz="27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Propagating the same in wider forums.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</a:t>
            </a: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 the platforms like Ocean Teacher Global Academy (OTGA) of IODE.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self-paced courses using Moodle</a:t>
            </a: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platform:</a:t>
            </a:r>
          </a:p>
          <a:p>
            <a:pPr marL="914400" lvl="1" indent="-4572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on </a:t>
            </a: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Control, Uncertainties, Handling duplicate checking and Machine Learning approaches.</a:t>
            </a:r>
          </a:p>
          <a:p>
            <a:pPr marL="914400" lvl="1" indent="-4572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infrastructure of OTGA, build course once and use it for ever.  </a:t>
            </a:r>
            <a:endParaRPr lang="en-US" sz="2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endParaRPr lang="en-US" sz="2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19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3E0F9F-77AC-4F99-A974-1F2185DF8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6" y="1203474"/>
            <a:ext cx="2635160" cy="13100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2C4B21-9B6D-3239-2314-32717F94FD9A}"/>
              </a:ext>
            </a:extLst>
          </p:cNvPr>
          <p:cNvCxnSpPr>
            <a:cxnSpLocks/>
          </p:cNvCxnSpPr>
          <p:nvPr/>
        </p:nvCxnSpPr>
        <p:spPr>
          <a:xfrm>
            <a:off x="-17522" y="6811057"/>
            <a:ext cx="12209522" cy="0"/>
          </a:xfrm>
          <a:prstGeom prst="line">
            <a:avLst/>
          </a:prstGeom>
          <a:ln w="12700">
            <a:solidFill>
              <a:srgbClr val="081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53DC5-C61F-8C01-9A05-48193A10FED8}"/>
              </a:ext>
            </a:extLst>
          </p:cNvPr>
          <p:cNvCxnSpPr>
            <a:cxnSpLocks/>
          </p:cNvCxnSpPr>
          <p:nvPr/>
        </p:nvCxnSpPr>
        <p:spPr>
          <a:xfrm>
            <a:off x="0" y="6755518"/>
            <a:ext cx="12192000" cy="0"/>
          </a:xfrm>
          <a:prstGeom prst="line">
            <a:avLst/>
          </a:prstGeom>
          <a:ln w="12700">
            <a:solidFill>
              <a:srgbClr val="00A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D57356-266B-4D77-1EA5-D5A1B9104F95}"/>
              </a:ext>
            </a:extLst>
          </p:cNvPr>
          <p:cNvCxnSpPr>
            <a:cxnSpLocks/>
          </p:cNvCxnSpPr>
          <p:nvPr/>
        </p:nvCxnSpPr>
        <p:spPr>
          <a:xfrm>
            <a:off x="203535" y="5003695"/>
            <a:ext cx="2700000" cy="0"/>
          </a:xfrm>
          <a:prstGeom prst="line">
            <a:avLst/>
          </a:prstGeom>
          <a:ln w="206375">
            <a:solidFill>
              <a:srgbClr val="00A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1498992-28A6-2C9D-EBF6-FC3DF5281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60" b="81180"/>
          <a:stretch/>
        </p:blipFill>
        <p:spPr>
          <a:xfrm rot="10800000">
            <a:off x="0" y="0"/>
            <a:ext cx="12209522" cy="1166145"/>
          </a:xfrm>
          <a:prstGeom prst="rect">
            <a:avLst/>
          </a:prstGeom>
        </p:spPr>
      </p:pic>
      <p:pic>
        <p:nvPicPr>
          <p:cNvPr id="37" name="Picture 36" descr="A black and white logo&#10;&#10;Description automatically generated">
            <a:extLst>
              <a:ext uri="{FF2B5EF4-FFF2-40B4-BE49-F238E27FC236}">
                <a16:creationId xmlns:a16="http://schemas.microsoft.com/office/drawing/2014/main" id="{B6515EA7-C84F-A383-BBC0-4A38305E5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92" y="0"/>
            <a:ext cx="1439102" cy="95008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DA90DC23-9EE3-8F9F-F754-E2C38BD51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3412" y="53071"/>
            <a:ext cx="1840112" cy="5056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F68239A-E664-A4B8-88E0-E59467425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7224" y="37624"/>
            <a:ext cx="1213180" cy="5056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E16314-50C5-E0A6-DD2E-FDFAFCBF5F01}"/>
              </a:ext>
            </a:extLst>
          </p:cNvPr>
          <p:cNvSpPr txBox="1"/>
          <p:nvPr/>
        </p:nvSpPr>
        <p:spPr>
          <a:xfrm>
            <a:off x="3090405" y="2010761"/>
            <a:ext cx="596823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highlight>
                  <a:srgbClr val="FFFFFF"/>
                </a:highlight>
                <a:latin typeface="Noto Sans" panose="020B0502040504020204" pitchFamily="34" charset="0"/>
              </a:rPr>
              <a:t>A</a:t>
            </a:r>
            <a:r>
              <a:rPr lang="en-GB" sz="1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ims at </a:t>
            </a:r>
            <a:r>
              <a:rPr lang="en-GB" sz="1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building equitable capacity </a:t>
            </a:r>
            <a:r>
              <a:rPr lang="en-GB" sz="1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related to ocean research, observations, and services in IOC Member States</a:t>
            </a:r>
            <a:r>
              <a:rPr lang="en-GB" sz="1600" i="1" dirty="0">
                <a:highlight>
                  <a:srgbClr val="FFFFFF"/>
                </a:highlight>
                <a:latin typeface="Noto Sans" panose="020B0502040504020204" pitchFamily="34" charset="0"/>
              </a:rPr>
              <a:t>, delivering training to </a:t>
            </a:r>
            <a:r>
              <a:rPr lang="en-GB" sz="1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meet the needs of IOC Programmes, Regions, and the UN Decade of Ocean Science for Sustainable Development.</a:t>
            </a:r>
            <a:endParaRPr lang="en-BE" sz="16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AA281-1F5A-99A3-EF8B-DDB01EE69A2E}"/>
              </a:ext>
            </a:extLst>
          </p:cNvPr>
          <p:cNvSpPr txBox="1"/>
          <p:nvPr/>
        </p:nvSpPr>
        <p:spPr>
          <a:xfrm>
            <a:off x="171661" y="2679330"/>
            <a:ext cx="29028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6337F"/>
                </a:solidFill>
                <a:latin typeface="DIN Alternate" panose="020B0500000000000000" pitchFamily="34" charset="77"/>
              </a:rPr>
              <a:t>UNESCO-IOC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global network of Regional and Specialised Centres, and affiliated partners, delivering </a:t>
            </a:r>
            <a:r>
              <a:rPr lang="en-GB" sz="2200" b="1" dirty="0">
                <a:solidFill>
                  <a:srgbClr val="FF9700"/>
                </a:solidFill>
                <a:effectLst/>
                <a:latin typeface="DIN Alternate" panose="020B0500000000000000" pitchFamily="34" charset="77"/>
              </a:rPr>
              <a:t>training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on ocean sciences, services, and management.</a:t>
            </a:r>
          </a:p>
        </p:txBody>
      </p:sp>
      <p:pic>
        <p:nvPicPr>
          <p:cNvPr id="18" name="Picture 17" descr="A group of people in a room&#10;&#10;Description automatically generated">
            <a:extLst>
              <a:ext uri="{FF2B5EF4-FFF2-40B4-BE49-F238E27FC236}">
                <a16:creationId xmlns:a16="http://schemas.microsoft.com/office/drawing/2014/main" id="{CA062A49-2A0F-461A-2285-7F14AF102A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62000"/>
          </a:blip>
          <a:srcRect l="15916" t="5346"/>
          <a:stretch/>
        </p:blipFill>
        <p:spPr>
          <a:xfrm rot="5400000">
            <a:off x="8807224" y="2331480"/>
            <a:ext cx="3453494" cy="29271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F471A-DFBD-7BF9-0427-F55D9D53A009}"/>
              </a:ext>
            </a:extLst>
          </p:cNvPr>
          <p:cNvSpPr txBox="1"/>
          <p:nvPr/>
        </p:nvSpPr>
        <p:spPr>
          <a:xfrm>
            <a:off x="3164386" y="1452934"/>
            <a:ext cx="8901158" cy="400110"/>
          </a:xfrm>
          <a:prstGeom prst="rect">
            <a:avLst/>
          </a:prstGeom>
          <a:solidFill>
            <a:srgbClr val="071D77">
              <a:alpha val="96863"/>
            </a:srgbClr>
          </a:solidFill>
        </p:spPr>
        <p:txBody>
          <a:bodyPr wrap="square">
            <a:spAutoFit/>
          </a:bodyPr>
          <a:lstStyle/>
          <a:p>
            <a:endParaRPr lang="en-GB" sz="2000" b="1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F0B46E-7610-9BDD-7C79-A8DB263B9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543" y="5284043"/>
            <a:ext cx="2558081" cy="13104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39C477-14D5-D43F-36DD-6ED8AA379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5349" y="5737041"/>
            <a:ext cx="984298" cy="933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36029C-1999-93CC-3D98-90D90D4162DD}"/>
              </a:ext>
            </a:extLst>
          </p:cNvPr>
          <p:cNvSpPr txBox="1"/>
          <p:nvPr/>
        </p:nvSpPr>
        <p:spPr>
          <a:xfrm>
            <a:off x="3337611" y="3563423"/>
            <a:ext cx="4702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OTGA </a:t>
            </a:r>
            <a:r>
              <a:rPr lang="en-GB" dirty="0">
                <a:solidFill>
                  <a:srgbClr val="26337F"/>
                </a:solidFill>
                <a:latin typeface="DIN Alternate" panose="020B0500000000000000" pitchFamily="34" charset="77"/>
              </a:rPr>
              <a:t>builds on the legacy of more than 20 years of training initiatives led by UNESCO IOC.</a:t>
            </a:r>
            <a:endParaRPr lang="en-GB" b="0" dirty="0">
              <a:solidFill>
                <a:srgbClr val="26337F"/>
              </a:solidFill>
              <a:effectLst/>
              <a:latin typeface="DIN Alternate" panose="020B0500000000000000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FCE130-99FF-4DEF-2356-95DC9AE30365}"/>
              </a:ext>
            </a:extLst>
          </p:cNvPr>
          <p:cNvSpPr txBox="1"/>
          <p:nvPr/>
        </p:nvSpPr>
        <p:spPr>
          <a:xfrm>
            <a:off x="3337611" y="5442435"/>
            <a:ext cx="5376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OTGA </a:t>
            </a:r>
            <a:r>
              <a:rPr lang="en-GB" dirty="0">
                <a:solidFill>
                  <a:srgbClr val="26337F"/>
                </a:solidFill>
                <a:latin typeface="DIN Alternate" panose="020B0500000000000000" pitchFamily="34" charset="77"/>
              </a:rPr>
              <a:t>was designated as a Programme Component of IODE in 2023.</a:t>
            </a:r>
            <a:endParaRPr lang="en-GB" b="0" dirty="0">
              <a:solidFill>
                <a:srgbClr val="26337F"/>
              </a:solidFill>
              <a:effectLst/>
              <a:latin typeface="DIN Alternate" panose="020B0500000000000000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0BE509-EE42-05F1-ABE0-95CE33CE0956}"/>
              </a:ext>
            </a:extLst>
          </p:cNvPr>
          <p:cNvSpPr txBox="1"/>
          <p:nvPr/>
        </p:nvSpPr>
        <p:spPr>
          <a:xfrm>
            <a:off x="3337611" y="4431255"/>
            <a:ext cx="47024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OTGA governance is structured with training centres nominated by </a:t>
            </a:r>
            <a:r>
              <a:rPr lang="en-GB" dirty="0">
                <a:solidFill>
                  <a:srgbClr val="26337F"/>
                </a:solidFill>
                <a:latin typeface="DIN Alternate" panose="020B0500000000000000" pitchFamily="34" charset="77"/>
              </a:rPr>
              <a:t>IOC Member States, for about 10 years, with the support of Flanders.</a:t>
            </a:r>
            <a:endParaRPr lang="en-GB" b="0" dirty="0">
              <a:solidFill>
                <a:srgbClr val="26337F"/>
              </a:solidFill>
              <a:effectLst/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59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3DE7A843-1BB3-5323-0862-CA2CDD968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62DA950-3A3F-FF4E-37D3-7FBDEB5C42D5}"/>
              </a:ext>
            </a:extLst>
          </p:cNvPr>
          <p:cNvGrpSpPr/>
          <p:nvPr/>
        </p:nvGrpSpPr>
        <p:grpSpPr>
          <a:xfrm>
            <a:off x="216787" y="5148014"/>
            <a:ext cx="2506639" cy="1754840"/>
            <a:chOff x="10552" y="4191614"/>
            <a:chExt cx="2897710" cy="181786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E51FC2-067D-1625-A1CB-CB7BD5235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38" y="4191614"/>
              <a:ext cx="2817824" cy="1405290"/>
            </a:xfrm>
            <a:prstGeom prst="rect">
              <a:avLst/>
            </a:prstGeom>
          </p:spPr>
        </p:pic>
        <p:sp>
          <p:nvSpPr>
            <p:cNvPr id="19" name="Google Shape;122;g2cb2839c9a9_0_0">
              <a:extLst>
                <a:ext uri="{FF2B5EF4-FFF2-40B4-BE49-F238E27FC236}">
                  <a16:creationId xmlns:a16="http://schemas.microsoft.com/office/drawing/2014/main" id="{A5EF98A2-26B2-6513-D5F0-14EB04E61F8E}"/>
                </a:ext>
              </a:extLst>
            </p:cNvPr>
            <p:cNvSpPr txBox="1"/>
            <p:nvPr/>
          </p:nvSpPr>
          <p:spPr>
            <a:xfrm>
              <a:off x="10552" y="5424734"/>
              <a:ext cx="1661087" cy="584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600" b="1" dirty="0">
                  <a:solidFill>
                    <a:srgbClr val="1C4587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</a:t>
              </a:r>
              <a:endParaRPr sz="26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88E67E5-5B36-852F-F845-EB699CA62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6" y="1203474"/>
            <a:ext cx="2635160" cy="13100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A7CE1-4ED4-A797-C41C-FB8AF26E12C6}"/>
              </a:ext>
            </a:extLst>
          </p:cNvPr>
          <p:cNvCxnSpPr>
            <a:cxnSpLocks/>
          </p:cNvCxnSpPr>
          <p:nvPr/>
        </p:nvCxnSpPr>
        <p:spPr>
          <a:xfrm>
            <a:off x="-17522" y="6811057"/>
            <a:ext cx="12209522" cy="0"/>
          </a:xfrm>
          <a:prstGeom prst="line">
            <a:avLst/>
          </a:prstGeom>
          <a:ln w="12700">
            <a:solidFill>
              <a:srgbClr val="081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0FE8C4-A5E3-3825-617E-313BAFB190C9}"/>
              </a:ext>
            </a:extLst>
          </p:cNvPr>
          <p:cNvCxnSpPr>
            <a:cxnSpLocks/>
          </p:cNvCxnSpPr>
          <p:nvPr/>
        </p:nvCxnSpPr>
        <p:spPr>
          <a:xfrm>
            <a:off x="0" y="6755518"/>
            <a:ext cx="12192000" cy="0"/>
          </a:xfrm>
          <a:prstGeom prst="line">
            <a:avLst/>
          </a:prstGeom>
          <a:ln w="12700">
            <a:solidFill>
              <a:srgbClr val="00A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8A1E5E-E30B-B047-994D-9512C63E9CF3}"/>
              </a:ext>
            </a:extLst>
          </p:cNvPr>
          <p:cNvCxnSpPr>
            <a:cxnSpLocks/>
          </p:cNvCxnSpPr>
          <p:nvPr/>
        </p:nvCxnSpPr>
        <p:spPr>
          <a:xfrm>
            <a:off x="203535" y="4897679"/>
            <a:ext cx="2700000" cy="0"/>
          </a:xfrm>
          <a:prstGeom prst="line">
            <a:avLst/>
          </a:prstGeom>
          <a:ln w="206375">
            <a:solidFill>
              <a:srgbClr val="00A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C7CE2-D962-0B01-1E9D-E9763F4EEB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60" b="81180"/>
          <a:stretch/>
        </p:blipFill>
        <p:spPr>
          <a:xfrm rot="10800000">
            <a:off x="0" y="0"/>
            <a:ext cx="12209522" cy="1166145"/>
          </a:xfrm>
          <a:prstGeom prst="rect">
            <a:avLst/>
          </a:prstGeom>
        </p:spPr>
      </p:pic>
      <p:pic>
        <p:nvPicPr>
          <p:cNvPr id="37" name="Picture 36" descr="A black and white logo&#10;&#10;Description automatically generated">
            <a:extLst>
              <a:ext uri="{FF2B5EF4-FFF2-40B4-BE49-F238E27FC236}">
                <a16:creationId xmlns:a16="http://schemas.microsoft.com/office/drawing/2014/main" id="{E9A394D9-CB5A-FEE9-815C-F8FA7D226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92" y="0"/>
            <a:ext cx="1439102" cy="95008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75608E37-D146-2FDA-5D4F-A159DE52C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3412" y="53071"/>
            <a:ext cx="1840112" cy="5056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CB790C-4029-7F93-8C25-229A7C362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224" y="37624"/>
            <a:ext cx="1213180" cy="505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19C229-C8E2-4A44-1981-387FE9F696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573" y="2027603"/>
            <a:ext cx="624838" cy="659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96CED-4B13-565A-CA09-A735F98BF01E}"/>
              </a:ext>
            </a:extLst>
          </p:cNvPr>
          <p:cNvSpPr txBox="1"/>
          <p:nvPr/>
        </p:nvSpPr>
        <p:spPr>
          <a:xfrm>
            <a:off x="203535" y="2947899"/>
            <a:ext cx="2700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6337F"/>
                </a:solidFill>
                <a:latin typeface="DIN Alternate" panose="020B0500000000000000" pitchFamily="34" charset="77"/>
              </a:rPr>
              <a:t>Supports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a complete set of </a:t>
            </a:r>
            <a:r>
              <a:rPr lang="en-GB" sz="2200" b="1" dirty="0">
                <a:solidFill>
                  <a:srgbClr val="FF9700"/>
                </a:solidFill>
                <a:effectLst/>
                <a:latin typeface="DIN Alternate" panose="020B0500000000000000" pitchFamily="34" charset="77"/>
              </a:rPr>
              <a:t>learning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services and products, </a:t>
            </a:r>
            <a:r>
              <a:rPr lang="en-GB" sz="1800" b="0" dirty="0">
                <a:solidFill>
                  <a:srgbClr val="FF9700"/>
                </a:solidFill>
                <a:effectLst/>
                <a:latin typeface="DIN Alternate" panose="020B0500000000000000" pitchFamily="34" charset="77"/>
              </a:rPr>
              <a:t>freely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and </a:t>
            </a:r>
            <a:r>
              <a:rPr lang="en-GB" sz="1800" b="0" dirty="0">
                <a:solidFill>
                  <a:srgbClr val="FF9700"/>
                </a:solidFill>
                <a:effectLst/>
                <a:latin typeface="DIN Alternate" panose="020B0500000000000000" pitchFamily="34" charset="77"/>
              </a:rPr>
              <a:t>openly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available to the global ocean community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F11B2-2740-79C9-3712-353CCA9B8FF4}"/>
              </a:ext>
            </a:extLst>
          </p:cNvPr>
          <p:cNvSpPr txBox="1"/>
          <p:nvPr/>
        </p:nvSpPr>
        <p:spPr>
          <a:xfrm>
            <a:off x="3173530" y="1770399"/>
            <a:ext cx="52110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Planning, development, and delivery of training</a:t>
            </a: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various formats (online, face-to-face, and blended) </a:t>
            </a: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endParaRPr lang="en-A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Coordination and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courses</a:t>
            </a: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alumni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Shared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e-learning platform</a:t>
            </a:r>
            <a:endParaRPr lang="en-AU" sz="1600" b="1" dirty="0">
              <a:solidFill>
                <a:srgbClr val="071D7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reation of learning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resources and activities</a:t>
            </a:r>
            <a:endParaRPr lang="en-AU" sz="1600" b="1" dirty="0">
              <a:solidFill>
                <a:srgbClr val="071D7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Mechanisms for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connecting with experts, facilitators, and training centres</a:t>
            </a: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Guidance on learning services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procedures and standards </a:t>
            </a: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endParaRPr lang="en-AU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Clr>
                <a:srgbClr val="071D77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Training and mentoring </a:t>
            </a:r>
            <a:r>
              <a:rPr lang="en-AU" sz="1600" b="1" dirty="0">
                <a:solidFill>
                  <a:srgbClr val="071D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exchange and internships</a:t>
            </a:r>
            <a:endParaRPr lang="en-B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0D667-6DE7-8450-898A-2EA5C46905F4}"/>
              </a:ext>
            </a:extLst>
          </p:cNvPr>
          <p:cNvGrpSpPr/>
          <p:nvPr/>
        </p:nvGrpSpPr>
        <p:grpSpPr>
          <a:xfrm>
            <a:off x="8912011" y="2802380"/>
            <a:ext cx="2998574" cy="3040863"/>
            <a:chOff x="9143999" y="2815927"/>
            <a:chExt cx="2998574" cy="30408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360F54-D49A-1B94-7F8D-A1DA1768B9B5}"/>
                </a:ext>
              </a:extLst>
            </p:cNvPr>
            <p:cNvSpPr/>
            <p:nvPr/>
          </p:nvSpPr>
          <p:spPr>
            <a:xfrm>
              <a:off x="9143999" y="2815927"/>
              <a:ext cx="2997191" cy="3032353"/>
            </a:xfrm>
            <a:prstGeom prst="rect">
              <a:avLst/>
            </a:prstGeom>
            <a:solidFill>
              <a:srgbClr val="071D7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F6360D-237A-A935-C0F2-A162FCA01FA1}"/>
                </a:ext>
              </a:extLst>
            </p:cNvPr>
            <p:cNvGrpSpPr/>
            <p:nvPr/>
          </p:nvGrpSpPr>
          <p:grpSpPr>
            <a:xfrm>
              <a:off x="9255568" y="3794687"/>
              <a:ext cx="2887005" cy="2062103"/>
              <a:chOff x="8146744" y="1297012"/>
              <a:chExt cx="2887005" cy="20621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D7BC24-0E40-3C09-A5C7-79AACF05C2A3}"/>
                  </a:ext>
                </a:extLst>
              </p:cNvPr>
              <p:cNvSpPr txBox="1"/>
              <p:nvPr/>
            </p:nvSpPr>
            <p:spPr>
              <a:xfrm>
                <a:off x="8146744" y="1297012"/>
                <a:ext cx="261553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b="1" dirty="0">
                    <a:solidFill>
                      <a:srgbClr val="00AEC6"/>
                    </a:solidFill>
                    <a:effectLst/>
                    <a:latin typeface="DIN Alternate" panose="020B0500000000000000" pitchFamily="34" charset="77"/>
                  </a:rPr>
                  <a:t>17</a:t>
                </a:r>
              </a:p>
              <a:p>
                <a:r>
                  <a:rPr lang="en-GB" sz="3200" b="1" dirty="0">
                    <a:solidFill>
                      <a:srgbClr val="00AEC6"/>
                    </a:solidFill>
                    <a:effectLst/>
                    <a:latin typeface="DIN Alternate" panose="020B0500000000000000" pitchFamily="34" charset="77"/>
                  </a:rPr>
                  <a:t>13.600</a:t>
                </a:r>
              </a:p>
              <a:p>
                <a:r>
                  <a:rPr lang="en-GB" sz="3200" b="1" dirty="0">
                    <a:solidFill>
                      <a:srgbClr val="00AEC6"/>
                    </a:solidFill>
                    <a:latin typeface="DIN Alternate" panose="020B0500000000000000" pitchFamily="34" charset="77"/>
                  </a:rPr>
                  <a:t>50</a:t>
                </a:r>
              </a:p>
              <a:p>
                <a:r>
                  <a:rPr lang="en-GB" sz="3200" b="1" dirty="0">
                    <a:solidFill>
                      <a:srgbClr val="00AEC6"/>
                    </a:solidFill>
                    <a:latin typeface="DIN Alternate" panose="020B0500000000000000" pitchFamily="34" charset="77"/>
                  </a:rPr>
                  <a:t>4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57B82A-E47B-6912-E7C2-9DA4B1D182CD}"/>
                  </a:ext>
                </a:extLst>
              </p:cNvPr>
              <p:cNvSpPr txBox="1"/>
              <p:nvPr/>
            </p:nvSpPr>
            <p:spPr>
              <a:xfrm>
                <a:off x="8732218" y="1408874"/>
                <a:ext cx="19287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="0" dirty="0">
                    <a:solidFill>
                      <a:schemeClr val="bg1"/>
                    </a:solidFill>
                    <a:effectLst/>
                    <a:latin typeface="DIN Alternate" panose="020B0500000000000000" pitchFamily="34" charset="77"/>
                  </a:rPr>
                  <a:t>Training centres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8DDF0B-8C4E-E356-E55F-8B3709A817CB}"/>
                  </a:ext>
                </a:extLst>
              </p:cNvPr>
              <p:cNvSpPr txBox="1"/>
              <p:nvPr/>
            </p:nvSpPr>
            <p:spPr>
              <a:xfrm>
                <a:off x="9417897" y="1896626"/>
                <a:ext cx="134438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DIN Alternate" panose="020B0500000000000000" pitchFamily="34" charset="77"/>
                  </a:rPr>
                  <a:t>L</a:t>
                </a:r>
                <a:r>
                  <a:rPr lang="en-GB" sz="1600" b="0" dirty="0">
                    <a:solidFill>
                      <a:schemeClr val="bg1"/>
                    </a:solidFill>
                    <a:effectLst/>
                    <a:latin typeface="DIN Alternate" panose="020B0500000000000000" pitchFamily="34" charset="77"/>
                  </a:rPr>
                  <a:t>earners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1BD878-3753-A950-918D-54149AD6D756}"/>
                  </a:ext>
                </a:extLst>
              </p:cNvPr>
              <p:cNvSpPr txBox="1"/>
              <p:nvPr/>
            </p:nvSpPr>
            <p:spPr>
              <a:xfrm>
                <a:off x="8890017" y="2384473"/>
                <a:ext cx="17709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DIN Alternate" panose="020B0500000000000000" pitchFamily="34" charset="77"/>
                  </a:rPr>
                  <a:t>Courses per year</a:t>
                </a:r>
                <a:endParaRPr lang="en-GB" sz="1600" b="0" dirty="0">
                  <a:solidFill>
                    <a:schemeClr val="bg1"/>
                  </a:solidFill>
                  <a:effectLst/>
                  <a:latin typeface="DIN Alternate" panose="020B0500000000000000" pitchFamily="34" charset="77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9B477C-9FF2-430D-E213-CC2BCE678005}"/>
                  </a:ext>
                </a:extLst>
              </p:cNvPr>
              <p:cNvSpPr txBox="1"/>
              <p:nvPr/>
            </p:nvSpPr>
            <p:spPr>
              <a:xfrm>
                <a:off x="8590964" y="2867661"/>
                <a:ext cx="24427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DIN Alternate" panose="020B0500000000000000" pitchFamily="34" charset="77"/>
                  </a:rPr>
                  <a:t>Languages EN ES PT FR</a:t>
                </a:r>
                <a:endParaRPr lang="en-GB" sz="1600" b="0" dirty="0">
                  <a:solidFill>
                    <a:schemeClr val="bg1"/>
                  </a:solidFill>
                  <a:effectLst/>
                  <a:latin typeface="DIN Alternate" panose="020B0500000000000000" pitchFamily="34" charset="77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9C0CFF-599A-0944-5F70-AD13D53A39B6}"/>
                </a:ext>
              </a:extLst>
            </p:cNvPr>
            <p:cNvSpPr txBox="1"/>
            <p:nvPr/>
          </p:nvSpPr>
          <p:spPr>
            <a:xfrm>
              <a:off x="9281536" y="2961061"/>
              <a:ext cx="27307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0" dirty="0">
                  <a:solidFill>
                    <a:schemeClr val="bg1"/>
                  </a:solidFill>
                  <a:effectLst/>
                  <a:latin typeface="DIN Alternate" panose="020B0500000000000000" pitchFamily="34" charset="77"/>
                </a:rPr>
                <a:t>The UNESCO/IOC Project Office for IODE is an ISO certified Learning Service Provider.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2ACD0EE-1B6A-360B-432C-1DB0A40FE4D9}"/>
              </a:ext>
            </a:extLst>
          </p:cNvPr>
          <p:cNvSpPr txBox="1"/>
          <p:nvPr/>
        </p:nvSpPr>
        <p:spPr>
          <a:xfrm>
            <a:off x="9072683" y="1852546"/>
            <a:ext cx="2561963" cy="923330"/>
          </a:xfrm>
          <a:prstGeom prst="rect">
            <a:avLst/>
          </a:prstGeom>
          <a:solidFill>
            <a:srgbClr val="071D77">
              <a:alpha val="9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/>
                <a:latin typeface="DIN Alternate" panose="020B0500000000000000" pitchFamily="34" charset="77"/>
              </a:rPr>
              <a:t>ONLINE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DIN Alternate" panose="020B0500000000000000" pitchFamily="34" charset="77"/>
              </a:rPr>
              <a:t>FACE-TO-FACE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DIN Alternate" panose="020B0500000000000000" pitchFamily="34" charset="77"/>
              </a:rPr>
              <a:t>BLENDED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DDD477-E92F-1F35-9C51-0BBA96A4DBB2}"/>
              </a:ext>
            </a:extLst>
          </p:cNvPr>
          <p:cNvSpPr txBox="1"/>
          <p:nvPr/>
        </p:nvSpPr>
        <p:spPr>
          <a:xfrm>
            <a:off x="3173530" y="1219218"/>
            <a:ext cx="8901158" cy="400110"/>
          </a:xfrm>
          <a:prstGeom prst="rect">
            <a:avLst/>
          </a:prstGeom>
          <a:solidFill>
            <a:srgbClr val="071D77">
              <a:alpha val="96863"/>
            </a:srgbClr>
          </a:solidFill>
        </p:spPr>
        <p:txBody>
          <a:bodyPr wrap="square">
            <a:spAutoFit/>
          </a:bodyPr>
          <a:lstStyle/>
          <a:p>
            <a:endParaRPr lang="en-GB" sz="2000" b="1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71327DE-D647-8972-3AE1-529B2143F51A}"/>
              </a:ext>
            </a:extLst>
          </p:cNvPr>
          <p:cNvSpPr/>
          <p:nvPr/>
        </p:nvSpPr>
        <p:spPr>
          <a:xfrm>
            <a:off x="3030279" y="3322670"/>
            <a:ext cx="3476847" cy="61136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609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306F2A78-EFD8-04F1-47A8-F4A8872A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C3B5E63-55D0-7368-DE42-917F3915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6" y="1203474"/>
            <a:ext cx="2635160" cy="13100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87055E-05D3-ACE3-3337-CD44DE39DE60}"/>
              </a:ext>
            </a:extLst>
          </p:cNvPr>
          <p:cNvCxnSpPr>
            <a:cxnSpLocks/>
          </p:cNvCxnSpPr>
          <p:nvPr/>
        </p:nvCxnSpPr>
        <p:spPr>
          <a:xfrm>
            <a:off x="-17522" y="6811057"/>
            <a:ext cx="12209522" cy="0"/>
          </a:xfrm>
          <a:prstGeom prst="line">
            <a:avLst/>
          </a:prstGeom>
          <a:ln w="12700">
            <a:solidFill>
              <a:srgbClr val="081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58C94E-C7AA-D3EC-E8D4-7C2D90010296}"/>
              </a:ext>
            </a:extLst>
          </p:cNvPr>
          <p:cNvCxnSpPr>
            <a:cxnSpLocks/>
          </p:cNvCxnSpPr>
          <p:nvPr/>
        </p:nvCxnSpPr>
        <p:spPr>
          <a:xfrm>
            <a:off x="0" y="6755518"/>
            <a:ext cx="12192000" cy="0"/>
          </a:xfrm>
          <a:prstGeom prst="line">
            <a:avLst/>
          </a:prstGeom>
          <a:ln w="12700">
            <a:solidFill>
              <a:srgbClr val="00A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8FC3F8-A84F-C228-664A-A990EF74B03A}"/>
              </a:ext>
            </a:extLst>
          </p:cNvPr>
          <p:cNvCxnSpPr>
            <a:cxnSpLocks/>
          </p:cNvCxnSpPr>
          <p:nvPr/>
        </p:nvCxnSpPr>
        <p:spPr>
          <a:xfrm>
            <a:off x="203535" y="4897679"/>
            <a:ext cx="2700000" cy="0"/>
          </a:xfrm>
          <a:prstGeom prst="line">
            <a:avLst/>
          </a:prstGeom>
          <a:ln w="206375">
            <a:solidFill>
              <a:srgbClr val="00A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6359017-D38B-544C-C1C4-06DF04C81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60" b="81180"/>
          <a:stretch/>
        </p:blipFill>
        <p:spPr>
          <a:xfrm rot="10800000">
            <a:off x="0" y="0"/>
            <a:ext cx="12209522" cy="1166145"/>
          </a:xfrm>
          <a:prstGeom prst="rect">
            <a:avLst/>
          </a:prstGeom>
        </p:spPr>
      </p:pic>
      <p:pic>
        <p:nvPicPr>
          <p:cNvPr id="37" name="Picture 36" descr="A black and white logo&#10;&#10;Description automatically generated">
            <a:extLst>
              <a:ext uri="{FF2B5EF4-FFF2-40B4-BE49-F238E27FC236}">
                <a16:creationId xmlns:a16="http://schemas.microsoft.com/office/drawing/2014/main" id="{D882AB71-B8EE-ECF1-C1D7-E4B70E6C8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92" y="0"/>
            <a:ext cx="1439102" cy="95008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19CACBC-E253-3924-D193-4EE3A72D9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3412" y="53071"/>
            <a:ext cx="1840112" cy="5056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C4E1341-98E2-7199-AEFD-0A27DFE47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7224" y="37624"/>
            <a:ext cx="1213180" cy="5056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CE3EA71-67F0-3D9B-68C5-9E85EFCE0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20" y="5051234"/>
            <a:ext cx="2708905" cy="507472"/>
          </a:xfrm>
          <a:prstGeom prst="rect">
            <a:avLst/>
          </a:prstGeom>
        </p:spPr>
      </p:pic>
      <p:pic>
        <p:nvPicPr>
          <p:cNvPr id="14" name="Picture 13" descr="A logo with a swirl of water&#10;&#10;Description automatically generated">
            <a:extLst>
              <a:ext uri="{FF2B5EF4-FFF2-40B4-BE49-F238E27FC236}">
                <a16:creationId xmlns:a16="http://schemas.microsoft.com/office/drawing/2014/main" id="{306C5741-D7A6-641A-1C9B-CEE38D2A7F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07" y="5647603"/>
            <a:ext cx="1257454" cy="893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00B17-75B6-D1EC-FD2E-390D3ACA1AF7}"/>
              </a:ext>
            </a:extLst>
          </p:cNvPr>
          <p:cNvSpPr txBox="1"/>
          <p:nvPr/>
        </p:nvSpPr>
        <p:spPr>
          <a:xfrm>
            <a:off x="164067" y="2930704"/>
            <a:ext cx="2700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71D77"/>
                </a:solidFill>
                <a:effectLst/>
                <a:latin typeface="DIN Alternate" panose="020B0500000000000000" pitchFamily="34" charset="77"/>
              </a:rPr>
              <a:t>Training courses cover a wide range of topics, benefiting the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 </a:t>
            </a:r>
            <a:r>
              <a:rPr lang="en-GB" sz="2200" b="1" dirty="0">
                <a:solidFill>
                  <a:srgbClr val="FF9700"/>
                </a:solidFill>
                <a:effectLst/>
                <a:latin typeface="DIN Alternate" panose="020B0500000000000000" pitchFamily="34" charset="77"/>
              </a:rPr>
              <a:t>ocean science community</a:t>
            </a:r>
            <a:r>
              <a:rPr lang="en-GB" sz="1800" b="0" dirty="0">
                <a:solidFill>
                  <a:srgbClr val="071D77"/>
                </a:solidFill>
                <a:effectLst/>
                <a:latin typeface="DIN Alternate" panose="020B0500000000000000" pitchFamily="34" charset="77"/>
              </a:rPr>
              <a:t>, and </a:t>
            </a:r>
            <a:r>
              <a:rPr lang="en-GB" sz="1800" dirty="0">
                <a:solidFill>
                  <a:srgbClr val="071D77"/>
                </a:solidFill>
                <a:effectLst/>
                <a:latin typeface="DIN Alternate" panose="020B0500000000000000" pitchFamily="34" charset="77"/>
              </a:rPr>
              <a:t>beyond</a:t>
            </a:r>
            <a:r>
              <a:rPr lang="en-GB" sz="1800" b="0" dirty="0">
                <a:solidFill>
                  <a:srgbClr val="26337F"/>
                </a:solidFill>
                <a:effectLst/>
                <a:latin typeface="DIN Alternate" panose="020B0500000000000000" pitchFamily="34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80BA7-37D0-062A-9CB0-2618007F0574}"/>
              </a:ext>
            </a:extLst>
          </p:cNvPr>
          <p:cNvSpPr txBox="1"/>
          <p:nvPr/>
        </p:nvSpPr>
        <p:spPr>
          <a:xfrm>
            <a:off x="7892279" y="1818387"/>
            <a:ext cx="4474009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i="0" dirty="0">
                <a:solidFill>
                  <a:srgbClr val="071D77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Alumni</a:t>
            </a:r>
          </a:p>
          <a:p>
            <a:endParaRPr lang="en-GB" sz="1300" i="1" dirty="0">
              <a:highlight>
                <a:srgbClr val="FFFFFF"/>
              </a:highlight>
              <a:latin typeface="Noto Sans" panose="020B0502040504020204" pitchFamily="34" charset="0"/>
            </a:endParaRP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Researchers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Data managers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Natural resource managers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Practitioners in operations and support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Decision and policymakers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Institutional managers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Technicians, advisors, and consultants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Extension services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Teachers and educators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ECOPs, graduates and postgraduates</a:t>
            </a:r>
            <a:endParaRPr lang="en-BE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D9477-FB87-4B51-DDBD-7A4B6B453B63}"/>
              </a:ext>
            </a:extLst>
          </p:cNvPr>
          <p:cNvSpPr txBox="1"/>
          <p:nvPr/>
        </p:nvSpPr>
        <p:spPr>
          <a:xfrm>
            <a:off x="3148254" y="2836057"/>
            <a:ext cx="43573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i="0" dirty="0">
                <a:solidFill>
                  <a:srgbClr val="071D77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Regional and Specialized Training centres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Universities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Research Centres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Data Centres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Marine Institutes</a:t>
            </a:r>
            <a:endParaRPr lang="en-BE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CA15C-2CEF-6716-51E7-D39F6F5FCFCB}"/>
              </a:ext>
            </a:extLst>
          </p:cNvPr>
          <p:cNvSpPr txBox="1"/>
          <p:nvPr/>
        </p:nvSpPr>
        <p:spPr>
          <a:xfrm>
            <a:off x="3164386" y="1918199"/>
            <a:ext cx="3412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i="0" dirty="0">
                <a:solidFill>
                  <a:srgbClr val="071D77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IOC Programmes, RSBs, Member States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420E6-B93F-1C2B-AAB6-7ACD7F2DFEC7}"/>
              </a:ext>
            </a:extLst>
          </p:cNvPr>
          <p:cNvSpPr txBox="1"/>
          <p:nvPr/>
        </p:nvSpPr>
        <p:spPr>
          <a:xfrm>
            <a:off x="3148254" y="4833257"/>
            <a:ext cx="43573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i="0" dirty="0">
                <a:solidFill>
                  <a:srgbClr val="071D77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Partners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International organizations, programs, and projects</a:t>
            </a:r>
          </a:p>
          <a:p>
            <a:r>
              <a:rPr lang="en-GB" i="1" dirty="0">
                <a:highlight>
                  <a:srgbClr val="FFFFFF"/>
                </a:highlight>
                <a:latin typeface="Noto Sans" panose="020B0502040504020204" pitchFamily="34" charset="0"/>
              </a:rPr>
              <a:t>UN Agencies</a:t>
            </a:r>
            <a:endParaRPr lang="en-BE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20253-2ADD-DEDA-575C-2D46C6AFE16D}"/>
              </a:ext>
            </a:extLst>
          </p:cNvPr>
          <p:cNvSpPr txBox="1"/>
          <p:nvPr/>
        </p:nvSpPr>
        <p:spPr>
          <a:xfrm>
            <a:off x="3164386" y="1303952"/>
            <a:ext cx="8901158" cy="400110"/>
          </a:xfrm>
          <a:prstGeom prst="rect">
            <a:avLst/>
          </a:prstGeom>
          <a:solidFill>
            <a:srgbClr val="071D77">
              <a:alpha val="96863"/>
            </a:srgbClr>
          </a:solidFill>
        </p:spPr>
        <p:txBody>
          <a:bodyPr wrap="square">
            <a:spAutoFit/>
          </a:bodyPr>
          <a:lstStyle/>
          <a:p>
            <a:endParaRPr lang="en-GB" sz="2000" b="1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92547-D3B7-67A8-7F41-45F031EF5634}"/>
              </a:ext>
            </a:extLst>
          </p:cNvPr>
          <p:cNvSpPr txBox="1"/>
          <p:nvPr/>
        </p:nvSpPr>
        <p:spPr>
          <a:xfrm>
            <a:off x="8064832" y="5382105"/>
            <a:ext cx="3985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400" dirty="0">
                <a:solidFill>
                  <a:srgbClr val="071D77"/>
                </a:solidFill>
                <a:latin typeface="DIN Alternate" panose="020B0500000000000000" pitchFamily="34" charset="77"/>
                <a:ea typeface="Calibri"/>
                <a:cs typeface="Calibri"/>
                <a:sym typeface="Calibri"/>
              </a:rPr>
              <a:t>OTGA courses are open for everyone interested in learning new skills.</a:t>
            </a:r>
          </a:p>
        </p:txBody>
      </p:sp>
    </p:spTree>
    <p:extLst>
      <p:ext uri="{BB962C8B-B14F-4D97-AF65-F5344CB8AC3E}">
        <p14:creationId xmlns:p14="http://schemas.microsoft.com/office/powerpoint/2010/main" val="291460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8A25C547-1B25-574D-82F5-CA4872D7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 descr="IQuOD_banner.png">
            <a:extLst>
              <a:ext uri="{FF2B5EF4-FFF2-40B4-BE49-F238E27FC236}">
                <a16:creationId xmlns:a16="http://schemas.microsoft.com/office/drawing/2014/main" id="{333357B7-1D9C-71CA-E0AE-49C73070B6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03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>
            <a:extLst>
              <a:ext uri="{FF2B5EF4-FFF2-40B4-BE49-F238E27FC236}">
                <a16:creationId xmlns:a16="http://schemas.microsoft.com/office/drawing/2014/main" id="{26DBF15A-9D09-854F-F29B-7BE813999CD9}"/>
              </a:ext>
            </a:extLst>
          </p:cNvPr>
          <p:cNvSpPr txBox="1"/>
          <p:nvPr/>
        </p:nvSpPr>
        <p:spPr>
          <a:xfrm>
            <a:off x="1508166" y="108863"/>
            <a:ext cx="106838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>
            <a:extLst>
              <a:ext uri="{FF2B5EF4-FFF2-40B4-BE49-F238E27FC236}">
                <a16:creationId xmlns:a16="http://schemas.microsoft.com/office/drawing/2014/main" id="{3D8B5747-5052-FA61-D57C-8A7856F0F998}"/>
              </a:ext>
            </a:extLst>
          </p:cNvPr>
          <p:cNvSpPr/>
          <p:nvPr/>
        </p:nvSpPr>
        <p:spPr>
          <a:xfrm>
            <a:off x="1358254" y="1338870"/>
            <a:ext cx="10425638" cy="524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Mission: To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 the quality, consistency, and completeness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long-term global subsurface ocean temperature (and salinity) database.</a:t>
            </a:r>
          </a:p>
          <a:p>
            <a:pPr marL="800100" lvl="1" indent="-3429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achieved many things during the past decade and going strong but had poor visibility and need to reach out to more and more.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OTGA aims at building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equitable capacity related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ocean research, observations, and services in IOC Member States.</a:t>
            </a:r>
          </a:p>
          <a:p>
            <a:pPr marL="800100" lvl="1" indent="-342900" algn="just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infrastructure and RTC/STC available with OTGA can be used for effectivel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making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activities and output (Ver 1.0 data) known to as many as possible.</a:t>
            </a: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1628433-A1B6-C196-4C11-91B0AB37F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840" y="28776"/>
            <a:ext cx="2635160" cy="13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0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1356</TotalTime>
  <Words>751</Words>
  <Application>Microsoft Office PowerPoint</Application>
  <PresentationFormat>Widescreen</PresentationFormat>
  <Paragraphs>101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DIN Alternate</vt:lpstr>
      <vt:lpstr>Aptos Display</vt:lpstr>
      <vt:lpstr>Noto Sans</vt:lpstr>
      <vt:lpstr>Aptos</vt:lpstr>
      <vt:lpstr>Office Theme</vt:lpstr>
      <vt:lpstr>Capacity Development of IQuOD achievements through OTGA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Torres | Gruporic</dc:creator>
  <cp:lastModifiedBy>TVS Udaya Bhaskar</cp:lastModifiedBy>
  <cp:revision>162</cp:revision>
  <dcterms:created xsi:type="dcterms:W3CDTF">2024-01-30T10:58:50Z</dcterms:created>
  <dcterms:modified xsi:type="dcterms:W3CDTF">2024-11-12T05:55:19Z</dcterms:modified>
</cp:coreProperties>
</file>