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4" r:id="rId8"/>
    <p:sldId id="261" r:id="rId9"/>
    <p:sldId id="262" r:id="rId10"/>
    <p:sldId id="263" r:id="rId11"/>
    <p:sldId id="265" r:id="rId12"/>
    <p:sldId id="266" r:id="rId13"/>
    <p:sldId id="269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4360D-5E57-4A67-B6F5-3D50A5E22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1272A5-A1B1-4E18-B5A7-8A733780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5BD07A-64FF-4BC3-849A-EE267B97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6308F-1465-42DC-8133-33470801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EEE697-C75D-4B80-A93C-A7CB6932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58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731D5-DE8E-4002-8E64-600F0D93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A3E42E-027C-445A-8A24-CA60B8D98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5D1B1-40F3-4F58-82B0-4F7F971A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5C382-2F93-435B-B495-67604531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9808EA-8858-4C37-9440-DFF0853E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3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B7437EB-5683-4F64-8333-A08C2C54B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431DF8-1212-417D-A685-8FEF268FF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C5FC71-C8E8-43F0-8C3A-BB8E5875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52BCF-7FC0-4427-9F66-B63CDC59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B95E9A-92F9-4F63-B080-C518BDDC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FA8E7-800F-4155-8FCD-1BAAB43C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72782B-7882-426C-991F-A6FC9400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732568-FDBE-4297-ACB7-8070B7AE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5322AB-E5AF-47BB-9C0E-12F6500E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1BF82C-1250-41AA-92BA-862DC77E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8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E6631-60F9-4E43-9AE0-6F9B78AD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3FC75C-71D7-4FAD-86EC-B8CD59E3E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E25AE-63E4-42A0-B23A-2283DB2D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C6FF56-9E2E-48CB-840C-A8F0C245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A22AD3-DD4F-49B7-8830-76E8D891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9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598CF-6AAA-4F3E-BEBA-6A1635A4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B529E-1ED0-4468-A3ED-351B5EA35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ECDE4C-F853-486B-B981-3FDE580C7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2A5780-020A-4C4A-A0AB-6C50CF97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9212E5-EE16-4099-A8EF-E3A21C08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2360C0-6666-4266-B4F7-B6AEE598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00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BF629-C168-4A5D-936C-7016C808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7C12E-C9F1-41E7-A1B8-562D452F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E349CC-22D9-4E03-8BA0-714DB11FD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3EC8BD-FCA7-447D-BD0C-4131C979A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F5E787-48A9-45D1-8B84-57634E190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5ECBDD-64E6-4927-943B-93C0BE0C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C1D573-570F-4799-8B73-CFBDE824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F65E47-5432-42AE-ADFD-A090A6E3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23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40645-9D3A-416C-8C0C-ECD58715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E95515-D9A7-4A79-9FFB-D01A9CA3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01532B-080C-43FD-B406-725FD7F6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7B3D4E-C3FE-459A-AB2D-860270B9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DC25B9-3819-45D2-AEA9-00865988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460DCC-EFA1-4726-B2D4-50C549EA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BE3131-213D-4203-AEC5-A5984C30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61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35CC6-BDB2-4808-AE9B-2AE7DF42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93A27B-BF7A-48C4-83AC-3140601C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91302C-2949-4FAD-ACC9-E7CF33928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461E17-CCE0-4B6A-ABD5-F8A893DB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21C35E-2ECB-463A-B5E4-F32CD507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D54552-36FD-4042-8CFE-95C25284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70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7EC30-D6AF-4E86-8781-E5974941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2E8F41-7786-413A-9AE9-AE3DEC71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B7DCB-7C6A-4BDD-B865-1F501AA03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70A6DD-AC77-4FCE-A09D-9A2DF783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AEEC5B-9F79-4B47-8E73-4B3FDE13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EA6A4F-E069-462D-A678-AEBA45DE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28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488307-3AA2-4792-AD2B-7DA1D6A5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D12165-86A7-4562-AF9C-344788BED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DAFE31-997D-4740-BD02-FFA25094F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2F19-53DD-4058-98E5-2405891722AB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B3A1A0-640A-4BDB-BB47-D30CFA226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D96A7A-26E3-4BB8-BCED-E50DAA098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B296-C84A-439C-A7C3-C6381D42D0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191D513-39BA-4C76-8B27-B22C238E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89" y="4835406"/>
            <a:ext cx="8468024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Reiner Schlitzer and Sebastian Mieruch-Schnülle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Alfred Wegener Institute for Polar and Marine Research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440CDC9-2CD5-455B-B036-DCAFED93B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692696"/>
            <a:ext cx="111612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ODV / </a:t>
            </a:r>
            <a:r>
              <a:rPr lang="de-DE" alt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webODV</a:t>
            </a:r>
            <a:r>
              <a:rPr lang="de-DE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de-DE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</a:t>
            </a:r>
            <a:r>
              <a:rPr lang="de-DE" alt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barrier</a:t>
            </a:r>
            <a:r>
              <a:rPr lang="de-DE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Access </a:t>
            </a:r>
            <a:r>
              <a:rPr lang="de-DE" alt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Environmental Data</a:t>
            </a: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B8954CDC-8642-4D7F-9976-5AA312918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64" y="2665414"/>
            <a:ext cx="33051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B5254579-A7CC-4C19-8C07-7EFDCB42D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26" y="3429000"/>
            <a:ext cx="254476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0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7;g2fe0673c5f4_1_11">
            <a:extLst>
              <a:ext uri="{FF2B5EF4-FFF2-40B4-BE49-F238E27FC236}">
                <a16:creationId xmlns:a16="http://schemas.microsoft.com/office/drawing/2014/main" id="{6DA4B46A-A1D0-4AF2-A672-60A8371BB0D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48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2;g2fe0673c5f4_1_14">
            <a:extLst>
              <a:ext uri="{FF2B5EF4-FFF2-40B4-BE49-F238E27FC236}">
                <a16:creationId xmlns:a16="http://schemas.microsoft.com/office/drawing/2014/main" id="{726A395C-E086-4C43-944D-8D787F344B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25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F22326-268D-4CB1-A112-6DB5E66310F4}"/>
              </a:ext>
            </a:extLst>
          </p:cNvPr>
          <p:cNvSpPr txBox="1"/>
          <p:nvPr/>
        </p:nvSpPr>
        <p:spPr>
          <a:xfrm>
            <a:off x="1301857" y="2007030"/>
            <a:ext cx="9887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err="1"/>
              <a:t>Expected</a:t>
            </a:r>
            <a:r>
              <a:rPr lang="de-DE" sz="4800" b="1" dirty="0"/>
              <a:t>:   </a:t>
            </a:r>
            <a:r>
              <a:rPr lang="de-DE" sz="4800" b="1" dirty="0" err="1"/>
              <a:t>mid</a:t>
            </a:r>
            <a:r>
              <a:rPr lang="de-DE" sz="4800" b="1" dirty="0"/>
              <a:t> 2025</a:t>
            </a:r>
          </a:p>
          <a:p>
            <a:endParaRPr lang="de-DE" sz="4800" b="1" dirty="0"/>
          </a:p>
          <a:p>
            <a:endParaRPr lang="de-DE" sz="4800" b="1" dirty="0"/>
          </a:p>
          <a:p>
            <a:r>
              <a:rPr lang="de-DE" sz="4800" b="1" dirty="0"/>
              <a:t>  Funding: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D4C48E-DA81-43A0-AB3E-75A0D9E4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32" y="2816817"/>
            <a:ext cx="6667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g2f62a4fb22d_0_0">
            <a:extLst>
              <a:ext uri="{FF2B5EF4-FFF2-40B4-BE49-F238E27FC236}">
                <a16:creationId xmlns:a16="http://schemas.microsoft.com/office/drawing/2014/main" id="{BC7CD8B4-B559-4280-A7C6-1CCF33F0FDD4}"/>
              </a:ext>
            </a:extLst>
          </p:cNvPr>
          <p:cNvSpPr txBox="1">
            <a:spLocks/>
          </p:cNvSpPr>
          <p:nvPr/>
        </p:nvSpPr>
        <p:spPr>
          <a:xfrm>
            <a:off x="384062" y="292388"/>
            <a:ext cx="9324690" cy="589928"/>
          </a:xfrm>
          <a:prstGeom prst="rect">
            <a:avLst/>
          </a:prstGeom>
        </p:spPr>
        <p:txBody>
          <a:bodyPr spcFirstLastPara="1" wrap="square" lIns="0" tIns="0" rIns="0" bIns="36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/>
                </a:solidFill>
                <a:latin typeface="+mn-lt"/>
              </a:rPr>
              <a:t>Visual QC </a:t>
            </a:r>
            <a:r>
              <a:rPr lang="de-DE" sz="3600" b="1" dirty="0" err="1">
                <a:solidFill>
                  <a:schemeClr val="tx1"/>
                </a:solidFill>
                <a:latin typeface="+mn-lt"/>
              </a:rPr>
              <a:t>using</a:t>
            </a:r>
            <a:r>
              <a:rPr lang="de-DE" sz="3600" b="1" dirty="0">
                <a:solidFill>
                  <a:schemeClr val="tx1"/>
                </a:solidFill>
                <a:latin typeface="+mn-lt"/>
              </a:rPr>
              <a:t> Sample Filter Polygon</a:t>
            </a:r>
            <a:endParaRPr lang="de-DE" sz="3600" b="1" dirty="0"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B845EC-03CC-434D-8778-B439A71F926C}"/>
              </a:ext>
            </a:extLst>
          </p:cNvPr>
          <p:cNvGrpSpPr/>
          <p:nvPr/>
        </p:nvGrpSpPr>
        <p:grpSpPr>
          <a:xfrm>
            <a:off x="74988" y="1406424"/>
            <a:ext cx="12042023" cy="4799188"/>
            <a:chOff x="141956" y="861939"/>
            <a:chExt cx="11908088" cy="4799188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8213F61-A98F-481E-9BFA-61D9F4316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956" y="861939"/>
              <a:ext cx="4275819" cy="47991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0322322-E776-4991-8644-9DC0B0AF1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6514" y="861939"/>
              <a:ext cx="4275820" cy="479918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D3D95EC-C719-4FFA-A407-71A146E483CC}"/>
                </a:ext>
              </a:extLst>
            </p:cNvPr>
            <p:cNvSpPr txBox="1"/>
            <p:nvPr/>
          </p:nvSpPr>
          <p:spPr>
            <a:xfrm>
              <a:off x="8622333" y="1340603"/>
              <a:ext cx="3427711" cy="27699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800" b="1" dirty="0" err="1"/>
                <a:t>Procedure</a:t>
              </a:r>
              <a:endParaRPr lang="de-DE" sz="1800" b="1" dirty="0"/>
            </a:p>
            <a:p>
              <a:pPr marL="342900" indent="-342900">
                <a:spcBef>
                  <a:spcPts val="1800"/>
                </a:spcBef>
                <a:buFont typeface="+mj-lt"/>
                <a:buAutoNum type="arabicPeriod"/>
              </a:pPr>
              <a:r>
                <a:rPr lang="de-DE" sz="1600" b="1" dirty="0"/>
                <a:t>Click </a:t>
              </a:r>
              <a:r>
                <a:rPr lang="de-DE" sz="1600" b="1" dirty="0" err="1"/>
                <a:t>exclusion</a:t>
              </a:r>
              <a:r>
                <a:rPr lang="de-DE" sz="1600" b="1" dirty="0"/>
                <a:t> </a:t>
              </a:r>
              <a:r>
                <a:rPr lang="de-DE" sz="1600" b="1" dirty="0" err="1"/>
                <a:t>polygon</a:t>
              </a:r>
              <a:endParaRPr lang="de-DE" sz="1600" b="1" dirty="0"/>
            </a:p>
            <a:p>
              <a:pPr marL="342900" indent="-342900">
                <a:spcBef>
                  <a:spcPts val="1800"/>
                </a:spcBef>
                <a:buFont typeface="+mj-lt"/>
                <a:buAutoNum type="arabicPeriod"/>
              </a:pPr>
              <a:r>
                <a:rPr lang="de-DE" sz="1600" b="1" dirty="0"/>
                <a:t>Right-</a:t>
              </a:r>
              <a:r>
                <a:rPr lang="de-DE" sz="1600" b="1" dirty="0" err="1"/>
                <a:t>click</a:t>
              </a:r>
              <a:r>
                <a:rPr lang="de-DE" sz="1600" b="1" dirty="0"/>
                <a:t> a </a:t>
              </a:r>
              <a:r>
                <a:rPr lang="de-DE" sz="1600" b="1" i="1" dirty="0" err="1"/>
                <a:t>Temperature</a:t>
              </a:r>
              <a:r>
                <a:rPr lang="de-DE" sz="1600" b="1" dirty="0"/>
                <a:t> </a:t>
              </a:r>
              <a:r>
                <a:rPr lang="de-DE" sz="1600" b="1" dirty="0" err="1"/>
                <a:t>value</a:t>
              </a:r>
              <a:endParaRPr lang="de-DE" sz="1600" b="1" dirty="0"/>
            </a:p>
            <a:p>
              <a:pPr marL="342900" indent="-342900">
                <a:spcBef>
                  <a:spcPts val="1800"/>
                </a:spcBef>
                <a:buFont typeface="+mj-lt"/>
                <a:buAutoNum type="arabicPeriod"/>
              </a:pPr>
              <a:r>
                <a:rPr lang="de-DE" sz="1600" b="1" dirty="0" err="1"/>
                <a:t>choose</a:t>
              </a:r>
              <a:r>
                <a:rPr lang="de-DE" sz="1600" b="1" dirty="0"/>
                <a:t> </a:t>
              </a:r>
              <a:r>
                <a:rPr lang="de-DE" sz="1600" b="1" i="1" dirty="0" err="1"/>
                <a:t>Assign</a:t>
              </a:r>
              <a:r>
                <a:rPr lang="de-DE" sz="1600" b="1" i="1" dirty="0"/>
                <a:t> Quality </a:t>
              </a:r>
              <a:r>
                <a:rPr lang="de-DE" sz="1600" b="1" i="1" dirty="0" err="1"/>
                <a:t>Flag</a:t>
              </a:r>
              <a:r>
                <a:rPr lang="de-DE" sz="1600" b="1" i="1" dirty="0"/>
                <a:t> &gt; All Samples in </a:t>
              </a:r>
              <a:r>
                <a:rPr lang="de-DE" sz="1600" b="1" i="1" dirty="0" err="1"/>
                <a:t>Window</a:t>
              </a:r>
              <a:r>
                <a:rPr lang="de-DE" sz="1600" b="1" i="1" dirty="0"/>
                <a:t> 1</a:t>
              </a:r>
            </a:p>
            <a:p>
              <a:pPr marL="342900" indent="-342900">
                <a:spcBef>
                  <a:spcPts val="1800"/>
                </a:spcBef>
                <a:buFont typeface="+mj-lt"/>
                <a:buAutoNum type="arabicPeriod"/>
              </a:pPr>
              <a:r>
                <a:rPr lang="de-DE" sz="1600" b="1" dirty="0" err="1"/>
                <a:t>choose</a:t>
              </a:r>
              <a:r>
                <a:rPr lang="de-DE" sz="1600" b="1" dirty="0"/>
                <a:t> </a:t>
              </a:r>
              <a:r>
                <a:rPr lang="de-DE" sz="1600" b="1" dirty="0" err="1"/>
                <a:t>new</a:t>
              </a:r>
              <a:r>
                <a:rPr lang="de-DE" sz="1600" b="1" dirty="0"/>
                <a:t> </a:t>
              </a:r>
              <a:r>
                <a:rPr lang="de-DE" sz="1600" b="1" dirty="0" err="1"/>
                <a:t>quality</a:t>
              </a:r>
              <a:r>
                <a:rPr lang="de-DE" sz="1600" b="1" dirty="0"/>
                <a:t> </a:t>
              </a:r>
              <a:r>
                <a:rPr lang="de-DE" sz="1600" b="1" dirty="0" err="1"/>
                <a:t>flag</a:t>
              </a:r>
              <a:endParaRPr lang="de-DE" sz="1600" b="1" dirty="0"/>
            </a:p>
            <a:p>
              <a:pPr marL="342900" indent="-342900">
                <a:buFont typeface="+mj-lt"/>
                <a:buAutoNum type="arabicPeriod"/>
              </a:pP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31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261A9F-EEC7-41B1-91EA-35C17C05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1" y="896432"/>
            <a:ext cx="5464233" cy="59615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F262672-3268-4883-ACE0-68AA58BD7A2C}"/>
              </a:ext>
            </a:extLst>
          </p:cNvPr>
          <p:cNvSpPr txBox="1"/>
          <p:nvPr/>
        </p:nvSpPr>
        <p:spPr>
          <a:xfrm>
            <a:off x="322990" y="195842"/>
            <a:ext cx="10177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  <a:latin typeface="+mn-lt"/>
              </a:rPr>
              <a:t>Visual QC </a:t>
            </a:r>
            <a:r>
              <a:rPr lang="de-DE" sz="3600" b="1" dirty="0" err="1">
                <a:solidFill>
                  <a:schemeClr val="tx1"/>
                </a:solidFill>
                <a:latin typeface="+mn-lt"/>
              </a:rPr>
              <a:t>using</a:t>
            </a:r>
            <a:r>
              <a:rPr lang="de-DE" sz="3600" b="1" dirty="0">
                <a:solidFill>
                  <a:schemeClr val="tx1"/>
                </a:solidFill>
                <a:latin typeface="+mn-lt"/>
              </a:rPr>
              <a:t> Overlay </a:t>
            </a:r>
            <a:r>
              <a:rPr lang="de-DE" sz="3600" b="1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3600" b="1" dirty="0" err="1">
                <a:solidFill>
                  <a:schemeClr val="tx1"/>
                </a:solidFill>
                <a:latin typeface="+mn-lt"/>
              </a:rPr>
              <a:t>Trusted</a:t>
            </a:r>
            <a:r>
              <a:rPr lang="de-DE" sz="3600" b="1" dirty="0">
                <a:solidFill>
                  <a:schemeClr val="tx1"/>
                </a:solidFill>
                <a:latin typeface="+mn-lt"/>
              </a:rPr>
              <a:t> Reference Data</a:t>
            </a:r>
            <a:endParaRPr lang="de-DE" sz="3600" b="1" dirty="0"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E2A17E-7A0B-4751-B666-9A5B647EC46A}"/>
              </a:ext>
            </a:extLst>
          </p:cNvPr>
          <p:cNvSpPr txBox="1"/>
          <p:nvPr/>
        </p:nvSpPr>
        <p:spPr>
          <a:xfrm>
            <a:off x="6925843" y="4306529"/>
            <a:ext cx="2689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BGC Argo</a:t>
            </a:r>
          </a:p>
          <a:p>
            <a:r>
              <a:rPr lang="de-DE" sz="2800" b="1" dirty="0">
                <a:solidFill>
                  <a:srgbClr val="C00000"/>
                </a:solidFill>
              </a:rPr>
              <a:t>GLODAPv2.2023</a:t>
            </a:r>
            <a:r>
              <a:rPr lang="de-DE" sz="2800" b="1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634873-E81B-4E85-BD8E-15F526FA97FE}"/>
              </a:ext>
            </a:extLst>
          </p:cNvPr>
          <p:cNvSpPr txBox="1"/>
          <p:nvPr/>
        </p:nvSpPr>
        <p:spPr>
          <a:xfrm>
            <a:off x="6925843" y="2483628"/>
            <a:ext cx="4099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/>
              <a:t>Example</a:t>
            </a:r>
            <a:r>
              <a:rPr lang="de-DE" sz="3200" dirty="0"/>
              <a:t>:</a:t>
            </a:r>
          </a:p>
          <a:p>
            <a:r>
              <a:rPr lang="de-DE" sz="3200" b="1" dirty="0"/>
              <a:t>Eastern </a:t>
            </a:r>
            <a:r>
              <a:rPr lang="de-DE" sz="3200" b="1" dirty="0" err="1"/>
              <a:t>Meditteranean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08460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C46E5E-F203-4693-A0D3-1F678452672D}"/>
              </a:ext>
            </a:extLst>
          </p:cNvPr>
          <p:cNvSpPr txBox="1"/>
          <p:nvPr/>
        </p:nvSpPr>
        <p:spPr>
          <a:xfrm>
            <a:off x="322990" y="195842"/>
            <a:ext cx="10177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>
                <a:solidFill>
                  <a:schemeClr val="tx1"/>
                </a:solidFill>
                <a:latin typeface="+mn-lt"/>
              </a:rPr>
              <a:t>Edit Logs</a:t>
            </a:r>
            <a:endParaRPr lang="de-DE" sz="3600" b="1" dirty="0">
              <a:latin typeface="+mn-lt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4BE79B8-E304-4760-82AF-D7739C17325E}"/>
              </a:ext>
            </a:extLst>
          </p:cNvPr>
          <p:cNvGrpSpPr/>
          <p:nvPr/>
        </p:nvGrpSpPr>
        <p:grpSpPr>
          <a:xfrm>
            <a:off x="317971" y="1510656"/>
            <a:ext cx="11326761" cy="3647274"/>
            <a:chOff x="359861" y="1660415"/>
            <a:chExt cx="11326761" cy="3647274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5DFA3FD-4C94-4006-9F56-57AA496ACC9F}"/>
                </a:ext>
              </a:extLst>
            </p:cNvPr>
            <p:cNvSpPr txBox="1"/>
            <p:nvPr/>
          </p:nvSpPr>
          <p:spPr>
            <a:xfrm>
              <a:off x="359861" y="2153264"/>
              <a:ext cx="11326761" cy="14662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de-DE" sz="2400" b="1" dirty="0"/>
                <a:t>[747: WOD05_35000433 6553523 (B)]     2023-11-21T18:01:01     rschlitz@BGEO05P110 EDITFLAGS     </a:t>
              </a:r>
              <a:r>
                <a:rPr lang="de-DE" sz="2400" b="1" dirty="0" err="1"/>
                <a:t>Temperature</a:t>
              </a:r>
              <a:r>
                <a:rPr lang="de-DE" sz="2400" b="1" dirty="0"/>
                <a:t> [°C] @ Depth [m] = {#5:40:0} -&gt; 4</a:t>
              </a: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3C641A8-6384-4A9C-A0B4-14E857524891}"/>
                </a:ext>
              </a:extLst>
            </p:cNvPr>
            <p:cNvSpPr/>
            <p:nvPr/>
          </p:nvSpPr>
          <p:spPr>
            <a:xfrm>
              <a:off x="359861" y="2438401"/>
              <a:ext cx="4961357" cy="4345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B9AC519-7095-4994-89B9-C0403BDDF41A}"/>
                </a:ext>
              </a:extLst>
            </p:cNvPr>
            <p:cNvSpPr/>
            <p:nvPr/>
          </p:nvSpPr>
          <p:spPr>
            <a:xfrm>
              <a:off x="5478709" y="2433717"/>
              <a:ext cx="2804680" cy="4345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2B92993-BE4B-4F6A-80E4-6023F7BEB384}"/>
                </a:ext>
              </a:extLst>
            </p:cNvPr>
            <p:cNvSpPr/>
            <p:nvPr/>
          </p:nvSpPr>
          <p:spPr>
            <a:xfrm>
              <a:off x="8440880" y="2429182"/>
              <a:ext cx="2997256" cy="4345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B058802-6641-4790-B54B-4AC6A164C662}"/>
                </a:ext>
              </a:extLst>
            </p:cNvPr>
            <p:cNvSpPr/>
            <p:nvPr/>
          </p:nvSpPr>
          <p:spPr>
            <a:xfrm>
              <a:off x="359861" y="3153440"/>
              <a:ext cx="1576516" cy="4345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6E14C51-A2F4-45B4-B513-9C522782BCF2}"/>
                </a:ext>
              </a:extLst>
            </p:cNvPr>
            <p:cNvSpPr/>
            <p:nvPr/>
          </p:nvSpPr>
          <p:spPr>
            <a:xfrm>
              <a:off x="2066145" y="3158124"/>
              <a:ext cx="2272774" cy="4345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E5D0240-F294-45C1-8B39-53B878C9A742}"/>
                </a:ext>
              </a:extLst>
            </p:cNvPr>
            <p:cNvSpPr/>
            <p:nvPr/>
          </p:nvSpPr>
          <p:spPr>
            <a:xfrm>
              <a:off x="4636027" y="3139686"/>
              <a:ext cx="2505856" cy="4345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DAA7C8D-050A-4844-969A-99422576C294}"/>
                </a:ext>
              </a:extLst>
            </p:cNvPr>
            <p:cNvSpPr txBox="1"/>
            <p:nvPr/>
          </p:nvSpPr>
          <p:spPr>
            <a:xfrm>
              <a:off x="2008093" y="1660415"/>
              <a:ext cx="1574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Station </a:t>
              </a:r>
              <a:r>
                <a:rPr lang="de-DE" sz="2800" dirty="0" err="1"/>
                <a:t>Id</a:t>
              </a:r>
              <a:endParaRPr lang="de-DE" sz="2800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23E2CEF-DE19-4FC8-820C-0538E025FE90}"/>
                </a:ext>
              </a:extLst>
            </p:cNvPr>
            <p:cNvSpPr txBox="1"/>
            <p:nvPr/>
          </p:nvSpPr>
          <p:spPr>
            <a:xfrm>
              <a:off x="6422360" y="1662431"/>
              <a:ext cx="10599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/>
                <a:t>When</a:t>
              </a:r>
              <a:endParaRPr lang="de-DE" sz="280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DB152AE-A152-42EC-9ED6-529E3407779B}"/>
                </a:ext>
              </a:extLst>
            </p:cNvPr>
            <p:cNvSpPr txBox="1"/>
            <p:nvPr/>
          </p:nvSpPr>
          <p:spPr>
            <a:xfrm>
              <a:off x="9498521" y="166263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Who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F2E0FA8-5684-4573-B579-C45D9432B9ED}"/>
                </a:ext>
              </a:extLst>
            </p:cNvPr>
            <p:cNvSpPr txBox="1"/>
            <p:nvPr/>
          </p:nvSpPr>
          <p:spPr>
            <a:xfrm>
              <a:off x="5080079" y="3574272"/>
              <a:ext cx="1617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Sample </a:t>
              </a:r>
              <a:r>
                <a:rPr lang="de-DE" sz="2800" dirty="0" err="1"/>
                <a:t>Id</a:t>
              </a:r>
              <a:endParaRPr lang="de-DE" sz="2800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E9CA13F-095A-4D84-8026-D0F781D9F815}"/>
                </a:ext>
              </a:extLst>
            </p:cNvPr>
            <p:cNvSpPr txBox="1"/>
            <p:nvPr/>
          </p:nvSpPr>
          <p:spPr>
            <a:xfrm>
              <a:off x="2349574" y="3574272"/>
              <a:ext cx="1705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Parameter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16725FE-B9FC-44EE-8887-82905D2FD61A}"/>
                </a:ext>
              </a:extLst>
            </p:cNvPr>
            <p:cNvSpPr txBox="1"/>
            <p:nvPr/>
          </p:nvSpPr>
          <p:spPr>
            <a:xfrm>
              <a:off x="643408" y="3574272"/>
              <a:ext cx="11256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Action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6CF4E47-5AB9-4C40-9301-7B3172F809CA}"/>
                </a:ext>
              </a:extLst>
            </p:cNvPr>
            <p:cNvSpPr txBox="1"/>
            <p:nvPr/>
          </p:nvSpPr>
          <p:spPr>
            <a:xfrm>
              <a:off x="6633859" y="4353582"/>
              <a:ext cx="10160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FF0000"/>
                  </a:solidFill>
                </a:rPr>
                <a:t>Old</a:t>
              </a:r>
            </a:p>
            <a:p>
              <a:pPr algn="ctr"/>
              <a:r>
                <a:rPr lang="de-DE" sz="2800" b="1" dirty="0">
                  <a:solidFill>
                    <a:srgbClr val="FF0000"/>
                  </a:solidFill>
                </a:rPr>
                <a:t>Value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ADC507F-9F19-456D-BE74-9B671C1DE2B5}"/>
                </a:ext>
              </a:extLst>
            </p:cNvPr>
            <p:cNvSpPr txBox="1"/>
            <p:nvPr/>
          </p:nvSpPr>
          <p:spPr>
            <a:xfrm>
              <a:off x="7775365" y="4353582"/>
              <a:ext cx="10160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00B050"/>
                  </a:solidFill>
                </a:rPr>
                <a:t>New</a:t>
              </a:r>
            </a:p>
            <a:p>
              <a:pPr algn="ctr"/>
              <a:r>
                <a:rPr lang="de-DE" sz="2800" b="1" dirty="0">
                  <a:solidFill>
                    <a:srgbClr val="00B050"/>
                  </a:solidFill>
                </a:rPr>
                <a:t>Value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438F3D1E-702A-4C3B-A7C9-263CAF5DB131}"/>
                </a:ext>
              </a:extLst>
            </p:cNvPr>
            <p:cNvCxnSpPr/>
            <p:nvPr/>
          </p:nvCxnSpPr>
          <p:spPr>
            <a:xfrm flipH="1" flipV="1">
              <a:off x="7942729" y="3619499"/>
              <a:ext cx="125506" cy="73408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3CB93CF-B2E2-466A-BE9F-CF4D7BF09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5137" y="3619499"/>
              <a:ext cx="52389" cy="73408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DD018B83-8C40-4569-895A-27EAEC642A99}"/>
              </a:ext>
            </a:extLst>
          </p:cNvPr>
          <p:cNvSpPr txBox="1"/>
          <p:nvPr/>
        </p:nvSpPr>
        <p:spPr>
          <a:xfrm>
            <a:off x="317971" y="5659719"/>
            <a:ext cx="11068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Can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exported</a:t>
            </a:r>
            <a:r>
              <a:rPr lang="de-DE" sz="2800" dirty="0"/>
              <a:t> and </a:t>
            </a:r>
            <a:r>
              <a:rPr lang="de-DE" sz="2800" dirty="0" err="1"/>
              <a:t>used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implement</a:t>
            </a:r>
            <a:r>
              <a:rPr lang="de-DE" sz="2800" dirty="0"/>
              <a:t> the </a:t>
            </a:r>
            <a:r>
              <a:rPr lang="de-DE" sz="2800" dirty="0" err="1"/>
              <a:t>flag</a:t>
            </a:r>
            <a:r>
              <a:rPr lang="de-DE" sz="2800" dirty="0"/>
              <a:t> </a:t>
            </a:r>
            <a:r>
              <a:rPr lang="de-DE" sz="2800" dirty="0" err="1"/>
              <a:t>changes</a:t>
            </a:r>
            <a:r>
              <a:rPr lang="de-DE" sz="2800" dirty="0"/>
              <a:t> in </a:t>
            </a:r>
            <a:r>
              <a:rPr lang="de-DE" sz="2800" dirty="0" err="1"/>
              <a:t>core</a:t>
            </a:r>
            <a:r>
              <a:rPr lang="de-DE" sz="2800" dirty="0"/>
              <a:t> </a:t>
            </a:r>
            <a:r>
              <a:rPr lang="de-DE" sz="2800" dirty="0" err="1"/>
              <a:t>database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9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79E8C71-0361-4E86-A19D-D81A8456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0" y="13163"/>
            <a:ext cx="9980427" cy="68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7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D945A9-1E94-458F-8118-95CB213E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5" y="274884"/>
            <a:ext cx="14122855" cy="630823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9375BFB-8612-4D92-943B-D32EAA8E4F09}"/>
              </a:ext>
            </a:extLst>
          </p:cNvPr>
          <p:cNvSpPr/>
          <p:nvPr/>
        </p:nvSpPr>
        <p:spPr>
          <a:xfrm>
            <a:off x="542441" y="2231756"/>
            <a:ext cx="6656522" cy="4184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2647A97-AC57-4499-AFB6-3E1C505A2701}"/>
              </a:ext>
            </a:extLst>
          </p:cNvPr>
          <p:cNvSpPr/>
          <p:nvPr/>
        </p:nvSpPr>
        <p:spPr>
          <a:xfrm>
            <a:off x="542441" y="3429000"/>
            <a:ext cx="6656522" cy="4184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2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C57409-397E-4E7D-B879-73B1D4A6A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57" y="0"/>
            <a:ext cx="9324685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3514D90-9583-4334-992F-955315E97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3" y="0"/>
            <a:ext cx="9316334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EB114B6-6B4D-4E3A-899A-671D45AA3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11" y="0"/>
            <a:ext cx="933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3C89AD-CC96-47D6-B3B2-800F12966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31" y="0"/>
            <a:ext cx="8592538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75FAC75-DD32-42ED-9CEE-9D87F4976040}"/>
              </a:ext>
            </a:extLst>
          </p:cNvPr>
          <p:cNvSpPr txBox="1"/>
          <p:nvPr/>
        </p:nvSpPr>
        <p:spPr>
          <a:xfrm>
            <a:off x="6672021" y="3305015"/>
            <a:ext cx="192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Daily </a:t>
            </a:r>
            <a:r>
              <a:rPr lang="de-DE" sz="2000" b="1" dirty="0" err="1">
                <a:solidFill>
                  <a:srgbClr val="FF0000"/>
                </a:solidFill>
              </a:rPr>
              <a:t>updated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34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E5609F-FAD9-4E71-BA55-7ABD72DE5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344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6003F1F-562F-4DA2-AD40-5C668A2A97DB}"/>
              </a:ext>
            </a:extLst>
          </p:cNvPr>
          <p:cNvSpPr txBox="1"/>
          <p:nvPr/>
        </p:nvSpPr>
        <p:spPr>
          <a:xfrm>
            <a:off x="9144002" y="2805193"/>
            <a:ext cx="2936928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Interactive Browser Interface </a:t>
            </a:r>
          </a:p>
          <a:p>
            <a:endParaRPr lang="de-DE" b="1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Looks and </a:t>
            </a:r>
            <a:r>
              <a:rPr lang="de-DE" b="1" dirty="0" err="1"/>
              <a:t>behaves</a:t>
            </a:r>
            <a:r>
              <a:rPr lang="de-DE" b="1" dirty="0"/>
              <a:t> like ODV </a:t>
            </a:r>
            <a:r>
              <a:rPr lang="de-DE" b="1" dirty="0" err="1"/>
              <a:t>desktop</a:t>
            </a:r>
            <a:endParaRPr lang="de-DE" b="1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Zero </a:t>
            </a:r>
            <a:r>
              <a:rPr lang="de-DE" b="1" dirty="0" err="1"/>
              <a:t>learning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previous</a:t>
            </a:r>
            <a:r>
              <a:rPr lang="de-DE" b="1" dirty="0"/>
              <a:t> ODV </a:t>
            </a:r>
            <a:r>
              <a:rPr lang="de-DE" b="1" dirty="0" err="1"/>
              <a:t>users</a:t>
            </a:r>
            <a:endParaRPr lang="de-DE" b="1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No</a:t>
            </a:r>
            <a:r>
              <a:rPr lang="de-DE" b="1" dirty="0"/>
              <a:t> data </a:t>
            </a:r>
            <a:r>
              <a:rPr lang="de-DE" b="1" dirty="0" err="1"/>
              <a:t>download</a:t>
            </a:r>
            <a:endParaRPr lang="de-DE" b="1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software</a:t>
            </a:r>
            <a:r>
              <a:rPr lang="de-DE" b="1" dirty="0"/>
              <a:t> </a:t>
            </a:r>
            <a:r>
              <a:rPr lang="de-DE" b="1" dirty="0" err="1"/>
              <a:t>installation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117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28F183-0B99-4AD8-ADDC-A7F4FB89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4" y="0"/>
            <a:ext cx="1040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9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2;g2fe0673c5f4_1_0">
            <a:extLst>
              <a:ext uri="{FF2B5EF4-FFF2-40B4-BE49-F238E27FC236}">
                <a16:creationId xmlns:a16="http://schemas.microsoft.com/office/drawing/2014/main" id="{5A1543A1-672F-424E-94BD-BF61360017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89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7;g2fe0673c5f4_1_5">
            <a:extLst>
              <a:ext uri="{FF2B5EF4-FFF2-40B4-BE49-F238E27FC236}">
                <a16:creationId xmlns:a16="http://schemas.microsoft.com/office/drawing/2014/main" id="{3E832A5A-4777-4A79-9DFD-7F5CCBAC4F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34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2;g2fe0673c5f4_1_8">
            <a:extLst>
              <a:ext uri="{FF2B5EF4-FFF2-40B4-BE49-F238E27FC236}">
                <a16:creationId xmlns:a16="http://schemas.microsoft.com/office/drawing/2014/main" id="{B64B31F3-6D08-4C7A-B220-05ED068D97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8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Breitbild</PresentationFormat>
  <Paragraphs>39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Reiner Schlitzer</dc:creator>
  <cp:lastModifiedBy>Reiner Schlitzer</cp:lastModifiedBy>
  <cp:revision>20</cp:revision>
  <dcterms:created xsi:type="dcterms:W3CDTF">2024-11-11T19:30:15Z</dcterms:created>
  <dcterms:modified xsi:type="dcterms:W3CDTF">2024-11-13T14:29:43Z</dcterms:modified>
</cp:coreProperties>
</file>