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12"/>
  </p:notesMasterIdLst>
  <p:sldIdLst>
    <p:sldId id="256" r:id="rId3"/>
    <p:sldId id="1589" r:id="rId4"/>
    <p:sldId id="554" r:id="rId5"/>
    <p:sldId id="722" r:id="rId6"/>
    <p:sldId id="1590" r:id="rId7"/>
    <p:sldId id="1591" r:id="rId8"/>
    <p:sldId id="159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6"/>
    <p:restoredTop sz="94682"/>
  </p:normalViewPr>
  <p:slideViewPr>
    <p:cSldViewPr snapToGrid="0">
      <p:cViewPr varScale="1">
        <p:scale>
          <a:sx n="186" d="100"/>
          <a:sy n="186" d="100"/>
        </p:scale>
        <p:origin x="24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4112aece77_0_7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g34112aece77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2d2a4e6b8d_0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32d2a4e6b8d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22160"/>
          <a:stretch/>
        </p:blipFill>
        <p:spPr>
          <a:xfrm>
            <a:off x="4782125" y="270800"/>
            <a:ext cx="3903525" cy="7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15" name="Google Shape;115;p1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marL="91440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3" name="Google Shape;23;p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1025999" y="2092500"/>
            <a:ext cx="5157600" cy="11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1025999" y="3447900"/>
            <a:ext cx="51576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6" name="Google Shape;156;p23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28"/>
          <p:cNvSpPr>
            <a:spLocks noGrp="1"/>
          </p:cNvSpPr>
          <p:nvPr>
            <p:ph type="pic" idx="2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190" name="Google Shape;190;p28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92" name="Google Shape;19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chemeClr val="accen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">
  <p:cSld name="Title Slide Imag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subTitle" idx="1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09" name="Google Shape;209;p31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>
            <a:spLocks noGrp="1"/>
          </p:cNvSpPr>
          <p:nvPr>
            <p:ph type="pic" idx="2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32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6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5" name="Google Shape;215;p3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33" name="Google Shape;233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Image">
  <p:cSld name="Section Header Image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Image Left">
  <p:cSld name="Title Slide Image Lef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>
            <a:spLocks noGrp="1"/>
          </p:cNvSpPr>
          <p:nvPr>
            <p:ph type="pic" idx="2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b="1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0" name="Google Shape;30;p4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body" idx="1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244" name="Google Shape;244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702000"/>
            <a:ext cx="5903738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27464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NWP SAF Satellite workshop, 2024, Reading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4720198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44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702000"/>
            <a:ext cx="5903738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27464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NWP SAF Satellite workshop, 2024, Reading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4720198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9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702000"/>
            <a:ext cx="5903738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27464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/>
              <a:t>NWP SAF Satellite workshop, 2024, Reading</a:t>
            </a:r>
            <a:endParaRPr lang="en-US" dirty="0"/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4720198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7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702000"/>
            <a:ext cx="5903738" cy="3739500"/>
          </a:xfrm>
          <a:prstGeom prst="rect">
            <a:avLst/>
          </a:prstGeom>
        </p:spPr>
        <p:txBody>
          <a:bodyPr lIns="0" tIns="0" rIns="0" bIns="0"/>
          <a:lstStyle>
            <a:lvl1pPr marL="0" indent="-135000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500" indent="-202500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500" indent="-202500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500" indent="-202500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500" indent="-202500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4731191"/>
            <a:ext cx="161984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27464" y="4731192"/>
            <a:ext cx="3041021" cy="17299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3" y="4720198"/>
            <a:ext cx="1007041" cy="1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>
            <a:spLocks noGrp="1"/>
          </p:cNvSpPr>
          <p:nvPr>
            <p:ph type="pic" idx="2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40544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>
            <a:spLocks noGrp="1"/>
          </p:cNvSpPr>
          <p:nvPr>
            <p:ph type="pic" idx="3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3273300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>
            <a:spLocks noGrp="1"/>
          </p:cNvSpPr>
          <p:nvPr>
            <p:ph type="pic" idx="5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9"/>
          <p:cNvSpPr txBox="1">
            <a:spLocks noGrp="1"/>
          </p:cNvSpPr>
          <p:nvPr>
            <p:ph type="body" idx="6"/>
          </p:nvPr>
        </p:nvSpPr>
        <p:spPr>
          <a:xfrm>
            <a:off x="6006056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Images">
  <p:cSld name="Two Columns with Image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2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1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3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62000" tIns="162000" rIns="162000" bIns="16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500" tIns="35100" rIns="67500" bIns="351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3175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2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3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4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89" name="Google Shape;89;p1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NWP SAF Satellite workshop, 2024, Reading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  <p:sldLayoutId id="2147483686" r:id="rId14"/>
    <p:sldLayoutId id="2147483689" r:id="rId15"/>
    <p:sldLayoutId id="2147483692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ctrTitle"/>
          </p:nvPr>
        </p:nvSpPr>
        <p:spPr>
          <a:xfrm>
            <a:off x="1025999" y="2018250"/>
            <a:ext cx="5157900" cy="110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Session 11: Modelling and services input	</a:t>
            </a:r>
            <a:endParaRPr dirty="0"/>
          </a:p>
        </p:txBody>
      </p:sp>
      <p:sp>
        <p:nvSpPr>
          <p:cNvPr id="254" name="Google Shape;254;p38"/>
          <p:cNvSpPr txBox="1">
            <a:spLocks noGrp="1"/>
          </p:cNvSpPr>
          <p:nvPr>
            <p:ph type="subTitle" idx="1"/>
          </p:nvPr>
        </p:nvSpPr>
        <p:spPr>
          <a:xfrm>
            <a:off x="1026000" y="3447900"/>
            <a:ext cx="6558600" cy="15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Hao Zuo, Senior Scientist, ECMWF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Sixteenth Observations Coordination Group Meeting (OCG-16)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7-10 April 2025, IFREMER, Brest, France.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41AED-E6BA-25A8-F039-33B087AC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1734AEB-24D4-2F19-2044-03D6CD29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78" y="459341"/>
            <a:ext cx="5902200" cy="276999"/>
          </a:xfrm>
        </p:spPr>
        <p:txBody>
          <a:bodyPr/>
          <a:lstStyle/>
          <a:p>
            <a:r>
              <a:rPr lang="en-GB" b="1" dirty="0"/>
              <a:t>Why Ocean DA?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DD3911-9DB8-85BE-A51F-B05129FD4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3" y="1020537"/>
            <a:ext cx="3662135" cy="349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19C6C4-8113-4573-D64E-055B670E195E}"/>
              </a:ext>
            </a:extLst>
          </p:cNvPr>
          <p:cNvSpPr txBox="1"/>
          <p:nvPr/>
        </p:nvSpPr>
        <p:spPr>
          <a:xfrm>
            <a:off x="4540759" y="681527"/>
            <a:ext cx="431737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ECMWF forecasts became coupled for all timescales since 2018 (CY45R1) - include</a:t>
            </a:r>
            <a:r>
              <a:rPr lang="en-GB" sz="1200" dirty="0">
                <a:solidFill>
                  <a:schemeClr val="accent6"/>
                </a:solidFill>
              </a:rPr>
              <a:t> dynamical ocean and sea-ice</a:t>
            </a:r>
            <a:r>
              <a:rPr lang="en-GB" sz="1200" dirty="0"/>
              <a:t> components (</a:t>
            </a:r>
            <a:r>
              <a:rPr lang="en-GB" sz="1200" i="1" dirty="0"/>
              <a:t>Mogensen et al., 2018, </a:t>
            </a:r>
            <a:r>
              <a:rPr lang="en-GB" sz="1200" i="1" dirty="0" err="1"/>
              <a:t>Buizza</a:t>
            </a:r>
            <a:r>
              <a:rPr lang="en-GB" sz="1200" i="1" dirty="0"/>
              <a:t> et al., 2018 </a:t>
            </a:r>
            <a:r>
              <a:rPr lang="en-GB" sz="1200" dirty="0"/>
              <a:t>).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Coupling (</a:t>
            </a:r>
            <a:r>
              <a:rPr lang="en-GB" sz="1200" b="1" dirty="0"/>
              <a:t>partial</a:t>
            </a:r>
            <a:r>
              <a:rPr lang="en-GB" sz="1200" dirty="0"/>
              <a:t>) with the ocean improves the weather forecast scores, with reduced RMSE (blue) in Day+5.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dirty="0"/>
              <a:t>Coupling with ocean reduces intensity error in HRES forecasts of tropical cyclone (TC).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94F77-5BD6-3114-3950-F60152594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296" y="2757096"/>
            <a:ext cx="3152610" cy="19274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8CC818-8CC4-5F0A-5B05-3C4F03B047F2}"/>
              </a:ext>
            </a:extLst>
          </p:cNvPr>
          <p:cNvSpPr txBox="1"/>
          <p:nvPr/>
        </p:nvSpPr>
        <p:spPr>
          <a:xfrm>
            <a:off x="7151174" y="3669987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coupled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7A367-640F-00D7-C072-F59D1145C440}"/>
              </a:ext>
            </a:extLst>
          </p:cNvPr>
          <p:cNvSpPr txBox="1"/>
          <p:nvPr/>
        </p:nvSpPr>
        <p:spPr>
          <a:xfrm>
            <a:off x="6729727" y="3028316"/>
            <a:ext cx="941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un-coupled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AEC9A-91A3-C1C7-C195-78423C557057}"/>
              </a:ext>
            </a:extLst>
          </p:cNvPr>
          <p:cNvSpPr txBox="1"/>
          <p:nvPr/>
        </p:nvSpPr>
        <p:spPr>
          <a:xfrm>
            <a:off x="5503162" y="4143991"/>
            <a:ext cx="2582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Mean absolute error of TC intensity</a:t>
            </a:r>
          </a:p>
        </p:txBody>
      </p:sp>
    </p:spTree>
    <p:extLst>
      <p:ext uri="{BB962C8B-B14F-4D97-AF65-F5344CB8AC3E}">
        <p14:creationId xmlns:p14="http://schemas.microsoft.com/office/powerpoint/2010/main" val="196751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108C-6294-5796-E4DA-7C4FCBFB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observations are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A189D-56ED-18F9-1A00-E6E005592A7E}"/>
              </a:ext>
            </a:extLst>
          </p:cNvPr>
          <p:cNvSpPr txBox="1"/>
          <p:nvPr/>
        </p:nvSpPr>
        <p:spPr>
          <a:xfrm>
            <a:off x="5593295" y="4428008"/>
            <a:ext cx="2980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+ other platforms: ALAMO/AXBT, </a:t>
            </a:r>
            <a:r>
              <a:rPr lang="en-GB" sz="1050" dirty="0" err="1"/>
              <a:t>saildrone</a:t>
            </a:r>
            <a:r>
              <a:rPr lang="en-GB" sz="1050" dirty="0"/>
              <a:t>, ice-tethered profilers  …</a:t>
            </a:r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859279F9-D6D8-CFD9-9DB9-3367980ED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27" y="2578965"/>
            <a:ext cx="1151096" cy="1762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E502E898-5875-FF37-C877-B092F87E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47" y="2245204"/>
            <a:ext cx="1487563" cy="2224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6501B4F-B722-4E3A-D3AB-E6E087BF3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46" y="1085362"/>
            <a:ext cx="1421081" cy="1128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18D5045-6B33-1787-F1D4-4E8871D39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466" y="808294"/>
            <a:ext cx="1690019" cy="168389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ustomShape 3">
            <a:extLst>
              <a:ext uri="{FF2B5EF4-FFF2-40B4-BE49-F238E27FC236}">
                <a16:creationId xmlns:a16="http://schemas.microsoft.com/office/drawing/2014/main" id="{484D4DD6-3DD1-B794-A01F-42D00C93420E}"/>
              </a:ext>
            </a:extLst>
          </p:cNvPr>
          <p:cNvSpPr/>
          <p:nvPr/>
        </p:nvSpPr>
        <p:spPr>
          <a:xfrm>
            <a:off x="3572998" y="1232673"/>
            <a:ext cx="1820468" cy="6192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000" spc="-1" dirty="0">
                <a:solidFill>
                  <a:srgbClr val="000000"/>
                </a:solidFill>
                <a:latin typeface="Arial"/>
              </a:rPr>
              <a:t>Ocean in-situ observation is about 1/1000 to 1/10000 smaller than Atmospheric observation</a:t>
            </a:r>
            <a:endParaRPr lang="en-GB" sz="1000" spc="-1" dirty="0"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23BA5F-A4B1-E7BC-C686-EF2F073BC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36" y="942341"/>
            <a:ext cx="3086262" cy="9381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A5AAB59-9C7F-4B7F-ED6B-D65EFCCFAA54}"/>
              </a:ext>
            </a:extLst>
          </p:cNvPr>
          <p:cNvGrpSpPr/>
          <p:nvPr/>
        </p:nvGrpSpPr>
        <p:grpSpPr>
          <a:xfrm>
            <a:off x="509273" y="1998496"/>
            <a:ext cx="4268603" cy="2718108"/>
            <a:chOff x="701066" y="1878156"/>
            <a:chExt cx="4268603" cy="2718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5E81994-E51E-9E70-F2A9-1AB984A4F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19352"/>
            <a:stretch/>
          </p:blipFill>
          <p:spPr>
            <a:xfrm>
              <a:off x="701066" y="2213692"/>
              <a:ext cx="4077004" cy="212254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8266D28-0094-1701-0C85-F1A0D92131F1}"/>
                </a:ext>
              </a:extLst>
            </p:cNvPr>
            <p:cNvSpPr txBox="1"/>
            <p:nvPr/>
          </p:nvSpPr>
          <p:spPr>
            <a:xfrm>
              <a:off x="1796154" y="1878156"/>
              <a:ext cx="1954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In-situ </a:t>
              </a:r>
              <a:r>
                <a:rPr lang="en-GB" b="1" dirty="0" err="1"/>
                <a:t>obs</a:t>
              </a:r>
              <a:r>
                <a:rPr lang="en-GB" b="1" dirty="0"/>
                <a:t> from GTS</a:t>
              </a:r>
            </a:p>
            <a:p>
              <a:pPr algn="ctr"/>
              <a:r>
                <a:rPr lang="en-GB" dirty="0"/>
                <a:t>(20250323-0328)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E654EB9-26DB-B489-C02F-F600B682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89156"/>
            <a:stretch/>
          </p:blipFill>
          <p:spPr>
            <a:xfrm>
              <a:off x="892665" y="4310871"/>
              <a:ext cx="4077004" cy="28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07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84F1FA-A061-F9A3-E2A9-10FE94FB11EF}"/>
              </a:ext>
            </a:extLst>
          </p:cNvPr>
          <p:cNvSpPr txBox="1"/>
          <p:nvPr/>
        </p:nvSpPr>
        <p:spPr>
          <a:xfrm>
            <a:off x="581721" y="825741"/>
            <a:ext cx="3023255" cy="3670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68562" tIns="34281" rIns="68562" bIns="34281" anchor="t">
            <a:spAutoFit/>
          </a:bodyPr>
          <a:lstStyle/>
          <a:p>
            <a:r>
              <a:rPr lang="en-GB" sz="1200" kern="150" dirty="0">
                <a:ea typeface="Droid Sans Fallback"/>
              </a:rPr>
              <a:t>Satellites provide important observations on monitoring sea surface states. </a:t>
            </a:r>
            <a:r>
              <a:rPr lang="en-GB" sz="1200" kern="150" dirty="0">
                <a:ea typeface="Droid Sans Fallback"/>
                <a:cs typeface="Arial" panose="020B0604020202020204" pitchFamily="34" charset="0"/>
              </a:rPr>
              <a:t>These sea surface observations are complemental data sources to the ocean</a:t>
            </a:r>
            <a:r>
              <a:rPr lang="en-GB" sz="1200" b="1" kern="150" dirty="0">
                <a:ea typeface="Droid Sans Fallback"/>
                <a:cs typeface="Arial" panose="020B0604020202020204" pitchFamily="34" charset="0"/>
              </a:rPr>
              <a:t> </a:t>
            </a:r>
            <a:r>
              <a:rPr lang="en-GB" sz="1200" kern="150" dirty="0">
                <a:ea typeface="Droid Sans Fallback"/>
                <a:cs typeface="Arial" panose="020B0604020202020204" pitchFamily="34" charset="0"/>
              </a:rPr>
              <a:t>in-situ</a:t>
            </a:r>
            <a:r>
              <a:rPr lang="en-GB" sz="1200" b="1" kern="150" dirty="0">
                <a:ea typeface="Droid Sans Fallback"/>
                <a:cs typeface="Arial" panose="020B0604020202020204" pitchFamily="34" charset="0"/>
              </a:rPr>
              <a:t> </a:t>
            </a:r>
            <a:r>
              <a:rPr lang="en-GB" sz="1200" kern="150" dirty="0">
                <a:ea typeface="Droid Sans Fallback"/>
                <a:cs typeface="Arial" panose="020B0604020202020204" pitchFamily="34" charset="0"/>
              </a:rPr>
              <a:t>observing networks.</a:t>
            </a:r>
          </a:p>
          <a:p>
            <a:pPr marL="214248" indent="-214248">
              <a:buFont typeface="Arial" panose="020B0604020202020204" pitchFamily="34" charset="0"/>
              <a:buChar char="•"/>
            </a:pPr>
            <a:endParaRPr lang="en-GB" sz="1200" i="1" kern="150" dirty="0">
              <a:solidFill>
                <a:srgbClr val="0070C0"/>
              </a:solidFill>
              <a:ea typeface="Droid Sans Fallback"/>
            </a:endParaRP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Wave – altimeter wave height (C2/Al/J3/S3A/S3B)</a:t>
            </a: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Sea Level – satellite altimeter (J3/Al/S3A/S3B/C2/…)</a:t>
            </a: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SST – OSTIA (</a:t>
            </a:r>
            <a:r>
              <a:rPr lang="en-GB" sz="1000" i="1" kern="150" dirty="0" err="1">
                <a:solidFill>
                  <a:srgbClr val="0070C0"/>
                </a:solidFill>
                <a:ea typeface="Droid Sans Fallback"/>
              </a:rPr>
              <a:t>insitu+satellite</a:t>
            </a: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 instruments AVHRR/SLSTR/VIIRS/TMI/AMSR2/…)</a:t>
            </a: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Sea-ice concentration – OSI-SAF (satellite instruments SSMI/SSMIS/SMMR)</a:t>
            </a: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i="1" kern="150" dirty="0">
                <a:solidFill>
                  <a:srgbClr val="0070C0"/>
                </a:solidFill>
                <a:ea typeface="Droid Sans Fallback"/>
              </a:rPr>
              <a:t>Sea-ice thickness – laser/radar altimeter freeboard (CryoSat2/IceSat2/SMOS/…)</a:t>
            </a:r>
          </a:p>
          <a:p>
            <a:pPr marL="214248" indent="-21424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000" kern="150" dirty="0">
                <a:ea typeface="Droid Sans Fallback"/>
                <a:cs typeface="Arial" panose="020B0604020202020204" pitchFamily="34" charset="0"/>
              </a:rPr>
              <a:t>other passive types: sea surface salinity, ocean currents, ocean </a:t>
            </a:r>
            <a:r>
              <a:rPr lang="en-GB" sz="1000" kern="150" dirty="0" err="1">
                <a:ea typeface="Droid Sans Fallback"/>
                <a:cs typeface="Arial" panose="020B0604020202020204" pitchFamily="34" charset="0"/>
              </a:rPr>
              <a:t>color</a:t>
            </a:r>
            <a:r>
              <a:rPr lang="en-GB" sz="1000" kern="150" dirty="0">
                <a:ea typeface="Droid Sans Fallback"/>
                <a:cs typeface="Arial" panose="020B0604020202020204" pitchFamily="34" charset="0"/>
              </a:rPr>
              <a:t>.</a:t>
            </a:r>
          </a:p>
          <a:p>
            <a:pPr marL="214248" indent="-214248">
              <a:buFont typeface="Arial" panose="020B0604020202020204" pitchFamily="34" charset="0"/>
              <a:buChar char="•"/>
            </a:pPr>
            <a:endParaRPr lang="en-GB" sz="1200" kern="150" dirty="0">
              <a:ea typeface="Droid Sans Fallback"/>
              <a:cs typeface="Arial" panose="020B0604020202020204" pitchFamily="34" charset="0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CCA50C14-E53C-CD40-8E64-0A25CE02B289}"/>
              </a:ext>
            </a:extLst>
          </p:cNvPr>
          <p:cNvPicPr/>
          <p:nvPr/>
        </p:nvPicPr>
        <p:blipFill rotWithShape="1">
          <a:blip r:embed="rId2"/>
          <a:srcRect l="41222" t="62807" r="24026" b="6965"/>
          <a:stretch/>
        </p:blipFill>
        <p:spPr>
          <a:xfrm>
            <a:off x="5602839" y="3079422"/>
            <a:ext cx="3102279" cy="1723535"/>
          </a:xfrm>
          <a:prstGeom prst="rect">
            <a:avLst/>
          </a:prstGeom>
          <a:ln>
            <a:noFill/>
          </a:ln>
        </p:spPr>
      </p:pic>
      <p:sp>
        <p:nvSpPr>
          <p:cNvPr id="7" name="CustomShape 5">
            <a:extLst>
              <a:ext uri="{FF2B5EF4-FFF2-40B4-BE49-F238E27FC236}">
                <a16:creationId xmlns:a16="http://schemas.microsoft.com/office/drawing/2014/main" id="{B6A5DD5F-A4D9-EC45-BF32-04C936D5CAE9}"/>
              </a:ext>
            </a:extLst>
          </p:cNvPr>
          <p:cNvSpPr/>
          <p:nvPr/>
        </p:nvSpPr>
        <p:spPr>
          <a:xfrm>
            <a:off x="5668201" y="2853080"/>
            <a:ext cx="3250493" cy="2502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83" tIns="33741" rIns="67483" bIns="33741"/>
          <a:lstStyle/>
          <a:p>
            <a:pPr algn="ctr">
              <a:lnSpc>
                <a:spcPct val="100000"/>
              </a:lnSpc>
            </a:pPr>
            <a:r>
              <a:rPr lang="en-GB" sz="1499" i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Sea-Level Anomaly (Altimeter)</a:t>
            </a:r>
          </a:p>
        </p:txBody>
      </p:sp>
      <p:pic>
        <p:nvPicPr>
          <p:cNvPr id="8" name="Picture 7" descr="Sea_ice_North_Pole_1.gif">
            <a:extLst>
              <a:ext uri="{FF2B5EF4-FFF2-40B4-BE49-F238E27FC236}">
                <a16:creationId xmlns:a16="http://schemas.microsoft.com/office/drawing/2014/main" id="{342CC6DB-9FF9-4EA8-AF5E-9CED00572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4850" t="8216" r="39444"/>
          <a:stretch>
            <a:fillRect/>
          </a:stretch>
        </p:blipFill>
        <p:spPr>
          <a:xfrm>
            <a:off x="4024593" y="1221328"/>
            <a:ext cx="1369637" cy="1475450"/>
          </a:xfrm>
          <a:prstGeom prst="rect">
            <a:avLst/>
          </a:prstGeom>
        </p:spPr>
      </p:pic>
      <p:pic>
        <p:nvPicPr>
          <p:cNvPr id="9" name="Picture 8" descr="Sea_ice_thickness_North_Pole_1.gif">
            <a:extLst>
              <a:ext uri="{FF2B5EF4-FFF2-40B4-BE49-F238E27FC236}">
                <a16:creationId xmlns:a16="http://schemas.microsoft.com/office/drawing/2014/main" id="{EE8A1C17-A2E9-A3FF-1E38-0BC9E070A76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850" t="8216" r="39444"/>
          <a:stretch>
            <a:fillRect/>
          </a:stretch>
        </p:blipFill>
        <p:spPr>
          <a:xfrm>
            <a:off x="3957308" y="3110706"/>
            <a:ext cx="1504202" cy="1620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80844-D0EA-E199-D701-EB1818472F81}"/>
              </a:ext>
            </a:extLst>
          </p:cNvPr>
          <p:cNvSpPr txBox="1"/>
          <p:nvPr/>
        </p:nvSpPr>
        <p:spPr>
          <a:xfrm>
            <a:off x="3739227" y="2796361"/>
            <a:ext cx="2036135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99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Sea-ice thickness (fb)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8A7CE-7EC3-09BE-F64F-9E16A8991FDD}"/>
              </a:ext>
            </a:extLst>
          </p:cNvPr>
          <p:cNvSpPr txBox="1"/>
          <p:nvPr/>
        </p:nvSpPr>
        <p:spPr>
          <a:xfrm>
            <a:off x="3604976" y="912057"/>
            <a:ext cx="2048959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99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Sea-ice concentration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77B2E-32A1-2809-28D5-9EA9F04793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t="1926" r="956" b="1834"/>
          <a:stretch/>
        </p:blipFill>
        <p:spPr>
          <a:xfrm rot="5400000">
            <a:off x="6415540" y="499623"/>
            <a:ext cx="1622534" cy="26709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0FAE70-48CC-EA38-0F01-7A989009BFFE}"/>
              </a:ext>
            </a:extLst>
          </p:cNvPr>
          <p:cNvSpPr txBox="1"/>
          <p:nvPr/>
        </p:nvSpPr>
        <p:spPr>
          <a:xfrm>
            <a:off x="6498916" y="762054"/>
            <a:ext cx="1507144" cy="32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99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SST (IR, PMW)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B1AD89-7182-CD92-8CF7-2293CEE1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</p:spPr>
        <p:txBody>
          <a:bodyPr/>
          <a:lstStyle/>
          <a:p>
            <a:r>
              <a:rPr lang="en-GB" dirty="0"/>
              <a:t>What observations are used</a:t>
            </a:r>
          </a:p>
        </p:txBody>
      </p:sp>
    </p:spTree>
    <p:extLst>
      <p:ext uri="{BB962C8B-B14F-4D97-AF65-F5344CB8AC3E}">
        <p14:creationId xmlns:p14="http://schemas.microsoft.com/office/powerpoint/2010/main" val="148087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A4EC0BD-AB9C-1A45-F032-E57926FDD511}"/>
              </a:ext>
            </a:extLst>
          </p:cNvPr>
          <p:cNvSpPr txBox="1"/>
          <p:nvPr/>
        </p:nvSpPr>
        <p:spPr>
          <a:xfrm>
            <a:off x="707158" y="4079966"/>
            <a:ext cx="55511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i="1" dirty="0"/>
              <a:t>Development of ORAS6 has been partially supported by EU-funded projects: C3S-ERGO, CMEMS-GLORAN and their follow-ups.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90725-7C9E-F4DA-6479-1E97C8F08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21" y="1150666"/>
            <a:ext cx="5913670" cy="2948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EED3B4-64AA-5028-9276-E217CFABE746}"/>
              </a:ext>
            </a:extLst>
          </p:cNvPr>
          <p:cNvSpPr txBox="1"/>
          <p:nvPr/>
        </p:nvSpPr>
        <p:spPr>
          <a:xfrm>
            <a:off x="4657335" y="1082762"/>
            <a:ext cx="15937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i="1" dirty="0"/>
              <a:t>Zuo et al., NL180,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D2B45-FEC4-DBE0-95F1-6780D64F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496" y="3940972"/>
            <a:ext cx="654553" cy="5828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63D26-5429-C420-B089-4DC65B674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7C39A-7479-06DE-6A80-C18EA9649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939" y="3973729"/>
            <a:ext cx="1375280" cy="5501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942C5E-6B48-3620-F0FD-3DF738B5E575}"/>
              </a:ext>
            </a:extLst>
          </p:cNvPr>
          <p:cNvSpPr txBox="1"/>
          <p:nvPr/>
        </p:nvSpPr>
        <p:spPr>
          <a:xfrm>
            <a:off x="6386938" y="1636879"/>
            <a:ext cx="2506379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GB" sz="1050" i="1" dirty="0"/>
              <a:t>ORAS6 will provide ocean and sea-ice initial conditions for 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050" i="1" dirty="0"/>
              <a:t>ECMWF coupled forecasts (medium-range, sub-seasonal, SEAS6)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050" i="1" dirty="0"/>
              <a:t>Climate monitoring (C3S)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050" b="1" i="1" dirty="0"/>
              <a:t>ERA6</a:t>
            </a:r>
            <a:r>
              <a:rPr lang="en-GB" sz="1050" i="1" dirty="0"/>
              <a:t> (new)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99C41F-15DC-5592-D96A-8487BD82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22" y="270000"/>
            <a:ext cx="5903737" cy="276999"/>
          </a:xfrm>
        </p:spPr>
        <p:txBody>
          <a:bodyPr/>
          <a:lstStyle/>
          <a:p>
            <a:r>
              <a:rPr lang="en-GB" dirty="0"/>
              <a:t>What model/DA method ?</a:t>
            </a:r>
          </a:p>
        </p:txBody>
      </p:sp>
    </p:spTree>
    <p:extLst>
      <p:ext uri="{BB962C8B-B14F-4D97-AF65-F5344CB8AC3E}">
        <p14:creationId xmlns:p14="http://schemas.microsoft.com/office/powerpoint/2010/main" val="543998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F16839C-AC11-4C89-6B2A-4A6B5CD9830E}"/>
              </a:ext>
            </a:extLst>
          </p:cNvPr>
          <p:cNvSpPr txBox="1"/>
          <p:nvPr/>
        </p:nvSpPr>
        <p:spPr>
          <a:xfrm>
            <a:off x="270277" y="1454565"/>
            <a:ext cx="3538577" cy="1692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Adding Ocean data assimilation leads to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  <a:latin typeface="Arial"/>
              </a:rPr>
              <a:t>Gain about 2 months in ENSO prediction skill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  <a:latin typeface="Arial"/>
              </a:rPr>
              <a:t>Without ocean observations and DA, we would lose about 15 years of progress (from S1 to S5).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3CBB1A-5A9D-2FCD-3C43-F2EB16B8C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37" y="1310186"/>
            <a:ext cx="4626803" cy="27393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ED14DB-1409-F652-B1F3-22359D7C8EE9}"/>
              </a:ext>
            </a:extLst>
          </p:cNvPr>
          <p:cNvSpPr txBox="1"/>
          <p:nvPr/>
        </p:nvSpPr>
        <p:spPr>
          <a:xfrm>
            <a:off x="5012011" y="4049486"/>
            <a:ext cx="3898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Figure adapted from </a:t>
            </a:r>
            <a:r>
              <a:rPr lang="en-GB" b="0" i="1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McPhaden</a:t>
            </a:r>
            <a:r>
              <a:rPr lang="en-GB" b="0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et al, 2020</a:t>
            </a:r>
            <a:endParaRPr lang="en-GB" i="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8B92A2-12EC-66E8-1031-023F7298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4" y="270000"/>
            <a:ext cx="6513506" cy="276999"/>
          </a:xfrm>
        </p:spPr>
        <p:txBody>
          <a:bodyPr/>
          <a:lstStyle/>
          <a:p>
            <a:r>
              <a:rPr lang="en-GB" dirty="0"/>
              <a:t>Impact on NWP - seasonal forecasts</a:t>
            </a:r>
          </a:p>
        </p:txBody>
      </p:sp>
    </p:spTree>
    <p:extLst>
      <p:ext uri="{BB962C8B-B14F-4D97-AF65-F5344CB8AC3E}">
        <p14:creationId xmlns:p14="http://schemas.microsoft.com/office/powerpoint/2010/main" val="1238471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C87E0-BBF9-0721-AE5C-7CB5EF4F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B3AAF1-D061-B8C8-3BB8-3F77DF82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4" y="270000"/>
            <a:ext cx="6513506" cy="276999"/>
          </a:xfrm>
        </p:spPr>
        <p:txBody>
          <a:bodyPr/>
          <a:lstStyle/>
          <a:p>
            <a:r>
              <a:rPr lang="en-GB" dirty="0"/>
              <a:t>Impact on NWP – Sub-seasonal</a:t>
            </a:r>
          </a:p>
        </p:txBody>
      </p:sp>
      <p:sp>
        <p:nvSpPr>
          <p:cNvPr id="8" name="Maps of normalized RMSD of upper 700 m column-averaged temperature between the OSE-ALL">
            <a:extLst>
              <a:ext uri="{FF2B5EF4-FFF2-40B4-BE49-F238E27FC236}">
                <a16:creationId xmlns:a16="http://schemas.microsoft.com/office/drawing/2014/main" id="{9B313745-95D0-FA20-8106-0F0CE577F2E0}"/>
              </a:ext>
            </a:extLst>
          </p:cNvPr>
          <p:cNvSpPr txBox="1"/>
          <p:nvPr/>
        </p:nvSpPr>
        <p:spPr>
          <a:xfrm>
            <a:off x="3965482" y="667272"/>
            <a:ext cx="3765458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34289" rIns="342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en-GB" sz="1650" dirty="0">
                <a:solidFill>
                  <a:schemeClr val="tx1"/>
                </a:solidFill>
              </a:rPr>
              <a:t>Bias score of atmospheric forecasts</a:t>
            </a:r>
            <a:endParaRPr sz="165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8995F-4737-8E2E-39B8-2DD82C3EF555}"/>
              </a:ext>
            </a:extLst>
          </p:cNvPr>
          <p:cNvSpPr txBox="1"/>
          <p:nvPr/>
        </p:nvSpPr>
        <p:spPr>
          <a:xfrm>
            <a:off x="2749196" y="1688932"/>
            <a:ext cx="13118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No </a:t>
            </a:r>
            <a:r>
              <a:rPr lang="en-GB" sz="1050" dirty="0" err="1"/>
              <a:t>insitu</a:t>
            </a:r>
            <a:r>
              <a:rPr lang="en-GB" sz="1050" dirty="0"/>
              <a:t> - REF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D08B0-C842-9B95-2136-91B7EACCD2C9}"/>
              </a:ext>
            </a:extLst>
          </p:cNvPr>
          <p:cNvSpPr txBox="1"/>
          <p:nvPr/>
        </p:nvSpPr>
        <p:spPr>
          <a:xfrm>
            <a:off x="6819662" y="4170749"/>
            <a:ext cx="215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1"/>
                </a:solidFill>
              </a:rPr>
              <a:t>Balan-Sarojini et al., 2024, Frontiers in Marine Science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CD817F-6488-F104-B02B-A1EB9A4FB65C}"/>
              </a:ext>
            </a:extLst>
          </p:cNvPr>
          <p:cNvGrpSpPr/>
          <p:nvPr/>
        </p:nvGrpSpPr>
        <p:grpSpPr>
          <a:xfrm>
            <a:off x="7010571" y="3590739"/>
            <a:ext cx="1251925" cy="526514"/>
            <a:chOff x="9902189" y="4075694"/>
            <a:chExt cx="1669234" cy="7020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7632892-FF30-9CBC-A836-3F5741102A4E}"/>
                </a:ext>
              </a:extLst>
            </p:cNvPr>
            <p:cNvGrpSpPr/>
            <p:nvPr/>
          </p:nvGrpSpPr>
          <p:grpSpPr>
            <a:xfrm>
              <a:off x="10153940" y="4075694"/>
              <a:ext cx="1417483" cy="702018"/>
              <a:chOff x="1775750" y="4215238"/>
              <a:chExt cx="1417483" cy="70201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C84417-6786-2030-6D65-7B87161008AD}"/>
                  </a:ext>
                </a:extLst>
              </p:cNvPr>
              <p:cNvSpPr txBox="1"/>
              <p:nvPr/>
            </p:nvSpPr>
            <p:spPr>
              <a:xfrm>
                <a:off x="1775750" y="4578701"/>
                <a:ext cx="1417483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rgbClr val="C00000"/>
                    </a:solidFill>
                  </a:rPr>
                  <a:t>Increased bias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3D25DF-0FF2-11B7-E053-B1CE94666E0C}"/>
                  </a:ext>
                </a:extLst>
              </p:cNvPr>
              <p:cNvSpPr txBox="1"/>
              <p:nvPr/>
            </p:nvSpPr>
            <p:spPr>
              <a:xfrm>
                <a:off x="1784223" y="4215238"/>
                <a:ext cx="13490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6"/>
                    </a:solidFill>
                  </a:rPr>
                  <a:t>Reduced bias</a:t>
                </a:r>
              </a:p>
            </p:txBody>
          </p:sp>
        </p:grp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A7275731-476C-B4BD-DCD8-19EADB89C171}"/>
                </a:ext>
              </a:extLst>
            </p:cNvPr>
            <p:cNvSpPr/>
            <p:nvPr/>
          </p:nvSpPr>
          <p:spPr>
            <a:xfrm>
              <a:off x="9902189" y="4130684"/>
              <a:ext cx="240471" cy="207303"/>
            </a:xfrm>
            <a:prstGeom prst="triangle">
              <a:avLst/>
            </a:prstGeom>
            <a:solidFill>
              <a:srgbClr val="3C86A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538F6364-D056-EC64-F7B9-474EDCC12A95}"/>
                </a:ext>
              </a:extLst>
            </p:cNvPr>
            <p:cNvSpPr/>
            <p:nvPr/>
          </p:nvSpPr>
          <p:spPr>
            <a:xfrm rot="10800000">
              <a:off x="9902190" y="4490311"/>
              <a:ext cx="240471" cy="207303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3645EB-49AA-EA0F-148F-A04DF5B4D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3"/>
          <a:stretch/>
        </p:blipFill>
        <p:spPr bwMode="auto">
          <a:xfrm>
            <a:off x="4362404" y="1025133"/>
            <a:ext cx="2531635" cy="390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A846BC-5882-BE2C-2813-141C8F9D86AC}"/>
              </a:ext>
            </a:extLst>
          </p:cNvPr>
          <p:cNvSpPr txBox="1"/>
          <p:nvPr/>
        </p:nvSpPr>
        <p:spPr>
          <a:xfrm>
            <a:off x="304653" y="1617643"/>
            <a:ext cx="3538577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ptos" panose="020B0004020202020204" pitchFamily="34" charset="0"/>
              </a:rPr>
              <a:t>W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ithdrawing ocean observations (in-situ) from the initial conditions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Significant degradation in ocean forecasts from week 1 to week 4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Also degrades the atmospheric mean state (e.g. increased biases), from week 1 to week 4</a:t>
            </a:r>
          </a:p>
        </p:txBody>
      </p:sp>
    </p:spTree>
    <p:extLst>
      <p:ext uri="{BB962C8B-B14F-4D97-AF65-F5344CB8AC3E}">
        <p14:creationId xmlns:p14="http://schemas.microsoft.com/office/powerpoint/2010/main" val="175291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405408" y="406301"/>
            <a:ext cx="60471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 dirty="0"/>
              <a:t>Summary</a:t>
            </a:r>
            <a:endParaRPr dirty="0"/>
          </a:p>
        </p:txBody>
      </p:sp>
      <p:sp>
        <p:nvSpPr>
          <p:cNvPr id="308" name="Google Shape;308;p45"/>
          <p:cNvSpPr txBox="1">
            <a:spLocks noGrp="1"/>
          </p:cNvSpPr>
          <p:nvPr>
            <p:ph type="body" idx="1"/>
          </p:nvPr>
        </p:nvSpPr>
        <p:spPr>
          <a:xfrm>
            <a:off x="540544" y="972741"/>
            <a:ext cx="7200917" cy="3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FFA44-C8DA-CD78-4F35-4D26901A5548}"/>
              </a:ext>
            </a:extLst>
          </p:cNvPr>
          <p:cNvSpPr txBox="1"/>
          <p:nvPr/>
        </p:nvSpPr>
        <p:spPr>
          <a:xfrm>
            <a:off x="611891" y="972741"/>
            <a:ext cx="749395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ECMWF assimilates ocean observations from different platforms and instruments (both in-situ and satellite), leads to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improved ocean and sea-ice initial states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SST at WBCs, diurnal cycle, upper ocean temperature and salinity, regional/global sea-level changes, sea-ice conditions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ECMWF coupled forecasting system (medium-range/S2S/seasonal) and coupled reanalysis system (ERA6) are all initialized from ocean and sea-ice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Removal of all ocean observations leads to significant degradation in forecasted ocean states from week 1 to week 4, and has a negative impact (~2-month skill) on coupled forecasts of ENSO prediction.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of ocean observations on NWP performance is comparable to a major IFS cycle update in the ECMWF system.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subTitle" idx="1"/>
          </p:nvPr>
        </p:nvSpPr>
        <p:spPr>
          <a:xfrm>
            <a:off x="451108" y="2820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id="315" name="Google Shape;315;p46" descr="A picture containing swimming, ocean fl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80" r="9140" b="-735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6"/>
          <p:cNvPicPr preferRelativeResize="0"/>
          <p:nvPr/>
        </p:nvPicPr>
        <p:blipFill rotWithShape="1">
          <a:blip r:embed="rId4">
            <a:alphaModFix/>
          </a:blip>
          <a:srcRect t="7426" b="8185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6" descr="A picture containing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1871" b="9017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6" descr="A picture containing sky, outdoor, snow, sea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 t="9663" b="-1087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605</Words>
  <Application>Microsoft Macintosh PowerPoint</Application>
  <PresentationFormat>On-screen Show (16:9)</PresentationFormat>
  <Paragraphs>65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Droid Sans Fallback</vt:lpstr>
      <vt:lpstr>Aptos</vt:lpstr>
      <vt:lpstr>Arial</vt:lpstr>
      <vt:lpstr>Calibri</vt:lpstr>
      <vt:lpstr>GOOS PPT Theme</vt:lpstr>
      <vt:lpstr>GOOS PPT Theme</vt:lpstr>
      <vt:lpstr>Session 11: Modelling and services input </vt:lpstr>
      <vt:lpstr>Why Ocean DA? </vt:lpstr>
      <vt:lpstr>What observations are used</vt:lpstr>
      <vt:lpstr>What observations are used</vt:lpstr>
      <vt:lpstr>What model/DA method ?</vt:lpstr>
      <vt:lpstr>Impact on NWP - seasonal forecasts</vt:lpstr>
      <vt:lpstr>Impact on NWP – Sub-seasonal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Hao Zuo</cp:lastModifiedBy>
  <cp:revision>16</cp:revision>
  <dcterms:modified xsi:type="dcterms:W3CDTF">2025-04-04T10:26:05Z</dcterms:modified>
</cp:coreProperties>
</file>