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76" r:id="rId3"/>
    <p:sldMasterId id="2147483680" r:id="rId4"/>
    <p:sldMasterId id="2147483682" r:id="rId5"/>
  </p:sldMasterIdLst>
  <p:notesMasterIdLst>
    <p:notesMasterId r:id="rId15"/>
  </p:notesMasterIdLst>
  <p:sldIdLst>
    <p:sldId id="256" r:id="rId6"/>
    <p:sldId id="271" r:id="rId7"/>
    <p:sldId id="272" r:id="rId8"/>
    <p:sldId id="275" r:id="rId9"/>
    <p:sldId id="269" r:id="rId10"/>
    <p:sldId id="270" r:id="rId11"/>
    <p:sldId id="273" r:id="rId12"/>
    <p:sldId id="274" r:id="rId13"/>
    <p:sldId id="268" r:id="rId14"/>
  </p:sldIdLst>
  <p:sldSz cx="12192000" cy="6858000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fl7V5e24uAWjTYx6+bnQdys7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/>
    <p:restoredTop sz="94685"/>
  </p:normalViewPr>
  <p:slideViewPr>
    <p:cSldViewPr snapToGrid="0">
      <p:cViewPr varScale="1">
        <p:scale>
          <a:sx n="89" d="100"/>
          <a:sy n="89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0B601DC8-DADF-47D0-4D62-E5F699A4A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>
            <a:extLst>
              <a:ext uri="{FF2B5EF4-FFF2-40B4-BE49-F238E27FC236}">
                <a16:creationId xmlns:a16="http://schemas.microsoft.com/office/drawing/2014/main" id="{E412C232-A314-6731-BDC2-20DCC6055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D7B79CE6-5C3B-5F5D-40CA-9D676FE1D5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17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7D4534BF-EF7F-E071-710C-1EFA6CFD9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>
            <a:extLst>
              <a:ext uri="{FF2B5EF4-FFF2-40B4-BE49-F238E27FC236}">
                <a16:creationId xmlns:a16="http://schemas.microsoft.com/office/drawing/2014/main" id="{0078C9C2-DBDF-07CE-9A2B-255B42ADA5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0CB49CC7-CBD8-6142-074F-F1C8396EB0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22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0B8D1723-4872-3C22-EDA5-7022108FE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>
            <a:extLst>
              <a:ext uri="{FF2B5EF4-FFF2-40B4-BE49-F238E27FC236}">
                <a16:creationId xmlns:a16="http://schemas.microsoft.com/office/drawing/2014/main" id="{D6F2C93A-F7A4-3149-6DA4-E7B0C6A2F2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0F1FD173-C03C-A21D-21C4-CE7E1B485C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09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27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5A3FADA3-FB31-B5DF-1ED0-4E0B4F190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>
            <a:extLst>
              <a:ext uri="{FF2B5EF4-FFF2-40B4-BE49-F238E27FC236}">
                <a16:creationId xmlns:a16="http://schemas.microsoft.com/office/drawing/2014/main" id="{B4E02839-158E-B851-5090-D66AA5C51F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31037233-9E55-923E-B70F-7063E368A1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974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095A885F-76A4-E560-40E7-0EAFCBF75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>
            <a:extLst>
              <a:ext uri="{FF2B5EF4-FFF2-40B4-BE49-F238E27FC236}">
                <a16:creationId xmlns:a16="http://schemas.microsoft.com/office/drawing/2014/main" id="{F5EA2846-FABC-86AA-BC27-BAE546B6F0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8EECFC4D-5515-19F2-4CC4-94AB005F1D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20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8E9686F8-0EF6-580A-CB5B-85E178B70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>
            <a:extLst>
              <a:ext uri="{FF2B5EF4-FFF2-40B4-BE49-F238E27FC236}">
                <a16:creationId xmlns:a16="http://schemas.microsoft.com/office/drawing/2014/main" id="{C7CDD98F-5679-628D-3F7F-56A602671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FC323601-061C-72F4-65D6-235B948CD5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843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3"/>
          <p:cNvPicPr preferRelativeResize="0"/>
          <p:nvPr/>
        </p:nvPicPr>
        <p:blipFill rotWithShape="1">
          <a:blip r:embed="rId2">
            <a:alphaModFix/>
          </a:blip>
          <a:srcRect l="1241" t="77476" r="38086" b="1775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409" y="1881352"/>
            <a:ext cx="3490842" cy="35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2"/>
          <p:cNvPicPr preferRelativeResize="0"/>
          <p:nvPr/>
        </p:nvPicPr>
        <p:blipFill rotWithShape="1">
          <a:blip r:embed="rId2">
            <a:alphaModFix/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2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/>
          <p:nvPr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 txBox="1">
            <a:spLocks noGrp="1"/>
          </p:cNvSpPr>
          <p:nvPr>
            <p:ph type="ftr" idx="11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4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4"/>
          <p:cNvSpPr/>
          <p:nvPr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4"/>
          <p:cNvSpPr/>
          <p:nvPr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 w="12700" cap="flat" cmpd="sng">
            <a:solidFill>
              <a:srgbClr val="41B7C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4"/>
          <p:cNvSpPr/>
          <p:nvPr/>
        </p:nvSpPr>
        <p:spPr>
          <a:xfrm>
            <a:off x="2557322" y="2786402"/>
            <a:ext cx="753291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7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4"/>
          <p:cNvPicPr preferRelativeResize="0"/>
          <p:nvPr/>
        </p:nvPicPr>
        <p:blipFill rotWithShape="1">
          <a:blip r:embed="rId3">
            <a:alphaModFix/>
          </a:blip>
          <a:srcRect t="24095" r="-1567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4"/>
          <p:cNvSpPr/>
          <p:nvPr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/>
          <p:nvPr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7"/>
          <p:cNvSpPr/>
          <p:nvPr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7"/>
          <p:cNvSpPr txBox="1"/>
          <p:nvPr/>
        </p:nvSpPr>
        <p:spPr>
          <a:xfrm>
            <a:off x="1697784" y="3511090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47"/>
          <p:cNvSpPr txBox="1"/>
          <p:nvPr/>
        </p:nvSpPr>
        <p:spPr>
          <a:xfrm>
            <a:off x="5592372" y="3291783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47"/>
          <p:cNvSpPr/>
          <p:nvPr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7"/>
          <p:cNvSpPr/>
          <p:nvPr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7"/>
          <p:cNvSpPr txBox="1"/>
          <p:nvPr/>
        </p:nvSpPr>
        <p:spPr>
          <a:xfrm>
            <a:off x="9529307" y="3526718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47"/>
          <p:cNvSpPr/>
          <p:nvPr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7"/>
          <p:cNvSpPr/>
          <p:nvPr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7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7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9"/>
          <p:cNvSpPr/>
          <p:nvPr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69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9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/>
          <p:nvPr/>
        </p:nvSpPr>
        <p:spPr>
          <a:xfrm>
            <a:off x="6313714" y="2123999"/>
            <a:ext cx="5733143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</a:rPr>
              <a:t>4.12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>
                <a:solidFill>
                  <a:schemeClr val="lt1"/>
                </a:solidFill>
              </a:rPr>
              <a:t>GLOBAL TSUNAMI PERFORMANCE MONITORING FRAMEWORK </a:t>
            </a:r>
            <a:endParaRPr lang="en-US" sz="3200" b="1" dirty="0">
              <a:solidFill>
                <a:schemeClr val="lt1"/>
              </a:solidFill>
            </a:endParaRPr>
          </a:p>
          <a:p>
            <a:pPr algn="ctr"/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ICG/PTWS XXXI</a:t>
            </a:r>
          </a:p>
          <a:p>
            <a:pPr algn="ctr"/>
            <a:endParaRPr lang="en-US" sz="2000" b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6132285" y="5134988"/>
            <a:ext cx="6096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Öcal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Necmioğlu</a:t>
            </a:r>
            <a:endParaRPr lang="en-US"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Technical Secretary of ICG/PTWS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Tsunami Resilience Section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1317F541-8F35-2D8B-695D-99B0F4F8C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B875FDE6-8FCF-8A4E-52F1-3E4086F85814}"/>
              </a:ext>
            </a:extLst>
          </p:cNvPr>
          <p:cNvSpPr txBox="1"/>
          <p:nvPr/>
        </p:nvSpPr>
        <p:spPr>
          <a:xfrm>
            <a:off x="496984" y="176681"/>
            <a:ext cx="10206185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Global Tsunami Performance Monitoring Framework Assessment Table</a:t>
            </a:r>
            <a:endParaRPr lang="en-TR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8D656-CFF3-B1FF-04DA-8DD85E3A3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3" y="1046613"/>
            <a:ext cx="9184361" cy="50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6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DF899A18-7A30-97F6-FD52-8C184B5C1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AD08AACF-38F3-83AB-B10B-0B0674F9E9F3}"/>
              </a:ext>
            </a:extLst>
          </p:cNvPr>
          <p:cNvSpPr txBox="1"/>
          <p:nvPr/>
        </p:nvSpPr>
        <p:spPr>
          <a:xfrm>
            <a:off x="496984" y="176681"/>
            <a:ext cx="10206185" cy="5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 err="1">
                <a:solidFill>
                  <a:srgbClr val="002060"/>
                </a:solidFill>
              </a:rPr>
              <a:t>Backgroung</a:t>
            </a:r>
            <a:endParaRPr lang="en-TR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17E67-87F5-9F80-ACE1-242E0F484705}"/>
              </a:ext>
            </a:extLst>
          </p:cNvPr>
          <p:cNvSpPr txBox="1"/>
          <p:nvPr/>
        </p:nvSpPr>
        <p:spPr>
          <a:xfrm>
            <a:off x="496986" y="1598828"/>
            <a:ext cx="1133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/>
              <a:t>Action Item 6 from the 'Report of the Inter-ICG Task Team on Disaster Management and Preparedness' (19/20 Feb 2019) relates to the development of key performance indicators that are </a:t>
            </a:r>
            <a:r>
              <a:rPr lang="en-US" sz="1800" dirty="0" err="1"/>
              <a:t>harmonised</a:t>
            </a:r>
            <a:r>
              <a:rPr lang="en-US" sz="1800" dirty="0"/>
              <a:t> with the goals and actions of the the Sendai Framework for Disaster Risk Reduction. </a:t>
            </a:r>
          </a:p>
          <a:p>
            <a:pPr algn="just"/>
            <a:r>
              <a:rPr lang="en-US" sz="1800" dirty="0"/>
              <a:t> </a:t>
            </a:r>
          </a:p>
          <a:p>
            <a:pPr algn="just"/>
            <a:r>
              <a:rPr lang="en-US" sz="1800" dirty="0"/>
              <a:t>The Action Item requests a team comprising of representatives from the PTWS, IOTWMS, CARIBE-EWS, and NEAMTWS to review the current PTWS performance monitoring framework, compare this with other, similar ICG initiatives and develop a consistent global performance monitoring framework, which includes data collection tools/questionnaire and reporting formats. This work needs to be completed by the next meeting in Paris in February 2020.</a:t>
            </a:r>
          </a:p>
          <a:p>
            <a:pPr algn="just"/>
            <a:r>
              <a:rPr lang="en-US" sz="1800" dirty="0"/>
              <a:t> </a:t>
            </a:r>
          </a:p>
          <a:p>
            <a:pPr algn="just"/>
            <a:r>
              <a:rPr lang="en-US" sz="1800" dirty="0"/>
              <a:t>The team will comprise Sarah-Jayne </a:t>
            </a:r>
            <a:r>
              <a:rPr lang="en-US" sz="1800" dirty="0" err="1"/>
              <a:t>McCurrach</a:t>
            </a:r>
            <a:r>
              <a:rPr lang="en-US" sz="1800" dirty="0"/>
              <a:t> (PTWS), </a:t>
            </a:r>
            <a:r>
              <a:rPr lang="en-US" sz="1800" dirty="0" err="1"/>
              <a:t>Yuelong</a:t>
            </a:r>
            <a:r>
              <a:rPr lang="en-US" sz="1800" dirty="0"/>
              <a:t> Miao and </a:t>
            </a:r>
            <a:r>
              <a:rPr lang="en-US" sz="1800" dirty="0" err="1"/>
              <a:t>Harkunti</a:t>
            </a:r>
            <a:r>
              <a:rPr lang="en-US" sz="1800" dirty="0"/>
              <a:t> </a:t>
            </a:r>
            <a:r>
              <a:rPr lang="en-US" sz="1800" dirty="0" err="1"/>
              <a:t>Rahayu</a:t>
            </a:r>
            <a:r>
              <a:rPr lang="en-US" sz="1800" dirty="0"/>
              <a:t> (IOTWMS), Elizabeth </a:t>
            </a:r>
            <a:r>
              <a:rPr lang="en-US" sz="1800" dirty="0" err="1"/>
              <a:t>Vanacore</a:t>
            </a:r>
            <a:r>
              <a:rPr lang="en-US" sz="1800" dirty="0"/>
              <a:t> and Mary </a:t>
            </a:r>
            <a:r>
              <a:rPr lang="en-US" sz="1800" dirty="0" err="1"/>
              <a:t>Regifo</a:t>
            </a:r>
            <a:r>
              <a:rPr lang="en-US" sz="1800" dirty="0"/>
              <a:t> (CARIBE-EWS), and </a:t>
            </a:r>
            <a:r>
              <a:rPr lang="en-US" sz="1800" dirty="0" err="1"/>
              <a:t>Öcal</a:t>
            </a:r>
            <a:r>
              <a:rPr lang="en-US" sz="1800" dirty="0"/>
              <a:t> Necmioglu (NEAMTWS).</a:t>
            </a:r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1646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88D4BB12-4424-A333-E2E9-FDF268BD6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719479CE-09D3-7362-37C4-8563356D0EE0}"/>
              </a:ext>
            </a:extLst>
          </p:cNvPr>
          <p:cNvSpPr txBox="1"/>
          <p:nvPr/>
        </p:nvSpPr>
        <p:spPr>
          <a:xfrm>
            <a:off x="496984" y="176681"/>
            <a:ext cx="10206185" cy="5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ICG/PTWS XXX (2023)</a:t>
            </a:r>
            <a:endParaRPr lang="en-TR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A6996-65A6-AB9A-B6FA-5B6BB3325D9F}"/>
              </a:ext>
            </a:extLst>
          </p:cNvPr>
          <p:cNvSpPr txBox="1"/>
          <p:nvPr/>
        </p:nvSpPr>
        <p:spPr>
          <a:xfrm>
            <a:off x="496986" y="1598828"/>
            <a:ext cx="113302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Notes and appreciates </a:t>
            </a:r>
            <a:r>
              <a:rPr lang="en-US" sz="1800" dirty="0"/>
              <a:t>the contribution of the Task Team on Future Goals and Performance Monitoring in developing the Global Performance Monitoring Framework,</a:t>
            </a:r>
          </a:p>
          <a:p>
            <a:endParaRPr lang="en-US" sz="1800" dirty="0"/>
          </a:p>
          <a:p>
            <a:r>
              <a:rPr lang="en-US" sz="1800" b="1" dirty="0"/>
              <a:t>Recommends</a:t>
            </a:r>
            <a:r>
              <a:rPr lang="en-US" sz="1800" dirty="0"/>
              <a:t> the latest version of the Framework be presented at the next TOWS-WG for endorsement of the global adoption by all ICGs…</a:t>
            </a:r>
          </a:p>
          <a:p>
            <a:endParaRPr lang="en-US" sz="1800" dirty="0"/>
          </a:p>
          <a:p>
            <a:pPr algn="just"/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3739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496984" y="176681"/>
            <a:ext cx="10206185" cy="5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TOWS-WG XVII (2024)</a:t>
            </a:r>
            <a:endParaRPr lang="en-TR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6EB9F3-EBC4-35BC-131C-B8B2DF0FAE16}"/>
              </a:ext>
            </a:extLst>
          </p:cNvPr>
          <p:cNvSpPr txBox="1"/>
          <p:nvPr/>
        </p:nvSpPr>
        <p:spPr>
          <a:xfrm>
            <a:off x="496986" y="1598828"/>
            <a:ext cx="113302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/>
              <a:t>Global Performance Monitoring Framework was not presented…</a:t>
            </a:r>
          </a:p>
          <a:p>
            <a:pPr algn="just"/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1800" b="1" dirty="0">
                <a:latin typeface="Arial" panose="020B0604020202020204" pitchFamily="34" charset="0"/>
              </a:rPr>
              <a:t>BUT…</a:t>
            </a:r>
          </a:p>
          <a:p>
            <a:pPr algn="just"/>
            <a:endParaRPr lang="en-GB" sz="1800" b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Group requested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Task Teams TT-TWO and TT-DMP to develop KPIs for the relevant sections of the ODTP - Research, Development and Implementation plan to monitor progress;</a:t>
            </a:r>
          </a:p>
          <a:p>
            <a:pPr algn="just"/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Group requested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IOC Secretariat to</a:t>
            </a:r>
            <a:r>
              <a:rPr lang="en-GB" sz="1800" dirty="0">
                <a:latin typeface="Arial" panose="020B0604020202020204" pitchFamily="34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 a reporting mechanism to allow ICGs to report progress on related projects within the Ocean Decade and against the ODTP-RDIP KPIs, aligning this with the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proposed Global KPI Framework for the UNESCO-IOC Tsunami Programme;</a:t>
            </a:r>
          </a:p>
          <a:p>
            <a:pPr algn="just"/>
            <a:endParaRPr lang="en-GB" sz="1800" dirty="0">
              <a:latin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</a:rPr>
              <a:t>Appendix 1-4 (Pages 60-80) of the ODTP-RDIP was developed  to guide the assessment  of progress actions.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6999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C7A85EDC-5B29-DCAD-21B6-BA1A3A5FF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4B237F7F-BA49-C62F-0EAD-BB47DAABDA53}"/>
              </a:ext>
            </a:extLst>
          </p:cNvPr>
          <p:cNvSpPr txBox="1"/>
          <p:nvPr/>
        </p:nvSpPr>
        <p:spPr>
          <a:xfrm>
            <a:off x="496984" y="176681"/>
            <a:ext cx="10206185" cy="5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ODTP-RDIP KPIs</a:t>
            </a:r>
            <a:endParaRPr lang="en-TR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F2A2B-D081-4BFB-BEB0-B5D47073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4" y="677282"/>
            <a:ext cx="8269645" cy="5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3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A37BAC63-79EA-6AB2-C6E6-678AEC9A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DE3AA798-D056-2A9A-DFB4-1E6470541889}"/>
              </a:ext>
            </a:extLst>
          </p:cNvPr>
          <p:cNvSpPr txBox="1"/>
          <p:nvPr/>
        </p:nvSpPr>
        <p:spPr>
          <a:xfrm>
            <a:off x="496984" y="176681"/>
            <a:ext cx="10206185" cy="123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Matching ODTP-RDIP KPIs with the Global Tsunami Performance Monitoring Framework Assessment Table</a:t>
            </a:r>
            <a:endParaRPr lang="en-TR" sz="2400" b="1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ts val="2400"/>
            </a:pPr>
            <a:endParaRPr lang="en-TR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71290-5EDA-C7D5-E599-B663CADD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57" y="2269622"/>
            <a:ext cx="5207132" cy="34054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65F2CC-DF3D-2460-BBE8-51B90E34D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11" y="2276351"/>
            <a:ext cx="6235755" cy="3398735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40B9C923-0550-9F3E-8CCC-EF010BFA18AB}"/>
              </a:ext>
            </a:extLst>
          </p:cNvPr>
          <p:cNvSpPr/>
          <p:nvPr/>
        </p:nvSpPr>
        <p:spPr>
          <a:xfrm rot="5400000">
            <a:off x="6793185" y="3745459"/>
            <a:ext cx="231144" cy="337225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9982B12-6E61-FEC9-FF62-C079C8716388}"/>
              </a:ext>
            </a:extLst>
          </p:cNvPr>
          <p:cNvSpPr/>
          <p:nvPr/>
        </p:nvSpPr>
        <p:spPr>
          <a:xfrm rot="6101538">
            <a:off x="5876401" y="1522138"/>
            <a:ext cx="302276" cy="515426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3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E537CF32-32B8-52BA-A162-443CA8C22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2A29A76A-25F5-B9DB-9DA9-093817CE7F2A}"/>
              </a:ext>
            </a:extLst>
          </p:cNvPr>
          <p:cNvSpPr txBox="1"/>
          <p:nvPr/>
        </p:nvSpPr>
        <p:spPr>
          <a:xfrm>
            <a:off x="496984" y="176681"/>
            <a:ext cx="10206185" cy="123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Matching ODTP-RDIP KPIs with the Global Tsunami Performance Monitoring Framework Assessment Table</a:t>
            </a:r>
            <a:endParaRPr lang="en-TR" sz="2400" b="1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ts val="2400"/>
            </a:pPr>
            <a:endParaRPr lang="en-TR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F6C5C-657B-C9E0-602A-7388FF3BB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4" y="1292725"/>
            <a:ext cx="9385570" cy="4564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D54EB0-21D9-278C-26BA-324E7DBEB06E}"/>
              </a:ext>
            </a:extLst>
          </p:cNvPr>
          <p:cNvSpPr txBox="1"/>
          <p:nvPr/>
        </p:nvSpPr>
        <p:spPr>
          <a:xfrm>
            <a:off x="9882554" y="1874728"/>
            <a:ext cx="205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AIM: </a:t>
            </a:r>
          </a:p>
          <a:p>
            <a:endParaRPr lang="en-US" sz="1800" b="1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To develop </a:t>
            </a:r>
            <a:r>
              <a:rPr lang="en-US" sz="1800" b="1" dirty="0">
                <a:solidFill>
                  <a:srgbClr val="0070C0"/>
                </a:solidFill>
              </a:rPr>
              <a:t>Single  Tsunami Performance 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M &amp;T Tool. </a:t>
            </a:r>
          </a:p>
          <a:p>
            <a:endParaRPr lang="en-US" sz="1800" b="1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From this tool, users can choose ICG-KPIs and or ODTP-KPIs depending on application and use. 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922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398</Words>
  <Application>Microsoft Macintosh PowerPoint</Application>
  <PresentationFormat>Widescreen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Open Sans</vt:lpstr>
      <vt:lpstr>Arial</vt:lpstr>
      <vt:lpstr>Roboto</vt:lpstr>
      <vt:lpstr>Calibri</vt:lpstr>
      <vt:lpstr>9_Custom Design</vt:lpstr>
      <vt:lpstr>1_Office Theme</vt:lpstr>
      <vt:lpstr>8_Custom Design</vt:lpstr>
      <vt:lpstr>4_Custom Design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Ocal Necmioglu (UNESCO/IOC)</cp:lastModifiedBy>
  <cp:revision>53</cp:revision>
  <dcterms:created xsi:type="dcterms:W3CDTF">2019-09-03T09:02:06Z</dcterms:created>
  <dcterms:modified xsi:type="dcterms:W3CDTF">2025-04-09T17:56:51Z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