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2" r:id="rId5"/>
    <p:sldMasterId id="2147483723" r:id="rId6"/>
    <p:sldMasterId id="2147483724" r:id="rId7"/>
    <p:sldMasterId id="2147483725" r:id="rId8"/>
    <p:sldMasterId id="2147483726" r:id="rId9"/>
    <p:sldMasterId id="2147483727" r:id="rId10"/>
    <p:sldMasterId id="2147483728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Montserrat Black"/>
      <p:bold r:id="rId41"/>
      <p:boldItalic r:id="rId42"/>
    </p:embeddedFont>
    <p:embeddedFont>
      <p:font typeface="Candara"/>
      <p:regular r:id="rId43"/>
      <p:bold r:id="rId44"/>
      <p:italic r:id="rId45"/>
      <p:boldItalic r:id="rId46"/>
    </p:embeddedFont>
    <p:embeddedFont>
      <p:font typeface="Barlow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  <p:embeddedFont>
      <p:font typeface="Century Gothic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Edgard Cabrer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MontserratBlack-boldItalic.fntdata"/><Relationship Id="rId41" Type="http://schemas.openxmlformats.org/officeDocument/2006/relationships/font" Target="fonts/MontserratBlack-bold.fntdata"/><Relationship Id="rId44" Type="http://schemas.openxmlformats.org/officeDocument/2006/relationships/font" Target="fonts/Candara-bold.fntdata"/><Relationship Id="rId43" Type="http://schemas.openxmlformats.org/officeDocument/2006/relationships/font" Target="fonts/Candara-regular.fntdata"/><Relationship Id="rId46" Type="http://schemas.openxmlformats.org/officeDocument/2006/relationships/font" Target="fonts/Candara-boldItalic.fntdata"/><Relationship Id="rId45" Type="http://schemas.openxmlformats.org/officeDocument/2006/relationships/font" Target="fonts/Candara-italic.fntdata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Master" Target="slideMasters/slideMaster5.xml"/><Relationship Id="rId48" Type="http://schemas.openxmlformats.org/officeDocument/2006/relationships/font" Target="fonts/Barlow-bold.fntdata"/><Relationship Id="rId47" Type="http://schemas.openxmlformats.org/officeDocument/2006/relationships/font" Target="fonts/Barlow-regular.fntdata"/><Relationship Id="rId49" Type="http://schemas.openxmlformats.org/officeDocument/2006/relationships/font" Target="fonts/Barlow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7" Type="http://schemas.openxmlformats.org/officeDocument/2006/relationships/font" Target="fonts/Roboto-regular.fntdata"/><Relationship Id="rId36" Type="http://schemas.openxmlformats.org/officeDocument/2006/relationships/slide" Target="slides/slide24.xml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font" Target="fonts/OpenSans-regular.fntdata"/><Relationship Id="rId50" Type="http://schemas.openxmlformats.org/officeDocument/2006/relationships/font" Target="fonts/Barlow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Master" Target="slideMasters/slideMaster7.xml"/><Relationship Id="rId55" Type="http://schemas.openxmlformats.org/officeDocument/2006/relationships/font" Target="fonts/CenturyGothic-regular.fntdata"/><Relationship Id="rId10" Type="http://schemas.openxmlformats.org/officeDocument/2006/relationships/slideMaster" Target="slideMasters/slideMaster6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1.xml"/><Relationship Id="rId57" Type="http://schemas.openxmlformats.org/officeDocument/2006/relationships/font" Target="fonts/CenturyGothic-italic.fntdata"/><Relationship Id="rId12" Type="http://schemas.openxmlformats.org/officeDocument/2006/relationships/notesMaster" Target="notesMasters/notesMaster1.xml"/><Relationship Id="rId56" Type="http://schemas.openxmlformats.org/officeDocument/2006/relationships/font" Target="fonts/CenturyGothic-bold.fntdata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58" Type="http://schemas.openxmlformats.org/officeDocument/2006/relationships/font" Target="fonts/CenturyGothic-boldItalic.fntdata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4-08T08:00:46.882">
    <p:pos x="6000" y="0"/>
    <p:text>IODE is an IOC programme - reformulate the work collaboration - i.e. contribution  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49d9466aa0_1_2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61" name="Google Shape;661;g349d9466aa0_1_2:notes"/>
          <p:cNvSpPr txBox="1"/>
          <p:nvPr>
            <p:ph idx="1" type="body"/>
          </p:nvPr>
        </p:nvSpPr>
        <p:spPr>
          <a:xfrm>
            <a:off x="685480" y="4401643"/>
            <a:ext cx="5487000" cy="3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Revised biannually at IGM and interthrough WGs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Sustained long-term high-quality observations of marine and coastal environments, including human interactions, creation and operation of models based on stakeholder needs, and delivery of forecast and decision-support tools that help fulfill the multiple sustainable development goals of the Decade.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Observations, forecasts and products that address essential ocean variables as determined by regional needs, including biological and ecological variables useful for ecosystem management and the generation of ocean health indicators,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Widely available ocean and marine products that contribute to TAC ocean health, safety of life and property, and stakeholder needs.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system that delivers measurable benefits to the region’s social, environmental, and economic welfare.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system that delivers observations, data, forecasts, and products targeted to support other Tropical Americas and Caribbean Outcomes and Actions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 access to data, information, and technologies.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Standardization and best practices for coordinated data collection, management, and use.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Multidisciplinary partnerships to integrate earth system/social sciences, and cross-sectoral participation to mobilize constituencies for national policy and community decision-making processes.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system with project components to be co-designed, but including at least components focused on regional ocean observations; modeling, forecasts, and products; data management; and capacity building.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2" name="Google Shape;662;g349d9466aa0_1_2:notes"/>
          <p:cNvSpPr txBox="1"/>
          <p:nvPr>
            <p:ph idx="12" type="sldNum"/>
          </p:nvPr>
        </p:nvSpPr>
        <p:spPr>
          <a:xfrm>
            <a:off x="3885453" y="8684836"/>
            <a:ext cx="29709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4955551d74_0_4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g34955551d74_0_42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499d50244e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499d50244e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Design and Implementation ‘framework’ System,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using existing assets and filling gaps as necessary, that demonstrates multiple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aspects of the system (including data and knowledge sharing), targets Essential Ocean Variables, links to other regional projects, and creates a framework for expansion.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49d9466aa0_2_4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49d9466aa0_2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4955551d74_0_2536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g34955551d74_0_2536:notes"/>
          <p:cNvSpPr/>
          <p:nvPr>
            <p:ph idx="2" type="sldImg"/>
          </p:nvPr>
        </p:nvSpPr>
        <p:spPr>
          <a:xfrm>
            <a:off x="1887057" y="1143000"/>
            <a:ext cx="3083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4c090f925b151bca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4c090f925b151bca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4c090f925b151bca_59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2" name="Google Shape;702;g4c090f925b151bca_59:notes"/>
          <p:cNvSpPr/>
          <p:nvPr>
            <p:ph idx="2" type="sldImg"/>
          </p:nvPr>
        </p:nvSpPr>
        <p:spPr>
          <a:xfrm>
            <a:off x="1887057" y="1143000"/>
            <a:ext cx="3083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4955551d74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4955551d74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4c090f925b151bca_1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g4c090f925b151bca_15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2d2a4e6b8d_0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9" name="Google Shape;729;g32d2a4e6b8d_0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4955551d74_0_398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34955551d74_0_398:notes"/>
          <p:cNvSpPr/>
          <p:nvPr>
            <p:ph idx="2" type="sldImg"/>
          </p:nvPr>
        </p:nvSpPr>
        <p:spPr>
          <a:xfrm>
            <a:off x="1887057" y="1143000"/>
            <a:ext cx="3083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49d9466aa0_2_1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49d9466aa0_2_1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4c090f925b151bca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4c090f925b151bca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EEZ: </a:t>
            </a:r>
            <a:r>
              <a:rPr lang="en" sz="1200">
                <a:solidFill>
                  <a:schemeClr val="dk1"/>
                </a:solidFill>
              </a:rPr>
              <a:t>Develop a draft “Permission to Roam” proposal [EEZ focused?] to CARICOM and OECS that will be led by IOCARIBE-GOOS and submitted/advocated for by David/CIMH – ensure it touches on education, capacity building, and societal benefits.  Develop a Roadmap for the action.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4112aece77_0_6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4" name="Google Shape;754;g34112aece77_0_6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49d9466aa0_2_1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349d9466aa0_2_1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4c090f925b151bca_531:notes"/>
          <p:cNvSpPr txBox="1"/>
          <p:nvPr>
            <p:ph idx="1" type="body"/>
          </p:nvPr>
        </p:nvSpPr>
        <p:spPr>
          <a:xfrm>
            <a:off x="685800" y="4400551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g4c090f925b151bca_531:notes"/>
          <p:cNvSpPr/>
          <p:nvPr>
            <p:ph idx="2" type="sldImg"/>
          </p:nvPr>
        </p:nvSpPr>
        <p:spPr>
          <a:xfrm>
            <a:off x="1887057" y="1143000"/>
            <a:ext cx="3083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4955551d74_0_157:notes"/>
          <p:cNvSpPr txBox="1"/>
          <p:nvPr>
            <p:ph idx="1" type="body"/>
          </p:nvPr>
        </p:nvSpPr>
        <p:spPr>
          <a:xfrm>
            <a:off x="685800" y="4400551"/>
            <a:ext cx="5486400" cy="36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34955551d74_0_157:notes"/>
          <p:cNvSpPr/>
          <p:nvPr>
            <p:ph idx="2" type="sldImg"/>
          </p:nvPr>
        </p:nvSpPr>
        <p:spPr>
          <a:xfrm>
            <a:off x="1887057" y="1143000"/>
            <a:ext cx="30837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499d50244e_5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499d50244e_5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4c090f925b151bca_1067:notes"/>
          <p:cNvSpPr txBox="1"/>
          <p:nvPr>
            <p:ph idx="1" type="body"/>
          </p:nvPr>
        </p:nvSpPr>
        <p:spPr>
          <a:xfrm>
            <a:off x="685480" y="4401643"/>
            <a:ext cx="5487000" cy="3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2D2D2D"/>
                </a:solidFill>
                <a:highlight>
                  <a:srgbClr val="F5F6F8"/>
                </a:highlight>
              </a:rPr>
              <a:t> </a:t>
            </a:r>
            <a:r>
              <a:rPr b="1" lang="en" sz="1300">
                <a:solidFill>
                  <a:schemeClr val="dk1"/>
                </a:solidFill>
              </a:rPr>
              <a:t>IOCARIBE Sea Level Monitoring Network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2D2D2D"/>
              </a:solidFill>
              <a:highlight>
                <a:srgbClr val="F5F6F8"/>
              </a:highlight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IOCARIBE-GOOS first implementation pilot project was supporting a working sea level network in the Caribbean [in 2005, there was one functional real-time sea level gauge in the non-US Caribbean].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The Programme has evolved to become CARIBE EWS SL Network and with IOC support there are now 80+ active real time Sea Level stations reporting.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96" name="Google Shape;596;g4c090f925b151bca_1067:notes"/>
          <p:cNvSpPr/>
          <p:nvPr>
            <p:ph idx="2" type="sldImg"/>
          </p:nvPr>
        </p:nvSpPr>
        <p:spPr>
          <a:xfrm>
            <a:off x="426564" y="1143550"/>
            <a:ext cx="60048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c090f925b151bca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c090f925b151bca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4955551d7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4955551d7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4955551d74_0_4082:notes"/>
          <p:cNvSpPr txBox="1"/>
          <p:nvPr>
            <p:ph idx="1" type="body"/>
          </p:nvPr>
        </p:nvSpPr>
        <p:spPr>
          <a:xfrm>
            <a:off x="685480" y="4401643"/>
            <a:ext cx="5487000" cy="3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Our Working Group</a:t>
            </a:r>
            <a:r>
              <a:rPr i="0" lang="en" sz="1200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established consisting of experts and representatives from organizations expected to participate. A final framework will be co-designed by the regional principals.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Goal: IOCARIBE-GOOS Governance structure framework fits into Global GOOS overarching structure, with inclusive and equitable representation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0" lang="en" sz="1200" u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want to increase advice and operational support, be inclusive of additional stakeholders, and be open to advice from a process of governance change;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8" name="Google Shape;618;g34955551d74_0_4082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4c090f925b151bca_742:notes"/>
          <p:cNvSpPr/>
          <p:nvPr>
            <p:ph idx="2" type="sldImg"/>
          </p:nvPr>
        </p:nvSpPr>
        <p:spPr>
          <a:xfrm>
            <a:off x="426022" y="1143550"/>
            <a:ext cx="6006000" cy="3085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26" name="Google Shape;626;g4c090f925b151bca_742:notes"/>
          <p:cNvSpPr txBox="1"/>
          <p:nvPr>
            <p:ph idx="1" type="body"/>
          </p:nvPr>
        </p:nvSpPr>
        <p:spPr>
          <a:xfrm>
            <a:off x="685480" y="4401643"/>
            <a:ext cx="5487000" cy="3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Revised biannually at IGM and inter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through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 WGs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Sustained long-term high-quality observations of marine and coastal environments, including human interactions, creation and operation of models based on stakeholder needs, and delivery of forecast and decision-support tools that help fulfill the multiple sustainable development goals of the Decade.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Observations, forecasts and products that address essential ocean variables as determined by regional needs, including biological and ecological variables useful for ecosystem management and the generation of ocean health indicators,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Widely available ocean and marine products that contribute to TAC ocean health, safety of life and property, and stakeholder needs.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system that delivers measurable benefits to the region’s social, environmental, and economic welfare.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system that delivers observations, data, forecasts, and products targeted to support other Tropical Americas and Caribbean Outcomes and Actions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 access to data, information, and technologies.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Standardization and best practices for coordinated data collection, management, and use.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Multidisciplinary partnerships to integrate earth system/social sciences, and cross-sectoral participation to mobilize constituencies for national policy and community decision-making processes. </a:t>
            </a:r>
            <a:endParaRPr/>
          </a:p>
          <a:p>
            <a:pPr indent="-2286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0" i="0" lang="en" sz="1800" u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system with project components to be co-designed, but including at least components focused on regional ocean observations; modeling, forecasts, and products; data management; and capacity building.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7" name="Google Shape;627;g4c090f925b151bca_742:notes"/>
          <p:cNvSpPr txBox="1"/>
          <p:nvPr>
            <p:ph idx="12" type="sldNum"/>
          </p:nvPr>
        </p:nvSpPr>
        <p:spPr>
          <a:xfrm>
            <a:off x="3885453" y="8684836"/>
            <a:ext cx="29709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Relationship Id="rId3" Type="http://schemas.openxmlformats.org/officeDocument/2006/relationships/hyperlink" Target="http://iocaribe.ioc-unesco.org" TargetMode="External"/><Relationship Id="rId4" Type="http://schemas.openxmlformats.org/officeDocument/2006/relationships/hyperlink" Target="http://ioc.unesco.org" TargetMode="External"/><Relationship Id="rId5" Type="http://schemas.openxmlformats.org/officeDocument/2006/relationships/image" Target="../media/image1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1.png"/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hyperlink" Target="http://iocaribe.ioc-unesco.org" TargetMode="Externa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Relationship Id="rId4" Type="http://schemas.openxmlformats.org/officeDocument/2006/relationships/image" Target="../media/image22.png"/><Relationship Id="rId11" Type="http://schemas.openxmlformats.org/officeDocument/2006/relationships/image" Target="../media/image32.png"/><Relationship Id="rId10" Type="http://schemas.openxmlformats.org/officeDocument/2006/relationships/image" Target="../media/image27.png"/><Relationship Id="rId9" Type="http://schemas.openxmlformats.org/officeDocument/2006/relationships/image" Target="../media/image29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jp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jp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/>
          <p:nvPr>
            <p:ph type="ctrTitle"/>
          </p:nvPr>
        </p:nvSpPr>
        <p:spPr>
          <a:xfrm>
            <a:off x="1025999" y="2092500"/>
            <a:ext cx="51579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025999" y="3447900"/>
            <a:ext cx="51579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22160" l="0" r="0" t="0"/>
          <a:stretch/>
        </p:blipFill>
        <p:spPr>
          <a:xfrm>
            <a:off x="4782125" y="270800"/>
            <a:ext cx="3903525" cy="79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1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1"/>
          <p:cNvSpPr txBox="1"/>
          <p:nvPr>
            <p:ph idx="1" type="body"/>
          </p:nvPr>
        </p:nvSpPr>
        <p:spPr>
          <a:xfrm>
            <a:off x="540544" y="972741"/>
            <a:ext cx="5011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6" name="Google Shape;86;p11"/>
          <p:cNvSpPr txBox="1"/>
          <p:nvPr>
            <p:ph idx="2" type="body"/>
          </p:nvPr>
        </p:nvSpPr>
        <p:spPr>
          <a:xfrm>
            <a:off x="540543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1"/>
          <p:cNvSpPr txBox="1"/>
          <p:nvPr>
            <p:ph idx="3" type="body"/>
          </p:nvPr>
        </p:nvSpPr>
        <p:spPr>
          <a:xfrm>
            <a:off x="3272399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4" type="body"/>
          </p:nvPr>
        </p:nvSpPr>
        <p:spPr>
          <a:xfrm>
            <a:off x="6004255" y="2046600"/>
            <a:ext cx="2598000" cy="23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89" name="Google Shape;89;p11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Wide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2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12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3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9" name="Google Shape;99;p13"/>
          <p:cNvSpPr txBox="1"/>
          <p:nvPr>
            <p:ph type="title"/>
          </p:nvPr>
        </p:nvSpPr>
        <p:spPr>
          <a:xfrm>
            <a:off x="540544" y="972741"/>
            <a:ext cx="31269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rial"/>
              <a:buNone/>
              <a:defRPr sz="37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540544" y="972741"/>
            <a:ext cx="46167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3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3" name="Google Shape;103;p14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540544" y="1412100"/>
            <a:ext cx="58050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15"/>
          <p:cNvSpPr txBox="1"/>
          <p:nvPr>
            <p:ph idx="1" type="body"/>
          </p:nvPr>
        </p:nvSpPr>
        <p:spPr>
          <a:xfrm>
            <a:off x="540544" y="3798900"/>
            <a:ext cx="5805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110" name="Google Shape;110;p15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1" type="subTitle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0" sz="18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4" name="Google Shape;114;p16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descr="Logo&#10;&#10;Description automatically generated"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16"/>
          <p:cNvGrpSpPr/>
          <p:nvPr/>
        </p:nvGrpSpPr>
        <p:grpSpPr>
          <a:xfrm>
            <a:off x="540544" y="4104000"/>
            <a:ext cx="3006951" cy="521209"/>
            <a:chOff x="720725" y="5218493"/>
            <a:chExt cx="4009268" cy="694945"/>
          </a:xfrm>
        </p:grpSpPr>
        <p:pic>
          <p:nvPicPr>
            <p:cNvPr id="117" name="Google Shape;117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1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1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1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540544" y="972741"/>
            <a:ext cx="50112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1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 showMasterSp="0">
  <p:cSld name="Custom Layou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ctrTitle"/>
          </p:nvPr>
        </p:nvSpPr>
        <p:spPr>
          <a:xfrm>
            <a:off x="1026000" y="2241000"/>
            <a:ext cx="2795100" cy="1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1026000" y="3736800"/>
            <a:ext cx="27951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6000" y="9018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>
            <p:ph idx="2" type="pic"/>
          </p:nvPr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and Image">
  <p:cSld name="1_Content and Imag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540545" y="972742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SzPts val="15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04800" lvl="3" marL="182880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1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">
  <p:cSld name="3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2">
            <a:alphaModFix/>
          </a:blip>
          <a:srcRect b="1776" l="1243" r="38083" t="77475"/>
          <a:stretch/>
        </p:blipFill>
        <p:spPr>
          <a:xfrm>
            <a:off x="-1" y="4755194"/>
            <a:ext cx="9144003" cy="38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324020" y="813813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7" name="Google Shape;147;p22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8" name="Google Shape;148;p22"/>
          <p:cNvSpPr/>
          <p:nvPr/>
        </p:nvSpPr>
        <p:spPr>
          <a:xfrm rot="10800000">
            <a:off x="359982" y="532273"/>
            <a:ext cx="1817700" cy="738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48725" lIns="48725" spcFirstLastPara="1" rIns="48725" wrap="square" tIns="487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">
  <p:cSld name="1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idx="1" type="body"/>
          </p:nvPr>
        </p:nvSpPr>
        <p:spPr>
          <a:xfrm>
            <a:off x="402640" y="813813"/>
            <a:ext cx="84981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">
  <p:cSld name="1_3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 rotWithShape="1">
          <a:blip r:embed="rId2">
            <a:alphaModFix/>
          </a:blip>
          <a:srcRect b="1776" l="1243" r="38083" t="77475"/>
          <a:stretch/>
        </p:blipFill>
        <p:spPr>
          <a:xfrm>
            <a:off x="-1" y="4755194"/>
            <a:ext cx="9144003" cy="38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>
            <p:ph idx="1" type="body"/>
          </p:nvPr>
        </p:nvSpPr>
        <p:spPr>
          <a:xfrm>
            <a:off x="324020" y="813813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5" name="Google Shape;155;p24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Content Slid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idx="1" type="subTitle"/>
          </p:nvPr>
        </p:nvSpPr>
        <p:spPr>
          <a:xfrm>
            <a:off x="1143002" y="1531089"/>
            <a:ext cx="6858000" cy="24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">
  <p:cSld name="1_2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402640" y="813813"/>
            <a:ext cx="84981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3" name="Google Shape;163;p27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">
  <p:cSld name="3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 rotWithShape="1">
          <a:blip r:embed="rId2">
            <a:alphaModFix/>
          </a:blip>
          <a:srcRect b="1776" l="1243" r="38083" t="77475"/>
          <a:stretch/>
        </p:blipFill>
        <p:spPr>
          <a:xfrm>
            <a:off x="-1" y="4755194"/>
            <a:ext cx="9144003" cy="38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24020" y="813813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7" name="Google Shape;167;p28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8" name="Google Shape;168;p28"/>
          <p:cNvSpPr/>
          <p:nvPr/>
        </p:nvSpPr>
        <p:spPr>
          <a:xfrm rot="10800000">
            <a:off x="359982" y="532273"/>
            <a:ext cx="1817700" cy="738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48725" lIns="48725" spcFirstLastPara="1" rIns="48725" wrap="square" tIns="487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">
  <p:cSld name="1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9"/>
          <p:cNvPicPr preferRelativeResize="0"/>
          <p:nvPr/>
        </p:nvPicPr>
        <p:blipFill rotWithShape="1">
          <a:blip r:embed="rId2">
            <a:alphaModFix/>
          </a:blip>
          <a:srcRect b="1776" l="1243" r="38083" t="77475"/>
          <a:stretch/>
        </p:blipFill>
        <p:spPr>
          <a:xfrm>
            <a:off x="-1" y="4755194"/>
            <a:ext cx="9144003" cy="38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24020" y="813813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2" name="Google Shape;172;p29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">
  <p:cSld name="2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402640" y="813813"/>
            <a:ext cx="84981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5" name="Google Shape;175;p30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76" name="Google Shape;176;p30"/>
          <p:cNvSpPr/>
          <p:nvPr/>
        </p:nvSpPr>
        <p:spPr>
          <a:xfrm rot="10800000">
            <a:off x="359982" y="532273"/>
            <a:ext cx="1817700" cy="738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48725" lIns="48725" spcFirstLastPara="1" rIns="48725" wrap="square" tIns="487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4">
  <p:cSld name="1_4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402640" y="813813"/>
            <a:ext cx="8498400" cy="3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600" lIns="137225" spcFirstLastPara="1" rIns="137225" wrap="square" tIns="68600">
            <a:no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1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600" lIns="0" spcFirstLastPara="1" rIns="137225" wrap="square" tIns="686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>
            <p:ph idx="2" type="pic"/>
          </p:nvPr>
        </p:nvSpPr>
        <p:spPr>
          <a:xfrm>
            <a:off x="0" y="0"/>
            <a:ext cx="518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" name="Google Shape;28;p4"/>
          <p:cNvSpPr txBox="1"/>
          <p:nvPr>
            <p:ph type="ctrTitle"/>
          </p:nvPr>
        </p:nvSpPr>
        <p:spPr>
          <a:xfrm>
            <a:off x="5670000" y="2370600"/>
            <a:ext cx="2958600" cy="13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5670000" y="3871800"/>
            <a:ext cx="29586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Logo&#10;&#10;Description automatically generated"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70000" y="540000"/>
            <a:ext cx="2227500" cy="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</a:defRPr>
            </a:lvl1pPr>
            <a:lvl2pPr lvl="1">
              <a:buNone/>
              <a:defRPr sz="1300">
                <a:solidFill>
                  <a:schemeClr val="dk2"/>
                </a:solidFill>
              </a:defRPr>
            </a:lvl2pPr>
            <a:lvl3pPr lvl="2">
              <a:buNone/>
              <a:defRPr sz="1300">
                <a:solidFill>
                  <a:schemeClr val="dk2"/>
                </a:solidFill>
              </a:defRPr>
            </a:lvl3pPr>
            <a:lvl4pPr lvl="3">
              <a:buNone/>
              <a:defRPr sz="1300">
                <a:solidFill>
                  <a:schemeClr val="dk2"/>
                </a:solidFill>
              </a:defRPr>
            </a:lvl4pPr>
            <a:lvl5pPr lvl="4">
              <a:buNone/>
              <a:defRPr sz="1300">
                <a:solidFill>
                  <a:schemeClr val="dk2"/>
                </a:solidFill>
              </a:defRPr>
            </a:lvl5pPr>
            <a:lvl6pPr lvl="5">
              <a:buNone/>
              <a:defRPr sz="1300">
                <a:solidFill>
                  <a:schemeClr val="dk2"/>
                </a:solidFill>
              </a:defRPr>
            </a:lvl6pPr>
            <a:lvl7pPr lvl="6">
              <a:buNone/>
              <a:defRPr sz="1300">
                <a:solidFill>
                  <a:schemeClr val="dk2"/>
                </a:solidFill>
              </a:defRPr>
            </a:lvl7pPr>
            <a:lvl8pPr lvl="7">
              <a:buNone/>
              <a:defRPr sz="1300">
                <a:solidFill>
                  <a:schemeClr val="dk2"/>
                </a:solidFill>
              </a:defRPr>
            </a:lvl8pPr>
            <a:lvl9pPr lvl="8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">
  <p:cSld name="1_3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/>
          <p:cNvPicPr preferRelativeResize="0"/>
          <p:nvPr/>
        </p:nvPicPr>
        <p:blipFill rotWithShape="1">
          <a:blip r:embed="rId2">
            <a:alphaModFix/>
          </a:blip>
          <a:srcRect b="1776" l="1243" r="38083" t="77474"/>
          <a:stretch/>
        </p:blipFill>
        <p:spPr>
          <a:xfrm>
            <a:off x="-1" y="4755176"/>
            <a:ext cx="9144000" cy="3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3"/>
          <p:cNvSpPr txBox="1"/>
          <p:nvPr>
            <p:ph idx="1" type="body"/>
          </p:nvPr>
        </p:nvSpPr>
        <p:spPr>
          <a:xfrm>
            <a:off x="324020" y="813810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63" lvl="0" marL="4572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68363" lvl="1" marL="9144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68363" lvl="2" marL="13716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8363" lvl="3" marL="18288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68363" lvl="4" marL="22860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98208" lvl="5" marL="27432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98208" lvl="6" marL="32004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98208" lvl="7" marL="36576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98208" lvl="8" marL="41148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6" name="Google Shape;186;p33"/>
          <p:cNvSpPr txBox="1"/>
          <p:nvPr>
            <p:ph type="title"/>
          </p:nvPr>
        </p:nvSpPr>
        <p:spPr>
          <a:xfrm>
            <a:off x="360115" y="64325"/>
            <a:ext cx="6492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4002"/>
              <a:buFont typeface="Open Sans"/>
              <a:buNone/>
              <a:defRPr b="0" i="0" sz="4002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">
  <p:cSld name="3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4"/>
          <p:cNvPicPr preferRelativeResize="0"/>
          <p:nvPr/>
        </p:nvPicPr>
        <p:blipFill rotWithShape="1">
          <a:blip r:embed="rId2">
            <a:alphaModFix/>
          </a:blip>
          <a:srcRect b="1776" l="1243" r="38083" t="77474"/>
          <a:stretch/>
        </p:blipFill>
        <p:spPr>
          <a:xfrm>
            <a:off x="-1" y="4755176"/>
            <a:ext cx="9144000" cy="3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4"/>
          <p:cNvSpPr txBox="1"/>
          <p:nvPr>
            <p:ph idx="1" type="body"/>
          </p:nvPr>
        </p:nvSpPr>
        <p:spPr>
          <a:xfrm>
            <a:off x="324020" y="813810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63" lvl="0" marL="4572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68363" lvl="1" marL="9144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68363" lvl="2" marL="13716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8363" lvl="3" marL="18288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68363" lvl="4" marL="22860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98208" lvl="5" marL="27432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98208" lvl="6" marL="32004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98208" lvl="7" marL="36576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98208" lvl="8" marL="41148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0" name="Google Shape;190;p34"/>
          <p:cNvSpPr txBox="1"/>
          <p:nvPr>
            <p:ph type="title"/>
          </p:nvPr>
        </p:nvSpPr>
        <p:spPr>
          <a:xfrm>
            <a:off x="360115" y="64325"/>
            <a:ext cx="6492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4002"/>
              <a:buFont typeface="Open Sans"/>
              <a:buNone/>
              <a:defRPr b="0" i="0" sz="4002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91" name="Google Shape;191;p34"/>
          <p:cNvSpPr/>
          <p:nvPr/>
        </p:nvSpPr>
        <p:spPr>
          <a:xfrm rot="10800000">
            <a:off x="360282" y="532571"/>
            <a:ext cx="1817400" cy="7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65000" lIns="65000" spcFirstLastPara="1" rIns="65000" wrap="square" tIns="6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9"/>
              <a:buFont typeface="Arial"/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">
  <p:cSld name="2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/>
          <p:nvPr>
            <p:ph idx="1" type="body"/>
          </p:nvPr>
        </p:nvSpPr>
        <p:spPr>
          <a:xfrm>
            <a:off x="402640" y="813810"/>
            <a:ext cx="84984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None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68363" lvl="1" marL="9144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68363" lvl="2" marL="13716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8363" lvl="3" marL="18288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68363" lvl="4" marL="22860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98208" lvl="5" marL="27432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98208" lvl="6" marL="32004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98208" lvl="7" marL="36576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98208" lvl="8" marL="41148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4" name="Google Shape;194;p35"/>
          <p:cNvSpPr txBox="1"/>
          <p:nvPr>
            <p:ph type="title"/>
          </p:nvPr>
        </p:nvSpPr>
        <p:spPr>
          <a:xfrm>
            <a:off x="360115" y="64325"/>
            <a:ext cx="6492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4002"/>
              <a:buFont typeface="Open Sans"/>
              <a:buNone/>
              <a:defRPr b="0" i="0" sz="4002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95" name="Google Shape;195;p35"/>
          <p:cNvSpPr/>
          <p:nvPr/>
        </p:nvSpPr>
        <p:spPr>
          <a:xfrm rot="10800000">
            <a:off x="360282" y="532571"/>
            <a:ext cx="1817400" cy="7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65000" lIns="65000" spcFirstLastPara="1" rIns="65000" wrap="square" tIns="6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9"/>
              <a:buFont typeface="Arial"/>
              <a:buNone/>
            </a:pPr>
            <a:r>
              <a:t/>
            </a:r>
            <a:endParaRPr b="0" i="0" sz="179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">
  <p:cSld name="1_2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/>
          <p:nvPr>
            <p:ph idx="1" type="body"/>
          </p:nvPr>
        </p:nvSpPr>
        <p:spPr>
          <a:xfrm>
            <a:off x="402640" y="813810"/>
            <a:ext cx="84984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None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68363" lvl="1" marL="9144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68363" lvl="2" marL="13716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68363" lvl="3" marL="18288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68363" lvl="4" marL="22860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69B4"/>
              </a:buClr>
              <a:buSzPts val="2201"/>
              <a:buFont typeface="Arial"/>
              <a:buChar char="•"/>
              <a:defRPr b="0" i="0" sz="2201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98208" lvl="5" marL="27432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98208" lvl="6" marL="32004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98208" lvl="7" marL="36576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98208" lvl="8" marL="4114800" marR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>
                <a:srgbClr val="000000"/>
              </a:buClr>
              <a:buSzPts val="2671"/>
              <a:buFont typeface="Arial"/>
              <a:buChar char="•"/>
              <a:defRPr b="0" i="0" sz="2671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8" name="Google Shape;198;p36"/>
          <p:cNvSpPr txBox="1"/>
          <p:nvPr>
            <p:ph type="title"/>
          </p:nvPr>
        </p:nvSpPr>
        <p:spPr>
          <a:xfrm>
            <a:off x="360115" y="64325"/>
            <a:ext cx="6492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4002"/>
              <a:buFont typeface="Open Sans"/>
              <a:buNone/>
              <a:defRPr b="0" i="0" sz="4002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8"/>
              <a:buFont typeface="Open Sans"/>
              <a:buNone/>
              <a:defRPr b="0" i="0" sz="4358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7" name="Google Shape;207;p38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8" name="Google Shape;208;p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0" name="Google Shape;210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4" name="Google Shape;214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7" name="Google Shape;217;p4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8" name="Google Shape;218;p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9" name="Google Shape;219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0" name="Google Shape;220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3" name="Google Shape;223;p41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4" name="Google Shape;224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9" name="Google Shape;229;p4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0" name="Google Shape;230;p42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1" name="Google Shape;231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2" name="Google Shape;232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6" name="Google Shape;236;p43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37" name="Google Shape;237;p43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8" name="Google Shape;238;p43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39" name="Google Shape;239;p43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0" name="Google Shape;240;p4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1" name="Google Shape;241;p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2" name="Google Shape;242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" type="body"/>
          </p:nvPr>
        </p:nvSpPr>
        <p:spPr>
          <a:xfrm>
            <a:off x="540544" y="972741"/>
            <a:ext cx="60885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5"/>
          <p:cNvSpPr txBox="1"/>
          <p:nvPr>
            <p:ph type="title"/>
          </p:nvPr>
        </p:nvSpPr>
        <p:spPr>
          <a:xfrm>
            <a:off x="540544" y="541735"/>
            <a:ext cx="608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5" name="Google Shape;245;p4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6" name="Google Shape;246;p4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7" name="Google Shape;247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5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0" name="Google Shape;250;p45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51" name="Google Shape;251;p45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52" name="Google Shape;252;p4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4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4" name="Google Shape;254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6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7" name="Google Shape;257;p46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58" name="Google Shape;258;p46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59" name="Google Shape;259;p4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0" name="Google Shape;260;p4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1" name="Google Shape;261;p4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4" name="Google Shape;264;p47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5" name="Google Shape;265;p4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6" name="Google Shape;266;p4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7" name="Google Shape;267;p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p48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1" name="Google Shape;271;p4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2" name="Google Shape;272;p4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3" name="Google Shape;273;p4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">
  <p:cSld name="3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0"/>
          <p:cNvSpPr/>
          <p:nvPr/>
        </p:nvSpPr>
        <p:spPr>
          <a:xfrm>
            <a:off x="1" y="4833806"/>
            <a:ext cx="64755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0"/>
          <p:cNvSpPr/>
          <p:nvPr/>
        </p:nvSpPr>
        <p:spPr>
          <a:xfrm>
            <a:off x="298507" y="1403"/>
            <a:ext cx="3091800" cy="514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Escala de tiempo&#10;&#10;Descripción generada automáticamente con confianza media" id="281" name="Google Shape;281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8507" y="732248"/>
            <a:ext cx="3038500" cy="1119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0"/>
          <p:cNvSpPr txBox="1"/>
          <p:nvPr>
            <p:ph idx="1" type="body"/>
          </p:nvPr>
        </p:nvSpPr>
        <p:spPr>
          <a:xfrm>
            <a:off x="3688631" y="2788393"/>
            <a:ext cx="51774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small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50"/>
          <p:cNvSpPr/>
          <p:nvPr/>
        </p:nvSpPr>
        <p:spPr>
          <a:xfrm>
            <a:off x="3550953" y="4850681"/>
            <a:ext cx="5593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7FB9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1B7FB9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iocaribe.ioc-unesco.org</a:t>
            </a:r>
            <a:r>
              <a:rPr b="1" i="0" lang="en" sz="1400" u="none" cap="none" strike="noStrike">
                <a:solidFill>
                  <a:srgbClr val="1B7FB9"/>
                </a:solidFill>
                <a:latin typeface="Open Sans"/>
                <a:ea typeface="Open Sans"/>
                <a:cs typeface="Open Sans"/>
                <a:sym typeface="Open Sans"/>
              </a:rPr>
              <a:t> | </a:t>
            </a:r>
            <a:r>
              <a:rPr b="1" i="0" lang="en" sz="1400" u="sng" cap="none" strike="noStrike">
                <a:solidFill>
                  <a:srgbClr val="1B7FB9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ioc.unesco.org</a:t>
            </a:r>
            <a:endParaRPr b="1" i="0" sz="1400" u="none" cap="none" strike="noStrike">
              <a:solidFill>
                <a:srgbClr val="1B7FB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50"/>
          <p:cNvSpPr/>
          <p:nvPr/>
        </p:nvSpPr>
        <p:spPr>
          <a:xfrm>
            <a:off x="509368" y="4871759"/>
            <a:ext cx="224970" cy="183487"/>
          </a:xfrm>
          <a:custGeom>
            <a:rect b="b" l="l" r="r" t="t"/>
            <a:pathLst>
              <a:path extrusionOk="0" h="15596" w="19122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137200" lIns="137200" spcFirstLastPara="1" rIns="137200" wrap="square" tIns="137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9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50"/>
          <p:cNvSpPr txBox="1"/>
          <p:nvPr/>
        </p:nvSpPr>
        <p:spPr>
          <a:xfrm>
            <a:off x="1049855" y="4882812"/>
            <a:ext cx="189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@IocUnesco | @Iocaribeocean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0"/>
          <p:cNvSpPr txBox="1"/>
          <p:nvPr>
            <p:ph idx="2" type="body"/>
          </p:nvPr>
        </p:nvSpPr>
        <p:spPr>
          <a:xfrm>
            <a:off x="3688631" y="895257"/>
            <a:ext cx="5177400" cy="11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small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50"/>
          <p:cNvSpPr txBox="1"/>
          <p:nvPr>
            <p:ph idx="3" type="body"/>
          </p:nvPr>
        </p:nvSpPr>
        <p:spPr>
          <a:xfrm>
            <a:off x="6888918" y="4095398"/>
            <a:ext cx="19566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small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88" name="Google Shape;288;p50"/>
          <p:cNvGrpSpPr/>
          <p:nvPr/>
        </p:nvGrpSpPr>
        <p:grpSpPr>
          <a:xfrm>
            <a:off x="796926" y="4862856"/>
            <a:ext cx="228169" cy="209315"/>
            <a:chOff x="295092" y="3074531"/>
            <a:chExt cx="124059" cy="123112"/>
          </a:xfrm>
        </p:grpSpPr>
        <p:sp>
          <p:nvSpPr>
            <p:cNvPr id="289" name="Google Shape;289;p50"/>
            <p:cNvSpPr/>
            <p:nvPr/>
          </p:nvSpPr>
          <p:spPr>
            <a:xfrm>
              <a:off x="317134" y="3096413"/>
              <a:ext cx="79964" cy="79343"/>
            </a:xfrm>
            <a:custGeom>
              <a:rect b="b" l="l" r="r" t="t"/>
              <a:pathLst>
                <a:path extrusionOk="0" h="12287" w="12288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69B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0"/>
            <p:cNvSpPr/>
            <p:nvPr/>
          </p:nvSpPr>
          <p:spPr>
            <a:xfrm>
              <a:off x="338930" y="3118050"/>
              <a:ext cx="36364" cy="36065"/>
            </a:xfrm>
            <a:custGeom>
              <a:rect b="b" l="l" r="r" t="t"/>
              <a:pathLst>
                <a:path extrusionOk="0" h="5585" w="5588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69B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0"/>
            <p:cNvSpPr/>
            <p:nvPr/>
          </p:nvSpPr>
          <p:spPr>
            <a:xfrm>
              <a:off x="295092" y="3074531"/>
              <a:ext cx="124059" cy="123112"/>
            </a:xfrm>
            <a:custGeom>
              <a:rect b="b" l="l" r="r" t="t"/>
              <a:pathLst>
                <a:path extrusionOk="0" h="19065" w="19064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69B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logo with a spiral in the center&#10;&#10;Description automatically generated" id="292" name="Google Shape;29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992" y="2260620"/>
            <a:ext cx="2927063" cy="2093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p5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6" name="Google Shape;296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">
  <p:cSld name="1_3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52"/>
          <p:cNvPicPr preferRelativeResize="0"/>
          <p:nvPr/>
        </p:nvPicPr>
        <p:blipFill rotWithShape="1">
          <a:blip r:embed="rId2">
            <a:alphaModFix/>
          </a:blip>
          <a:srcRect b="1774" l="1243" r="38083" t="77475"/>
          <a:stretch/>
        </p:blipFill>
        <p:spPr>
          <a:xfrm>
            <a:off x="-1" y="4755176"/>
            <a:ext cx="9144000" cy="3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2"/>
          <p:cNvSpPr txBox="1"/>
          <p:nvPr>
            <p:ph idx="1" type="body"/>
          </p:nvPr>
        </p:nvSpPr>
        <p:spPr>
          <a:xfrm>
            <a:off x="324020" y="813810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0" name="Google Shape;300;p52"/>
          <p:cNvSpPr txBox="1"/>
          <p:nvPr>
            <p:ph type="title"/>
          </p:nvPr>
        </p:nvSpPr>
        <p:spPr>
          <a:xfrm>
            <a:off x="360115" y="64325"/>
            <a:ext cx="6492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3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3" name="Google Shape;303;p53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4" name="Google Shape;304;p5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5" name="Google Shape;305;p53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6" name="Google Shape;306;p53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53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4"/>
          <p:cNvSpPr txBox="1"/>
          <p:nvPr>
            <p:ph type="title"/>
          </p:nvPr>
        </p:nvSpPr>
        <p:spPr>
          <a:xfrm>
            <a:off x="685800" y="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0" name="Google Shape;310;p54"/>
          <p:cNvSpPr txBox="1"/>
          <p:nvPr>
            <p:ph idx="1" type="body"/>
          </p:nvPr>
        </p:nvSpPr>
        <p:spPr>
          <a:xfrm>
            <a:off x="685800" y="1257300"/>
            <a:ext cx="7772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1" name="Google Shape;311;p54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p54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3" name="Google Shape;313;p54"/>
          <p:cNvSpPr txBox="1"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">
  <p:cSld name="2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5"/>
          <p:cNvSpPr txBox="1"/>
          <p:nvPr>
            <p:ph idx="1" type="body"/>
          </p:nvPr>
        </p:nvSpPr>
        <p:spPr>
          <a:xfrm>
            <a:off x="402640" y="813810"/>
            <a:ext cx="84984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6" name="Google Shape;316;p55"/>
          <p:cNvSpPr txBox="1"/>
          <p:nvPr>
            <p:ph type="title"/>
          </p:nvPr>
        </p:nvSpPr>
        <p:spPr>
          <a:xfrm>
            <a:off x="360115" y="64325"/>
            <a:ext cx="6492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7" name="Google Shape;317;p55"/>
          <p:cNvSpPr/>
          <p:nvPr/>
        </p:nvSpPr>
        <p:spPr>
          <a:xfrm rot="10800000">
            <a:off x="360282" y="532571"/>
            <a:ext cx="1817400" cy="7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48750" lIns="48750" spcFirstLastPara="1" rIns="48750" wrap="square" tIns="48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ide title and content">
  <p:cSld name="Wide title and conten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6"/>
          <p:cNvSpPr txBox="1"/>
          <p:nvPr>
            <p:ph idx="1" type="body"/>
          </p:nvPr>
        </p:nvSpPr>
        <p:spPr>
          <a:xfrm>
            <a:off x="286775" y="623888"/>
            <a:ext cx="8683500" cy="43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56"/>
          <p:cNvSpPr txBox="1"/>
          <p:nvPr>
            <p:ph type="title"/>
          </p:nvPr>
        </p:nvSpPr>
        <p:spPr>
          <a:xfrm>
            <a:off x="188116" y="87087"/>
            <a:ext cx="8782200" cy="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547E"/>
              </a:buClr>
              <a:buSzPts val="2400"/>
              <a:buFont typeface="Arial"/>
              <a:buNone/>
              <a:defRPr b="1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 and four columns">
    <p:bg>
      <p:bgPr>
        <a:gradFill>
          <a:gsLst>
            <a:gs pos="0">
              <a:schemeClr val="lt1"/>
            </a:gs>
            <a:gs pos="12000">
              <a:srgbClr val="00A7D9"/>
            </a:gs>
            <a:gs pos="84000">
              <a:srgbClr val="025C6D"/>
            </a:gs>
            <a:gs pos="100000">
              <a:srgbClr val="025C6D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7"/>
          <p:cNvPicPr preferRelativeResize="0"/>
          <p:nvPr/>
        </p:nvPicPr>
        <p:blipFill rotWithShape="1">
          <a:blip r:embed="rId2">
            <a:alphaModFix/>
          </a:blip>
          <a:srcRect b="0" l="6733" r="6724" t="0"/>
          <a:stretch/>
        </p:blipFill>
        <p:spPr>
          <a:xfrm flipH="1">
            <a:off x="627" y="3219450"/>
            <a:ext cx="9143999" cy="212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123823" y="3881395"/>
            <a:ext cx="9353548" cy="142767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7"/>
          <p:cNvSpPr txBox="1"/>
          <p:nvPr>
            <p:ph type="title"/>
          </p:nvPr>
        </p:nvSpPr>
        <p:spPr>
          <a:xfrm>
            <a:off x="612000" y="87782"/>
            <a:ext cx="792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Black"/>
              <a:buNone/>
              <a:defRPr b="0" i="0" sz="24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5" name="Google Shape;325;p57"/>
          <p:cNvSpPr txBox="1"/>
          <p:nvPr>
            <p:ph idx="1" type="body"/>
          </p:nvPr>
        </p:nvSpPr>
        <p:spPr>
          <a:xfrm>
            <a:off x="133350" y="857250"/>
            <a:ext cx="88107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26" name="Google Shape;326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00630" y="4528377"/>
            <a:ext cx="599065" cy="589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57"/>
          <p:cNvGrpSpPr/>
          <p:nvPr/>
        </p:nvGrpSpPr>
        <p:grpSpPr>
          <a:xfrm>
            <a:off x="7815699" y="4383396"/>
            <a:ext cx="319878" cy="347355"/>
            <a:chOff x="266768" y="1721375"/>
            <a:chExt cx="397907" cy="397887"/>
          </a:xfrm>
        </p:grpSpPr>
        <p:sp>
          <p:nvSpPr>
            <p:cNvPr id="328" name="Google Shape;328;p57"/>
            <p:cNvSpPr/>
            <p:nvPr/>
          </p:nvSpPr>
          <p:spPr>
            <a:xfrm>
              <a:off x="454843" y="1791037"/>
              <a:ext cx="136218" cy="328222"/>
            </a:xfrm>
            <a:custGeom>
              <a:rect b="b" l="l" r="r" t="t"/>
              <a:pathLst>
                <a:path extrusionOk="0" h="15727" w="6527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rgbClr val="016E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16E9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57"/>
            <p:cNvSpPr/>
            <p:nvPr/>
          </p:nvSpPr>
          <p:spPr>
            <a:xfrm>
              <a:off x="266768" y="1721375"/>
              <a:ext cx="397907" cy="397887"/>
            </a:xfrm>
            <a:custGeom>
              <a:rect b="b" l="l" r="r" t="t"/>
              <a:pathLst>
                <a:path extrusionOk="0" h="19065" w="19066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rgbClr val="016E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16E9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p57"/>
          <p:cNvGrpSpPr/>
          <p:nvPr/>
        </p:nvGrpSpPr>
        <p:grpSpPr>
          <a:xfrm>
            <a:off x="8548014" y="4383396"/>
            <a:ext cx="319844" cy="347355"/>
            <a:chOff x="864491" y="1723250"/>
            <a:chExt cx="397866" cy="397887"/>
          </a:xfrm>
        </p:grpSpPr>
        <p:sp>
          <p:nvSpPr>
            <p:cNvPr id="331" name="Google Shape;331;p57"/>
            <p:cNvSpPr/>
            <p:nvPr/>
          </p:nvSpPr>
          <p:spPr>
            <a:xfrm>
              <a:off x="935197" y="1793977"/>
              <a:ext cx="256451" cy="256430"/>
            </a:xfrm>
            <a:custGeom>
              <a:rect b="b" l="l" r="r" t="t"/>
              <a:pathLst>
                <a:path extrusionOk="0" h="12287" w="12288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rgbClr val="016E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16E9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7"/>
            <p:cNvSpPr/>
            <p:nvPr/>
          </p:nvSpPr>
          <p:spPr>
            <a:xfrm>
              <a:off x="1005109" y="1863910"/>
              <a:ext cx="116622" cy="116559"/>
            </a:xfrm>
            <a:custGeom>
              <a:rect b="b" l="l" r="r" t="t"/>
              <a:pathLst>
                <a:path extrusionOk="0" h="5585" w="5588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rgbClr val="016E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16E9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57"/>
            <p:cNvSpPr/>
            <p:nvPr/>
          </p:nvSpPr>
          <p:spPr>
            <a:xfrm>
              <a:off x="864491" y="1723250"/>
              <a:ext cx="397866" cy="397887"/>
            </a:xfrm>
            <a:custGeom>
              <a:rect b="b" l="l" r="r" t="t"/>
              <a:pathLst>
                <a:path extrusionOk="0" h="19065" w="19064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rgbClr val="016E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16E9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4" name="Google Shape;334;p57"/>
          <p:cNvSpPr/>
          <p:nvPr/>
        </p:nvSpPr>
        <p:spPr>
          <a:xfrm>
            <a:off x="8181388" y="4419729"/>
            <a:ext cx="320867" cy="284198"/>
          </a:xfrm>
          <a:custGeom>
            <a:rect b="b" l="l" r="r" t="t"/>
            <a:pathLst>
              <a:path extrusionOk="0" h="15596" w="19122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016E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16E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7"/>
          <p:cNvSpPr txBox="1"/>
          <p:nvPr/>
        </p:nvSpPr>
        <p:spPr>
          <a:xfrm>
            <a:off x="7673492" y="4764727"/>
            <a:ext cx="1260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16E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@IOCARIBEOCEAN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57"/>
          <p:cNvPicPr preferRelativeResize="0"/>
          <p:nvPr/>
        </p:nvPicPr>
        <p:blipFill rotWithShape="1">
          <a:blip r:embed="rId5">
            <a:alphaModFix/>
          </a:blip>
          <a:srcRect b="0" l="0" r="-2270" t="0"/>
          <a:stretch/>
        </p:blipFill>
        <p:spPr>
          <a:xfrm>
            <a:off x="47817" y="4508367"/>
            <a:ext cx="1243396" cy="60579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7"/>
          <p:cNvSpPr/>
          <p:nvPr/>
        </p:nvSpPr>
        <p:spPr>
          <a:xfrm>
            <a:off x="7505700" y="4914886"/>
            <a:ext cx="1638900" cy="236100"/>
          </a:xfrm>
          <a:prstGeom prst="rect">
            <a:avLst/>
          </a:prstGeom>
          <a:solidFill>
            <a:srgbClr val="016E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7"/>
          <p:cNvSpPr/>
          <p:nvPr/>
        </p:nvSpPr>
        <p:spPr>
          <a:xfrm>
            <a:off x="7335575" y="4938992"/>
            <a:ext cx="1923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b="1" i="0" lang="en" sz="10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iocaribe.ioc-unesco.org</a:t>
            </a:r>
            <a:endParaRPr b="1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7"/>
          <p:cNvSpPr txBox="1"/>
          <p:nvPr/>
        </p:nvSpPr>
        <p:spPr>
          <a:xfrm>
            <a:off x="2185961" y="4371230"/>
            <a:ext cx="4143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16E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IOCARIBE XVI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16E97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16E9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Sixteenth Session of the IOC (of UNESCO) Sub-Commission for the Caribbean and Adjacent Regions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Diapositiva de título">
  <p:cSld name="34_Diapositiva de título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8"/>
          <p:cNvSpPr txBox="1"/>
          <p:nvPr>
            <p:ph idx="1" type="body"/>
          </p:nvPr>
        </p:nvSpPr>
        <p:spPr>
          <a:xfrm>
            <a:off x="142949" y="0"/>
            <a:ext cx="8829900" cy="45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125" lIns="137225" spcFirstLastPara="1" rIns="137225" wrap="square" tIns="10805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25F90"/>
              </a:buClr>
              <a:buSzPts val="2400"/>
              <a:buFont typeface="Arial"/>
              <a:buNone/>
              <a:defRPr b="1" i="0" sz="2400" u="none" cap="small" strike="noStrike">
                <a:solidFill>
                  <a:srgbClr val="025F9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58"/>
          <p:cNvSpPr txBox="1"/>
          <p:nvPr>
            <p:ph idx="2" type="body"/>
          </p:nvPr>
        </p:nvSpPr>
        <p:spPr>
          <a:xfrm>
            <a:off x="142949" y="530370"/>
            <a:ext cx="8829900" cy="3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600" lIns="137225" spcFirstLastPara="1" rIns="137225" wrap="square" tIns="68600">
            <a:normAutofit/>
          </a:bodyPr>
          <a:lstStyle>
            <a:lvl1pPr indent="-228600" lvl="0" marL="457200" marR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D5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D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D57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04D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D5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D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4D5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D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43" name="Google Shape;343;p58"/>
          <p:cNvCxnSpPr/>
          <p:nvPr/>
        </p:nvCxnSpPr>
        <p:spPr>
          <a:xfrm>
            <a:off x="4136004" y="4852864"/>
            <a:ext cx="50082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4" name="Google Shape;344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717" y="4465158"/>
            <a:ext cx="563038" cy="53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369" y="4511867"/>
            <a:ext cx="738693" cy="46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80514" y="4483923"/>
            <a:ext cx="506077" cy="504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58"/>
          <p:cNvCxnSpPr/>
          <p:nvPr/>
        </p:nvCxnSpPr>
        <p:spPr>
          <a:xfrm>
            <a:off x="-6598" y="5122984"/>
            <a:ext cx="91536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8" name="Google Shape;348;p58"/>
          <p:cNvCxnSpPr/>
          <p:nvPr/>
        </p:nvCxnSpPr>
        <p:spPr>
          <a:xfrm>
            <a:off x="4133623" y="4619393"/>
            <a:ext cx="50082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9" name="Google Shape;349;p58"/>
          <p:cNvCxnSpPr/>
          <p:nvPr/>
        </p:nvCxnSpPr>
        <p:spPr>
          <a:xfrm>
            <a:off x="-11911" y="4391411"/>
            <a:ext cx="91536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0" name="Google Shape;350;p58"/>
          <p:cNvSpPr/>
          <p:nvPr/>
        </p:nvSpPr>
        <p:spPr>
          <a:xfrm>
            <a:off x="3991185" y="4330232"/>
            <a:ext cx="4775100" cy="8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600" lIns="137225" spcFirstLastPara="1" rIns="137225" wrap="square" tIns="68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ndara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TROPICAL AMERICAS AND CARIBBEAN REGION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alibri"/>
              <a:buNone/>
            </a:pPr>
            <a:r>
              <a:t/>
            </a:r>
            <a:endParaRPr b="1" i="0" sz="2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REGIÓN TROPICAL DE LAS AMÉRICAS Y EL CARIBE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t/>
            </a:r>
            <a:endParaRPr b="1" i="0" sz="2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ndara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RÉGION DE L’AMÉRIQUE TROPICALE ET DES CARAÏBES</a:t>
            </a:r>
            <a:endParaRPr b="1" i="0" sz="14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51" name="Google Shape;351;p58"/>
          <p:cNvGrpSpPr/>
          <p:nvPr/>
        </p:nvGrpSpPr>
        <p:grpSpPr>
          <a:xfrm>
            <a:off x="1994498" y="4504032"/>
            <a:ext cx="506009" cy="504853"/>
            <a:chOff x="0" y="0"/>
            <a:chExt cx="5967083" cy="6423062"/>
          </a:xfrm>
        </p:grpSpPr>
        <p:sp>
          <p:nvSpPr>
            <p:cNvPr id="352" name="Google Shape;352;p58"/>
            <p:cNvSpPr/>
            <p:nvPr/>
          </p:nvSpPr>
          <p:spPr>
            <a:xfrm>
              <a:off x="0" y="0"/>
              <a:ext cx="5967083" cy="3575673"/>
            </a:xfrm>
            <a:custGeom>
              <a:rect b="b" l="l" r="r" t="t"/>
              <a:pathLst>
                <a:path extrusionOk="0" h="3575673" w="5967083">
                  <a:moveTo>
                    <a:pt x="2998077" y="0"/>
                  </a:moveTo>
                  <a:cubicBezTo>
                    <a:pt x="4520502" y="0"/>
                    <a:pt x="5779339" y="722427"/>
                    <a:pt x="5967083" y="1606449"/>
                  </a:cubicBezTo>
                  <a:lnTo>
                    <a:pt x="4737723" y="1606449"/>
                  </a:lnTo>
                  <a:cubicBezTo>
                    <a:pt x="4541419" y="1047064"/>
                    <a:pt x="3651428" y="553847"/>
                    <a:pt x="2618372" y="553847"/>
                  </a:cubicBezTo>
                  <a:cubicBezTo>
                    <a:pt x="1440447" y="553847"/>
                    <a:pt x="491401" y="1134428"/>
                    <a:pt x="491401" y="1810080"/>
                  </a:cubicBezTo>
                  <a:cubicBezTo>
                    <a:pt x="491401" y="2485746"/>
                    <a:pt x="1440447" y="3033472"/>
                    <a:pt x="2618372" y="3033472"/>
                  </a:cubicBezTo>
                  <a:cubicBezTo>
                    <a:pt x="3673894" y="3033472"/>
                    <a:pt x="4566971" y="2553233"/>
                    <a:pt x="4737723" y="1975676"/>
                  </a:cubicBezTo>
                  <a:lnTo>
                    <a:pt x="5967083" y="1975676"/>
                  </a:lnTo>
                  <a:cubicBezTo>
                    <a:pt x="5787251" y="2864879"/>
                    <a:pt x="4526814" y="3575673"/>
                    <a:pt x="2998254" y="3575673"/>
                  </a:cubicBezTo>
                  <a:cubicBezTo>
                    <a:pt x="1346276" y="3575673"/>
                    <a:pt x="0" y="2782672"/>
                    <a:pt x="0" y="1790167"/>
                  </a:cubicBezTo>
                  <a:cubicBezTo>
                    <a:pt x="0" y="797649"/>
                    <a:pt x="1346111" y="0"/>
                    <a:pt x="29980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8"/>
            <p:cNvSpPr/>
            <p:nvPr/>
          </p:nvSpPr>
          <p:spPr>
            <a:xfrm>
              <a:off x="737322" y="738458"/>
              <a:ext cx="3815601" cy="2098281"/>
            </a:xfrm>
            <a:custGeom>
              <a:rect b="b" l="l" r="r" t="t"/>
              <a:pathLst>
                <a:path extrusionOk="0" h="2098281" w="3815601">
                  <a:moveTo>
                    <a:pt x="1897659" y="0"/>
                  </a:moveTo>
                  <a:cubicBezTo>
                    <a:pt x="2948470" y="0"/>
                    <a:pt x="3815601" y="507022"/>
                    <a:pt x="3815601" y="1071652"/>
                  </a:cubicBezTo>
                  <a:cubicBezTo>
                    <a:pt x="3815601" y="1636281"/>
                    <a:pt x="2948470" y="2098281"/>
                    <a:pt x="1897659" y="2098281"/>
                  </a:cubicBezTo>
                  <a:cubicBezTo>
                    <a:pt x="958393" y="2098281"/>
                    <a:pt x="155092" y="1718081"/>
                    <a:pt x="0" y="1237221"/>
                  </a:cubicBezTo>
                  <a:lnTo>
                    <a:pt x="800456" y="1237221"/>
                  </a:lnTo>
                  <a:cubicBezTo>
                    <a:pt x="944537" y="1501775"/>
                    <a:pt x="1423137" y="1729524"/>
                    <a:pt x="2012645" y="1729524"/>
                  </a:cubicBezTo>
                  <a:cubicBezTo>
                    <a:pt x="2743086" y="1729524"/>
                    <a:pt x="3261767" y="1427620"/>
                    <a:pt x="3261767" y="1079157"/>
                  </a:cubicBezTo>
                  <a:cubicBezTo>
                    <a:pt x="3261767" y="730695"/>
                    <a:pt x="2681326" y="437223"/>
                    <a:pt x="2012645" y="437223"/>
                  </a:cubicBezTo>
                  <a:cubicBezTo>
                    <a:pt x="1569453" y="437223"/>
                    <a:pt x="949465" y="607504"/>
                    <a:pt x="800456" y="867982"/>
                  </a:cubicBezTo>
                  <a:lnTo>
                    <a:pt x="457" y="867982"/>
                  </a:lnTo>
                  <a:cubicBezTo>
                    <a:pt x="156667" y="387845"/>
                    <a:pt x="959358" y="0"/>
                    <a:pt x="1897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8"/>
            <p:cNvSpPr/>
            <p:nvPr/>
          </p:nvSpPr>
          <p:spPr>
            <a:xfrm>
              <a:off x="268" y="5822952"/>
              <a:ext cx="292208" cy="592481"/>
            </a:xfrm>
            <a:custGeom>
              <a:rect b="b" l="l" r="r" t="t"/>
              <a:pathLst>
                <a:path extrusionOk="0" h="592481" w="292208">
                  <a:moveTo>
                    <a:pt x="0" y="0"/>
                  </a:moveTo>
                  <a:lnTo>
                    <a:pt x="261252" y="0"/>
                  </a:lnTo>
                  <a:lnTo>
                    <a:pt x="292208" y="2236"/>
                  </a:lnTo>
                  <a:lnTo>
                    <a:pt x="292208" y="113099"/>
                  </a:lnTo>
                  <a:lnTo>
                    <a:pt x="286493" y="111713"/>
                  </a:lnTo>
                  <a:cubicBezTo>
                    <a:pt x="272631" y="109620"/>
                    <a:pt x="257855" y="108572"/>
                    <a:pt x="242164" y="108572"/>
                  </a:cubicBezTo>
                  <a:lnTo>
                    <a:pt x="147587" y="108572"/>
                  </a:lnTo>
                  <a:lnTo>
                    <a:pt x="147587" y="483908"/>
                  </a:lnTo>
                  <a:lnTo>
                    <a:pt x="243853" y="483908"/>
                  </a:lnTo>
                  <a:cubicBezTo>
                    <a:pt x="259477" y="483908"/>
                    <a:pt x="274181" y="482835"/>
                    <a:pt x="287966" y="480687"/>
                  </a:cubicBezTo>
                  <a:lnTo>
                    <a:pt x="292208" y="479625"/>
                  </a:lnTo>
                  <a:lnTo>
                    <a:pt x="292208" y="589484"/>
                  </a:lnTo>
                  <a:lnTo>
                    <a:pt x="244704" y="592481"/>
                  </a:lnTo>
                  <a:lnTo>
                    <a:pt x="0" y="592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8"/>
            <p:cNvSpPr/>
            <p:nvPr/>
          </p:nvSpPr>
          <p:spPr>
            <a:xfrm>
              <a:off x="292476" y="5825187"/>
              <a:ext cx="296450" cy="587249"/>
            </a:xfrm>
            <a:custGeom>
              <a:rect b="b" l="l" r="r" t="t"/>
              <a:pathLst>
                <a:path extrusionOk="0" h="587249" w="296450">
                  <a:moveTo>
                    <a:pt x="0" y="0"/>
                  </a:moveTo>
                  <a:lnTo>
                    <a:pt x="40784" y="2946"/>
                  </a:lnTo>
                  <a:cubicBezTo>
                    <a:pt x="108560" y="13309"/>
                    <a:pt x="164446" y="39218"/>
                    <a:pt x="208451" y="80670"/>
                  </a:cubicBezTo>
                  <a:cubicBezTo>
                    <a:pt x="267113" y="135953"/>
                    <a:pt x="296450" y="207416"/>
                    <a:pt x="296450" y="295072"/>
                  </a:cubicBezTo>
                  <a:cubicBezTo>
                    <a:pt x="296450" y="386956"/>
                    <a:pt x="266694" y="459143"/>
                    <a:pt x="207181" y="511569"/>
                  </a:cubicBezTo>
                  <a:cubicBezTo>
                    <a:pt x="162538" y="550907"/>
                    <a:pt x="103628" y="575494"/>
                    <a:pt x="30441" y="585328"/>
                  </a:cubicBezTo>
                  <a:lnTo>
                    <a:pt x="0" y="587249"/>
                  </a:lnTo>
                  <a:lnTo>
                    <a:pt x="0" y="477389"/>
                  </a:lnTo>
                  <a:lnTo>
                    <a:pt x="34353" y="468788"/>
                  </a:lnTo>
                  <a:cubicBezTo>
                    <a:pt x="58245" y="460201"/>
                    <a:pt x="78461" y="447319"/>
                    <a:pt x="95002" y="430149"/>
                  </a:cubicBezTo>
                  <a:cubicBezTo>
                    <a:pt x="128086" y="395795"/>
                    <a:pt x="144621" y="350482"/>
                    <a:pt x="144621" y="294208"/>
                  </a:cubicBezTo>
                  <a:cubicBezTo>
                    <a:pt x="144621" y="235979"/>
                    <a:pt x="127870" y="190106"/>
                    <a:pt x="94367" y="156590"/>
                  </a:cubicBezTo>
                  <a:cubicBezTo>
                    <a:pt x="77610" y="139839"/>
                    <a:pt x="57198" y="127276"/>
                    <a:pt x="33129" y="118900"/>
                  </a:cubicBezTo>
                  <a:lnTo>
                    <a:pt x="0" y="1108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8"/>
            <p:cNvSpPr/>
            <p:nvPr/>
          </p:nvSpPr>
          <p:spPr>
            <a:xfrm>
              <a:off x="681830" y="5822954"/>
              <a:ext cx="436829" cy="592481"/>
            </a:xfrm>
            <a:custGeom>
              <a:rect b="b" l="l" r="r" t="t"/>
              <a:pathLst>
                <a:path extrusionOk="0" h="592481" w="436829">
                  <a:moveTo>
                    <a:pt x="0" y="0"/>
                  </a:moveTo>
                  <a:lnTo>
                    <a:pt x="430886" y="0"/>
                  </a:lnTo>
                  <a:lnTo>
                    <a:pt x="430886" y="108572"/>
                  </a:lnTo>
                  <a:lnTo>
                    <a:pt x="147587" y="108572"/>
                  </a:lnTo>
                  <a:lnTo>
                    <a:pt x="147587" y="232842"/>
                  </a:lnTo>
                  <a:lnTo>
                    <a:pt x="417741" y="232842"/>
                  </a:lnTo>
                  <a:lnTo>
                    <a:pt x="417741" y="341402"/>
                  </a:lnTo>
                  <a:lnTo>
                    <a:pt x="147587" y="341402"/>
                  </a:lnTo>
                  <a:lnTo>
                    <a:pt x="147587" y="483908"/>
                  </a:lnTo>
                  <a:lnTo>
                    <a:pt x="436829" y="483908"/>
                  </a:lnTo>
                  <a:lnTo>
                    <a:pt x="436829" y="592481"/>
                  </a:lnTo>
                  <a:lnTo>
                    <a:pt x="0" y="592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8"/>
            <p:cNvSpPr/>
            <p:nvPr/>
          </p:nvSpPr>
          <p:spPr>
            <a:xfrm>
              <a:off x="1231474" y="5822954"/>
              <a:ext cx="451676" cy="592481"/>
            </a:xfrm>
            <a:custGeom>
              <a:rect b="b" l="l" r="r" t="t"/>
              <a:pathLst>
                <a:path extrusionOk="0" h="592481" w="451676">
                  <a:moveTo>
                    <a:pt x="0" y="0"/>
                  </a:moveTo>
                  <a:lnTo>
                    <a:pt x="147587" y="0"/>
                  </a:lnTo>
                  <a:lnTo>
                    <a:pt x="147587" y="483908"/>
                  </a:lnTo>
                  <a:lnTo>
                    <a:pt x="451676" y="483908"/>
                  </a:lnTo>
                  <a:lnTo>
                    <a:pt x="451676" y="592481"/>
                  </a:lnTo>
                  <a:lnTo>
                    <a:pt x="0" y="5924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8"/>
            <p:cNvSpPr/>
            <p:nvPr/>
          </p:nvSpPr>
          <p:spPr>
            <a:xfrm>
              <a:off x="1929613" y="5815362"/>
              <a:ext cx="339287" cy="607667"/>
            </a:xfrm>
            <a:custGeom>
              <a:rect b="b" l="l" r="r" t="t"/>
              <a:pathLst>
                <a:path extrusionOk="0" h="607667" w="339287">
                  <a:moveTo>
                    <a:pt x="339287" y="0"/>
                  </a:moveTo>
                  <a:lnTo>
                    <a:pt x="339287" y="123405"/>
                  </a:lnTo>
                  <a:lnTo>
                    <a:pt x="299564" y="126474"/>
                  </a:lnTo>
                  <a:cubicBezTo>
                    <a:pt x="261472" y="132680"/>
                    <a:pt x="229549" y="148189"/>
                    <a:pt x="203784" y="172992"/>
                  </a:cubicBezTo>
                  <a:cubicBezTo>
                    <a:pt x="169431" y="206075"/>
                    <a:pt x="152260" y="249763"/>
                    <a:pt x="152260" y="304043"/>
                  </a:cubicBezTo>
                  <a:cubicBezTo>
                    <a:pt x="152260" y="358056"/>
                    <a:pt x="169431" y="401655"/>
                    <a:pt x="203784" y="434878"/>
                  </a:cubicBezTo>
                  <a:cubicBezTo>
                    <a:pt x="229549" y="459805"/>
                    <a:pt x="261472" y="475374"/>
                    <a:pt x="299564" y="481600"/>
                  </a:cubicBezTo>
                  <a:lnTo>
                    <a:pt x="339287" y="484680"/>
                  </a:lnTo>
                  <a:lnTo>
                    <a:pt x="339287" y="607667"/>
                  </a:lnTo>
                  <a:lnTo>
                    <a:pt x="267927" y="602083"/>
                  </a:lnTo>
                  <a:cubicBezTo>
                    <a:pt x="199642" y="590846"/>
                    <a:pt x="141859" y="562755"/>
                    <a:pt x="94577" y="517796"/>
                  </a:cubicBezTo>
                  <a:cubicBezTo>
                    <a:pt x="31521" y="457865"/>
                    <a:pt x="0" y="386606"/>
                    <a:pt x="0" y="304043"/>
                  </a:cubicBezTo>
                  <a:cubicBezTo>
                    <a:pt x="0" y="222903"/>
                    <a:pt x="31318" y="151947"/>
                    <a:pt x="93942" y="91140"/>
                  </a:cubicBezTo>
                  <a:cubicBezTo>
                    <a:pt x="140910" y="45554"/>
                    <a:pt x="198729" y="17062"/>
                    <a:pt x="267410" y="5665"/>
                  </a:cubicBezTo>
                  <a:lnTo>
                    <a:pt x="339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8"/>
            <p:cNvSpPr/>
            <p:nvPr/>
          </p:nvSpPr>
          <p:spPr>
            <a:xfrm>
              <a:off x="2268900" y="5815329"/>
              <a:ext cx="339287" cy="607733"/>
            </a:xfrm>
            <a:custGeom>
              <a:rect b="b" l="l" r="r" t="t"/>
              <a:pathLst>
                <a:path extrusionOk="0" h="607733" w="339287">
                  <a:moveTo>
                    <a:pt x="426" y="0"/>
                  </a:moveTo>
                  <a:cubicBezTo>
                    <a:pt x="101365" y="0"/>
                    <a:pt x="183064" y="30455"/>
                    <a:pt x="245561" y="91389"/>
                  </a:cubicBezTo>
                  <a:cubicBezTo>
                    <a:pt x="308045" y="152324"/>
                    <a:pt x="339287" y="223215"/>
                    <a:pt x="339287" y="304076"/>
                  </a:cubicBezTo>
                  <a:cubicBezTo>
                    <a:pt x="339287" y="386067"/>
                    <a:pt x="307626" y="457188"/>
                    <a:pt x="244291" y="517411"/>
                  </a:cubicBezTo>
                  <a:cubicBezTo>
                    <a:pt x="180956" y="577621"/>
                    <a:pt x="99663" y="607733"/>
                    <a:pt x="426" y="607733"/>
                  </a:cubicBezTo>
                  <a:lnTo>
                    <a:pt x="0" y="607700"/>
                  </a:lnTo>
                  <a:lnTo>
                    <a:pt x="0" y="484713"/>
                  </a:lnTo>
                  <a:lnTo>
                    <a:pt x="426" y="484746"/>
                  </a:lnTo>
                  <a:cubicBezTo>
                    <a:pt x="56407" y="484746"/>
                    <a:pt x="101505" y="468147"/>
                    <a:pt x="135719" y="434911"/>
                  </a:cubicBezTo>
                  <a:cubicBezTo>
                    <a:pt x="169920" y="401689"/>
                    <a:pt x="187027" y="358089"/>
                    <a:pt x="187027" y="304076"/>
                  </a:cubicBezTo>
                  <a:cubicBezTo>
                    <a:pt x="187027" y="249796"/>
                    <a:pt x="169920" y="206108"/>
                    <a:pt x="135719" y="173025"/>
                  </a:cubicBezTo>
                  <a:cubicBezTo>
                    <a:pt x="101505" y="139954"/>
                    <a:pt x="56407" y="123406"/>
                    <a:pt x="426" y="123406"/>
                  </a:cubicBezTo>
                  <a:lnTo>
                    <a:pt x="0" y="123438"/>
                  </a:lnTo>
                  <a:lnTo>
                    <a:pt x="0" y="3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8"/>
            <p:cNvSpPr/>
            <p:nvPr/>
          </p:nvSpPr>
          <p:spPr>
            <a:xfrm>
              <a:off x="2689614" y="5815329"/>
              <a:ext cx="577647" cy="607733"/>
            </a:xfrm>
            <a:custGeom>
              <a:rect b="b" l="l" r="r" t="t"/>
              <a:pathLst>
                <a:path extrusionOk="0" h="607733" w="577647">
                  <a:moveTo>
                    <a:pt x="356260" y="0"/>
                  </a:moveTo>
                  <a:cubicBezTo>
                    <a:pt x="440792" y="0"/>
                    <a:pt x="512331" y="17373"/>
                    <a:pt x="570865" y="52146"/>
                  </a:cubicBezTo>
                  <a:lnTo>
                    <a:pt x="570865" y="184048"/>
                  </a:lnTo>
                  <a:cubicBezTo>
                    <a:pt x="499034" y="143625"/>
                    <a:pt x="431051" y="123406"/>
                    <a:pt x="366852" y="123406"/>
                  </a:cubicBezTo>
                  <a:cubicBezTo>
                    <a:pt x="303809" y="123406"/>
                    <a:pt x="252286" y="140309"/>
                    <a:pt x="212280" y="174079"/>
                  </a:cubicBezTo>
                  <a:cubicBezTo>
                    <a:pt x="172263" y="207887"/>
                    <a:pt x="152260" y="250927"/>
                    <a:pt x="152260" y="303225"/>
                  </a:cubicBezTo>
                  <a:cubicBezTo>
                    <a:pt x="152260" y="355816"/>
                    <a:pt x="171984" y="399212"/>
                    <a:pt x="211430" y="433439"/>
                  </a:cubicBezTo>
                  <a:cubicBezTo>
                    <a:pt x="250863" y="467652"/>
                    <a:pt x="301396" y="484746"/>
                    <a:pt x="363042" y="484746"/>
                  </a:cubicBezTo>
                  <a:cubicBezTo>
                    <a:pt x="393573" y="484746"/>
                    <a:pt x="422986" y="480720"/>
                    <a:pt x="451257" y="472656"/>
                  </a:cubicBezTo>
                  <a:cubicBezTo>
                    <a:pt x="479539" y="464604"/>
                    <a:pt x="521665" y="446862"/>
                    <a:pt x="577647" y="419430"/>
                  </a:cubicBezTo>
                  <a:lnTo>
                    <a:pt x="577647" y="548792"/>
                  </a:lnTo>
                  <a:cubicBezTo>
                    <a:pt x="503568" y="588099"/>
                    <a:pt x="425958" y="607733"/>
                    <a:pt x="344805" y="607733"/>
                  </a:cubicBezTo>
                  <a:cubicBezTo>
                    <a:pt x="239624" y="607733"/>
                    <a:pt x="155867" y="578688"/>
                    <a:pt x="93523" y="520586"/>
                  </a:cubicBezTo>
                  <a:cubicBezTo>
                    <a:pt x="31179" y="462470"/>
                    <a:pt x="0" y="390881"/>
                    <a:pt x="0" y="305765"/>
                  </a:cubicBezTo>
                  <a:cubicBezTo>
                    <a:pt x="0" y="220663"/>
                    <a:pt x="32881" y="148437"/>
                    <a:pt x="98616" y="89053"/>
                  </a:cubicBezTo>
                  <a:cubicBezTo>
                    <a:pt x="164351" y="29680"/>
                    <a:pt x="250228" y="0"/>
                    <a:pt x="3562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8"/>
            <p:cNvSpPr/>
            <p:nvPr/>
          </p:nvSpPr>
          <p:spPr>
            <a:xfrm>
              <a:off x="3369060" y="5822956"/>
              <a:ext cx="436842" cy="592480"/>
            </a:xfrm>
            <a:custGeom>
              <a:rect b="b" l="l" r="r" t="t"/>
              <a:pathLst>
                <a:path extrusionOk="0" h="592480" w="436842">
                  <a:moveTo>
                    <a:pt x="0" y="0"/>
                  </a:moveTo>
                  <a:lnTo>
                    <a:pt x="430898" y="0"/>
                  </a:lnTo>
                  <a:lnTo>
                    <a:pt x="430898" y="108572"/>
                  </a:lnTo>
                  <a:lnTo>
                    <a:pt x="147599" y="108572"/>
                  </a:lnTo>
                  <a:lnTo>
                    <a:pt x="147599" y="232842"/>
                  </a:lnTo>
                  <a:lnTo>
                    <a:pt x="417754" y="232842"/>
                  </a:lnTo>
                  <a:lnTo>
                    <a:pt x="417754" y="341401"/>
                  </a:lnTo>
                  <a:lnTo>
                    <a:pt x="147599" y="341401"/>
                  </a:lnTo>
                  <a:lnTo>
                    <a:pt x="147599" y="483908"/>
                  </a:lnTo>
                  <a:lnTo>
                    <a:pt x="436842" y="483908"/>
                  </a:lnTo>
                  <a:lnTo>
                    <a:pt x="436842" y="592480"/>
                  </a:lnTo>
                  <a:lnTo>
                    <a:pt x="0" y="592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8"/>
            <p:cNvSpPr/>
            <p:nvPr/>
          </p:nvSpPr>
          <p:spPr>
            <a:xfrm>
              <a:off x="3508176" y="5638882"/>
              <a:ext cx="207810" cy="126809"/>
            </a:xfrm>
            <a:custGeom>
              <a:rect b="b" l="l" r="r" t="t"/>
              <a:pathLst>
                <a:path extrusionOk="0" h="126809" w="207810">
                  <a:moveTo>
                    <a:pt x="64465" y="0"/>
                  </a:moveTo>
                  <a:lnTo>
                    <a:pt x="207810" y="0"/>
                  </a:lnTo>
                  <a:lnTo>
                    <a:pt x="64465" y="126809"/>
                  </a:lnTo>
                  <a:lnTo>
                    <a:pt x="0" y="126809"/>
                  </a:lnTo>
                  <a:lnTo>
                    <a:pt x="644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8"/>
            <p:cNvSpPr/>
            <p:nvPr/>
          </p:nvSpPr>
          <p:spPr>
            <a:xfrm>
              <a:off x="3855097" y="5822950"/>
              <a:ext cx="331273" cy="592480"/>
            </a:xfrm>
            <a:custGeom>
              <a:rect b="b" l="l" r="r" t="t"/>
              <a:pathLst>
                <a:path extrusionOk="0" h="592480" w="331273">
                  <a:moveTo>
                    <a:pt x="239319" y="0"/>
                  </a:moveTo>
                  <a:lnTo>
                    <a:pt x="331273" y="0"/>
                  </a:lnTo>
                  <a:lnTo>
                    <a:pt x="331273" y="152452"/>
                  </a:lnTo>
                  <a:lnTo>
                    <a:pt x="326771" y="141656"/>
                  </a:lnTo>
                  <a:lnTo>
                    <a:pt x="239738" y="371945"/>
                  </a:lnTo>
                  <a:lnTo>
                    <a:pt x="331273" y="371945"/>
                  </a:lnTo>
                  <a:lnTo>
                    <a:pt x="331273" y="475424"/>
                  </a:lnTo>
                  <a:lnTo>
                    <a:pt x="200635" y="475424"/>
                  </a:lnTo>
                  <a:lnTo>
                    <a:pt x="156388" y="592480"/>
                  </a:lnTo>
                  <a:lnTo>
                    <a:pt x="0" y="592480"/>
                  </a:lnTo>
                  <a:lnTo>
                    <a:pt x="2393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8"/>
            <p:cNvSpPr/>
            <p:nvPr/>
          </p:nvSpPr>
          <p:spPr>
            <a:xfrm>
              <a:off x="4186370" y="5822950"/>
              <a:ext cx="342208" cy="592480"/>
            </a:xfrm>
            <a:custGeom>
              <a:rect b="b" l="l" r="r" t="t"/>
              <a:pathLst>
                <a:path extrusionOk="0" h="592480" w="342208">
                  <a:moveTo>
                    <a:pt x="0" y="0"/>
                  </a:moveTo>
                  <a:lnTo>
                    <a:pt x="79051" y="0"/>
                  </a:lnTo>
                  <a:lnTo>
                    <a:pt x="342208" y="592480"/>
                  </a:lnTo>
                  <a:lnTo>
                    <a:pt x="183509" y="592480"/>
                  </a:lnTo>
                  <a:lnTo>
                    <a:pt x="134690" y="475424"/>
                  </a:lnTo>
                  <a:lnTo>
                    <a:pt x="0" y="475424"/>
                  </a:lnTo>
                  <a:lnTo>
                    <a:pt x="0" y="371945"/>
                  </a:lnTo>
                  <a:lnTo>
                    <a:pt x="91535" y="371945"/>
                  </a:lnTo>
                  <a:lnTo>
                    <a:pt x="0" y="152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58"/>
            <p:cNvSpPr/>
            <p:nvPr/>
          </p:nvSpPr>
          <p:spPr>
            <a:xfrm>
              <a:off x="4597714" y="5822950"/>
              <a:ext cx="599262" cy="592480"/>
            </a:xfrm>
            <a:custGeom>
              <a:rect b="b" l="l" r="r" t="t"/>
              <a:pathLst>
                <a:path extrusionOk="0" h="592480" w="599262">
                  <a:moveTo>
                    <a:pt x="0" y="0"/>
                  </a:moveTo>
                  <a:lnTo>
                    <a:pt x="135331" y="0"/>
                  </a:lnTo>
                  <a:lnTo>
                    <a:pt x="451676" y="362191"/>
                  </a:lnTo>
                  <a:lnTo>
                    <a:pt x="451676" y="0"/>
                  </a:lnTo>
                  <a:lnTo>
                    <a:pt x="599262" y="0"/>
                  </a:lnTo>
                  <a:lnTo>
                    <a:pt x="599262" y="592480"/>
                  </a:lnTo>
                  <a:lnTo>
                    <a:pt x="474625" y="592480"/>
                  </a:lnTo>
                  <a:lnTo>
                    <a:pt x="147587" y="212916"/>
                  </a:lnTo>
                  <a:lnTo>
                    <a:pt x="147587" y="592480"/>
                  </a:lnTo>
                  <a:lnTo>
                    <a:pt x="0" y="592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58"/>
            <p:cNvSpPr/>
            <p:nvPr/>
          </p:nvSpPr>
          <p:spPr>
            <a:xfrm>
              <a:off x="5287333" y="5815362"/>
              <a:ext cx="339287" cy="607667"/>
            </a:xfrm>
            <a:custGeom>
              <a:rect b="b" l="l" r="r" t="t"/>
              <a:pathLst>
                <a:path extrusionOk="0" h="607667" w="339287">
                  <a:moveTo>
                    <a:pt x="339287" y="0"/>
                  </a:moveTo>
                  <a:lnTo>
                    <a:pt x="339287" y="123405"/>
                  </a:lnTo>
                  <a:lnTo>
                    <a:pt x="299564" y="126474"/>
                  </a:lnTo>
                  <a:cubicBezTo>
                    <a:pt x="261472" y="132680"/>
                    <a:pt x="229549" y="148189"/>
                    <a:pt x="203784" y="172992"/>
                  </a:cubicBezTo>
                  <a:cubicBezTo>
                    <a:pt x="169431" y="206075"/>
                    <a:pt x="152260" y="249763"/>
                    <a:pt x="152260" y="304043"/>
                  </a:cubicBezTo>
                  <a:cubicBezTo>
                    <a:pt x="152260" y="358056"/>
                    <a:pt x="169431" y="401655"/>
                    <a:pt x="203784" y="434878"/>
                  </a:cubicBezTo>
                  <a:cubicBezTo>
                    <a:pt x="229549" y="459805"/>
                    <a:pt x="261472" y="475374"/>
                    <a:pt x="299564" y="481600"/>
                  </a:cubicBezTo>
                  <a:lnTo>
                    <a:pt x="339287" y="484680"/>
                  </a:lnTo>
                  <a:lnTo>
                    <a:pt x="339287" y="607667"/>
                  </a:lnTo>
                  <a:lnTo>
                    <a:pt x="267927" y="602083"/>
                  </a:lnTo>
                  <a:cubicBezTo>
                    <a:pt x="199642" y="590846"/>
                    <a:pt x="141859" y="562755"/>
                    <a:pt x="94577" y="517796"/>
                  </a:cubicBezTo>
                  <a:cubicBezTo>
                    <a:pt x="31521" y="457865"/>
                    <a:pt x="0" y="386606"/>
                    <a:pt x="0" y="304043"/>
                  </a:cubicBezTo>
                  <a:cubicBezTo>
                    <a:pt x="0" y="222903"/>
                    <a:pt x="31318" y="151947"/>
                    <a:pt x="93942" y="91140"/>
                  </a:cubicBezTo>
                  <a:cubicBezTo>
                    <a:pt x="140910" y="45554"/>
                    <a:pt x="198729" y="17062"/>
                    <a:pt x="267410" y="5665"/>
                  </a:cubicBezTo>
                  <a:lnTo>
                    <a:pt x="339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8"/>
            <p:cNvSpPr/>
            <p:nvPr/>
          </p:nvSpPr>
          <p:spPr>
            <a:xfrm>
              <a:off x="5626620" y="5815329"/>
              <a:ext cx="339287" cy="607733"/>
            </a:xfrm>
            <a:custGeom>
              <a:rect b="b" l="l" r="r" t="t"/>
              <a:pathLst>
                <a:path extrusionOk="0" h="607733" w="339287">
                  <a:moveTo>
                    <a:pt x="426" y="0"/>
                  </a:moveTo>
                  <a:cubicBezTo>
                    <a:pt x="101365" y="0"/>
                    <a:pt x="183064" y="30455"/>
                    <a:pt x="245561" y="91389"/>
                  </a:cubicBezTo>
                  <a:cubicBezTo>
                    <a:pt x="308045" y="152324"/>
                    <a:pt x="339287" y="223215"/>
                    <a:pt x="339287" y="304076"/>
                  </a:cubicBezTo>
                  <a:cubicBezTo>
                    <a:pt x="339287" y="386067"/>
                    <a:pt x="307626" y="457188"/>
                    <a:pt x="244291" y="517411"/>
                  </a:cubicBezTo>
                  <a:cubicBezTo>
                    <a:pt x="180956" y="577621"/>
                    <a:pt x="99664" y="607733"/>
                    <a:pt x="426" y="607733"/>
                  </a:cubicBezTo>
                  <a:lnTo>
                    <a:pt x="0" y="607700"/>
                  </a:lnTo>
                  <a:lnTo>
                    <a:pt x="0" y="484713"/>
                  </a:lnTo>
                  <a:lnTo>
                    <a:pt x="426" y="484746"/>
                  </a:lnTo>
                  <a:cubicBezTo>
                    <a:pt x="56407" y="484746"/>
                    <a:pt x="101505" y="468147"/>
                    <a:pt x="135719" y="434911"/>
                  </a:cubicBezTo>
                  <a:cubicBezTo>
                    <a:pt x="169920" y="401689"/>
                    <a:pt x="187027" y="358089"/>
                    <a:pt x="187027" y="304076"/>
                  </a:cubicBezTo>
                  <a:cubicBezTo>
                    <a:pt x="187027" y="249796"/>
                    <a:pt x="169920" y="206108"/>
                    <a:pt x="135719" y="173025"/>
                  </a:cubicBezTo>
                  <a:cubicBezTo>
                    <a:pt x="101505" y="139954"/>
                    <a:pt x="56407" y="123406"/>
                    <a:pt x="426" y="123406"/>
                  </a:cubicBezTo>
                  <a:lnTo>
                    <a:pt x="0" y="123438"/>
                  </a:lnTo>
                  <a:lnTo>
                    <a:pt x="0" y="33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8"/>
            <p:cNvSpPr/>
            <p:nvPr/>
          </p:nvSpPr>
          <p:spPr>
            <a:xfrm>
              <a:off x="3052" y="4899347"/>
              <a:ext cx="537909" cy="565950"/>
            </a:xfrm>
            <a:custGeom>
              <a:rect b="b" l="l" r="r" t="t"/>
              <a:pathLst>
                <a:path extrusionOk="0" h="565950" w="537909">
                  <a:moveTo>
                    <a:pt x="331749" y="0"/>
                  </a:moveTo>
                  <a:cubicBezTo>
                    <a:pt x="410477" y="0"/>
                    <a:pt x="477088" y="16180"/>
                    <a:pt x="531584" y="48577"/>
                  </a:cubicBezTo>
                  <a:lnTo>
                    <a:pt x="531584" y="171399"/>
                  </a:lnTo>
                  <a:cubicBezTo>
                    <a:pt x="464706" y="133756"/>
                    <a:pt x="401384" y="114935"/>
                    <a:pt x="341617" y="114935"/>
                  </a:cubicBezTo>
                  <a:cubicBezTo>
                    <a:pt x="282905" y="114935"/>
                    <a:pt x="234912" y="130670"/>
                    <a:pt x="197663" y="162128"/>
                  </a:cubicBezTo>
                  <a:cubicBezTo>
                    <a:pt x="160414" y="193586"/>
                    <a:pt x="141783" y="233680"/>
                    <a:pt x="141783" y="282384"/>
                  </a:cubicBezTo>
                  <a:cubicBezTo>
                    <a:pt x="141783" y="331356"/>
                    <a:pt x="160147" y="371767"/>
                    <a:pt x="196875" y="403619"/>
                  </a:cubicBezTo>
                  <a:cubicBezTo>
                    <a:pt x="233604" y="435495"/>
                    <a:pt x="280670" y="451409"/>
                    <a:pt x="338074" y="451409"/>
                  </a:cubicBezTo>
                  <a:cubicBezTo>
                    <a:pt x="366509" y="451409"/>
                    <a:pt x="393878" y="447662"/>
                    <a:pt x="420218" y="440169"/>
                  </a:cubicBezTo>
                  <a:cubicBezTo>
                    <a:pt x="446545" y="432664"/>
                    <a:pt x="485775" y="416141"/>
                    <a:pt x="537909" y="390601"/>
                  </a:cubicBezTo>
                  <a:lnTo>
                    <a:pt x="537909" y="511060"/>
                  </a:lnTo>
                  <a:cubicBezTo>
                    <a:pt x="468922" y="547662"/>
                    <a:pt x="396646" y="565950"/>
                    <a:pt x="321081" y="565950"/>
                  </a:cubicBezTo>
                  <a:cubicBezTo>
                    <a:pt x="223139" y="565950"/>
                    <a:pt x="145136" y="538899"/>
                    <a:pt x="87084" y="484797"/>
                  </a:cubicBezTo>
                  <a:cubicBezTo>
                    <a:pt x="29032" y="430670"/>
                    <a:pt x="0" y="364007"/>
                    <a:pt x="0" y="284746"/>
                  </a:cubicBezTo>
                  <a:cubicBezTo>
                    <a:pt x="0" y="205511"/>
                    <a:pt x="30607" y="138240"/>
                    <a:pt x="91821" y="82931"/>
                  </a:cubicBezTo>
                  <a:cubicBezTo>
                    <a:pt x="153048" y="27648"/>
                    <a:pt x="233007" y="0"/>
                    <a:pt x="331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8"/>
            <p:cNvSpPr/>
            <p:nvPr/>
          </p:nvSpPr>
          <p:spPr>
            <a:xfrm>
              <a:off x="626654" y="4899380"/>
              <a:ext cx="315963" cy="565876"/>
            </a:xfrm>
            <a:custGeom>
              <a:rect b="b" l="l" r="r" t="t"/>
              <a:pathLst>
                <a:path extrusionOk="0" h="565876" w="315963">
                  <a:moveTo>
                    <a:pt x="315963" y="0"/>
                  </a:moveTo>
                  <a:lnTo>
                    <a:pt x="315963" y="114934"/>
                  </a:lnTo>
                  <a:lnTo>
                    <a:pt x="278971" y="117788"/>
                  </a:lnTo>
                  <a:cubicBezTo>
                    <a:pt x="243499" y="123559"/>
                    <a:pt x="213770" y="137989"/>
                    <a:pt x="189776" y="161106"/>
                  </a:cubicBezTo>
                  <a:cubicBezTo>
                    <a:pt x="157785" y="191904"/>
                    <a:pt x="141796" y="232595"/>
                    <a:pt x="141796" y="283141"/>
                  </a:cubicBezTo>
                  <a:cubicBezTo>
                    <a:pt x="141796" y="333420"/>
                    <a:pt x="157785" y="374035"/>
                    <a:pt x="189776" y="404972"/>
                  </a:cubicBezTo>
                  <a:cubicBezTo>
                    <a:pt x="213770" y="428185"/>
                    <a:pt x="243499" y="442682"/>
                    <a:pt x="278971" y="448480"/>
                  </a:cubicBezTo>
                  <a:lnTo>
                    <a:pt x="315963" y="451348"/>
                  </a:lnTo>
                  <a:lnTo>
                    <a:pt x="315963" y="565876"/>
                  </a:lnTo>
                  <a:lnTo>
                    <a:pt x="249512" y="560675"/>
                  </a:lnTo>
                  <a:cubicBezTo>
                    <a:pt x="185927" y="550211"/>
                    <a:pt x="132118" y="524050"/>
                    <a:pt x="88075" y="482188"/>
                  </a:cubicBezTo>
                  <a:cubicBezTo>
                    <a:pt x="29362" y="426372"/>
                    <a:pt x="0" y="360027"/>
                    <a:pt x="0" y="283141"/>
                  </a:cubicBezTo>
                  <a:cubicBezTo>
                    <a:pt x="0" y="207576"/>
                    <a:pt x="29172" y="141485"/>
                    <a:pt x="87490" y="84868"/>
                  </a:cubicBezTo>
                  <a:cubicBezTo>
                    <a:pt x="131220" y="42416"/>
                    <a:pt x="185064" y="15886"/>
                    <a:pt x="249025" y="5275"/>
                  </a:cubicBezTo>
                  <a:lnTo>
                    <a:pt x="3159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8"/>
            <p:cNvSpPr/>
            <p:nvPr/>
          </p:nvSpPr>
          <p:spPr>
            <a:xfrm>
              <a:off x="942617" y="4899349"/>
              <a:ext cx="315950" cy="565938"/>
            </a:xfrm>
            <a:custGeom>
              <a:rect b="b" l="l" r="r" t="t"/>
              <a:pathLst>
                <a:path extrusionOk="0" h="565938" w="315950">
                  <a:moveTo>
                    <a:pt x="394" y="0"/>
                  </a:moveTo>
                  <a:cubicBezTo>
                    <a:pt x="94386" y="0"/>
                    <a:pt x="170472" y="28372"/>
                    <a:pt x="228676" y="85103"/>
                  </a:cubicBezTo>
                  <a:cubicBezTo>
                    <a:pt x="286855" y="141846"/>
                    <a:pt x="315950" y="207873"/>
                    <a:pt x="315950" y="283172"/>
                  </a:cubicBezTo>
                  <a:cubicBezTo>
                    <a:pt x="315950" y="359537"/>
                    <a:pt x="286461" y="425742"/>
                    <a:pt x="227482" y="481826"/>
                  </a:cubicBezTo>
                  <a:cubicBezTo>
                    <a:pt x="168503" y="537908"/>
                    <a:pt x="92811" y="565938"/>
                    <a:pt x="394" y="565938"/>
                  </a:cubicBezTo>
                  <a:lnTo>
                    <a:pt x="0" y="565907"/>
                  </a:lnTo>
                  <a:lnTo>
                    <a:pt x="0" y="451379"/>
                  </a:lnTo>
                  <a:lnTo>
                    <a:pt x="394" y="451409"/>
                  </a:lnTo>
                  <a:cubicBezTo>
                    <a:pt x="52527" y="451409"/>
                    <a:pt x="94513" y="435953"/>
                    <a:pt x="126378" y="405003"/>
                  </a:cubicBezTo>
                  <a:cubicBezTo>
                    <a:pt x="158229" y="374066"/>
                    <a:pt x="174168" y="333451"/>
                    <a:pt x="174168" y="283172"/>
                  </a:cubicBezTo>
                  <a:cubicBezTo>
                    <a:pt x="174168" y="232626"/>
                    <a:pt x="158229" y="191935"/>
                    <a:pt x="126378" y="161137"/>
                  </a:cubicBezTo>
                  <a:cubicBezTo>
                    <a:pt x="94513" y="130315"/>
                    <a:pt x="52527" y="114935"/>
                    <a:pt x="394" y="114935"/>
                  </a:cubicBezTo>
                  <a:lnTo>
                    <a:pt x="0" y="114965"/>
                  </a:lnTo>
                  <a:lnTo>
                    <a:pt x="0" y="31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8"/>
            <p:cNvSpPr/>
            <p:nvPr/>
          </p:nvSpPr>
          <p:spPr>
            <a:xfrm>
              <a:off x="1358090" y="4906457"/>
              <a:ext cx="420611" cy="551738"/>
            </a:xfrm>
            <a:custGeom>
              <a:rect b="b" l="l" r="r" t="t"/>
              <a:pathLst>
                <a:path extrusionOk="0" h="551738" w="420611">
                  <a:moveTo>
                    <a:pt x="0" y="0"/>
                  </a:moveTo>
                  <a:lnTo>
                    <a:pt x="137439" y="0"/>
                  </a:lnTo>
                  <a:lnTo>
                    <a:pt x="137439" y="450634"/>
                  </a:lnTo>
                  <a:lnTo>
                    <a:pt x="420611" y="450634"/>
                  </a:lnTo>
                  <a:lnTo>
                    <a:pt x="420611" y="551738"/>
                  </a:lnTo>
                  <a:lnTo>
                    <a:pt x="0" y="551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8"/>
            <p:cNvSpPr/>
            <p:nvPr/>
          </p:nvSpPr>
          <p:spPr>
            <a:xfrm>
              <a:off x="1799661" y="4899380"/>
              <a:ext cx="315963" cy="565876"/>
            </a:xfrm>
            <a:custGeom>
              <a:rect b="b" l="l" r="r" t="t"/>
              <a:pathLst>
                <a:path extrusionOk="0" h="565876" w="315963">
                  <a:moveTo>
                    <a:pt x="315963" y="0"/>
                  </a:moveTo>
                  <a:lnTo>
                    <a:pt x="315963" y="114934"/>
                  </a:lnTo>
                  <a:lnTo>
                    <a:pt x="278971" y="117788"/>
                  </a:lnTo>
                  <a:cubicBezTo>
                    <a:pt x="243499" y="123559"/>
                    <a:pt x="213770" y="137989"/>
                    <a:pt x="189776" y="161106"/>
                  </a:cubicBezTo>
                  <a:cubicBezTo>
                    <a:pt x="157785" y="191904"/>
                    <a:pt x="141796" y="232595"/>
                    <a:pt x="141796" y="283141"/>
                  </a:cubicBezTo>
                  <a:cubicBezTo>
                    <a:pt x="141796" y="333420"/>
                    <a:pt x="157785" y="374035"/>
                    <a:pt x="189776" y="404972"/>
                  </a:cubicBezTo>
                  <a:cubicBezTo>
                    <a:pt x="213770" y="428185"/>
                    <a:pt x="243499" y="442682"/>
                    <a:pt x="278971" y="448480"/>
                  </a:cubicBezTo>
                  <a:lnTo>
                    <a:pt x="315963" y="451348"/>
                  </a:lnTo>
                  <a:lnTo>
                    <a:pt x="315963" y="565876"/>
                  </a:lnTo>
                  <a:lnTo>
                    <a:pt x="249512" y="560675"/>
                  </a:lnTo>
                  <a:cubicBezTo>
                    <a:pt x="185927" y="550211"/>
                    <a:pt x="132118" y="524050"/>
                    <a:pt x="88074" y="482188"/>
                  </a:cubicBezTo>
                  <a:cubicBezTo>
                    <a:pt x="29362" y="426372"/>
                    <a:pt x="0" y="360027"/>
                    <a:pt x="0" y="283141"/>
                  </a:cubicBezTo>
                  <a:cubicBezTo>
                    <a:pt x="0" y="207576"/>
                    <a:pt x="29172" y="141485"/>
                    <a:pt x="87490" y="84868"/>
                  </a:cubicBezTo>
                  <a:cubicBezTo>
                    <a:pt x="131220" y="42416"/>
                    <a:pt x="185064" y="15886"/>
                    <a:pt x="249025" y="5275"/>
                  </a:cubicBezTo>
                  <a:lnTo>
                    <a:pt x="3159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8"/>
            <p:cNvSpPr/>
            <p:nvPr/>
          </p:nvSpPr>
          <p:spPr>
            <a:xfrm>
              <a:off x="2115625" y="4899349"/>
              <a:ext cx="315950" cy="565938"/>
            </a:xfrm>
            <a:custGeom>
              <a:rect b="b" l="l" r="r" t="t"/>
              <a:pathLst>
                <a:path extrusionOk="0" h="565938" w="315950">
                  <a:moveTo>
                    <a:pt x="394" y="0"/>
                  </a:moveTo>
                  <a:cubicBezTo>
                    <a:pt x="94386" y="0"/>
                    <a:pt x="170472" y="28372"/>
                    <a:pt x="228676" y="85103"/>
                  </a:cubicBezTo>
                  <a:cubicBezTo>
                    <a:pt x="286855" y="141846"/>
                    <a:pt x="315950" y="207873"/>
                    <a:pt x="315950" y="283172"/>
                  </a:cubicBezTo>
                  <a:cubicBezTo>
                    <a:pt x="315950" y="359537"/>
                    <a:pt x="286461" y="425742"/>
                    <a:pt x="227482" y="481826"/>
                  </a:cubicBezTo>
                  <a:cubicBezTo>
                    <a:pt x="168503" y="537908"/>
                    <a:pt x="92811" y="565938"/>
                    <a:pt x="394" y="565938"/>
                  </a:cubicBezTo>
                  <a:lnTo>
                    <a:pt x="0" y="565907"/>
                  </a:lnTo>
                  <a:lnTo>
                    <a:pt x="0" y="451379"/>
                  </a:lnTo>
                  <a:lnTo>
                    <a:pt x="394" y="451409"/>
                  </a:lnTo>
                  <a:cubicBezTo>
                    <a:pt x="52527" y="451409"/>
                    <a:pt x="94526" y="435953"/>
                    <a:pt x="126378" y="405003"/>
                  </a:cubicBezTo>
                  <a:cubicBezTo>
                    <a:pt x="158229" y="374066"/>
                    <a:pt x="174168" y="333451"/>
                    <a:pt x="174168" y="283172"/>
                  </a:cubicBezTo>
                  <a:cubicBezTo>
                    <a:pt x="174168" y="232626"/>
                    <a:pt x="158229" y="191935"/>
                    <a:pt x="126378" y="161137"/>
                  </a:cubicBezTo>
                  <a:cubicBezTo>
                    <a:pt x="94526" y="130315"/>
                    <a:pt x="52527" y="114935"/>
                    <a:pt x="394" y="114935"/>
                  </a:cubicBezTo>
                  <a:lnTo>
                    <a:pt x="0" y="114965"/>
                  </a:lnTo>
                  <a:lnTo>
                    <a:pt x="0" y="31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8"/>
            <p:cNvSpPr/>
            <p:nvPr/>
          </p:nvSpPr>
          <p:spPr>
            <a:xfrm>
              <a:off x="2531094" y="4906452"/>
              <a:ext cx="593598" cy="551739"/>
            </a:xfrm>
            <a:custGeom>
              <a:rect b="b" l="l" r="r" t="t"/>
              <a:pathLst>
                <a:path extrusionOk="0" h="551739" w="593598">
                  <a:moveTo>
                    <a:pt x="0" y="0"/>
                  </a:moveTo>
                  <a:lnTo>
                    <a:pt x="119329" y="0"/>
                  </a:lnTo>
                  <a:lnTo>
                    <a:pt x="296799" y="204584"/>
                  </a:lnTo>
                  <a:lnTo>
                    <a:pt x="474129" y="0"/>
                  </a:lnTo>
                  <a:lnTo>
                    <a:pt x="593598" y="0"/>
                  </a:lnTo>
                  <a:lnTo>
                    <a:pt x="593598" y="551739"/>
                  </a:lnTo>
                  <a:lnTo>
                    <a:pt x="456159" y="551739"/>
                  </a:lnTo>
                  <a:lnTo>
                    <a:pt x="456159" y="207353"/>
                  </a:lnTo>
                  <a:lnTo>
                    <a:pt x="307099" y="380340"/>
                  </a:lnTo>
                  <a:lnTo>
                    <a:pt x="286461" y="380340"/>
                  </a:lnTo>
                  <a:lnTo>
                    <a:pt x="137439" y="207353"/>
                  </a:lnTo>
                  <a:lnTo>
                    <a:pt x="137439" y="551739"/>
                  </a:lnTo>
                  <a:lnTo>
                    <a:pt x="0" y="55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8"/>
            <p:cNvSpPr/>
            <p:nvPr/>
          </p:nvSpPr>
          <p:spPr>
            <a:xfrm>
              <a:off x="3246726" y="4906460"/>
              <a:ext cx="227686" cy="551726"/>
            </a:xfrm>
            <a:custGeom>
              <a:rect b="b" l="l" r="r" t="t"/>
              <a:pathLst>
                <a:path extrusionOk="0" h="551726" w="227686">
                  <a:moveTo>
                    <a:pt x="0" y="0"/>
                  </a:moveTo>
                  <a:lnTo>
                    <a:pt x="227686" y="0"/>
                  </a:lnTo>
                  <a:lnTo>
                    <a:pt x="227686" y="103674"/>
                  </a:lnTo>
                  <a:lnTo>
                    <a:pt x="209321" y="101092"/>
                  </a:lnTo>
                  <a:lnTo>
                    <a:pt x="137439" y="101092"/>
                  </a:lnTo>
                  <a:lnTo>
                    <a:pt x="137439" y="219189"/>
                  </a:lnTo>
                  <a:lnTo>
                    <a:pt x="209321" y="219189"/>
                  </a:lnTo>
                  <a:lnTo>
                    <a:pt x="227686" y="216547"/>
                  </a:lnTo>
                  <a:lnTo>
                    <a:pt x="227686" y="320294"/>
                  </a:lnTo>
                  <a:lnTo>
                    <a:pt x="137439" y="320294"/>
                  </a:lnTo>
                  <a:lnTo>
                    <a:pt x="137439" y="450634"/>
                  </a:lnTo>
                  <a:lnTo>
                    <a:pt x="214846" y="450634"/>
                  </a:lnTo>
                  <a:lnTo>
                    <a:pt x="227686" y="449600"/>
                  </a:lnTo>
                  <a:lnTo>
                    <a:pt x="227686" y="551726"/>
                  </a:lnTo>
                  <a:lnTo>
                    <a:pt x="0" y="5517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8"/>
            <p:cNvSpPr/>
            <p:nvPr/>
          </p:nvSpPr>
          <p:spPr>
            <a:xfrm>
              <a:off x="3474412" y="4906460"/>
              <a:ext cx="235585" cy="551726"/>
            </a:xfrm>
            <a:custGeom>
              <a:rect b="b" l="l" r="r" t="t"/>
              <a:pathLst>
                <a:path extrusionOk="0" h="551726" w="235585">
                  <a:moveTo>
                    <a:pt x="0" y="0"/>
                  </a:moveTo>
                  <a:lnTo>
                    <a:pt x="10858" y="0"/>
                  </a:lnTo>
                  <a:cubicBezTo>
                    <a:pt x="67729" y="0"/>
                    <a:pt x="112420" y="13677"/>
                    <a:pt x="144945" y="41046"/>
                  </a:cubicBezTo>
                  <a:cubicBezTo>
                    <a:pt x="177457" y="68402"/>
                    <a:pt x="193713" y="100749"/>
                    <a:pt x="193713" y="138113"/>
                  </a:cubicBezTo>
                  <a:cubicBezTo>
                    <a:pt x="193713" y="185991"/>
                    <a:pt x="168567" y="222694"/>
                    <a:pt x="118275" y="248221"/>
                  </a:cubicBezTo>
                  <a:cubicBezTo>
                    <a:pt x="156197" y="258228"/>
                    <a:pt x="185229" y="275895"/>
                    <a:pt x="205372" y="301168"/>
                  </a:cubicBezTo>
                  <a:cubicBezTo>
                    <a:pt x="225514" y="326479"/>
                    <a:pt x="235585" y="355981"/>
                    <a:pt x="235585" y="389699"/>
                  </a:cubicBezTo>
                  <a:cubicBezTo>
                    <a:pt x="235585" y="437642"/>
                    <a:pt x="219125" y="476643"/>
                    <a:pt x="186207" y="506666"/>
                  </a:cubicBezTo>
                  <a:cubicBezTo>
                    <a:pt x="153302" y="536715"/>
                    <a:pt x="104851" y="551726"/>
                    <a:pt x="40881" y="551726"/>
                  </a:cubicBezTo>
                  <a:lnTo>
                    <a:pt x="0" y="551726"/>
                  </a:lnTo>
                  <a:lnTo>
                    <a:pt x="0" y="449600"/>
                  </a:lnTo>
                  <a:lnTo>
                    <a:pt x="34358" y="446832"/>
                  </a:lnTo>
                  <a:cubicBezTo>
                    <a:pt x="47523" y="444296"/>
                    <a:pt x="58121" y="440493"/>
                    <a:pt x="66154" y="435419"/>
                  </a:cubicBezTo>
                  <a:cubicBezTo>
                    <a:pt x="82207" y="425285"/>
                    <a:pt x="90246" y="407708"/>
                    <a:pt x="90246" y="382701"/>
                  </a:cubicBezTo>
                  <a:cubicBezTo>
                    <a:pt x="90246" y="363474"/>
                    <a:pt x="82600" y="348259"/>
                    <a:pt x="67335" y="337083"/>
                  </a:cubicBezTo>
                  <a:cubicBezTo>
                    <a:pt x="52057" y="325882"/>
                    <a:pt x="31648" y="320294"/>
                    <a:pt x="6121" y="320294"/>
                  </a:cubicBezTo>
                  <a:lnTo>
                    <a:pt x="0" y="320294"/>
                  </a:lnTo>
                  <a:lnTo>
                    <a:pt x="0" y="216547"/>
                  </a:lnTo>
                  <a:lnTo>
                    <a:pt x="11154" y="214943"/>
                  </a:lnTo>
                  <a:cubicBezTo>
                    <a:pt x="19777" y="212112"/>
                    <a:pt x="27184" y="207867"/>
                    <a:pt x="33375" y="202209"/>
                  </a:cubicBezTo>
                  <a:cubicBezTo>
                    <a:pt x="45745" y="190893"/>
                    <a:pt x="51943" y="176669"/>
                    <a:pt x="51943" y="159550"/>
                  </a:cubicBezTo>
                  <a:cubicBezTo>
                    <a:pt x="51943" y="142710"/>
                    <a:pt x="45745" y="128753"/>
                    <a:pt x="33375" y="117690"/>
                  </a:cubicBezTo>
                  <a:cubicBezTo>
                    <a:pt x="27184" y="112160"/>
                    <a:pt x="19777" y="108010"/>
                    <a:pt x="11154" y="105243"/>
                  </a:cubicBezTo>
                  <a:lnTo>
                    <a:pt x="0" y="1036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8"/>
            <p:cNvSpPr/>
            <p:nvPr/>
          </p:nvSpPr>
          <p:spPr>
            <a:xfrm>
              <a:off x="3816240" y="4906447"/>
              <a:ext cx="137439" cy="551738"/>
            </a:xfrm>
            <a:custGeom>
              <a:rect b="b" l="l" r="r" t="t"/>
              <a:pathLst>
                <a:path extrusionOk="0" h="551738" w="137439">
                  <a:moveTo>
                    <a:pt x="0" y="0"/>
                  </a:moveTo>
                  <a:lnTo>
                    <a:pt x="137439" y="0"/>
                  </a:lnTo>
                  <a:lnTo>
                    <a:pt x="137439" y="551738"/>
                  </a:lnTo>
                  <a:lnTo>
                    <a:pt x="0" y="551738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8"/>
            <p:cNvSpPr/>
            <p:nvPr/>
          </p:nvSpPr>
          <p:spPr>
            <a:xfrm>
              <a:off x="4021601" y="4906450"/>
              <a:ext cx="308490" cy="551739"/>
            </a:xfrm>
            <a:custGeom>
              <a:rect b="b" l="l" r="r" t="t"/>
              <a:pathLst>
                <a:path extrusionOk="0" h="551739" w="308490">
                  <a:moveTo>
                    <a:pt x="222860" y="0"/>
                  </a:moveTo>
                  <a:lnTo>
                    <a:pt x="308490" y="0"/>
                  </a:lnTo>
                  <a:lnTo>
                    <a:pt x="308490" y="141951"/>
                  </a:lnTo>
                  <a:lnTo>
                    <a:pt x="304305" y="131915"/>
                  </a:lnTo>
                  <a:lnTo>
                    <a:pt x="223253" y="346367"/>
                  </a:lnTo>
                  <a:lnTo>
                    <a:pt x="308490" y="346367"/>
                  </a:lnTo>
                  <a:lnTo>
                    <a:pt x="308490" y="442735"/>
                  </a:lnTo>
                  <a:lnTo>
                    <a:pt x="186830" y="442735"/>
                  </a:lnTo>
                  <a:lnTo>
                    <a:pt x="145644" y="551739"/>
                  </a:lnTo>
                  <a:lnTo>
                    <a:pt x="0" y="551739"/>
                  </a:lnTo>
                  <a:lnTo>
                    <a:pt x="2228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8"/>
            <p:cNvSpPr/>
            <p:nvPr/>
          </p:nvSpPr>
          <p:spPr>
            <a:xfrm>
              <a:off x="4330091" y="4906450"/>
              <a:ext cx="318675" cy="551739"/>
            </a:xfrm>
            <a:custGeom>
              <a:rect b="b" l="l" r="r" t="t"/>
              <a:pathLst>
                <a:path extrusionOk="0" h="551739" w="318675">
                  <a:moveTo>
                    <a:pt x="0" y="0"/>
                  </a:moveTo>
                  <a:lnTo>
                    <a:pt x="73615" y="0"/>
                  </a:lnTo>
                  <a:lnTo>
                    <a:pt x="318675" y="551739"/>
                  </a:lnTo>
                  <a:lnTo>
                    <a:pt x="170885" y="551739"/>
                  </a:lnTo>
                  <a:lnTo>
                    <a:pt x="125431" y="442735"/>
                  </a:lnTo>
                  <a:lnTo>
                    <a:pt x="0" y="442735"/>
                  </a:lnTo>
                  <a:lnTo>
                    <a:pt x="0" y="346367"/>
                  </a:lnTo>
                  <a:lnTo>
                    <a:pt x="85236" y="346367"/>
                  </a:lnTo>
                  <a:lnTo>
                    <a:pt x="0" y="141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58"/>
            <p:cNvSpPr/>
            <p:nvPr/>
          </p:nvSpPr>
          <p:spPr>
            <a:xfrm>
              <a:off x="4713143" y="4906455"/>
              <a:ext cx="558051" cy="551738"/>
            </a:xfrm>
            <a:custGeom>
              <a:rect b="b" l="l" r="r" t="t"/>
              <a:pathLst>
                <a:path extrusionOk="0" h="551738" w="558051">
                  <a:moveTo>
                    <a:pt x="0" y="0"/>
                  </a:moveTo>
                  <a:lnTo>
                    <a:pt x="126035" y="0"/>
                  </a:lnTo>
                  <a:lnTo>
                    <a:pt x="420612" y="337286"/>
                  </a:lnTo>
                  <a:lnTo>
                    <a:pt x="420612" y="0"/>
                  </a:lnTo>
                  <a:lnTo>
                    <a:pt x="558051" y="0"/>
                  </a:lnTo>
                  <a:lnTo>
                    <a:pt x="558051" y="551738"/>
                  </a:lnTo>
                  <a:lnTo>
                    <a:pt x="441973" y="551738"/>
                  </a:lnTo>
                  <a:lnTo>
                    <a:pt x="137440" y="198272"/>
                  </a:lnTo>
                  <a:lnTo>
                    <a:pt x="137440" y="551738"/>
                  </a:lnTo>
                  <a:lnTo>
                    <a:pt x="0" y="551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58"/>
            <p:cNvSpPr/>
            <p:nvPr/>
          </p:nvSpPr>
          <p:spPr>
            <a:xfrm>
              <a:off x="5335964" y="4906450"/>
              <a:ext cx="308490" cy="551739"/>
            </a:xfrm>
            <a:custGeom>
              <a:rect b="b" l="l" r="r" t="t"/>
              <a:pathLst>
                <a:path extrusionOk="0" h="551739" w="308490">
                  <a:moveTo>
                    <a:pt x="222860" y="0"/>
                  </a:moveTo>
                  <a:lnTo>
                    <a:pt x="308490" y="0"/>
                  </a:lnTo>
                  <a:lnTo>
                    <a:pt x="308490" y="141952"/>
                  </a:lnTo>
                  <a:lnTo>
                    <a:pt x="304305" y="131915"/>
                  </a:lnTo>
                  <a:lnTo>
                    <a:pt x="223253" y="346367"/>
                  </a:lnTo>
                  <a:lnTo>
                    <a:pt x="308490" y="346367"/>
                  </a:lnTo>
                  <a:lnTo>
                    <a:pt x="308490" y="442735"/>
                  </a:lnTo>
                  <a:lnTo>
                    <a:pt x="186830" y="442735"/>
                  </a:lnTo>
                  <a:lnTo>
                    <a:pt x="145644" y="551739"/>
                  </a:lnTo>
                  <a:lnTo>
                    <a:pt x="0" y="551739"/>
                  </a:lnTo>
                  <a:lnTo>
                    <a:pt x="2228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8"/>
            <p:cNvSpPr/>
            <p:nvPr/>
          </p:nvSpPr>
          <p:spPr>
            <a:xfrm>
              <a:off x="5644453" y="4906450"/>
              <a:ext cx="318674" cy="551739"/>
            </a:xfrm>
            <a:custGeom>
              <a:rect b="b" l="l" r="r" t="t"/>
              <a:pathLst>
                <a:path extrusionOk="0" h="551739" w="318674">
                  <a:moveTo>
                    <a:pt x="0" y="0"/>
                  </a:moveTo>
                  <a:lnTo>
                    <a:pt x="73616" y="0"/>
                  </a:lnTo>
                  <a:lnTo>
                    <a:pt x="318674" y="551739"/>
                  </a:lnTo>
                  <a:lnTo>
                    <a:pt x="170885" y="551739"/>
                  </a:lnTo>
                  <a:lnTo>
                    <a:pt x="125419" y="442735"/>
                  </a:lnTo>
                  <a:lnTo>
                    <a:pt x="0" y="442735"/>
                  </a:lnTo>
                  <a:lnTo>
                    <a:pt x="0" y="346367"/>
                  </a:lnTo>
                  <a:lnTo>
                    <a:pt x="85236" y="346367"/>
                  </a:lnTo>
                  <a:lnTo>
                    <a:pt x="0" y="141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8"/>
            <p:cNvSpPr/>
            <p:nvPr/>
          </p:nvSpPr>
          <p:spPr>
            <a:xfrm>
              <a:off x="668423" y="3937018"/>
              <a:ext cx="570548" cy="600291"/>
            </a:xfrm>
            <a:custGeom>
              <a:rect b="b" l="l" r="r" t="t"/>
              <a:pathLst>
                <a:path extrusionOk="0" h="600291" w="570548">
                  <a:moveTo>
                    <a:pt x="351879" y="0"/>
                  </a:moveTo>
                  <a:cubicBezTo>
                    <a:pt x="435381" y="0"/>
                    <a:pt x="506032" y="17171"/>
                    <a:pt x="563842" y="51537"/>
                  </a:cubicBezTo>
                  <a:lnTo>
                    <a:pt x="563842" y="181801"/>
                  </a:lnTo>
                  <a:cubicBezTo>
                    <a:pt x="492900" y="141872"/>
                    <a:pt x="425742" y="121907"/>
                    <a:pt x="362344" y="121907"/>
                  </a:cubicBezTo>
                  <a:cubicBezTo>
                    <a:pt x="300063" y="121907"/>
                    <a:pt x="249161" y="138595"/>
                    <a:pt x="209652" y="171971"/>
                  </a:cubicBezTo>
                  <a:cubicBezTo>
                    <a:pt x="170142" y="205334"/>
                    <a:pt x="150381" y="247853"/>
                    <a:pt x="150381" y="299517"/>
                  </a:cubicBezTo>
                  <a:cubicBezTo>
                    <a:pt x="150381" y="351460"/>
                    <a:pt x="169863" y="394335"/>
                    <a:pt x="208813" y="428117"/>
                  </a:cubicBezTo>
                  <a:cubicBezTo>
                    <a:pt x="247777" y="461925"/>
                    <a:pt x="297688" y="478803"/>
                    <a:pt x="358585" y="478803"/>
                  </a:cubicBezTo>
                  <a:cubicBezTo>
                    <a:pt x="388734" y="478803"/>
                    <a:pt x="417779" y="474828"/>
                    <a:pt x="445707" y="466865"/>
                  </a:cubicBezTo>
                  <a:cubicBezTo>
                    <a:pt x="473634" y="458915"/>
                    <a:pt x="515252" y="441376"/>
                    <a:pt x="570548" y="414300"/>
                  </a:cubicBezTo>
                  <a:lnTo>
                    <a:pt x="570548" y="542062"/>
                  </a:lnTo>
                  <a:cubicBezTo>
                    <a:pt x="497370" y="580886"/>
                    <a:pt x="420713" y="600291"/>
                    <a:pt x="340563" y="600291"/>
                  </a:cubicBezTo>
                  <a:cubicBezTo>
                    <a:pt x="236677" y="600291"/>
                    <a:pt x="153950" y="571602"/>
                    <a:pt x="92354" y="514210"/>
                  </a:cubicBezTo>
                  <a:cubicBezTo>
                    <a:pt x="30785" y="456819"/>
                    <a:pt x="0" y="386093"/>
                    <a:pt x="0" y="302032"/>
                  </a:cubicBezTo>
                  <a:cubicBezTo>
                    <a:pt x="0" y="217970"/>
                    <a:pt x="32461" y="146609"/>
                    <a:pt x="97384" y="87973"/>
                  </a:cubicBezTo>
                  <a:cubicBezTo>
                    <a:pt x="162319" y="29325"/>
                    <a:pt x="247155" y="0"/>
                    <a:pt x="3518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8"/>
            <p:cNvSpPr/>
            <p:nvPr/>
          </p:nvSpPr>
          <p:spPr>
            <a:xfrm>
              <a:off x="1329882" y="3937056"/>
              <a:ext cx="335121" cy="600226"/>
            </a:xfrm>
            <a:custGeom>
              <a:rect b="b" l="l" r="r" t="t"/>
              <a:pathLst>
                <a:path extrusionOk="0" h="600226" w="335121">
                  <a:moveTo>
                    <a:pt x="335121" y="0"/>
                  </a:moveTo>
                  <a:lnTo>
                    <a:pt x="335121" y="121894"/>
                  </a:lnTo>
                  <a:lnTo>
                    <a:pt x="295882" y="124926"/>
                  </a:lnTo>
                  <a:cubicBezTo>
                    <a:pt x="258258" y="131054"/>
                    <a:pt x="226724" y="146373"/>
                    <a:pt x="201282" y="170871"/>
                  </a:cubicBezTo>
                  <a:cubicBezTo>
                    <a:pt x="167348" y="203561"/>
                    <a:pt x="150381" y="246703"/>
                    <a:pt x="150381" y="300322"/>
                  </a:cubicBezTo>
                  <a:cubicBezTo>
                    <a:pt x="150381" y="353662"/>
                    <a:pt x="167348" y="396728"/>
                    <a:pt x="201282" y="429545"/>
                  </a:cubicBezTo>
                  <a:cubicBezTo>
                    <a:pt x="226724" y="454158"/>
                    <a:pt x="258258" y="469540"/>
                    <a:pt x="295882" y="475693"/>
                  </a:cubicBezTo>
                  <a:lnTo>
                    <a:pt x="335121" y="478738"/>
                  </a:lnTo>
                  <a:lnTo>
                    <a:pt x="335121" y="600226"/>
                  </a:lnTo>
                  <a:lnTo>
                    <a:pt x="264630" y="594708"/>
                  </a:lnTo>
                  <a:cubicBezTo>
                    <a:pt x="197183" y="583606"/>
                    <a:pt x="140109" y="555853"/>
                    <a:pt x="93408" y="511447"/>
                  </a:cubicBezTo>
                  <a:cubicBezTo>
                    <a:pt x="31128" y="452252"/>
                    <a:pt x="0" y="381856"/>
                    <a:pt x="0" y="300322"/>
                  </a:cubicBezTo>
                  <a:cubicBezTo>
                    <a:pt x="0" y="220160"/>
                    <a:pt x="30912" y="150069"/>
                    <a:pt x="92773" y="90023"/>
                  </a:cubicBezTo>
                  <a:cubicBezTo>
                    <a:pt x="139170" y="44989"/>
                    <a:pt x="196282" y="16850"/>
                    <a:pt x="264120" y="5595"/>
                  </a:cubicBezTo>
                  <a:lnTo>
                    <a:pt x="335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8"/>
            <p:cNvSpPr/>
            <p:nvPr/>
          </p:nvSpPr>
          <p:spPr>
            <a:xfrm>
              <a:off x="1665003" y="3937023"/>
              <a:ext cx="335121" cy="600291"/>
            </a:xfrm>
            <a:custGeom>
              <a:rect b="b" l="l" r="r" t="t"/>
              <a:pathLst>
                <a:path extrusionOk="0" h="600291" w="335121">
                  <a:moveTo>
                    <a:pt x="413" y="0"/>
                  </a:moveTo>
                  <a:cubicBezTo>
                    <a:pt x="100120" y="0"/>
                    <a:pt x="180816" y="30099"/>
                    <a:pt x="242538" y="90272"/>
                  </a:cubicBezTo>
                  <a:cubicBezTo>
                    <a:pt x="304260" y="150444"/>
                    <a:pt x="335121" y="220485"/>
                    <a:pt x="335121" y="300355"/>
                  </a:cubicBezTo>
                  <a:cubicBezTo>
                    <a:pt x="335121" y="381343"/>
                    <a:pt x="303841" y="451574"/>
                    <a:pt x="241294" y="511061"/>
                  </a:cubicBezTo>
                  <a:cubicBezTo>
                    <a:pt x="178721" y="570535"/>
                    <a:pt x="98431" y="600291"/>
                    <a:pt x="413" y="600291"/>
                  </a:cubicBezTo>
                  <a:lnTo>
                    <a:pt x="0" y="600259"/>
                  </a:lnTo>
                  <a:lnTo>
                    <a:pt x="0" y="478770"/>
                  </a:lnTo>
                  <a:lnTo>
                    <a:pt x="413" y="478803"/>
                  </a:lnTo>
                  <a:cubicBezTo>
                    <a:pt x="55709" y="478803"/>
                    <a:pt x="100260" y="462394"/>
                    <a:pt x="134055" y="429577"/>
                  </a:cubicBezTo>
                  <a:cubicBezTo>
                    <a:pt x="167837" y="396761"/>
                    <a:pt x="184740" y="353695"/>
                    <a:pt x="184740" y="300355"/>
                  </a:cubicBezTo>
                  <a:cubicBezTo>
                    <a:pt x="184740" y="246735"/>
                    <a:pt x="167837" y="203593"/>
                    <a:pt x="134055" y="170904"/>
                  </a:cubicBezTo>
                  <a:cubicBezTo>
                    <a:pt x="100260" y="138239"/>
                    <a:pt x="55709" y="121895"/>
                    <a:pt x="413" y="121895"/>
                  </a:cubicBezTo>
                  <a:lnTo>
                    <a:pt x="0" y="121926"/>
                  </a:lnTo>
                  <a:lnTo>
                    <a:pt x="0" y="33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8"/>
            <p:cNvSpPr/>
            <p:nvPr/>
          </p:nvSpPr>
          <p:spPr>
            <a:xfrm>
              <a:off x="2105682" y="3944543"/>
              <a:ext cx="629615" cy="585229"/>
            </a:xfrm>
            <a:custGeom>
              <a:rect b="b" l="l" r="r" t="t"/>
              <a:pathLst>
                <a:path extrusionOk="0" h="585229" w="629615">
                  <a:moveTo>
                    <a:pt x="0" y="0"/>
                  </a:moveTo>
                  <a:lnTo>
                    <a:pt x="126581" y="0"/>
                  </a:lnTo>
                  <a:lnTo>
                    <a:pt x="314808" y="217005"/>
                  </a:lnTo>
                  <a:lnTo>
                    <a:pt x="502895" y="0"/>
                  </a:lnTo>
                  <a:lnTo>
                    <a:pt x="629615" y="0"/>
                  </a:lnTo>
                  <a:lnTo>
                    <a:pt x="629615" y="585229"/>
                  </a:lnTo>
                  <a:lnTo>
                    <a:pt x="483832" y="585229"/>
                  </a:lnTo>
                  <a:lnTo>
                    <a:pt x="483832" y="219939"/>
                  </a:lnTo>
                  <a:lnTo>
                    <a:pt x="325742" y="403416"/>
                  </a:lnTo>
                  <a:lnTo>
                    <a:pt x="303847" y="403416"/>
                  </a:lnTo>
                  <a:lnTo>
                    <a:pt x="145783" y="219939"/>
                  </a:lnTo>
                  <a:lnTo>
                    <a:pt x="145783" y="585229"/>
                  </a:lnTo>
                  <a:lnTo>
                    <a:pt x="0" y="585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8"/>
            <p:cNvSpPr/>
            <p:nvPr/>
          </p:nvSpPr>
          <p:spPr>
            <a:xfrm>
              <a:off x="2869772" y="3944549"/>
              <a:ext cx="145783" cy="585216"/>
            </a:xfrm>
            <a:custGeom>
              <a:rect b="b" l="l" r="r" t="t"/>
              <a:pathLst>
                <a:path extrusionOk="0" h="585216" w="145783">
                  <a:moveTo>
                    <a:pt x="0" y="0"/>
                  </a:moveTo>
                  <a:lnTo>
                    <a:pt x="145783" y="0"/>
                  </a:lnTo>
                  <a:lnTo>
                    <a:pt x="145783" y="585216"/>
                  </a:lnTo>
                  <a:lnTo>
                    <a:pt x="0" y="585216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8"/>
            <p:cNvSpPr/>
            <p:nvPr/>
          </p:nvSpPr>
          <p:spPr>
            <a:xfrm>
              <a:off x="3126142" y="3937018"/>
              <a:ext cx="447815" cy="600291"/>
            </a:xfrm>
            <a:custGeom>
              <a:rect b="b" l="l" r="r" t="t"/>
              <a:pathLst>
                <a:path extrusionOk="0" h="600291" w="447815">
                  <a:moveTo>
                    <a:pt x="223291" y="0"/>
                  </a:moveTo>
                  <a:cubicBezTo>
                    <a:pt x="285839" y="0"/>
                    <a:pt x="351879" y="15075"/>
                    <a:pt x="421424" y="45238"/>
                  </a:cubicBezTo>
                  <a:lnTo>
                    <a:pt x="421424" y="159588"/>
                  </a:lnTo>
                  <a:cubicBezTo>
                    <a:pt x="343789" y="124689"/>
                    <a:pt x="281927" y="107239"/>
                    <a:pt x="235852" y="107239"/>
                  </a:cubicBezTo>
                  <a:cubicBezTo>
                    <a:pt x="209601" y="107239"/>
                    <a:pt x="188722" y="111646"/>
                    <a:pt x="173228" y="120434"/>
                  </a:cubicBezTo>
                  <a:cubicBezTo>
                    <a:pt x="157721" y="129236"/>
                    <a:pt x="149975" y="140894"/>
                    <a:pt x="149975" y="155410"/>
                  </a:cubicBezTo>
                  <a:cubicBezTo>
                    <a:pt x="149975" y="166573"/>
                    <a:pt x="155563" y="177203"/>
                    <a:pt x="166726" y="187249"/>
                  </a:cubicBezTo>
                  <a:cubicBezTo>
                    <a:pt x="177889" y="197295"/>
                    <a:pt x="205131" y="210300"/>
                    <a:pt x="248412" y="226213"/>
                  </a:cubicBezTo>
                  <a:cubicBezTo>
                    <a:pt x="291694" y="242126"/>
                    <a:pt x="326339" y="256934"/>
                    <a:pt x="352298" y="270599"/>
                  </a:cubicBezTo>
                  <a:cubicBezTo>
                    <a:pt x="378282" y="284290"/>
                    <a:pt x="400698" y="303568"/>
                    <a:pt x="419532" y="328422"/>
                  </a:cubicBezTo>
                  <a:cubicBezTo>
                    <a:pt x="438391" y="353289"/>
                    <a:pt x="447815" y="384696"/>
                    <a:pt x="447815" y="422669"/>
                  </a:cubicBezTo>
                  <a:cubicBezTo>
                    <a:pt x="447815" y="476860"/>
                    <a:pt x="427215" y="520002"/>
                    <a:pt x="386030" y="552107"/>
                  </a:cubicBezTo>
                  <a:cubicBezTo>
                    <a:pt x="344831" y="584238"/>
                    <a:pt x="290576" y="600291"/>
                    <a:pt x="223291" y="600291"/>
                  </a:cubicBezTo>
                  <a:cubicBezTo>
                    <a:pt x="150660" y="600291"/>
                    <a:pt x="80290" y="581432"/>
                    <a:pt x="12154" y="543738"/>
                  </a:cubicBezTo>
                  <a:lnTo>
                    <a:pt x="12154" y="417640"/>
                  </a:lnTo>
                  <a:cubicBezTo>
                    <a:pt x="51245" y="443903"/>
                    <a:pt x="85890" y="463030"/>
                    <a:pt x="116040" y="475031"/>
                  </a:cubicBezTo>
                  <a:cubicBezTo>
                    <a:pt x="146203" y="487045"/>
                    <a:pt x="178181" y="493052"/>
                    <a:pt x="211976" y="493052"/>
                  </a:cubicBezTo>
                  <a:cubicBezTo>
                    <a:pt x="269227" y="493052"/>
                    <a:pt x="297853" y="475056"/>
                    <a:pt x="297853" y="439039"/>
                  </a:cubicBezTo>
                  <a:cubicBezTo>
                    <a:pt x="297853" y="426771"/>
                    <a:pt x="292113" y="415189"/>
                    <a:pt x="280657" y="404305"/>
                  </a:cubicBezTo>
                  <a:cubicBezTo>
                    <a:pt x="269202" y="393408"/>
                    <a:pt x="241618" y="380149"/>
                    <a:pt x="197904" y="364516"/>
                  </a:cubicBezTo>
                  <a:cubicBezTo>
                    <a:pt x="154204" y="348907"/>
                    <a:pt x="119571" y="334366"/>
                    <a:pt x="94018" y="320967"/>
                  </a:cubicBezTo>
                  <a:cubicBezTo>
                    <a:pt x="68479" y="307556"/>
                    <a:pt x="46419" y="288430"/>
                    <a:pt x="27864" y="263551"/>
                  </a:cubicBezTo>
                  <a:cubicBezTo>
                    <a:pt x="9284" y="238697"/>
                    <a:pt x="0" y="206858"/>
                    <a:pt x="0" y="168021"/>
                  </a:cubicBezTo>
                  <a:cubicBezTo>
                    <a:pt x="0" y="117729"/>
                    <a:pt x="20244" y="77165"/>
                    <a:pt x="60744" y="46305"/>
                  </a:cubicBezTo>
                  <a:cubicBezTo>
                    <a:pt x="101232" y="15443"/>
                    <a:pt x="155423" y="0"/>
                    <a:pt x="223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8"/>
            <p:cNvSpPr/>
            <p:nvPr/>
          </p:nvSpPr>
          <p:spPr>
            <a:xfrm>
              <a:off x="3673657" y="3944549"/>
              <a:ext cx="145783" cy="585216"/>
            </a:xfrm>
            <a:custGeom>
              <a:rect b="b" l="l" r="r" t="t"/>
              <a:pathLst>
                <a:path extrusionOk="0" h="585216" w="145783">
                  <a:moveTo>
                    <a:pt x="0" y="0"/>
                  </a:moveTo>
                  <a:lnTo>
                    <a:pt x="145783" y="0"/>
                  </a:lnTo>
                  <a:lnTo>
                    <a:pt x="145783" y="585216"/>
                  </a:lnTo>
                  <a:lnTo>
                    <a:pt x="0" y="585216"/>
                  </a:ln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8"/>
            <p:cNvSpPr/>
            <p:nvPr/>
          </p:nvSpPr>
          <p:spPr>
            <a:xfrm>
              <a:off x="3929200" y="3937054"/>
              <a:ext cx="335121" cy="600226"/>
            </a:xfrm>
            <a:custGeom>
              <a:rect b="b" l="l" r="r" t="t"/>
              <a:pathLst>
                <a:path extrusionOk="0" h="600226" w="335121">
                  <a:moveTo>
                    <a:pt x="335121" y="0"/>
                  </a:moveTo>
                  <a:lnTo>
                    <a:pt x="335121" y="121894"/>
                  </a:lnTo>
                  <a:lnTo>
                    <a:pt x="295882" y="124926"/>
                  </a:lnTo>
                  <a:cubicBezTo>
                    <a:pt x="258258" y="131054"/>
                    <a:pt x="226723" y="146373"/>
                    <a:pt x="201282" y="170871"/>
                  </a:cubicBezTo>
                  <a:cubicBezTo>
                    <a:pt x="167348" y="203561"/>
                    <a:pt x="150381" y="246703"/>
                    <a:pt x="150381" y="300322"/>
                  </a:cubicBezTo>
                  <a:cubicBezTo>
                    <a:pt x="150381" y="353662"/>
                    <a:pt x="167348" y="396741"/>
                    <a:pt x="201282" y="429545"/>
                  </a:cubicBezTo>
                  <a:cubicBezTo>
                    <a:pt x="226723" y="454158"/>
                    <a:pt x="258258" y="469540"/>
                    <a:pt x="295882" y="475693"/>
                  </a:cubicBezTo>
                  <a:lnTo>
                    <a:pt x="335121" y="478738"/>
                  </a:lnTo>
                  <a:lnTo>
                    <a:pt x="335121" y="600226"/>
                  </a:lnTo>
                  <a:lnTo>
                    <a:pt x="264635" y="594707"/>
                  </a:lnTo>
                  <a:cubicBezTo>
                    <a:pt x="197190" y="583606"/>
                    <a:pt x="140110" y="555853"/>
                    <a:pt x="93408" y="511447"/>
                  </a:cubicBezTo>
                  <a:cubicBezTo>
                    <a:pt x="31128" y="452252"/>
                    <a:pt x="0" y="381856"/>
                    <a:pt x="0" y="300322"/>
                  </a:cubicBezTo>
                  <a:cubicBezTo>
                    <a:pt x="0" y="220160"/>
                    <a:pt x="30912" y="150068"/>
                    <a:pt x="92786" y="90023"/>
                  </a:cubicBezTo>
                  <a:cubicBezTo>
                    <a:pt x="139173" y="44989"/>
                    <a:pt x="196283" y="16850"/>
                    <a:pt x="264120" y="5595"/>
                  </a:cubicBezTo>
                  <a:lnTo>
                    <a:pt x="335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8"/>
            <p:cNvSpPr/>
            <p:nvPr/>
          </p:nvSpPr>
          <p:spPr>
            <a:xfrm>
              <a:off x="4196459" y="3762752"/>
              <a:ext cx="67862" cy="125247"/>
            </a:xfrm>
            <a:custGeom>
              <a:rect b="b" l="l" r="r" t="t"/>
              <a:pathLst>
                <a:path extrusionOk="0" h="125247" w="67862">
                  <a:moveTo>
                    <a:pt x="63678" y="0"/>
                  </a:moveTo>
                  <a:lnTo>
                    <a:pt x="67862" y="0"/>
                  </a:lnTo>
                  <a:lnTo>
                    <a:pt x="67862" y="121546"/>
                  </a:lnTo>
                  <a:lnTo>
                    <a:pt x="63678" y="125247"/>
                  </a:lnTo>
                  <a:lnTo>
                    <a:pt x="0" y="125247"/>
                  </a:lnTo>
                  <a:lnTo>
                    <a:pt x="636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8"/>
            <p:cNvSpPr/>
            <p:nvPr/>
          </p:nvSpPr>
          <p:spPr>
            <a:xfrm>
              <a:off x="4264321" y="3937022"/>
              <a:ext cx="335121" cy="600291"/>
            </a:xfrm>
            <a:custGeom>
              <a:rect b="b" l="l" r="r" t="t"/>
              <a:pathLst>
                <a:path extrusionOk="0" h="600291" w="335121">
                  <a:moveTo>
                    <a:pt x="413" y="0"/>
                  </a:moveTo>
                  <a:cubicBezTo>
                    <a:pt x="100121" y="0"/>
                    <a:pt x="180816" y="30099"/>
                    <a:pt x="242538" y="90271"/>
                  </a:cubicBezTo>
                  <a:cubicBezTo>
                    <a:pt x="304261" y="150444"/>
                    <a:pt x="335121" y="220485"/>
                    <a:pt x="335121" y="300355"/>
                  </a:cubicBezTo>
                  <a:cubicBezTo>
                    <a:pt x="335121" y="381355"/>
                    <a:pt x="303841" y="451574"/>
                    <a:pt x="241294" y="511061"/>
                  </a:cubicBezTo>
                  <a:cubicBezTo>
                    <a:pt x="178721" y="570547"/>
                    <a:pt x="98432" y="600291"/>
                    <a:pt x="413" y="600291"/>
                  </a:cubicBezTo>
                  <a:lnTo>
                    <a:pt x="0" y="600258"/>
                  </a:lnTo>
                  <a:lnTo>
                    <a:pt x="0" y="478770"/>
                  </a:lnTo>
                  <a:lnTo>
                    <a:pt x="413" y="478803"/>
                  </a:lnTo>
                  <a:cubicBezTo>
                    <a:pt x="55709" y="478803"/>
                    <a:pt x="100260" y="462394"/>
                    <a:pt x="134055" y="429577"/>
                  </a:cubicBezTo>
                  <a:cubicBezTo>
                    <a:pt x="167837" y="396773"/>
                    <a:pt x="184741" y="353695"/>
                    <a:pt x="184741" y="300355"/>
                  </a:cubicBezTo>
                  <a:cubicBezTo>
                    <a:pt x="184741" y="246735"/>
                    <a:pt x="167837" y="203593"/>
                    <a:pt x="134055" y="170904"/>
                  </a:cubicBezTo>
                  <a:cubicBezTo>
                    <a:pt x="100260" y="138239"/>
                    <a:pt x="55709" y="121895"/>
                    <a:pt x="413" y="121895"/>
                  </a:cubicBezTo>
                  <a:lnTo>
                    <a:pt x="0" y="121926"/>
                  </a:lnTo>
                  <a:lnTo>
                    <a:pt x="0" y="33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8"/>
            <p:cNvSpPr/>
            <p:nvPr/>
          </p:nvSpPr>
          <p:spPr>
            <a:xfrm>
              <a:off x="4264321" y="3762752"/>
              <a:ext cx="137395" cy="121546"/>
            </a:xfrm>
            <a:custGeom>
              <a:rect b="b" l="l" r="r" t="t"/>
              <a:pathLst>
                <a:path extrusionOk="0" h="121546" w="137395">
                  <a:moveTo>
                    <a:pt x="0" y="0"/>
                  </a:moveTo>
                  <a:lnTo>
                    <a:pt x="137395" y="0"/>
                  </a:lnTo>
                  <a:lnTo>
                    <a:pt x="0" y="121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8"/>
            <p:cNvSpPr/>
            <p:nvPr/>
          </p:nvSpPr>
          <p:spPr>
            <a:xfrm>
              <a:off x="4705837" y="3944549"/>
              <a:ext cx="591922" cy="585216"/>
            </a:xfrm>
            <a:custGeom>
              <a:rect b="b" l="l" r="r" t="t"/>
              <a:pathLst>
                <a:path extrusionOk="0" h="585216" w="591922">
                  <a:moveTo>
                    <a:pt x="0" y="0"/>
                  </a:moveTo>
                  <a:lnTo>
                    <a:pt x="133680" y="0"/>
                  </a:lnTo>
                  <a:lnTo>
                    <a:pt x="446138" y="357759"/>
                  </a:lnTo>
                  <a:lnTo>
                    <a:pt x="446138" y="0"/>
                  </a:lnTo>
                  <a:lnTo>
                    <a:pt x="591922" y="0"/>
                  </a:lnTo>
                  <a:lnTo>
                    <a:pt x="591922" y="585216"/>
                  </a:lnTo>
                  <a:lnTo>
                    <a:pt x="468808" y="585216"/>
                  </a:lnTo>
                  <a:lnTo>
                    <a:pt x="145783" y="210299"/>
                  </a:lnTo>
                  <a:lnTo>
                    <a:pt x="145783" y="585216"/>
                  </a:lnTo>
                  <a:lnTo>
                    <a:pt x="0" y="585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58"/>
            <p:cNvSpPr/>
            <p:nvPr/>
          </p:nvSpPr>
          <p:spPr>
            <a:xfrm>
              <a:off x="1722170" y="1360292"/>
              <a:ext cx="1046150" cy="949706"/>
            </a:xfrm>
            <a:custGeom>
              <a:rect b="b" l="l" r="r" t="t"/>
              <a:pathLst>
                <a:path extrusionOk="0" h="949706" w="1046150">
                  <a:moveTo>
                    <a:pt x="1046150" y="0"/>
                  </a:moveTo>
                  <a:lnTo>
                    <a:pt x="1046150" y="246151"/>
                  </a:lnTo>
                  <a:cubicBezTo>
                    <a:pt x="842226" y="246151"/>
                    <a:pt x="676923" y="342583"/>
                    <a:pt x="676923" y="461543"/>
                  </a:cubicBezTo>
                  <a:cubicBezTo>
                    <a:pt x="676923" y="580492"/>
                    <a:pt x="842226" y="676923"/>
                    <a:pt x="1046150" y="676923"/>
                  </a:cubicBezTo>
                  <a:lnTo>
                    <a:pt x="1046150" y="949706"/>
                  </a:lnTo>
                  <a:cubicBezTo>
                    <a:pt x="468376" y="949706"/>
                    <a:pt x="0" y="737108"/>
                    <a:pt x="0" y="474853"/>
                  </a:cubicBezTo>
                  <a:cubicBezTo>
                    <a:pt x="0" y="212598"/>
                    <a:pt x="468376" y="0"/>
                    <a:pt x="1046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58"/>
            <p:cNvSpPr/>
            <p:nvPr/>
          </p:nvSpPr>
          <p:spPr>
            <a:xfrm>
              <a:off x="2768320" y="1360292"/>
              <a:ext cx="1046150" cy="949706"/>
            </a:xfrm>
            <a:custGeom>
              <a:rect b="b" l="l" r="r" t="t"/>
              <a:pathLst>
                <a:path extrusionOk="0" h="949706" w="1046150">
                  <a:moveTo>
                    <a:pt x="0" y="0"/>
                  </a:moveTo>
                  <a:cubicBezTo>
                    <a:pt x="577774" y="0"/>
                    <a:pt x="1046150" y="212598"/>
                    <a:pt x="1046150" y="474853"/>
                  </a:cubicBezTo>
                  <a:cubicBezTo>
                    <a:pt x="1046150" y="737108"/>
                    <a:pt x="577774" y="949706"/>
                    <a:pt x="0" y="949706"/>
                  </a:cubicBezTo>
                  <a:lnTo>
                    <a:pt x="0" y="676923"/>
                  </a:lnTo>
                  <a:cubicBezTo>
                    <a:pt x="203924" y="676923"/>
                    <a:pt x="369227" y="580492"/>
                    <a:pt x="369227" y="461543"/>
                  </a:cubicBezTo>
                  <a:cubicBezTo>
                    <a:pt x="369227" y="342583"/>
                    <a:pt x="203924" y="246151"/>
                    <a:pt x="0" y="2461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68600" lIns="137225" spcFirstLastPara="1" rIns="137225" wrap="square" tIns="68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7" name="Google Shape;39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6725" y="4383796"/>
            <a:ext cx="739187" cy="73918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98" name="Google Shape;398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61249" y="4490057"/>
            <a:ext cx="617802" cy="53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4397066"/>
            <a:ext cx="3983634" cy="70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9153" y="4470948"/>
            <a:ext cx="664126" cy="6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74347" y="4504925"/>
            <a:ext cx="862529" cy="54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89399" y="4501137"/>
            <a:ext cx="563420" cy="5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8"/>
          <p:cNvPicPr preferRelativeResize="0"/>
          <p:nvPr/>
        </p:nvPicPr>
        <p:blipFill rotWithShape="1">
          <a:blip r:embed="rId11">
            <a:alphaModFix/>
          </a:blip>
          <a:srcRect b="0" l="67314" r="0" t="0"/>
          <a:stretch/>
        </p:blipFill>
        <p:spPr>
          <a:xfrm>
            <a:off x="2865801" y="4502314"/>
            <a:ext cx="904879" cy="532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4" name="Google Shape;404;p58"/>
          <p:cNvCxnSpPr/>
          <p:nvPr/>
        </p:nvCxnSpPr>
        <p:spPr>
          <a:xfrm>
            <a:off x="-11912" y="4383796"/>
            <a:ext cx="4047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5" name="Google Shape;405;p58"/>
          <p:cNvCxnSpPr/>
          <p:nvPr/>
        </p:nvCxnSpPr>
        <p:spPr>
          <a:xfrm>
            <a:off x="-10694" y="4385012"/>
            <a:ext cx="4047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6" name="Google Shape;406;p58"/>
          <p:cNvCxnSpPr/>
          <p:nvPr/>
        </p:nvCxnSpPr>
        <p:spPr>
          <a:xfrm>
            <a:off x="-54712" y="4392350"/>
            <a:ext cx="4047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7" name="Google Shape;407;p58"/>
          <p:cNvCxnSpPr/>
          <p:nvPr/>
        </p:nvCxnSpPr>
        <p:spPr>
          <a:xfrm>
            <a:off x="-25369" y="4399691"/>
            <a:ext cx="4047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1">
  <p:cSld name="3_1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9"/>
          <p:cNvPicPr preferRelativeResize="0"/>
          <p:nvPr/>
        </p:nvPicPr>
        <p:blipFill rotWithShape="1">
          <a:blip r:embed="rId2">
            <a:alphaModFix/>
          </a:blip>
          <a:srcRect b="1776" l="1243" r="38083" t="77475"/>
          <a:stretch/>
        </p:blipFill>
        <p:spPr>
          <a:xfrm>
            <a:off x="-1" y="4755176"/>
            <a:ext cx="9144000" cy="388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9"/>
          <p:cNvSpPr txBox="1"/>
          <p:nvPr>
            <p:ph idx="1" type="body"/>
          </p:nvPr>
        </p:nvSpPr>
        <p:spPr>
          <a:xfrm>
            <a:off x="324020" y="813810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11" name="Google Shape;411;p59"/>
          <p:cNvSpPr txBox="1"/>
          <p:nvPr>
            <p:ph type="title"/>
          </p:nvPr>
        </p:nvSpPr>
        <p:spPr>
          <a:xfrm>
            <a:off x="360115" y="64325"/>
            <a:ext cx="6492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12" name="Google Shape;412;p59"/>
          <p:cNvSpPr/>
          <p:nvPr/>
        </p:nvSpPr>
        <p:spPr>
          <a:xfrm rot="10800000">
            <a:off x="360282" y="532571"/>
            <a:ext cx="1817400" cy="7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48750" lIns="48750" spcFirstLastPara="1" rIns="48750" wrap="square" tIns="48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1"/>
          <p:cNvSpPr/>
          <p:nvPr/>
        </p:nvSpPr>
        <p:spPr>
          <a:xfrm>
            <a:off x="0" y="1393200"/>
            <a:ext cx="9144000" cy="375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61"/>
          <p:cNvSpPr txBox="1"/>
          <p:nvPr>
            <p:ph type="ctrTitle"/>
          </p:nvPr>
        </p:nvSpPr>
        <p:spPr>
          <a:xfrm>
            <a:off x="1025999" y="2092500"/>
            <a:ext cx="51576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  <a:defRPr sz="3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4" name="Google Shape;424;p61"/>
          <p:cNvSpPr txBox="1"/>
          <p:nvPr>
            <p:ph idx="1" type="subTitle"/>
          </p:nvPr>
        </p:nvSpPr>
        <p:spPr>
          <a:xfrm>
            <a:off x="1025999" y="3447900"/>
            <a:ext cx="5157600" cy="6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 sz="1400">
                <a:solidFill>
                  <a:schemeClr val="lt1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descr="Logo&#10;&#10;Description automatically generated" id="425" name="Google Shape;425;p61"/>
          <p:cNvSpPr/>
          <p:nvPr/>
        </p:nvSpPr>
        <p:spPr>
          <a:xfrm>
            <a:off x="1026000" y="432000"/>
            <a:ext cx="2227500" cy="629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2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8" name="Google Shape;428;p62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9" name="Google Shape;429;p62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0" name="Google Shape;430;p62"/>
          <p:cNvSpPr txBox="1"/>
          <p:nvPr>
            <p:ph idx="1" type="body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31" name="Google Shape;431;p62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2" name="Google Shape;432;p62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5" name="Google Shape;435;p63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6" name="Google Shape;436;p63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7" name="Google Shape;437;p6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8" name="Google Shape;438;p63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4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1" name="Google Shape;441;p64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2" name="Google Shape;442;p64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3" name="Google Shape;443;p6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64"/>
          <p:cNvSpPr/>
          <p:nvPr>
            <p:ph idx="2" type="pic"/>
          </p:nvPr>
        </p:nvSpPr>
        <p:spPr>
          <a:xfrm>
            <a:off x="540544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45" name="Google Shape;445;p64"/>
          <p:cNvSpPr txBox="1"/>
          <p:nvPr>
            <p:ph idx="1" type="body"/>
          </p:nvPr>
        </p:nvSpPr>
        <p:spPr>
          <a:xfrm>
            <a:off x="540544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6" name="Google Shape;446;p64"/>
          <p:cNvSpPr/>
          <p:nvPr>
            <p:ph idx="3" type="pic"/>
          </p:nvPr>
        </p:nvSpPr>
        <p:spPr>
          <a:xfrm>
            <a:off x="4625166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47" name="Google Shape;447;p64"/>
          <p:cNvSpPr txBox="1"/>
          <p:nvPr>
            <p:ph idx="4" type="body"/>
          </p:nvPr>
        </p:nvSpPr>
        <p:spPr>
          <a:xfrm>
            <a:off x="4625166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5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0" name="Google Shape;450;p65"/>
          <p:cNvSpPr txBox="1"/>
          <p:nvPr>
            <p:ph idx="1" type="body"/>
          </p:nvPr>
        </p:nvSpPr>
        <p:spPr>
          <a:xfrm>
            <a:off x="540542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1" name="Google Shape;451;p65"/>
          <p:cNvSpPr txBox="1"/>
          <p:nvPr>
            <p:ph idx="2" type="body"/>
          </p:nvPr>
        </p:nvSpPr>
        <p:spPr>
          <a:xfrm>
            <a:off x="4572000" y="972741"/>
            <a:ext cx="3546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52" name="Google Shape;452;p6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3" name="Google Shape;453;p6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4" name="Google Shape;454;p6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Image">
  <p:cSld name="Content and Imag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540545" y="972741"/>
            <a:ext cx="41391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540545" y="541735"/>
            <a:ext cx="4139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7"/>
          <p:cNvSpPr/>
          <p:nvPr>
            <p:ph idx="2" type="pic"/>
          </p:nvPr>
        </p:nvSpPr>
        <p:spPr>
          <a:xfrm>
            <a:off x="5175000" y="0"/>
            <a:ext cx="3969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Image" showMasterSp="0">
  <p:cSld name="Closing Slide Image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6"/>
          <p:cNvSpPr txBox="1"/>
          <p:nvPr>
            <p:ph type="ctrTitle"/>
          </p:nvPr>
        </p:nvSpPr>
        <p:spPr>
          <a:xfrm>
            <a:off x="540544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7" name="Google Shape;457;p66"/>
          <p:cNvSpPr txBox="1"/>
          <p:nvPr>
            <p:ph idx="1" type="subTitle"/>
          </p:nvPr>
        </p:nvSpPr>
        <p:spPr>
          <a:xfrm>
            <a:off x="540544" y="2905200"/>
            <a:ext cx="30555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0" sz="1800">
                <a:solidFill>
                  <a:schemeClr val="accent2"/>
                </a:solidFill>
              </a:defRPr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 sz="1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58" name="Google Shape;458;p66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descr="Logo&#10;&#10;Description automatically generated" id="459" name="Google Shape;459;p66"/>
          <p:cNvSpPr/>
          <p:nvPr/>
        </p:nvSpPr>
        <p:spPr>
          <a:xfrm>
            <a:off x="540544" y="645300"/>
            <a:ext cx="2227500" cy="629063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60" name="Google Shape;460;p66"/>
          <p:cNvGrpSpPr/>
          <p:nvPr/>
        </p:nvGrpSpPr>
        <p:grpSpPr>
          <a:xfrm>
            <a:off x="540544" y="4104000"/>
            <a:ext cx="3006951" cy="521209"/>
            <a:chOff x="720725" y="5218493"/>
            <a:chExt cx="4009268" cy="694945"/>
          </a:xfrm>
        </p:grpSpPr>
        <p:sp>
          <p:nvSpPr>
            <p:cNvPr id="461" name="Google Shape;461;p66"/>
            <p:cNvSpPr/>
            <p:nvPr/>
          </p:nvSpPr>
          <p:spPr>
            <a:xfrm>
              <a:off x="4032000" y="5325173"/>
              <a:ext cx="697993" cy="588265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462" name="Google Shape;462;p66"/>
            <p:cNvSpPr/>
            <p:nvPr/>
          </p:nvSpPr>
          <p:spPr>
            <a:xfrm>
              <a:off x="2867282" y="5309933"/>
              <a:ext cx="826010" cy="603505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463" name="Google Shape;463;p66"/>
            <p:cNvSpPr/>
            <p:nvPr/>
          </p:nvSpPr>
          <p:spPr>
            <a:xfrm>
              <a:off x="720725" y="5279453"/>
              <a:ext cx="594361" cy="633985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464" name="Google Shape;464;p66"/>
            <p:cNvSpPr/>
            <p:nvPr/>
          </p:nvSpPr>
          <p:spPr>
            <a:xfrm>
              <a:off x="1653795" y="5218493"/>
              <a:ext cx="874778" cy="694945"/>
            </a:xfrm>
            <a:prstGeom prst="rect">
              <a:avLst/>
            </a:prstGeom>
            <a:noFill/>
            <a:ln>
              <a:noFill/>
            </a:ln>
          </p:spPr>
        </p:sp>
      </p:grp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accent1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/>
          <p:nvPr>
            <p:ph type="title"/>
          </p:nvPr>
        </p:nvSpPr>
        <p:spPr>
          <a:xfrm>
            <a:off x="540544" y="972741"/>
            <a:ext cx="46167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3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7" name="Google Shape;467;p67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68" name="Google Shape;468;p67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8"/>
          <p:cNvSpPr txBox="1"/>
          <p:nvPr>
            <p:ph idx="1" type="body"/>
          </p:nvPr>
        </p:nvSpPr>
        <p:spPr>
          <a:xfrm>
            <a:off x="540544" y="972741"/>
            <a:ext cx="60885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71" name="Google Shape;471;p6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2" name="Google Shape;472;p6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3" name="Google Shape;473;p6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4" name="Google Shape;474;p68"/>
          <p:cNvSpPr txBox="1"/>
          <p:nvPr>
            <p:ph type="title"/>
          </p:nvPr>
        </p:nvSpPr>
        <p:spPr>
          <a:xfrm>
            <a:off x="540544" y="541735"/>
            <a:ext cx="6088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" showMasterSp="0">
  <p:cSld name="Title Slide Image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9"/>
          <p:cNvSpPr txBox="1"/>
          <p:nvPr>
            <p:ph type="ctrTitle"/>
          </p:nvPr>
        </p:nvSpPr>
        <p:spPr>
          <a:xfrm>
            <a:off x="1026000" y="2241000"/>
            <a:ext cx="2795100" cy="1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7" name="Google Shape;477;p69"/>
          <p:cNvSpPr txBox="1"/>
          <p:nvPr>
            <p:ph idx="1" type="subTitle"/>
          </p:nvPr>
        </p:nvSpPr>
        <p:spPr>
          <a:xfrm>
            <a:off x="1026000" y="3736800"/>
            <a:ext cx="27951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descr="Logo&#10;&#10;Description automatically generated" id="478" name="Google Shape;478;p69"/>
          <p:cNvSpPr/>
          <p:nvPr/>
        </p:nvSpPr>
        <p:spPr>
          <a:xfrm>
            <a:off x="1026000" y="901800"/>
            <a:ext cx="2227500" cy="629063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69"/>
          <p:cNvSpPr/>
          <p:nvPr>
            <p:ph idx="2" type="pic"/>
          </p:nvPr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Image Left" showMasterSp="0">
  <p:cSld name="Title Slide Image Left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0"/>
          <p:cNvSpPr/>
          <p:nvPr>
            <p:ph idx="2" type="pic"/>
          </p:nvPr>
        </p:nvSpPr>
        <p:spPr>
          <a:xfrm>
            <a:off x="0" y="0"/>
            <a:ext cx="518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82" name="Google Shape;482;p70"/>
          <p:cNvSpPr txBox="1"/>
          <p:nvPr>
            <p:ph type="ctrTitle"/>
          </p:nvPr>
        </p:nvSpPr>
        <p:spPr>
          <a:xfrm>
            <a:off x="5670000" y="2370600"/>
            <a:ext cx="2958600" cy="13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3" name="Google Shape;483;p70"/>
          <p:cNvSpPr txBox="1"/>
          <p:nvPr>
            <p:ph idx="1" type="subTitle"/>
          </p:nvPr>
        </p:nvSpPr>
        <p:spPr>
          <a:xfrm>
            <a:off x="5670000" y="3871800"/>
            <a:ext cx="29586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 sz="1200"/>
            </a:lvl1pPr>
            <a:lvl2pPr lvl="1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descr="Logo&#10;&#10;Description automatically generated" id="484" name="Google Shape;484;p70"/>
          <p:cNvSpPr/>
          <p:nvPr/>
        </p:nvSpPr>
        <p:spPr>
          <a:xfrm>
            <a:off x="5670000" y="540000"/>
            <a:ext cx="2227500" cy="629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7" name="Google Shape;487;p7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8" name="Google Shape;488;p7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9" name="Google Shape;489;p71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0" name="Google Shape;490;p71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1" name="Google Shape;491;p71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">
  <p:cSld name="Three Column">
    <p:bg>
      <p:bgPr>
        <a:solidFill>
          <a:schemeClr val="accen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2"/>
          <p:cNvSpPr/>
          <p:nvPr/>
        </p:nvSpPr>
        <p:spPr>
          <a:xfrm>
            <a:off x="0" y="0"/>
            <a:ext cx="9144000" cy="173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5100" lIns="67500" spcFirstLastPara="1" rIns="67500" wrap="square" tIns="351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2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5" name="Google Shape;495;p72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6" name="Google Shape;496;p72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7" name="Google Shape;497;p72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72"/>
          <p:cNvSpPr txBox="1"/>
          <p:nvPr>
            <p:ph idx="1" type="body"/>
          </p:nvPr>
        </p:nvSpPr>
        <p:spPr>
          <a:xfrm>
            <a:off x="540544" y="972741"/>
            <a:ext cx="50112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99" name="Google Shape;499;p72"/>
          <p:cNvSpPr txBox="1"/>
          <p:nvPr>
            <p:ph idx="2" type="body"/>
          </p:nvPr>
        </p:nvSpPr>
        <p:spPr>
          <a:xfrm>
            <a:off x="540543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0" name="Google Shape;500;p72"/>
          <p:cNvSpPr txBox="1"/>
          <p:nvPr>
            <p:ph idx="3" type="body"/>
          </p:nvPr>
        </p:nvSpPr>
        <p:spPr>
          <a:xfrm>
            <a:off x="3272399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1" name="Google Shape;501;p72"/>
          <p:cNvSpPr txBox="1"/>
          <p:nvPr>
            <p:ph idx="4" type="body"/>
          </p:nvPr>
        </p:nvSpPr>
        <p:spPr>
          <a:xfrm>
            <a:off x="6004255" y="2046600"/>
            <a:ext cx="2598000" cy="23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502" name="Google Shape;502;p72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Image">
  <p:cSld name="Section Header Image">
    <p:bg>
      <p:bgPr>
        <a:solidFill>
          <a:schemeClr val="lt1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3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5" name="Google Shape;505;p73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506" name="Google Shape;506;p73"/>
          <p:cNvSpPr txBox="1"/>
          <p:nvPr>
            <p:ph type="title"/>
          </p:nvPr>
        </p:nvSpPr>
        <p:spPr>
          <a:xfrm>
            <a:off x="540544" y="972741"/>
            <a:ext cx="3126900" cy="289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rial"/>
              <a:buNone/>
              <a:defRPr sz="37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Quote Slide">
    <p:bg>
      <p:bgPr>
        <a:solidFill>
          <a:schemeClr val="accent1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4"/>
          <p:cNvSpPr txBox="1"/>
          <p:nvPr>
            <p:ph type="title"/>
          </p:nvPr>
        </p:nvSpPr>
        <p:spPr>
          <a:xfrm>
            <a:off x="540544" y="1412100"/>
            <a:ext cx="58050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9" name="Google Shape;509;p74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0" name="Google Shape;510;p74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1" name="Google Shape;511;p74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74"/>
          <p:cNvSpPr txBox="1"/>
          <p:nvPr>
            <p:ph idx="1" type="body"/>
          </p:nvPr>
        </p:nvSpPr>
        <p:spPr>
          <a:xfrm>
            <a:off x="540544" y="3798900"/>
            <a:ext cx="58050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cxnSp>
        <p:nvCxnSpPr>
          <p:cNvPr id="513" name="Google Shape;513;p74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5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6" name="Google Shape;516;p75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7" name="Google Shape;517;p75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Large Image">
  <p:cSld name="Content and Large Imag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540545" y="972741"/>
            <a:ext cx="29349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3pPr>
            <a:lvl4pPr indent="-317500" lvl="3" marL="18288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540545" y="541735"/>
            <a:ext cx="2934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8"/>
          <p:cNvSpPr/>
          <p:nvPr>
            <p:ph idx="2" type="pic"/>
          </p:nvPr>
        </p:nvSpPr>
        <p:spPr>
          <a:xfrm>
            <a:off x="4000500" y="0"/>
            <a:ext cx="5143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">
  <p:cSld name="Content Slide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6"/>
          <p:cNvSpPr txBox="1"/>
          <p:nvPr>
            <p:ph type="ctrTitle"/>
          </p:nvPr>
        </p:nvSpPr>
        <p:spPr>
          <a:xfrm>
            <a:off x="1143000" y="841772"/>
            <a:ext cx="6858000" cy="513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BAA"/>
              </a:buClr>
              <a:buSzPts val="3300"/>
              <a:buFont typeface="Arial"/>
              <a:buNone/>
              <a:defRPr sz="3300">
                <a:solidFill>
                  <a:srgbClr val="005B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0" name="Google Shape;520;p76"/>
          <p:cNvSpPr txBox="1"/>
          <p:nvPr>
            <p:ph idx="1" type="subTitle"/>
          </p:nvPr>
        </p:nvSpPr>
        <p:spPr>
          <a:xfrm>
            <a:off x="1143000" y="1531088"/>
            <a:ext cx="6858000" cy="24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1">
  <p:cSld name="Content Slide_1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7"/>
          <p:cNvSpPr txBox="1"/>
          <p:nvPr>
            <p:ph idx="1" type="subTitle"/>
          </p:nvPr>
        </p:nvSpPr>
        <p:spPr>
          <a:xfrm>
            <a:off x="1143002" y="1531089"/>
            <a:ext cx="6858000" cy="24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3">
  <p:cSld name="1_3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78"/>
          <p:cNvPicPr preferRelativeResize="0"/>
          <p:nvPr/>
        </p:nvPicPr>
        <p:blipFill rotWithShape="1">
          <a:blip r:embed="rId2">
            <a:alphaModFix/>
          </a:blip>
          <a:srcRect b="1776" l="1243" r="38083" t="77475"/>
          <a:stretch/>
        </p:blipFill>
        <p:spPr>
          <a:xfrm>
            <a:off x="-1" y="4755194"/>
            <a:ext cx="9144003" cy="388326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8"/>
          <p:cNvSpPr txBox="1"/>
          <p:nvPr>
            <p:ph idx="1" type="body"/>
          </p:nvPr>
        </p:nvSpPr>
        <p:spPr>
          <a:xfrm>
            <a:off x="324020" y="813813"/>
            <a:ext cx="85770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36550" lvl="1" marL="914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36550" lvl="2" marL="1371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6550" lvl="3" marL="1828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36550" lvl="4" marL="22860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6" name="Google Shape;526;p78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  <a:defRPr b="0" i="0" sz="30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Open Sans"/>
              <a:buNone/>
              <a:defRPr b="0" i="0" sz="3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9"/>
          <p:cNvSpPr txBox="1"/>
          <p:nvPr>
            <p:ph type="title"/>
          </p:nvPr>
        </p:nvSpPr>
        <p:spPr>
          <a:xfrm>
            <a:off x="533400" y="3371850"/>
            <a:ext cx="6555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79"/>
          <p:cNvSpPr txBox="1"/>
          <p:nvPr>
            <p:ph idx="1" type="body"/>
          </p:nvPr>
        </p:nvSpPr>
        <p:spPr>
          <a:xfrm>
            <a:off x="533400" y="400050"/>
            <a:ext cx="6555000" cy="28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530" name="Google Shape;530;p79"/>
          <p:cNvSpPr txBox="1"/>
          <p:nvPr>
            <p:ph idx="10" type="dt"/>
          </p:nvPr>
        </p:nvSpPr>
        <p:spPr>
          <a:xfrm>
            <a:off x="7430245" y="4629152"/>
            <a:ext cx="120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79"/>
          <p:cNvSpPr txBox="1"/>
          <p:nvPr>
            <p:ph idx="11" type="ftr"/>
          </p:nvPr>
        </p:nvSpPr>
        <p:spPr>
          <a:xfrm>
            <a:off x="533400" y="4629150"/>
            <a:ext cx="581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79"/>
          <p:cNvSpPr txBox="1"/>
          <p:nvPr>
            <p:ph idx="12" type="sldNum"/>
          </p:nvPr>
        </p:nvSpPr>
        <p:spPr>
          <a:xfrm>
            <a:off x="7774426" y="4183859"/>
            <a:ext cx="8568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04A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with Images">
  <p:cSld name="Three Columns with Image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9"/>
          <p:cNvSpPr/>
          <p:nvPr>
            <p:ph idx="2" type="pic"/>
          </p:nvPr>
        </p:nvSpPr>
        <p:spPr>
          <a:xfrm>
            <a:off x="540544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540544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" name="Google Shape;66;p9"/>
          <p:cNvSpPr/>
          <p:nvPr>
            <p:ph idx="3" type="pic"/>
          </p:nvPr>
        </p:nvSpPr>
        <p:spPr>
          <a:xfrm>
            <a:off x="3273300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7" name="Google Shape;67;p9"/>
          <p:cNvSpPr txBox="1"/>
          <p:nvPr>
            <p:ph idx="4" type="body"/>
          </p:nvPr>
        </p:nvSpPr>
        <p:spPr>
          <a:xfrm>
            <a:off x="3273300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8" name="Google Shape;68;p9"/>
          <p:cNvSpPr/>
          <p:nvPr>
            <p:ph idx="5" type="pic"/>
          </p:nvPr>
        </p:nvSpPr>
        <p:spPr>
          <a:xfrm>
            <a:off x="6006056" y="1393200"/>
            <a:ext cx="2597400" cy="124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69" name="Google Shape;69;p9"/>
          <p:cNvSpPr txBox="1"/>
          <p:nvPr>
            <p:ph idx="6" type="body"/>
          </p:nvPr>
        </p:nvSpPr>
        <p:spPr>
          <a:xfrm>
            <a:off x="6006056" y="2635200"/>
            <a:ext cx="2597400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with Images">
  <p:cSld name="Two Columns with Image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indent="0" lvl="1" marL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indent="0" lvl="2" marL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indent="0" lvl="3" marL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indent="0" lvl="4" marL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indent="0" lvl="5" marL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indent="0" lvl="6" marL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indent="0" lvl="7" marL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indent="0" lvl="8" marL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0"/>
          <p:cNvSpPr/>
          <p:nvPr>
            <p:ph idx="2" type="pic"/>
          </p:nvPr>
        </p:nvSpPr>
        <p:spPr>
          <a:xfrm>
            <a:off x="540544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6" name="Google Shape;76;p10"/>
          <p:cNvSpPr txBox="1"/>
          <p:nvPr>
            <p:ph idx="1" type="body"/>
          </p:nvPr>
        </p:nvSpPr>
        <p:spPr>
          <a:xfrm>
            <a:off x="540544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0"/>
          <p:cNvSpPr/>
          <p:nvPr>
            <p:ph idx="3" type="pic"/>
          </p:nvPr>
        </p:nvSpPr>
        <p:spPr>
          <a:xfrm>
            <a:off x="4625166" y="1393200"/>
            <a:ext cx="3977100" cy="151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8" name="Google Shape;78;p10"/>
          <p:cNvSpPr txBox="1"/>
          <p:nvPr>
            <p:ph idx="4" type="body"/>
          </p:nvPr>
        </p:nvSpPr>
        <p:spPr>
          <a:xfrm>
            <a:off x="4625166" y="2904179"/>
            <a:ext cx="3977100" cy="1530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162000" lIns="162000" spcFirstLastPara="1" rIns="162000" wrap="square" tIns="162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  <a:defRPr sz="11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5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theme" Target="../theme/theme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2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54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2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0000"/>
              </a:lnSpc>
              <a:spcBef>
                <a:spcPts val="0"/>
              </a:spcBef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" name="Google Shape;11;p1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" name="Google Shape;12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/>
          <p:nvPr/>
        </p:nvSpPr>
        <p:spPr>
          <a:xfrm>
            <a:off x="0" y="4765720"/>
            <a:ext cx="9143700" cy="3756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48725" lIns="48725" spcFirstLastPara="1" rIns="48725" wrap="square" tIns="48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Escala de tiempo&#10;&#10;Descripción generada automáticamente con confianza media" id="160" name="Google Shape;160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97843" y="38118"/>
            <a:ext cx="1817468" cy="66936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2"/>
    <p:sldLayoutId id="2147483673" r:id="rId3"/>
    <p:sldLayoutId id="2147483674" r:id="rId4"/>
    <p:sldLayoutId id="2147483675" r:id="rId5"/>
    <p:sldLayoutId id="2147483676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/>
          <p:nvPr/>
        </p:nvSpPr>
        <p:spPr>
          <a:xfrm>
            <a:off x="1" y="4765717"/>
            <a:ext cx="9144000" cy="3753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anchorCtr="0" anchor="ctr" bIns="65000" lIns="65000" spcFirstLastPara="1" rIns="65000" wrap="square" tIns="6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t/>
            </a:r>
            <a:endParaRPr b="0" i="0" sz="2399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Escala de tiempo&#10;&#10;Descripción generada automáticamente con confianza media" id="182" name="Google Shape;182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297844" y="38118"/>
            <a:ext cx="1363175" cy="50202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2"/>
    <p:sldLayoutId id="2147483678" r:id="rId3"/>
    <p:sldLayoutId id="2147483679" r:id="rId4"/>
    <p:sldLayoutId id="214748368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lin ang="5400012" scaled="0"/>
        </a:gra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01" name="Google Shape;201;p3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trón de fondo&#10;&#10;Descripción generada automáticamente" id="275" name="Google Shape;275;p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1403"/>
            <a:ext cx="9144001" cy="514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9"/>
          <p:cNvPicPr preferRelativeResize="0"/>
          <p:nvPr/>
        </p:nvPicPr>
        <p:blipFill rotWithShape="1">
          <a:blip r:embed="rId2">
            <a:alphaModFix/>
          </a:blip>
          <a:srcRect b="31853" l="30738" r="0" t="33571"/>
          <a:stretch/>
        </p:blipFill>
        <p:spPr>
          <a:xfrm>
            <a:off x="886286" y="1"/>
            <a:ext cx="7961673" cy="5143499"/>
          </a:xfrm>
          <a:prstGeom prst="rect">
            <a:avLst/>
          </a:prstGeom>
          <a:noFill/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</p:pic>
      <p:sp>
        <p:nvSpPr>
          <p:cNvPr id="277" name="Google Shape;277;p49"/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solidFill>
            <a:srgbClr val="1A7DB8">
              <a:alpha val="9137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0"/>
          <p:cNvSpPr txBox="1"/>
          <p:nvPr>
            <p:ph type="title"/>
          </p:nvPr>
        </p:nvSpPr>
        <p:spPr>
          <a:xfrm>
            <a:off x="540545" y="541735"/>
            <a:ext cx="806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None/>
              <a:defRPr b="1" i="0" sz="27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p60"/>
          <p:cNvSpPr txBox="1"/>
          <p:nvPr>
            <p:ph idx="1" type="body"/>
          </p:nvPr>
        </p:nvSpPr>
        <p:spPr>
          <a:xfrm>
            <a:off x="540544" y="972741"/>
            <a:ext cx="8062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6" name="Google Shape;416;p60"/>
          <p:cNvSpPr txBox="1"/>
          <p:nvPr>
            <p:ph idx="10" type="dt"/>
          </p:nvPr>
        </p:nvSpPr>
        <p:spPr>
          <a:xfrm>
            <a:off x="6061472" y="4869656"/>
            <a:ext cx="20574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7" name="Google Shape;417;p60"/>
          <p:cNvSpPr txBox="1"/>
          <p:nvPr>
            <p:ph idx="11" type="ftr"/>
          </p:nvPr>
        </p:nvSpPr>
        <p:spPr>
          <a:xfrm>
            <a:off x="1324800" y="4869656"/>
            <a:ext cx="30861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8" name="Google Shape;418;p60"/>
          <p:cNvSpPr txBox="1"/>
          <p:nvPr>
            <p:ph idx="12" type="sldNum"/>
          </p:nvPr>
        </p:nvSpPr>
        <p:spPr>
          <a:xfrm>
            <a:off x="8437613" y="4869656"/>
            <a:ext cx="1932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19" name="Google Shape;419;p60"/>
          <p:cNvCxnSpPr/>
          <p:nvPr/>
        </p:nvCxnSpPr>
        <p:spPr>
          <a:xfrm>
            <a:off x="1324800" y="4771287"/>
            <a:ext cx="78192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0" name="Google Shape;420;p60"/>
          <p:cNvSpPr/>
          <p:nvPr/>
        </p:nvSpPr>
        <p:spPr>
          <a:xfrm>
            <a:off x="540544" y="4646699"/>
            <a:ext cx="674371" cy="249175"/>
          </a:xfrm>
          <a:prstGeom prst="rect">
            <a:avLst/>
          </a:prstGeom>
          <a:noFill/>
          <a:ln>
            <a:noFill/>
          </a:ln>
        </p:spPr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341">
          <p15:clr>
            <a:srgbClr val="F26B43"/>
          </p15:clr>
        </p15:guide>
        <p15:guide id="4" pos="5114">
          <p15:clr>
            <a:srgbClr val="F26B43"/>
          </p15:clr>
        </p15:guide>
        <p15:guide id="5" orient="horz" pos="341">
          <p15:clr>
            <a:srgbClr val="F26B43"/>
          </p15:clr>
        </p15:guide>
        <p15:guide id="6" orient="horz" pos="2794">
          <p15:clr>
            <a:srgbClr val="F26B43"/>
          </p15:clr>
        </p15:guide>
        <p15:guide id="7" orient="horz" pos="613">
          <p15:clr>
            <a:srgbClr val="F26B43"/>
          </p15:clr>
        </p15:guide>
        <p15:guide id="8" orient="horz" pos="970">
          <p15:clr>
            <a:srgbClr val="F26B43"/>
          </p15:clr>
        </p15:guide>
        <p15:guide id="9" pos="541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2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7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google.com/presentation/d/1jDjmpjD7VkP14GOo2roFH6Z2lEuQgL58-k_7ciX4IFU/edit#slide=id.g3447ffaff9b_0_0" TargetMode="External"/><Relationship Id="rId4" Type="http://schemas.openxmlformats.org/officeDocument/2006/relationships/image" Target="../media/image73.png"/><Relationship Id="rId5" Type="http://schemas.openxmlformats.org/officeDocument/2006/relationships/image" Target="../media/image6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1.xml"/><Relationship Id="rId4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Relationship Id="rId7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8.jpg"/><Relationship Id="rId4" Type="http://schemas.openxmlformats.org/officeDocument/2006/relationships/image" Target="../media/image66.jpg"/><Relationship Id="rId5" Type="http://schemas.openxmlformats.org/officeDocument/2006/relationships/image" Target="../media/image64.jpg"/><Relationship Id="rId6" Type="http://schemas.openxmlformats.org/officeDocument/2006/relationships/image" Target="../media/image6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8.png"/><Relationship Id="rId4" Type="http://schemas.openxmlformats.org/officeDocument/2006/relationships/image" Target="../media/image61.png"/><Relationship Id="rId5" Type="http://schemas.openxmlformats.org/officeDocument/2006/relationships/image" Target="../media/image63.png"/><Relationship Id="rId6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Relationship Id="rId4" Type="http://schemas.openxmlformats.org/officeDocument/2006/relationships/image" Target="../media/image7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5" Type="http://schemas.openxmlformats.org/officeDocument/2006/relationships/image" Target="../media/image37.png"/><Relationship Id="rId6" Type="http://schemas.openxmlformats.org/officeDocument/2006/relationships/image" Target="../media/image42.png"/><Relationship Id="rId7" Type="http://schemas.openxmlformats.org/officeDocument/2006/relationships/image" Target="../media/image45.png"/><Relationship Id="rId8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2"/>
          <p:cNvSpPr txBox="1"/>
          <p:nvPr>
            <p:ph type="ctrTitle"/>
          </p:nvPr>
        </p:nvSpPr>
        <p:spPr>
          <a:xfrm>
            <a:off x="1425900" y="1941625"/>
            <a:ext cx="6292200" cy="110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IOCARIBE-GOOS Expert Delegation</a:t>
            </a:r>
            <a:r>
              <a:rPr lang="en"/>
              <a:t> </a:t>
            </a:r>
            <a:endParaRPr/>
          </a:p>
        </p:txBody>
      </p:sp>
      <p:sp>
        <p:nvSpPr>
          <p:cNvPr id="540" name="Google Shape;540;p82"/>
          <p:cNvSpPr txBox="1"/>
          <p:nvPr>
            <p:ph idx="1" type="subTitle"/>
          </p:nvPr>
        </p:nvSpPr>
        <p:spPr>
          <a:xfrm>
            <a:off x="1769900" y="2446975"/>
            <a:ext cx="5797200" cy="79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Sixte</a:t>
            </a:r>
            <a:r>
              <a:rPr lang="en"/>
              <a:t>enth Observations Coordination Group Meeting (OCG-16)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7-10 April 2025, IFREMER, Brest, France.</a:t>
            </a:r>
            <a:endParaRPr/>
          </a:p>
        </p:txBody>
      </p:sp>
      <p:sp>
        <p:nvSpPr>
          <p:cNvPr id="541" name="Google Shape;541;p82"/>
          <p:cNvSpPr txBox="1"/>
          <p:nvPr/>
        </p:nvSpPr>
        <p:spPr>
          <a:xfrm>
            <a:off x="1321375" y="4081850"/>
            <a:ext cx="1910400" cy="13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cap="sm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Dr. Lorna Inniss</a:t>
            </a:r>
            <a:endParaRPr sz="1800" cap="small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2" name="Google Shape;542;p82"/>
          <p:cNvSpPr txBox="1"/>
          <p:nvPr/>
        </p:nvSpPr>
        <p:spPr>
          <a:xfrm>
            <a:off x="356659" y="4435094"/>
            <a:ext cx="350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small" strike="noStrike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Regional Coordinator </a:t>
            </a:r>
            <a:endParaRPr sz="1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small" strike="noStrike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UNESCO-IOC (IOCARIBE)</a:t>
            </a:r>
            <a:endParaRPr sz="1300"/>
          </a:p>
        </p:txBody>
      </p:sp>
      <p:pic>
        <p:nvPicPr>
          <p:cNvPr descr="Mujer sonriendo con lentes&#10;&#10;Descripción generada automáticamente" id="543" name="Google Shape;54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557" y="3112951"/>
            <a:ext cx="1111913" cy="1322159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82"/>
          <p:cNvSpPr txBox="1"/>
          <p:nvPr/>
        </p:nvSpPr>
        <p:spPr>
          <a:xfrm>
            <a:off x="105124" y="1140050"/>
            <a:ext cx="82350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None/>
            </a:pPr>
            <a:br>
              <a:rPr b="1" i="0" lang="en" sz="1700" u="none" cap="small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b="1" i="0" lang="en" sz="1700" u="none" cap="small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700" u="none" cap="small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IOC sub-commission for the Caribbean and Adjacent Regions (IOCARIBE) </a:t>
            </a:r>
            <a:endParaRPr sz="1700"/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small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</a:pPr>
            <a:r>
              <a:t/>
            </a:r>
            <a:endParaRPr b="1" i="0" sz="2000" u="none" cap="small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5" name="Google Shape;545;p82" title="Resized_IMG-20250408-WA0003_1595213511051693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600" y="3245875"/>
            <a:ext cx="2302024" cy="1726526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2"/>
          <p:cNvSpPr txBox="1"/>
          <p:nvPr/>
        </p:nvSpPr>
        <p:spPr>
          <a:xfrm>
            <a:off x="3816650" y="3419888"/>
            <a:ext cx="1703700" cy="8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Edgard Cabrera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Doug Wilson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Cesar Toro</a:t>
            </a:r>
            <a:endParaRPr b="1"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Devin Burri</a:t>
            </a:r>
            <a:endParaRPr b="1"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244" y="-55825"/>
            <a:ext cx="9243244" cy="51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92"/>
          <p:cNvSpPr txBox="1"/>
          <p:nvPr/>
        </p:nvSpPr>
        <p:spPr>
          <a:xfrm>
            <a:off x="188550" y="648300"/>
            <a:ext cx="8766900" cy="43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500">
                <a:solidFill>
                  <a:schemeClr val="dk1"/>
                </a:solidFill>
              </a:rPr>
              <a:t>Based on Workshop’s co-designed outcomes, Kickoff Conference discussions, and in consultation with the Regional Planning Group, it was recommended to submit a proposal for an Ocean Decade Action in support of </a:t>
            </a:r>
            <a:r>
              <a:rPr b="1" i="1" lang="en" sz="1700">
                <a:solidFill>
                  <a:schemeClr val="dk1"/>
                </a:solidFill>
              </a:rPr>
              <a:t>An Ocean Observing and Forecasting System for the Tropical Americas and Caribbean Region (TAC-OOFS)</a:t>
            </a:r>
            <a:endParaRPr b="1"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i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1" lang="en" sz="1800">
                <a:solidFill>
                  <a:schemeClr val="dk1"/>
                </a:solidFill>
              </a:rPr>
              <a:t>T</a:t>
            </a:r>
            <a:r>
              <a:rPr b="1" i="1" lang="en" sz="1800">
                <a:solidFill>
                  <a:schemeClr val="dk1"/>
                </a:solidFill>
              </a:rPr>
              <a:t>he Action was endorsed by the UN Ocean Decade Coordination Unit in </a:t>
            </a:r>
            <a:endParaRPr b="1" i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1" lang="en" sz="1800">
                <a:solidFill>
                  <a:schemeClr val="dk1"/>
                </a:solidFill>
              </a:rPr>
              <a:t>September 2022.</a:t>
            </a:r>
            <a:endParaRPr b="1" i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i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1" lang="en" sz="1800">
                <a:solidFill>
                  <a:schemeClr val="dk1"/>
                </a:solidFill>
              </a:rPr>
              <a:t>The Action is intended to provide a roadmap to a Regional System that meets the operational ocean observing and forecasting goals of IOCARIBE-GOOS.</a:t>
            </a:r>
            <a:endParaRPr b="1" i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i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700">
              <a:solidFill>
                <a:schemeClr val="dk1"/>
              </a:solidFill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92"/>
          <p:cNvSpPr txBox="1"/>
          <p:nvPr/>
        </p:nvSpPr>
        <p:spPr>
          <a:xfrm>
            <a:off x="1809050" y="3"/>
            <a:ext cx="60033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Ocean Observing and Forecasting System for the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Tropical Americas and Caribbean Region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3"/>
          <p:cNvSpPr txBox="1"/>
          <p:nvPr/>
        </p:nvSpPr>
        <p:spPr>
          <a:xfrm>
            <a:off x="0" y="0"/>
            <a:ext cx="9144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Ocean Observing and Forecasting System for the Tropical Americas and Caribbean Region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73076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4"/>
          <p:cNvSpPr txBox="1"/>
          <p:nvPr>
            <p:ph type="ctrTitle"/>
          </p:nvPr>
        </p:nvSpPr>
        <p:spPr>
          <a:xfrm>
            <a:off x="246600" y="1592000"/>
            <a:ext cx="7359300" cy="110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GOOS Co-Design Programme’s 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Tropical Cyclone Exemplar </a:t>
            </a:r>
            <a:r>
              <a:rPr lang="en" sz="1800"/>
              <a:t>(</a:t>
            </a:r>
            <a:r>
              <a:rPr lang="en" sz="1800" u="sng">
                <a:solidFill>
                  <a:srgbClr val="62D2E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</a:t>
            </a:r>
            <a:r>
              <a:rPr lang="en" sz="1800"/>
              <a:t>)</a:t>
            </a:r>
            <a:endParaRPr sz="1800"/>
          </a:p>
        </p:txBody>
      </p:sp>
      <p:sp>
        <p:nvSpPr>
          <p:cNvPr id="682" name="Google Shape;682;p94"/>
          <p:cNvSpPr txBox="1"/>
          <p:nvPr>
            <p:ph idx="1" type="subTitle"/>
          </p:nvPr>
        </p:nvSpPr>
        <p:spPr>
          <a:xfrm>
            <a:off x="145275" y="2699000"/>
            <a:ext cx="7092900" cy="6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Co-Designing Ocean Observing Systems for Improving the Understanding </a:t>
            </a:r>
            <a:br>
              <a:rPr i="1" lang="en"/>
            </a:br>
            <a:r>
              <a:rPr i="1" lang="en"/>
              <a:t>and Forecasting of Tropical Cyclones</a:t>
            </a:r>
            <a:endParaRPr i="1"/>
          </a:p>
        </p:txBody>
      </p:sp>
      <p:sp>
        <p:nvSpPr>
          <p:cNvPr id="683" name="Google Shape;683;p94"/>
          <p:cNvSpPr txBox="1"/>
          <p:nvPr>
            <p:ph idx="1" type="subTitle"/>
          </p:nvPr>
        </p:nvSpPr>
        <p:spPr>
          <a:xfrm>
            <a:off x="1014250" y="3712825"/>
            <a:ext cx="7432800" cy="156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Scott Glenn, </a:t>
            </a:r>
            <a:r>
              <a:rPr b="0" lang="en"/>
              <a:t>Distinguished Professor, Rutgers University, USA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Cheyenne Stienbarger, </a:t>
            </a:r>
            <a:r>
              <a:rPr b="0" lang="en"/>
              <a:t>Program Manager, NOAA, USA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Sixteenth Observations Coordination Group Meeting (OCG-16)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7-10 April 2025, IFREMER, Brest, France</a:t>
            </a:r>
            <a:endParaRPr/>
          </a:p>
        </p:txBody>
      </p:sp>
      <p:pic>
        <p:nvPicPr>
          <p:cNvPr id="684" name="Google Shape;684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5477" y="4322925"/>
            <a:ext cx="633600" cy="6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425" y="1539500"/>
            <a:ext cx="2033750" cy="26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/>
          <p:nvPr>
            <p:ph idx="4294967295" type="body"/>
          </p:nvPr>
        </p:nvSpPr>
        <p:spPr>
          <a:xfrm>
            <a:off x="98444" y="773116"/>
            <a:ext cx="8688600" cy="3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6CB4"/>
              </a:buClr>
              <a:buSzPts val="1500"/>
              <a:buNone/>
            </a:pPr>
            <a:r>
              <a:rPr b="1" lang="en" sz="1300">
                <a:solidFill>
                  <a:srgbClr val="086CB4"/>
                </a:solidFill>
                <a:latin typeface="Open Sans"/>
                <a:ea typeface="Open Sans"/>
                <a:cs typeface="Open Sans"/>
                <a:sym typeface="Open Sans"/>
              </a:rPr>
              <a:t> AREAS OF COLLABORATION:</a:t>
            </a:r>
            <a:endParaRPr sz="1500"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OTGA (OceanTeacher Global Academy): Training and capacity development.</a:t>
            </a:r>
            <a:endParaRPr sz="1500"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OBIS (Ocean Biodiversity Information System): Management of marine biodiversity data.</a:t>
            </a:r>
            <a:endParaRPr sz="1500"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ODIS (Ocean InfoHUB LAC): Data interoperability and access.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86CB4"/>
              </a:buClr>
              <a:buSzPts val="1500"/>
              <a:buNone/>
            </a:pPr>
            <a:r>
              <a:rPr b="1" lang="en" sz="1300">
                <a:solidFill>
                  <a:srgbClr val="086CB4"/>
                </a:solidFill>
                <a:latin typeface="Open Sans"/>
                <a:ea typeface="Open Sans"/>
                <a:cs typeface="Open Sans"/>
                <a:sym typeface="Open Sans"/>
              </a:rPr>
              <a:t>KEY PARTNERS:</a:t>
            </a:r>
            <a:endParaRPr sz="1500"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INVEMAR (Institute of Marine and Coastal Research): Collaboration on data management and technology.</a:t>
            </a:r>
            <a:endParaRPr sz="1500"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Other regional partners: Support in project implementation and information access.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86CB4"/>
              </a:buClr>
              <a:buSzPts val="1500"/>
              <a:buNone/>
            </a:pPr>
            <a:r>
              <a:rPr b="1" i="0" lang="en" sz="1300">
                <a:solidFill>
                  <a:srgbClr val="086CB4"/>
                </a:solidFill>
                <a:latin typeface="Open Sans"/>
                <a:ea typeface="Open Sans"/>
                <a:cs typeface="Open Sans"/>
                <a:sym typeface="Open Sans"/>
              </a:rPr>
              <a:t>ACHIEVEMENTS</a:t>
            </a:r>
            <a:r>
              <a:rPr b="0" i="0" lang="en" sz="1300">
                <a:solidFill>
                  <a:srgbClr val="086CB4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500"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Access to data and information: Facilitating the use of oceanographic data for decision-making.</a:t>
            </a:r>
            <a:endParaRPr sz="1500"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Knowledge transfer: Training and capacity building in advanced technologies.</a:t>
            </a:r>
            <a:endParaRPr sz="1500"/>
          </a:p>
          <a:p>
            <a: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500"/>
              <a:t>Technology: Implementation of tools for data management and visualization.</a:t>
            </a:r>
            <a:endParaRPr sz="1500"/>
          </a:p>
          <a:p>
            <a:pPr indent="-241300" lvl="0" marL="3429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69B4"/>
              </a:buClr>
              <a:buSzPts val="1500"/>
              <a:buFont typeface="Helvetica Neue"/>
              <a:buNone/>
            </a:pPr>
            <a:r>
              <a:t/>
            </a:r>
            <a:endParaRPr sz="1500">
              <a:solidFill>
                <a:srgbClr val="086CB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1" name="Google Shape;691;p95"/>
          <p:cNvSpPr txBox="1"/>
          <p:nvPr>
            <p:ph idx="4294967295" type="title"/>
          </p:nvPr>
        </p:nvSpPr>
        <p:spPr>
          <a:xfrm>
            <a:off x="348375" y="0"/>
            <a:ext cx="88488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2400"/>
              <a:buFont typeface="Open Sans"/>
              <a:buNone/>
            </a:pPr>
            <a:r>
              <a:rPr b="1" lang="en" sz="2100"/>
              <a:t>IOCARIBE Collaboration with IODE: Access to Data, Information, and Technology</a:t>
            </a:r>
            <a:endParaRPr sz="2700"/>
          </a:p>
        </p:txBody>
      </p:sp>
      <p:sp>
        <p:nvSpPr>
          <p:cNvPr id="692" name="Google Shape;692;p95"/>
          <p:cNvSpPr/>
          <p:nvPr/>
        </p:nvSpPr>
        <p:spPr>
          <a:xfrm>
            <a:off x="759366" y="682525"/>
            <a:ext cx="6492000" cy="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7550" lIns="97550" spcFirstLastPara="1" rIns="97550" wrap="square" tIns="97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775" y="4165300"/>
            <a:ext cx="2504774" cy="87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6"/>
          <p:cNvSpPr txBox="1"/>
          <p:nvPr>
            <p:ph idx="1" type="body"/>
          </p:nvPr>
        </p:nvSpPr>
        <p:spPr>
          <a:xfrm>
            <a:off x="324020" y="813813"/>
            <a:ext cx="8577000" cy="3827100"/>
          </a:xfrm>
          <a:prstGeom prst="rect">
            <a:avLst/>
          </a:prstGeom>
        </p:spPr>
        <p:txBody>
          <a:bodyPr anchorCtr="0" anchor="t" bIns="68575" lIns="137200" spcFirstLastPara="1" rIns="137200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</a:rPr>
              <a:t>Safe Ocean - iCHEWS (Integrating Coastal Hazards Early Warning Systems in the Tropical Americas and Caribbean)</a:t>
            </a:r>
            <a:endParaRPr b="1" sz="1400">
              <a:solidFill>
                <a:schemeClr val="dk1"/>
              </a:solidFill>
            </a:endParaRPr>
          </a:p>
          <a:p>
            <a:pPr indent="-44381" lvl="0" marL="114231" rtl="0" algn="l">
              <a:spcBef>
                <a:spcPts val="500"/>
              </a:spcBef>
              <a:spcAft>
                <a:spcPts val="0"/>
              </a:spcAft>
              <a:buClr>
                <a:srgbClr val="0069B4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-133281" lvl="1" marL="342694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IOCARIBE Lead</a:t>
            </a:r>
            <a:endParaRPr sz="1400">
              <a:solidFill>
                <a:schemeClr val="dk1"/>
              </a:solidFill>
            </a:endParaRPr>
          </a:p>
          <a:p>
            <a:pPr indent="-133281" lvl="1" marL="342694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In 2022 Endorsed under the </a:t>
            </a:r>
            <a:r>
              <a:rPr b="1" lang="en" sz="1400">
                <a:solidFill>
                  <a:schemeClr val="dk1"/>
                </a:solidFill>
              </a:rPr>
              <a:t>CoastPredict</a:t>
            </a:r>
            <a:r>
              <a:rPr lang="en" sz="1400">
                <a:solidFill>
                  <a:schemeClr val="dk1"/>
                </a:solidFill>
              </a:rPr>
              <a:t> Programme</a:t>
            </a:r>
            <a:endParaRPr sz="1400">
              <a:solidFill>
                <a:schemeClr val="dk1"/>
              </a:solidFill>
            </a:endParaRPr>
          </a:p>
          <a:p>
            <a:pPr indent="-133281" lvl="1" marL="342694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4 main elements:</a:t>
            </a:r>
            <a:endParaRPr sz="1400">
              <a:solidFill>
                <a:schemeClr val="dk1"/>
              </a:solidFill>
            </a:endParaRPr>
          </a:p>
          <a:p>
            <a:pPr indent="-133281" lvl="2" marL="571157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Risk Knowledge</a:t>
            </a:r>
            <a:endParaRPr sz="1400">
              <a:solidFill>
                <a:schemeClr val="dk1"/>
              </a:solidFill>
            </a:endParaRPr>
          </a:p>
          <a:p>
            <a:pPr indent="-133281" lvl="2" marL="571157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Detection and Forecasting</a:t>
            </a:r>
            <a:endParaRPr sz="1400">
              <a:solidFill>
                <a:schemeClr val="dk1"/>
              </a:solidFill>
            </a:endParaRPr>
          </a:p>
          <a:p>
            <a:pPr indent="-133281" lvl="2" marL="571157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Warning Dissemination and Communication </a:t>
            </a:r>
            <a:endParaRPr sz="1400">
              <a:solidFill>
                <a:schemeClr val="dk1"/>
              </a:solidFill>
            </a:endParaRPr>
          </a:p>
          <a:p>
            <a:pPr indent="-133281" lvl="2" marL="571157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Preparedness, Response and Mitigation – </a:t>
            </a:r>
            <a:endParaRPr sz="1400">
              <a:solidFill>
                <a:schemeClr val="dk1"/>
              </a:solidFill>
            </a:endParaRPr>
          </a:p>
          <a:p>
            <a:pPr indent="-133281" lvl="1" marL="342694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2 Overarching elements:</a:t>
            </a:r>
            <a:endParaRPr sz="1400">
              <a:solidFill>
                <a:schemeClr val="dk1"/>
              </a:solidFill>
            </a:endParaRPr>
          </a:p>
          <a:p>
            <a:pPr indent="-133281" lvl="2" marL="571157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Governance</a:t>
            </a:r>
            <a:endParaRPr sz="1400">
              <a:solidFill>
                <a:schemeClr val="dk1"/>
              </a:solidFill>
            </a:endParaRPr>
          </a:p>
          <a:p>
            <a:pPr indent="-133281" lvl="2" marL="571157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Capacity Development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699" name="Google Shape;699;p96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</p:spPr>
        <p:txBody>
          <a:bodyPr anchorCtr="0" anchor="t" bIns="68575" lIns="0" spcFirstLastPara="1" rIns="137200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iCHEWS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97"/>
          <p:cNvSpPr txBox="1"/>
          <p:nvPr>
            <p:ph idx="1" type="body"/>
          </p:nvPr>
        </p:nvSpPr>
        <p:spPr>
          <a:xfrm>
            <a:off x="159445" y="69298"/>
            <a:ext cx="8829900" cy="62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70125" lIns="137200" spcFirstLastPara="1" rIns="137200" wrap="square" tIns="10805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5F90"/>
              </a:buClr>
              <a:buSzPts val="2700"/>
              <a:buFont typeface="Arial"/>
              <a:buNone/>
            </a:pPr>
            <a:r>
              <a:rPr lang="en" sz="2700">
                <a:solidFill>
                  <a:schemeClr val="accent1"/>
                </a:solidFill>
              </a:rPr>
              <a:t>ICHEWS: Prioritization of Hazards</a:t>
            </a:r>
            <a:endParaRPr sz="2700">
              <a:solidFill>
                <a:schemeClr val="accent1"/>
              </a:solidFill>
            </a:endParaRPr>
          </a:p>
        </p:txBody>
      </p:sp>
      <p:pic>
        <p:nvPicPr>
          <p:cNvPr id="705" name="Google Shape;705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97065"/>
            <a:ext cx="3983634" cy="707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706;p97"/>
          <p:cNvCxnSpPr/>
          <p:nvPr/>
        </p:nvCxnSpPr>
        <p:spPr>
          <a:xfrm rot="10800000">
            <a:off x="-66" y="4397065"/>
            <a:ext cx="3983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7" name="Google Shape;707;p97"/>
          <p:cNvCxnSpPr/>
          <p:nvPr/>
        </p:nvCxnSpPr>
        <p:spPr>
          <a:xfrm rot="10800000">
            <a:off x="1247" y="4406212"/>
            <a:ext cx="39837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8" name="Google Shape;708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153" y="4470948"/>
            <a:ext cx="664126" cy="6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4347" y="4504925"/>
            <a:ext cx="862529" cy="54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89399" y="4501137"/>
            <a:ext cx="563420" cy="562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T5qtRIj3laHUuCz4chrawrpM6cG6LeqDPq1JbqNj241v8tq75zTjbcuDTpE0_GYOzfhP6qPhilsHaMmPNJOPmE4ktiD2ks4BDrdRo5-KCca6XrO4wGjLlUzQ7C5WI44TzecvqWRqp_VXmQPzB7ZLk-tM6Vcg33JqDFWlcmX2ww-xCP0bG5fscnjV8lBrb7pQgY2zMBQK" id="711" name="Google Shape;711;p9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49" y="780450"/>
            <a:ext cx="4871150" cy="340983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97"/>
          <p:cNvSpPr txBox="1"/>
          <p:nvPr>
            <p:ph idx="2" type="body"/>
          </p:nvPr>
        </p:nvSpPr>
        <p:spPr>
          <a:xfrm>
            <a:off x="4974302" y="1042301"/>
            <a:ext cx="4169700" cy="32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200" spcFirstLastPara="1" rIns="137200" wrap="square" tIns="68575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en" sz="2400"/>
              <a:t>TOP SEVEN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❏ </a:t>
            </a:r>
            <a:r>
              <a:rPr b="1" lang="en"/>
              <a:t>Sea Level Rise (Climate Change) 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❏ </a:t>
            </a:r>
            <a:r>
              <a:rPr b="1" i="1" lang="en"/>
              <a:t>Sargassum </a:t>
            </a:r>
            <a:r>
              <a:rPr b="1" lang="en"/>
              <a:t>Influx 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❏ </a:t>
            </a:r>
            <a:r>
              <a:rPr b="1" lang="en"/>
              <a:t>Tsunami 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❏ </a:t>
            </a:r>
            <a:r>
              <a:rPr b="1" lang="en"/>
              <a:t>COVID 19 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❏ </a:t>
            </a:r>
            <a:r>
              <a:rPr b="1" lang="en"/>
              <a:t>Waste Water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❏ </a:t>
            </a:r>
            <a:r>
              <a:rPr b="1" lang="en"/>
              <a:t>Hurricanes 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"/>
              <a:t>❏ </a:t>
            </a:r>
            <a:r>
              <a:rPr b="1" lang="en"/>
              <a:t>Oil Spills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8"/>
          <p:cNvSpPr txBox="1"/>
          <p:nvPr/>
        </p:nvSpPr>
        <p:spPr>
          <a:xfrm>
            <a:off x="87275" y="575400"/>
            <a:ext cx="5251500" cy="4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1.Capacity/Stakeholder Needs Survey</a:t>
            </a:r>
            <a:endParaRPr b="1" sz="1600">
              <a:solidFill>
                <a:schemeClr val="dk1"/>
              </a:solidFill>
            </a:endParaRPr>
          </a:p>
          <a:p>
            <a:pPr indent="44450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•Inventory of existing observing networks</a:t>
            </a:r>
            <a:endParaRPr>
              <a:solidFill>
                <a:schemeClr val="dk1"/>
              </a:solidFill>
            </a:endParaRPr>
          </a:p>
          <a:p>
            <a:pPr indent="44450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•Understand member state/user priorities</a:t>
            </a:r>
            <a:endParaRPr>
              <a:solidFill>
                <a:schemeClr val="dk1"/>
              </a:solidFill>
            </a:endParaRPr>
          </a:p>
          <a:p>
            <a:pPr indent="0" lvl="0" marL="4000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•Gauge stakeholder capacities (technical, staff, identify   gaps, what </a:t>
            </a:r>
            <a:r>
              <a:rPr lang="en">
                <a:solidFill>
                  <a:schemeClr val="dk1"/>
                </a:solidFill>
              </a:rPr>
              <a:t>measurements</a:t>
            </a:r>
            <a:r>
              <a:rPr lang="en">
                <a:solidFill>
                  <a:schemeClr val="dk1"/>
                </a:solidFill>
              </a:rPr>
              <a:t> where?)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762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2. Establish and maintain regional partnerships</a:t>
            </a:r>
            <a:endParaRPr b="1" sz="1600">
              <a:solidFill>
                <a:schemeClr val="dk1"/>
              </a:solidFill>
            </a:endParaRPr>
          </a:p>
          <a:p>
            <a:pPr indent="381000" lvl="0" marL="762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•</a:t>
            </a:r>
            <a:r>
              <a:rPr lang="en">
                <a:solidFill>
                  <a:schemeClr val="dk1"/>
                </a:solidFill>
              </a:rPr>
              <a:t>Plan 2025 virtual and in-person WG meetings</a:t>
            </a:r>
            <a:endParaRPr>
              <a:solidFill>
                <a:schemeClr val="dk1"/>
              </a:solidFill>
            </a:endParaRPr>
          </a:p>
          <a:p>
            <a:pPr indent="44450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•Identify shared goals/priorities</a:t>
            </a:r>
            <a:endParaRPr>
              <a:solidFill>
                <a:schemeClr val="dk1"/>
              </a:solidFill>
            </a:endParaRPr>
          </a:p>
          <a:p>
            <a:pPr indent="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762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3. Roadmap: identify achievable/actionable steps</a:t>
            </a:r>
            <a:endParaRPr b="1" sz="1600">
              <a:solidFill>
                <a:schemeClr val="dk1"/>
              </a:solidFill>
            </a:endParaRPr>
          </a:p>
          <a:p>
            <a:pPr indent="44450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•Utilizing Work Plan and GOOS 2030 Strategy/Roadmap to develop IOCARIBE-GOOS Work Plan </a:t>
            </a:r>
            <a:endParaRPr>
              <a:solidFill>
                <a:schemeClr val="dk1"/>
              </a:solidFill>
            </a:endParaRPr>
          </a:p>
          <a:p>
            <a:pPr indent="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762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4. Development of the Initial Observing and Forecasting System</a:t>
            </a:r>
            <a:r>
              <a:rPr lang="en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0" lvl="0" marL="762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718" name="Google Shape;718;p98"/>
          <p:cNvSpPr txBox="1"/>
          <p:nvPr/>
        </p:nvSpPr>
        <p:spPr>
          <a:xfrm>
            <a:off x="587525" y="0"/>
            <a:ext cx="4086600" cy="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C5678"/>
                </a:solidFill>
              </a:rPr>
              <a:t>Next Steps</a:t>
            </a:r>
            <a:endParaRPr b="1" sz="2400">
              <a:solidFill>
                <a:srgbClr val="0C5678"/>
              </a:solidFill>
            </a:endParaRPr>
          </a:p>
        </p:txBody>
      </p:sp>
      <p:pic>
        <p:nvPicPr>
          <p:cNvPr id="719" name="Google Shape;719;p98"/>
          <p:cNvPicPr preferRelativeResize="0"/>
          <p:nvPr/>
        </p:nvPicPr>
        <p:blipFill rotWithShape="1">
          <a:blip r:embed="rId3">
            <a:alphaModFix/>
          </a:blip>
          <a:srcRect b="0" l="36448" r="3335" t="2381"/>
          <a:stretch/>
        </p:blipFill>
        <p:spPr>
          <a:xfrm>
            <a:off x="5272050" y="449394"/>
            <a:ext cx="3749048" cy="4048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9"/>
          <p:cNvSpPr txBox="1"/>
          <p:nvPr/>
        </p:nvSpPr>
        <p:spPr>
          <a:xfrm>
            <a:off x="208345" y="69448"/>
            <a:ext cx="8429100" cy="8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and Potential Networks and Partnerships</a:t>
            </a: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99"/>
          <p:cNvSpPr txBox="1"/>
          <p:nvPr/>
        </p:nvSpPr>
        <p:spPr>
          <a:xfrm>
            <a:off x="4644606" y="897688"/>
            <a:ext cx="4267200" cy="3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[Other National Observing Systems]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Cuba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FR, UK, NED representatives in the Caribbean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WMO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* Global/Regional Ocean, atmosphere, climate modelers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US NOAA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US Navy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ECOFS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CIMH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Copernicus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OceanOPS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726" name="Google Shape;726;p99"/>
          <p:cNvSpPr txBox="1"/>
          <p:nvPr/>
        </p:nvSpPr>
        <p:spPr>
          <a:xfrm>
            <a:off x="208347" y="1273937"/>
            <a:ext cx="4710600" cy="31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CARICOOS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GCOOS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CoastPredict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CIMH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NOAA Global Ocean Monitoring and Observing (GOMO)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Atlantic Oceanographic and Meteorological Laboratory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Colombia (CIOH)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Brazil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CICESE (MX)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9050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00"/>
          <p:cNvSpPr txBox="1"/>
          <p:nvPr>
            <p:ph type="ctrTitle"/>
          </p:nvPr>
        </p:nvSpPr>
        <p:spPr>
          <a:xfrm>
            <a:off x="451092" y="2141101"/>
            <a:ext cx="30555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732" name="Google Shape;732;p100"/>
          <p:cNvSpPr txBox="1"/>
          <p:nvPr>
            <p:ph idx="1" type="subTitle"/>
          </p:nvPr>
        </p:nvSpPr>
        <p:spPr>
          <a:xfrm>
            <a:off x="451108" y="2820600"/>
            <a:ext cx="2291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"/>
              <a:t>goosocean.org</a:t>
            </a:r>
            <a:endParaRPr/>
          </a:p>
        </p:txBody>
      </p:sp>
      <p:pic>
        <p:nvPicPr>
          <p:cNvPr descr="A picture containing swimming, ocean floor&#10;&#10;Description automatically generated" id="733" name="Google Shape;733;p100"/>
          <p:cNvPicPr preferRelativeResize="0"/>
          <p:nvPr/>
        </p:nvPicPr>
        <p:blipFill rotWithShape="1">
          <a:blip r:embed="rId3">
            <a:alphaModFix/>
          </a:blip>
          <a:srcRect b="-735" l="0" r="9140" t="-80"/>
          <a:stretch/>
        </p:blipFill>
        <p:spPr>
          <a:xfrm>
            <a:off x="3752469" y="166812"/>
            <a:ext cx="2914002" cy="484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00"/>
          <p:cNvPicPr preferRelativeResize="0"/>
          <p:nvPr/>
        </p:nvPicPr>
        <p:blipFill rotWithShape="1">
          <a:blip r:embed="rId4">
            <a:alphaModFix/>
          </a:blip>
          <a:srcRect b="8185" l="0" r="0" t="7426"/>
          <a:stretch/>
        </p:blipFill>
        <p:spPr>
          <a:xfrm>
            <a:off x="6760773" y="175293"/>
            <a:ext cx="2383225" cy="1634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&#10;&#10;Description automatically generated" id="735" name="Google Shape;735;p100"/>
          <p:cNvPicPr preferRelativeResize="0"/>
          <p:nvPr/>
        </p:nvPicPr>
        <p:blipFill rotWithShape="1">
          <a:blip r:embed="rId5">
            <a:alphaModFix/>
          </a:blip>
          <a:srcRect b="9017" l="0" r="0" t="1871"/>
          <a:stretch/>
        </p:blipFill>
        <p:spPr>
          <a:xfrm>
            <a:off x="6760774" y="1930655"/>
            <a:ext cx="2383231" cy="1316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ky, outdoor, snow, seal&#10;&#10;Description automatically generated" id="736" name="Google Shape;736;p100"/>
          <p:cNvPicPr preferRelativeResize="0"/>
          <p:nvPr/>
        </p:nvPicPr>
        <p:blipFill rotWithShape="1">
          <a:blip r:embed="rId6">
            <a:alphaModFix/>
          </a:blip>
          <a:srcRect b="-1087" l="0" r="0" t="9663"/>
          <a:stretch/>
        </p:blipFill>
        <p:spPr>
          <a:xfrm>
            <a:off x="6760773" y="3365006"/>
            <a:ext cx="2383225" cy="1634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3"/>
          <p:cNvSpPr/>
          <p:nvPr/>
        </p:nvSpPr>
        <p:spPr>
          <a:xfrm>
            <a:off x="3000996" y="738418"/>
            <a:ext cx="6143100" cy="3827100"/>
          </a:xfrm>
          <a:prstGeom prst="roundRect">
            <a:avLst>
              <a:gd fmla="val 0" name="adj"/>
            </a:avLst>
          </a:prstGeom>
          <a:solidFill>
            <a:srgbClr val="238ACB"/>
          </a:solidFill>
          <a:ln>
            <a:noFill/>
          </a:ln>
        </p:spPr>
        <p:txBody>
          <a:bodyPr anchorCtr="0" anchor="ctr" bIns="97550" lIns="97550" spcFirstLastPara="1" rIns="97550" wrap="square" tIns="975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2" name="Google Shape;552;p83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3000"/>
              <a:buFont typeface="Open Sans"/>
              <a:buNone/>
            </a:pPr>
            <a:r>
              <a:rPr b="1" lang="en"/>
              <a:t>IOCARIBE REGION</a:t>
            </a:r>
            <a:br>
              <a:rPr b="1" lang="en"/>
            </a:br>
            <a:endParaRPr b="1"/>
          </a:p>
        </p:txBody>
      </p:sp>
      <p:grpSp>
        <p:nvGrpSpPr>
          <p:cNvPr id="553" name="Google Shape;553;p83"/>
          <p:cNvGrpSpPr/>
          <p:nvPr/>
        </p:nvGrpSpPr>
        <p:grpSpPr>
          <a:xfrm>
            <a:off x="116114" y="819830"/>
            <a:ext cx="2952674" cy="3741578"/>
            <a:chOff x="0" y="54249"/>
            <a:chExt cx="1967400" cy="2493222"/>
          </a:xfrm>
        </p:grpSpPr>
        <p:sp>
          <p:nvSpPr>
            <p:cNvPr id="554" name="Google Shape;554;p83"/>
            <p:cNvSpPr/>
            <p:nvPr/>
          </p:nvSpPr>
          <p:spPr>
            <a:xfrm>
              <a:off x="0" y="54249"/>
              <a:ext cx="1967400" cy="779100"/>
            </a:xfrm>
            <a:prstGeom prst="roundRect">
              <a:avLst>
                <a:gd fmla="val 16667" name="adj"/>
              </a:avLst>
            </a:prstGeom>
            <a:solidFill>
              <a:srgbClr val="2088CB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83"/>
            <p:cNvSpPr txBox="1"/>
            <p:nvPr/>
          </p:nvSpPr>
          <p:spPr>
            <a:xfrm>
              <a:off x="38038" y="92287"/>
              <a:ext cx="18915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1450" lIns="51450" spcFirstLastPara="1" rIns="51450" wrap="square" tIns="5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boto"/>
                <a:buNone/>
              </a:pPr>
              <a:r>
                <a:rPr b="0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IOCARIBE is the </a:t>
              </a:r>
              <a:r>
                <a:rPr b="1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Sub-Commission of the Intergovernmental Oceanographic Commission (IOC)</a:t>
              </a:r>
              <a:r>
                <a:rPr b="0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for the Caribbean and adjacent regions. </a:t>
              </a:r>
              <a:endPara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6" name="Google Shape;556;p83"/>
            <p:cNvSpPr/>
            <p:nvPr/>
          </p:nvSpPr>
          <p:spPr>
            <a:xfrm>
              <a:off x="0" y="885471"/>
              <a:ext cx="1967400" cy="779100"/>
            </a:xfrm>
            <a:prstGeom prst="roundRect">
              <a:avLst>
                <a:gd fmla="val 16667" name="adj"/>
              </a:avLst>
            </a:prstGeom>
            <a:solidFill>
              <a:srgbClr val="2088CB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83"/>
            <p:cNvSpPr txBox="1"/>
            <p:nvPr/>
          </p:nvSpPr>
          <p:spPr>
            <a:xfrm>
              <a:off x="38038" y="923509"/>
              <a:ext cx="18915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1450" lIns="51450" spcFirstLastPara="1" rIns="51450" wrap="square" tIns="5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boto"/>
                <a:buNone/>
              </a:pPr>
              <a:r>
                <a:rPr b="0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It promotes cooperation in </a:t>
              </a:r>
              <a:r>
                <a:rPr b="1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ocean science, data management, and capacity development</a:t>
              </a:r>
              <a:r>
                <a:rPr b="0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endPara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58" name="Google Shape;558;p83"/>
            <p:cNvSpPr/>
            <p:nvPr/>
          </p:nvSpPr>
          <p:spPr>
            <a:xfrm>
              <a:off x="0" y="1768371"/>
              <a:ext cx="1967400" cy="779100"/>
            </a:xfrm>
            <a:prstGeom prst="roundRect">
              <a:avLst>
                <a:gd fmla="val 16667" name="adj"/>
              </a:avLst>
            </a:prstGeom>
            <a:solidFill>
              <a:srgbClr val="2088CB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83"/>
            <p:cNvSpPr txBox="1"/>
            <p:nvPr/>
          </p:nvSpPr>
          <p:spPr>
            <a:xfrm>
              <a:off x="38038" y="1806409"/>
              <a:ext cx="18915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1450" lIns="51450" spcFirstLastPara="1" rIns="51450" wrap="square" tIns="514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Roboto"/>
                <a:buNone/>
              </a:pPr>
              <a:r>
                <a:rPr b="0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Contributes to the </a:t>
              </a:r>
              <a:r>
                <a:rPr b="1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UN Decade of Ocean Science for Sustainable Development</a:t>
              </a:r>
              <a:r>
                <a:rPr b="0" i="0" lang="en" sz="14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endPara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60" name="Google Shape;560;p83"/>
          <p:cNvPicPr preferRelativeResize="0"/>
          <p:nvPr/>
        </p:nvPicPr>
        <p:blipFill rotWithShape="1">
          <a:blip r:embed="rId3">
            <a:alphaModFix/>
          </a:blip>
          <a:srcRect b="-6940" l="5475" r="2502" t="6939"/>
          <a:stretch/>
        </p:blipFill>
        <p:spPr>
          <a:xfrm>
            <a:off x="3155250" y="1154550"/>
            <a:ext cx="5974125" cy="3280550"/>
          </a:xfrm>
          <a:prstGeom prst="rect">
            <a:avLst/>
          </a:prstGeom>
          <a:solidFill>
            <a:srgbClr val="238ACB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01"/>
          <p:cNvSpPr txBox="1"/>
          <p:nvPr>
            <p:ph type="ctrTitle"/>
          </p:nvPr>
        </p:nvSpPr>
        <p:spPr>
          <a:xfrm>
            <a:off x="458350" y="1694874"/>
            <a:ext cx="3078600" cy="190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2- Mapping Activity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101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102" title="Caribeez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625" y="65525"/>
            <a:ext cx="7208448" cy="46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102"/>
          <p:cNvSpPr txBox="1"/>
          <p:nvPr/>
        </p:nvSpPr>
        <p:spPr>
          <a:xfrm>
            <a:off x="0" y="3564900"/>
            <a:ext cx="15888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749" name="Google Shape;749;p102"/>
          <p:cNvSpPr txBox="1"/>
          <p:nvPr/>
        </p:nvSpPr>
        <p:spPr>
          <a:xfrm>
            <a:off x="0" y="203725"/>
            <a:ext cx="17331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b="1" lang="en" sz="2200">
                <a:solidFill>
                  <a:schemeClr val="accent1"/>
                </a:solidFill>
              </a:rPr>
              <a:t>Discussion</a:t>
            </a:r>
            <a:endParaRPr b="1" sz="22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50" name="Google Shape;750;p102"/>
          <p:cNvSpPr txBox="1"/>
          <p:nvPr/>
        </p:nvSpPr>
        <p:spPr>
          <a:xfrm>
            <a:off x="1021300" y="1989675"/>
            <a:ext cx="671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751" name="Google Shape;751;p102"/>
          <p:cNvSpPr txBox="1"/>
          <p:nvPr/>
        </p:nvSpPr>
        <p:spPr>
          <a:xfrm>
            <a:off x="3843850" y="47151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Caribbean EEZs</a:t>
            </a:r>
            <a:endParaRPr b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3"/>
          <p:cNvSpPr txBox="1"/>
          <p:nvPr>
            <p:ph idx="12" type="sldNum"/>
          </p:nvPr>
        </p:nvSpPr>
        <p:spPr>
          <a:xfrm>
            <a:off x="6328209" y="3652242"/>
            <a:ext cx="144900" cy="1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7" name="Google Shape;757;p103"/>
          <p:cNvSpPr txBox="1"/>
          <p:nvPr>
            <p:ph idx="1" type="body"/>
          </p:nvPr>
        </p:nvSpPr>
        <p:spPr>
          <a:xfrm>
            <a:off x="174625" y="875775"/>
            <a:ext cx="4220100" cy="39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sz="1400"/>
              <a:t>Knowing our priorities are: 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04800" lvl="0" marL="457200" rtl="0" algn="l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</a:pPr>
            <a:r>
              <a:rPr b="0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Reporting to MEAs (Multilateral Environmental Agreements)</a:t>
            </a:r>
            <a:endParaRPr b="0"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048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</a:pPr>
            <a:r>
              <a:rPr b="0"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Hazard forecasts &amp; coastal resilience..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 sz="1400"/>
              <a:t>And our current capacity is…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CARICOOS, CIMH, DIMAR,  OBIS, Ocean Info Hub..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How do we assess feasibility and impact and develop a phased approach that will allow us to take step forward that will demonstrate the value of the collective system?</a:t>
            </a:r>
            <a:endParaRPr sz="1800">
              <a:solidFill>
                <a:schemeClr val="dk1"/>
              </a:solidFill>
            </a:endParaRPr>
          </a:p>
          <a:p>
            <a:pPr indent="-1651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758" name="Google Shape;758;p103"/>
          <p:cNvSpPr txBox="1"/>
          <p:nvPr>
            <p:ph type="title"/>
          </p:nvPr>
        </p:nvSpPr>
        <p:spPr>
          <a:xfrm>
            <a:off x="378945" y="194648"/>
            <a:ext cx="48360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8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latin typeface="Barlow"/>
                <a:ea typeface="Barlow"/>
                <a:cs typeface="Barlow"/>
                <a:sym typeface="Barlow"/>
              </a:rPr>
              <a:t>The Case for a Collective System</a:t>
            </a:r>
            <a:endParaRPr sz="2200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759" name="Google Shape;759;p103"/>
          <p:cNvPicPr preferRelativeResize="0"/>
          <p:nvPr/>
        </p:nvPicPr>
        <p:blipFill rotWithShape="1">
          <a:blip r:embed="rId3">
            <a:alphaModFix/>
          </a:blip>
          <a:srcRect b="0" l="3938" r="0" t="3938"/>
          <a:stretch/>
        </p:blipFill>
        <p:spPr>
          <a:xfrm>
            <a:off x="4522850" y="666750"/>
            <a:ext cx="4621150" cy="402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4"/>
          <p:cNvSpPr txBox="1"/>
          <p:nvPr>
            <p:ph type="ctrTitle"/>
          </p:nvPr>
        </p:nvSpPr>
        <p:spPr>
          <a:xfrm>
            <a:off x="458350" y="1694874"/>
            <a:ext cx="3078600" cy="190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3- Mapping Activity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104"/>
          <p:cNvSpPr/>
          <p:nvPr>
            <p:ph idx="2" type="pic"/>
          </p:nvPr>
        </p:nvSpPr>
        <p:spPr>
          <a:xfrm>
            <a:off x="3965400" y="0"/>
            <a:ext cx="5143500" cy="5143500"/>
          </a:xfrm>
          <a:prstGeom prst="rect">
            <a:avLst/>
          </a:prstGeom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05"/>
          <p:cNvSpPr txBox="1"/>
          <p:nvPr>
            <p:ph type="title"/>
          </p:nvPr>
        </p:nvSpPr>
        <p:spPr>
          <a:xfrm>
            <a:off x="360116" y="440778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600" lIns="0" spcFirstLastPara="1" rIns="137225" wrap="square" tIns="686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5400"/>
              <a:buFont typeface="Open Sans"/>
              <a:buNone/>
            </a:pPr>
            <a:r>
              <a:rPr lang="en" sz="5400"/>
              <a:t>IOCARIBE</a:t>
            </a:r>
            <a:endParaRPr sz="4800"/>
          </a:p>
        </p:txBody>
      </p:sp>
      <p:pic>
        <p:nvPicPr>
          <p:cNvPr id="771" name="Google Shape;77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6822" y="525898"/>
            <a:ext cx="1712196" cy="630809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105"/>
          <p:cNvSpPr txBox="1"/>
          <p:nvPr/>
        </p:nvSpPr>
        <p:spPr>
          <a:xfrm>
            <a:off x="5480550" y="4410000"/>
            <a:ext cx="50007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E</a:t>
            </a:r>
            <a:r>
              <a:rPr lang="en" sz="1900"/>
              <a:t>stablished - 1998</a:t>
            </a:r>
            <a:endParaRPr sz="1900"/>
          </a:p>
        </p:txBody>
      </p:sp>
      <p:grpSp>
        <p:nvGrpSpPr>
          <p:cNvPr id="773" name="Google Shape;773;p105"/>
          <p:cNvGrpSpPr/>
          <p:nvPr/>
        </p:nvGrpSpPr>
        <p:grpSpPr>
          <a:xfrm>
            <a:off x="88150" y="1512650"/>
            <a:ext cx="8231663" cy="3112672"/>
            <a:chOff x="1799" y="261207"/>
            <a:chExt cx="5659056" cy="2027007"/>
          </a:xfrm>
        </p:grpSpPr>
        <p:sp>
          <p:nvSpPr>
            <p:cNvPr id="774" name="Google Shape;774;p105"/>
            <p:cNvSpPr/>
            <p:nvPr/>
          </p:nvSpPr>
          <p:spPr>
            <a:xfrm>
              <a:off x="331204" y="261207"/>
              <a:ext cx="1030500" cy="1030500"/>
            </a:xfrm>
            <a:prstGeom prst="ellipse">
              <a:avLst/>
            </a:prstGeom>
            <a:solidFill>
              <a:srgbClr val="0069B4"/>
            </a:solidFill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05"/>
            <p:cNvSpPr/>
            <p:nvPr/>
          </p:nvSpPr>
          <p:spPr>
            <a:xfrm>
              <a:off x="550807" y="480811"/>
              <a:ext cx="591300" cy="5913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05"/>
            <p:cNvSpPr/>
            <p:nvPr/>
          </p:nvSpPr>
          <p:spPr>
            <a:xfrm>
              <a:off x="1799" y="1612614"/>
              <a:ext cx="1689300" cy="6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05"/>
            <p:cNvSpPr txBox="1"/>
            <p:nvPr/>
          </p:nvSpPr>
          <p:spPr>
            <a:xfrm>
              <a:off x="1799" y="1557066"/>
              <a:ext cx="1689300" cy="6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9B4"/>
                </a:buClr>
                <a:buSzPts val="2000"/>
                <a:buFont typeface="Open Sans"/>
                <a:buNone/>
              </a:pPr>
              <a:r>
                <a:rPr b="0" i="0" lang="en" sz="2000" u="none" cap="none" strike="noStrike">
                  <a:solidFill>
                    <a:srgbClr val="0069B4"/>
                  </a:solidFill>
                  <a:latin typeface="Open Sans"/>
                  <a:ea typeface="Open Sans"/>
                  <a:cs typeface="Open Sans"/>
                  <a:sym typeface="Open Sans"/>
                </a:rPr>
                <a:t>TECHNICAL ASPECTS OF THE INITIAL OBSERVATION SYSTEM</a:t>
              </a:r>
              <a:endParaRPr sz="2100"/>
            </a:p>
          </p:txBody>
        </p:sp>
        <p:sp>
          <p:nvSpPr>
            <p:cNvPr id="778" name="Google Shape;778;p105"/>
            <p:cNvSpPr/>
            <p:nvPr/>
          </p:nvSpPr>
          <p:spPr>
            <a:xfrm>
              <a:off x="2316082" y="261207"/>
              <a:ext cx="1030500" cy="1030500"/>
            </a:xfrm>
            <a:prstGeom prst="ellipse">
              <a:avLst/>
            </a:prstGeom>
            <a:solidFill>
              <a:srgbClr val="0069B4"/>
            </a:solidFill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05"/>
            <p:cNvSpPr/>
            <p:nvPr/>
          </p:nvSpPr>
          <p:spPr>
            <a:xfrm>
              <a:off x="2535685" y="480811"/>
              <a:ext cx="591300" cy="5913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05"/>
            <p:cNvSpPr/>
            <p:nvPr/>
          </p:nvSpPr>
          <p:spPr>
            <a:xfrm>
              <a:off x="1986677" y="1612614"/>
              <a:ext cx="1689300" cy="6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05"/>
            <p:cNvSpPr txBox="1"/>
            <p:nvPr/>
          </p:nvSpPr>
          <p:spPr>
            <a:xfrm>
              <a:off x="1986677" y="1612614"/>
              <a:ext cx="1689300" cy="6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9B4"/>
                </a:buClr>
                <a:buSzPts val="2000"/>
                <a:buFont typeface="Open Sans"/>
                <a:buNone/>
              </a:pPr>
              <a:r>
                <a:rPr b="0" i="0" lang="en" sz="2000" u="none" cap="none" strike="noStrike">
                  <a:solidFill>
                    <a:srgbClr val="0069B4"/>
                  </a:solidFill>
                  <a:latin typeface="Open Sans"/>
                  <a:ea typeface="Open Sans"/>
                  <a:cs typeface="Open Sans"/>
                  <a:sym typeface="Open Sans"/>
                </a:rPr>
                <a:t>CO-DESIGNED WITH PARTNERS</a:t>
              </a:r>
              <a:endParaRPr sz="2100"/>
            </a:p>
          </p:txBody>
        </p:sp>
        <p:sp>
          <p:nvSpPr>
            <p:cNvPr id="782" name="Google Shape;782;p105"/>
            <p:cNvSpPr/>
            <p:nvPr/>
          </p:nvSpPr>
          <p:spPr>
            <a:xfrm>
              <a:off x="4297364" y="306392"/>
              <a:ext cx="1030500" cy="1030500"/>
            </a:xfrm>
            <a:prstGeom prst="ellipse">
              <a:avLst/>
            </a:prstGeom>
            <a:solidFill>
              <a:srgbClr val="0069B4"/>
            </a:solidFill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05"/>
            <p:cNvSpPr/>
            <p:nvPr/>
          </p:nvSpPr>
          <p:spPr>
            <a:xfrm>
              <a:off x="4520563" y="480811"/>
              <a:ext cx="591300" cy="5913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05"/>
            <p:cNvSpPr/>
            <p:nvPr/>
          </p:nvSpPr>
          <p:spPr>
            <a:xfrm>
              <a:off x="3971555" y="1612614"/>
              <a:ext cx="1689300" cy="6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7225" lIns="137225" spcFirstLastPara="1" rIns="137225" wrap="square" tIns="1372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05"/>
            <p:cNvSpPr txBox="1"/>
            <p:nvPr/>
          </p:nvSpPr>
          <p:spPr>
            <a:xfrm>
              <a:off x="3971555" y="1612614"/>
              <a:ext cx="1689300" cy="6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69B4"/>
                </a:buClr>
                <a:buSzPts val="2000"/>
                <a:buFont typeface="Open Sans"/>
                <a:buNone/>
              </a:pPr>
              <a:r>
                <a:rPr b="0" i="0" lang="en" sz="2000" u="none" cap="none" strike="noStrike">
                  <a:solidFill>
                    <a:srgbClr val="0069B4"/>
                  </a:solidFill>
                  <a:latin typeface="Open Sans"/>
                  <a:ea typeface="Open Sans"/>
                  <a:cs typeface="Open Sans"/>
                  <a:sym typeface="Open Sans"/>
                </a:rPr>
                <a:t>ROADMAP</a:t>
              </a:r>
              <a:endParaRPr sz="21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565;p84"/>
          <p:cNvGrpSpPr/>
          <p:nvPr/>
        </p:nvGrpSpPr>
        <p:grpSpPr>
          <a:xfrm>
            <a:off x="461614" y="816097"/>
            <a:ext cx="8220767" cy="3823522"/>
            <a:chOff x="118667" y="886"/>
            <a:chExt cx="5477590" cy="2547826"/>
          </a:xfrm>
        </p:grpSpPr>
        <p:sp>
          <p:nvSpPr>
            <p:cNvPr id="566" name="Google Shape;566;p84"/>
            <p:cNvSpPr/>
            <p:nvPr/>
          </p:nvSpPr>
          <p:spPr>
            <a:xfrm>
              <a:off x="118667" y="886"/>
              <a:ext cx="1273800" cy="764400"/>
            </a:xfrm>
            <a:prstGeom prst="rect">
              <a:avLst/>
            </a:prstGeom>
            <a:solidFill>
              <a:schemeClr val="accent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84"/>
            <p:cNvSpPr txBox="1"/>
            <p:nvPr/>
          </p:nvSpPr>
          <p:spPr>
            <a:xfrm>
              <a:off x="118667" y="886"/>
              <a:ext cx="1273800" cy="7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MARINE SPATIAL PLANNING (MSP)</a:t>
              </a:r>
              <a:endParaRPr sz="2100"/>
            </a:p>
          </p:txBody>
        </p:sp>
        <p:sp>
          <p:nvSpPr>
            <p:cNvPr id="568" name="Google Shape;568;p84"/>
            <p:cNvSpPr/>
            <p:nvPr/>
          </p:nvSpPr>
          <p:spPr>
            <a:xfrm>
              <a:off x="1519930" y="886"/>
              <a:ext cx="1273800" cy="764400"/>
            </a:xfrm>
            <a:prstGeom prst="rect">
              <a:avLst/>
            </a:prstGeom>
            <a:solidFill>
              <a:srgbClr val="53AAE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84"/>
            <p:cNvSpPr txBox="1"/>
            <p:nvPr/>
          </p:nvSpPr>
          <p:spPr>
            <a:xfrm>
              <a:off x="1519930" y="886"/>
              <a:ext cx="1273800" cy="764400"/>
            </a:xfrm>
            <a:prstGeom prst="rect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OCEAN DATA AND INFORMATION MANAGEMENT</a:t>
              </a:r>
              <a:endParaRPr sz="2100"/>
            </a:p>
          </p:txBody>
        </p:sp>
        <p:sp>
          <p:nvSpPr>
            <p:cNvPr id="570" name="Google Shape;570;p84"/>
            <p:cNvSpPr/>
            <p:nvPr/>
          </p:nvSpPr>
          <p:spPr>
            <a:xfrm>
              <a:off x="2921193" y="886"/>
              <a:ext cx="1273800" cy="764400"/>
            </a:xfrm>
            <a:prstGeom prst="rect">
              <a:avLst/>
            </a:prstGeom>
            <a:solidFill>
              <a:srgbClr val="138DC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84"/>
            <p:cNvSpPr txBox="1"/>
            <p:nvPr/>
          </p:nvSpPr>
          <p:spPr>
            <a:xfrm>
              <a:off x="2921185" y="903"/>
              <a:ext cx="1273800" cy="764400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HARMFUL ALGAL BLOOMS</a:t>
              </a:r>
              <a:endParaRPr sz="2100"/>
            </a:p>
          </p:txBody>
        </p:sp>
        <p:sp>
          <p:nvSpPr>
            <p:cNvPr id="572" name="Google Shape;572;p84"/>
            <p:cNvSpPr/>
            <p:nvPr/>
          </p:nvSpPr>
          <p:spPr>
            <a:xfrm>
              <a:off x="4322457" y="886"/>
              <a:ext cx="1273800" cy="764400"/>
            </a:xfrm>
            <a:prstGeom prst="rect">
              <a:avLst/>
            </a:prstGeom>
            <a:solidFill>
              <a:srgbClr val="134D7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84"/>
            <p:cNvSpPr txBox="1"/>
            <p:nvPr/>
          </p:nvSpPr>
          <p:spPr>
            <a:xfrm>
              <a:off x="4322457" y="886"/>
              <a:ext cx="1273800" cy="764400"/>
            </a:xfrm>
            <a:prstGeom prst="rect">
              <a:avLst/>
            </a:prstGeom>
            <a:noFill/>
            <a:ln cap="flat" cmpd="sng" w="152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GLOBAL OCEAN OBSERVING SYSTEM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IOCARIBE-GOOS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74" name="Google Shape;574;p84"/>
            <p:cNvSpPr/>
            <p:nvPr/>
          </p:nvSpPr>
          <p:spPr>
            <a:xfrm>
              <a:off x="118667" y="892599"/>
              <a:ext cx="1273800" cy="764400"/>
            </a:xfrm>
            <a:prstGeom prst="rect">
              <a:avLst/>
            </a:prstGeom>
            <a:solidFill>
              <a:srgbClr val="117EAE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84"/>
            <p:cNvSpPr txBox="1"/>
            <p:nvPr/>
          </p:nvSpPr>
          <p:spPr>
            <a:xfrm>
              <a:off x="118667" y="892599"/>
              <a:ext cx="1273800" cy="764400"/>
            </a:xfrm>
            <a:prstGeom prst="rect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TSUNAMIS &amp; COASTAL HAZARDS</a:t>
              </a:r>
              <a:endParaRPr sz="2100"/>
            </a:p>
          </p:txBody>
        </p:sp>
        <p:sp>
          <p:nvSpPr>
            <p:cNvPr id="576" name="Google Shape;576;p84"/>
            <p:cNvSpPr/>
            <p:nvPr/>
          </p:nvSpPr>
          <p:spPr>
            <a:xfrm>
              <a:off x="1519930" y="892599"/>
              <a:ext cx="1273800" cy="764400"/>
            </a:xfrm>
            <a:prstGeom prst="rect">
              <a:avLst/>
            </a:prstGeom>
            <a:solidFill>
              <a:srgbClr val="1076A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84"/>
            <p:cNvSpPr txBox="1"/>
            <p:nvPr/>
          </p:nvSpPr>
          <p:spPr>
            <a:xfrm>
              <a:off x="1519930" y="892599"/>
              <a:ext cx="1273800" cy="7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SARGASSUM</a:t>
              </a:r>
              <a:endParaRPr sz="2100"/>
            </a:p>
          </p:txBody>
        </p:sp>
        <p:sp>
          <p:nvSpPr>
            <p:cNvPr id="578" name="Google Shape;578;p84"/>
            <p:cNvSpPr/>
            <p:nvPr/>
          </p:nvSpPr>
          <p:spPr>
            <a:xfrm>
              <a:off x="2921193" y="892599"/>
              <a:ext cx="1273800" cy="764400"/>
            </a:xfrm>
            <a:prstGeom prst="rect">
              <a:avLst/>
            </a:prstGeom>
            <a:solidFill>
              <a:srgbClr val="0F6E9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84"/>
            <p:cNvSpPr txBox="1"/>
            <p:nvPr/>
          </p:nvSpPr>
          <p:spPr>
            <a:xfrm>
              <a:off x="2921193" y="892599"/>
              <a:ext cx="1273800" cy="7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OCEAN LITERACY</a:t>
              </a:r>
              <a:endParaRPr sz="2100"/>
            </a:p>
          </p:txBody>
        </p:sp>
        <p:sp>
          <p:nvSpPr>
            <p:cNvPr id="580" name="Google Shape;580;p84"/>
            <p:cNvSpPr/>
            <p:nvPr/>
          </p:nvSpPr>
          <p:spPr>
            <a:xfrm>
              <a:off x="4322457" y="892599"/>
              <a:ext cx="1273800" cy="764400"/>
            </a:xfrm>
            <a:prstGeom prst="rect">
              <a:avLst/>
            </a:prstGeom>
            <a:solidFill>
              <a:srgbClr val="0E668E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84"/>
            <p:cNvSpPr txBox="1"/>
            <p:nvPr/>
          </p:nvSpPr>
          <p:spPr>
            <a:xfrm>
              <a:off x="4322457" y="892599"/>
              <a:ext cx="1273800" cy="7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CAPACITY DEVELOPMENT</a:t>
              </a:r>
              <a:endParaRPr sz="2100"/>
            </a:p>
          </p:txBody>
        </p:sp>
        <p:sp>
          <p:nvSpPr>
            <p:cNvPr id="582" name="Google Shape;582;p84"/>
            <p:cNvSpPr/>
            <p:nvPr/>
          </p:nvSpPr>
          <p:spPr>
            <a:xfrm>
              <a:off x="1519930" y="1784312"/>
              <a:ext cx="1273800" cy="764400"/>
            </a:xfrm>
            <a:prstGeom prst="rect">
              <a:avLst/>
            </a:prstGeom>
            <a:solidFill>
              <a:srgbClr val="0D5E8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84"/>
            <p:cNvSpPr txBox="1"/>
            <p:nvPr/>
          </p:nvSpPr>
          <p:spPr>
            <a:xfrm>
              <a:off x="1519930" y="1784312"/>
              <a:ext cx="1273800" cy="7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OCEAN DECADE</a:t>
              </a:r>
              <a:endParaRPr sz="2100"/>
            </a:p>
          </p:txBody>
        </p:sp>
        <p:sp>
          <p:nvSpPr>
            <p:cNvPr id="584" name="Google Shape;584;p84"/>
            <p:cNvSpPr/>
            <p:nvPr/>
          </p:nvSpPr>
          <p:spPr>
            <a:xfrm>
              <a:off x="2921193" y="1784312"/>
              <a:ext cx="1273800" cy="764400"/>
            </a:xfrm>
            <a:prstGeom prst="rect">
              <a:avLst/>
            </a:prstGeom>
            <a:solidFill>
              <a:srgbClr val="0C567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7200" lIns="137200" spcFirstLastPara="1" rIns="137200" wrap="square" tIns="1372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84"/>
            <p:cNvSpPr txBox="1"/>
            <p:nvPr/>
          </p:nvSpPr>
          <p:spPr>
            <a:xfrm>
              <a:off x="2921193" y="1784312"/>
              <a:ext cx="1273800" cy="76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Roboto"/>
                <a:buNone/>
              </a:pPr>
              <a:r>
                <a:rPr lang="en"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OIL SPILLS</a:t>
              </a:r>
              <a:endParaRPr sz="2100"/>
            </a:p>
          </p:txBody>
        </p:sp>
      </p:grpSp>
      <p:sp>
        <p:nvSpPr>
          <p:cNvPr id="586" name="Google Shape;586;p84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137200" wrap="square" tIns="685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2100"/>
              <a:buFont typeface="Open Sans"/>
              <a:buNone/>
            </a:pPr>
            <a:r>
              <a:rPr b="1" lang="en" sz="2100"/>
              <a:t>KEY IOCARIBE PROGRAMS AND PROJECTS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85"/>
          <p:cNvSpPr txBox="1"/>
          <p:nvPr/>
        </p:nvSpPr>
        <p:spPr>
          <a:xfrm>
            <a:off x="389875" y="152400"/>
            <a:ext cx="5519400" cy="40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IOCARIBE-GOOS Evolution 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1998 - Initiated by Member States as the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‘GOOS Regional Alliance for the Wider Caribbean Region’.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An IOCARIBE Expert Group created a Strategic Plan, published in 2002, and IOCARIBE-GOOS was approved by GOOS as a Regional Alliance.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592" name="Google Shape;59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7100" y="152400"/>
            <a:ext cx="3004500" cy="422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200" y="3010805"/>
            <a:ext cx="4031452" cy="1968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6"/>
          <p:cNvSpPr txBox="1"/>
          <p:nvPr>
            <p:ph idx="1" type="body"/>
          </p:nvPr>
        </p:nvSpPr>
        <p:spPr>
          <a:xfrm>
            <a:off x="5874338" y="1175944"/>
            <a:ext cx="30201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</a:pPr>
            <a:r>
              <a:rPr i="0" lang="en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IOCARIBE-GOOS first implementation pilot project </a:t>
            </a: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i="0" lang="en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support a working sea level network in the Caribbean (2005)</a:t>
            </a:r>
            <a:endParaRPr i="0" sz="1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Evolved into the IO</a:t>
            </a:r>
            <a:r>
              <a:rPr i="0" lang="en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CARIBE </a:t>
            </a: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Early Warning Systems- Sea Level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Char char="●"/>
            </a:pPr>
            <a:r>
              <a:rPr i="0" lang="en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80+ active real time Sea Level </a:t>
            </a: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i="0" lang="en" sz="1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tations reporting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52400" lvl="0" marL="254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694" y="1058250"/>
            <a:ext cx="5606644" cy="329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9875" y="4542234"/>
            <a:ext cx="1927621" cy="545307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6"/>
          <p:cNvSpPr txBox="1"/>
          <p:nvPr>
            <p:ph type="title"/>
          </p:nvPr>
        </p:nvSpPr>
        <p:spPr>
          <a:xfrm>
            <a:off x="457200" y="267975"/>
            <a:ext cx="77724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b="1" i="0" lang="en" sz="3000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OCARIBE</a:t>
            </a:r>
            <a:r>
              <a:rPr b="1" lang="en" sz="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-GOOS History</a:t>
            </a:r>
            <a:endParaRPr b="1" sz="3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b="1" i="0" lang="en" sz="2400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Sea Level Monitoring Network</a:t>
            </a: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7"/>
          <p:cNvSpPr txBox="1"/>
          <p:nvPr>
            <p:ph type="title"/>
          </p:nvPr>
        </p:nvSpPr>
        <p:spPr>
          <a:xfrm>
            <a:off x="360116" y="64325"/>
            <a:ext cx="6492000" cy="459600"/>
          </a:xfrm>
          <a:prstGeom prst="rect">
            <a:avLst/>
          </a:prstGeom>
        </p:spPr>
        <p:txBody>
          <a:bodyPr anchorCtr="0" anchor="t" bIns="68575" lIns="0" spcFirstLastPara="1" rIns="137200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Accomplishments</a:t>
            </a:r>
            <a:endParaRPr/>
          </a:p>
        </p:txBody>
      </p:sp>
      <p:pic>
        <p:nvPicPr>
          <p:cNvPr id="607" name="Google Shape;607;p87"/>
          <p:cNvPicPr preferRelativeResize="0"/>
          <p:nvPr/>
        </p:nvPicPr>
        <p:blipFill rotWithShape="1">
          <a:blip r:embed="rId3">
            <a:alphaModFix/>
          </a:blip>
          <a:srcRect b="3780" l="8946" r="11384" t="10101"/>
          <a:stretch/>
        </p:blipFill>
        <p:spPr>
          <a:xfrm>
            <a:off x="5820775" y="2119050"/>
            <a:ext cx="3145050" cy="250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87"/>
          <p:cNvPicPr preferRelativeResize="0"/>
          <p:nvPr/>
        </p:nvPicPr>
        <p:blipFill rotWithShape="1">
          <a:blip r:embed="rId4">
            <a:alphaModFix/>
          </a:blip>
          <a:srcRect b="0" l="0" r="0" t="26616"/>
          <a:stretch/>
        </p:blipFill>
        <p:spPr>
          <a:xfrm>
            <a:off x="0" y="816225"/>
            <a:ext cx="5670948" cy="27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7"/>
          <p:cNvSpPr txBox="1"/>
          <p:nvPr/>
        </p:nvSpPr>
        <p:spPr>
          <a:xfrm>
            <a:off x="385375" y="3826350"/>
            <a:ext cx="4900200" cy="6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IOCARIBE-GOOS Workshop at IOCARIBE XVII</a:t>
            </a:r>
            <a:endParaRPr sz="1600"/>
          </a:p>
        </p:txBody>
      </p:sp>
      <p:sp>
        <p:nvSpPr>
          <p:cNvPr id="610" name="Google Shape;610;p87"/>
          <p:cNvSpPr txBox="1"/>
          <p:nvPr/>
        </p:nvSpPr>
        <p:spPr>
          <a:xfrm>
            <a:off x="6253225" y="816213"/>
            <a:ext cx="2712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IOCARIBE-GOOS and GOOS Co-Design TC Exemplar Caribbean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May 2024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50" y="113763"/>
            <a:ext cx="8739524" cy="491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9"/>
          <p:cNvSpPr txBox="1"/>
          <p:nvPr>
            <p:ph idx="1" type="body"/>
          </p:nvPr>
        </p:nvSpPr>
        <p:spPr>
          <a:xfrm>
            <a:off x="0" y="639725"/>
            <a:ext cx="5347500" cy="34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457200" rtl="0" algn="l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SzPts val="2300"/>
              <a:buFont typeface="Open Sans"/>
              <a:buAutoNum type="romanUcPeriod"/>
            </a:pPr>
            <a:r>
              <a:rPr lang="en" sz="2300"/>
              <a:t>Develop  Governance Structure</a:t>
            </a:r>
            <a:endParaRPr sz="2101"/>
          </a:p>
          <a:p>
            <a:pPr indent="-317500" lvl="1" marL="575857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0069B4"/>
              </a:buClr>
              <a:buSzPts val="1400"/>
              <a:buFont typeface="Open Sans"/>
              <a:buChar char="●"/>
            </a:pPr>
            <a:r>
              <a:rPr lang="en" sz="2000"/>
              <a:t>Establish the Working Group </a:t>
            </a:r>
            <a:endParaRPr sz="1801"/>
          </a:p>
          <a:p>
            <a:pPr indent="-260350" lvl="2" marL="120015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0069B4"/>
              </a:buClr>
              <a:buSzPts val="1520"/>
              <a:buFont typeface="Open Sans"/>
              <a:buChar char="●"/>
            </a:pPr>
            <a:r>
              <a:rPr lang="en" sz="2000"/>
              <a:t>Member State representation </a:t>
            </a:r>
            <a:endParaRPr sz="2000"/>
          </a:p>
          <a:p>
            <a:pPr indent="-260350" lvl="2" marL="120015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0069B4"/>
              </a:buClr>
              <a:buSzPts val="1520"/>
              <a:buFont typeface="Open Sans"/>
              <a:buChar char="●"/>
            </a:pPr>
            <a:r>
              <a:rPr lang="en" sz="2000"/>
              <a:t>Inclusion of ECOPS, SIDS, and underrepresented communities </a:t>
            </a:r>
            <a:endParaRPr sz="1801"/>
          </a:p>
          <a:p>
            <a:pPr indent="-260350" lvl="1" marL="74295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0069B4"/>
              </a:buClr>
              <a:buSzPts val="1520"/>
              <a:buFont typeface="Open Sans"/>
              <a:buChar char="●"/>
            </a:pPr>
            <a:r>
              <a:rPr lang="en" sz="2000"/>
              <a:t>Circular Letter (COMPLETE)</a:t>
            </a:r>
            <a:endParaRPr sz="2000"/>
          </a:p>
          <a:p>
            <a:pPr indent="-260350" lvl="1" marL="74295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0069B4"/>
              </a:buClr>
              <a:buSzPts val="1520"/>
              <a:buFont typeface="Open Sans"/>
              <a:buChar char="●"/>
            </a:pPr>
            <a:r>
              <a:rPr lang="en" sz="2000"/>
              <a:t>Updated (Draft) Terms of Reference (TOR) (COMPLETE)</a:t>
            </a:r>
            <a:endParaRPr sz="2000"/>
          </a:p>
          <a:p>
            <a:pPr indent="-279400" lvl="1" marL="74295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0069B4"/>
              </a:buClr>
              <a:buSzPts val="1820"/>
              <a:buFont typeface="Open Sans"/>
              <a:buChar char="●"/>
            </a:pPr>
            <a:r>
              <a:rPr lang="en" sz="2000"/>
              <a:t>Working Group to accept TOR, Finalize Work Plan and Begin Road</a:t>
            </a:r>
            <a:r>
              <a:rPr lang="en" sz="2300"/>
              <a:t> </a:t>
            </a:r>
            <a:r>
              <a:rPr lang="en" sz="2000"/>
              <a:t>Map </a:t>
            </a:r>
            <a:endParaRPr sz="2000"/>
          </a:p>
          <a:p>
            <a:pPr indent="0" lvl="0" marL="575857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2201"/>
              <a:buNone/>
            </a:pPr>
            <a:r>
              <a:t/>
            </a:r>
            <a:endParaRPr sz="2401"/>
          </a:p>
        </p:txBody>
      </p:sp>
      <p:sp>
        <p:nvSpPr>
          <p:cNvPr id="621" name="Google Shape;621;p89"/>
          <p:cNvSpPr txBox="1"/>
          <p:nvPr>
            <p:ph type="title"/>
          </p:nvPr>
        </p:nvSpPr>
        <p:spPr>
          <a:xfrm>
            <a:off x="283516" y="93778"/>
            <a:ext cx="64920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Open Sans"/>
              <a:buNone/>
            </a:pPr>
            <a:r>
              <a:rPr b="1" lang="en" sz="3502"/>
              <a:t>Short Term Goals</a:t>
            </a:r>
            <a:endParaRPr sz="3502"/>
          </a:p>
        </p:txBody>
      </p:sp>
      <p:pic>
        <p:nvPicPr>
          <p:cNvPr id="622" name="Google Shape;622;p89"/>
          <p:cNvPicPr preferRelativeResize="0"/>
          <p:nvPr/>
        </p:nvPicPr>
        <p:blipFill rotWithShape="1">
          <a:blip r:embed="rId3">
            <a:alphaModFix/>
          </a:blip>
          <a:srcRect b="0" l="5962" r="0" t="0"/>
          <a:stretch/>
        </p:blipFill>
        <p:spPr>
          <a:xfrm>
            <a:off x="5235975" y="553675"/>
            <a:ext cx="3908026" cy="404260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9"/>
          <p:cNvSpPr txBox="1"/>
          <p:nvPr/>
        </p:nvSpPr>
        <p:spPr>
          <a:xfrm>
            <a:off x="362550" y="4192281"/>
            <a:ext cx="92751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1900" u="none" cap="none" strike="noStrike">
                <a:solidFill>
                  <a:srgbClr val="0069B4"/>
                </a:solidFill>
                <a:latin typeface="Open Sans"/>
                <a:ea typeface="Open Sans"/>
                <a:cs typeface="Open Sans"/>
                <a:sym typeface="Open Sans"/>
              </a:rPr>
              <a:t>Next: Identify stakeholder needs - specific priorities </a:t>
            </a:r>
            <a:endParaRPr b="0" i="0" sz="9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0"/>
          <p:cNvSpPr txBox="1"/>
          <p:nvPr>
            <p:ph type="title"/>
          </p:nvPr>
        </p:nvSpPr>
        <p:spPr>
          <a:xfrm>
            <a:off x="695475" y="122513"/>
            <a:ext cx="7753200" cy="5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9B4"/>
              </a:buClr>
              <a:buSzPts val="2400"/>
              <a:buFont typeface="Open Sans"/>
              <a:buNone/>
            </a:pPr>
            <a:r>
              <a:rPr b="1" lang="en" sz="2800">
                <a:solidFill>
                  <a:schemeClr val="lt1"/>
                </a:solidFill>
              </a:rPr>
              <a:t>IOCARIBE-GOOS LONG TERM PRIORITIES 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630" name="Google Shape;630;p90"/>
          <p:cNvGrpSpPr/>
          <p:nvPr/>
        </p:nvGrpSpPr>
        <p:grpSpPr>
          <a:xfrm>
            <a:off x="324020" y="814137"/>
            <a:ext cx="8584200" cy="3826425"/>
            <a:chOff x="0" y="436"/>
            <a:chExt cx="11445600" cy="5101900"/>
          </a:xfrm>
        </p:grpSpPr>
        <p:sp>
          <p:nvSpPr>
            <p:cNvPr id="631" name="Google Shape;631;p90"/>
            <p:cNvSpPr/>
            <p:nvPr/>
          </p:nvSpPr>
          <p:spPr>
            <a:xfrm>
              <a:off x="0" y="436"/>
              <a:ext cx="11445600" cy="600300"/>
            </a:xfrm>
            <a:prstGeom prst="roundRect">
              <a:avLst>
                <a:gd fmla="val 10000" name="adj"/>
              </a:avLst>
            </a:prstGeom>
            <a:solidFill>
              <a:srgbClr val="CFE8F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90"/>
            <p:cNvSpPr/>
            <p:nvPr/>
          </p:nvSpPr>
          <p:spPr>
            <a:xfrm>
              <a:off x="181564" y="135484"/>
              <a:ext cx="330000" cy="330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90"/>
            <p:cNvSpPr/>
            <p:nvPr/>
          </p:nvSpPr>
          <p:spPr>
            <a:xfrm>
              <a:off x="693246" y="436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90"/>
            <p:cNvSpPr txBox="1"/>
            <p:nvPr/>
          </p:nvSpPr>
          <p:spPr>
            <a:xfrm>
              <a:off x="693246" y="436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spcFirstLastPara="1" rIns="47625" wrap="square" tIns="4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Long-term high-quality observations</a:t>
              </a:r>
              <a:endParaRPr sz="1100"/>
            </a:p>
          </p:txBody>
        </p:sp>
        <p:sp>
          <p:nvSpPr>
            <p:cNvPr id="635" name="Google Shape;635;p90"/>
            <p:cNvSpPr/>
            <p:nvPr/>
          </p:nvSpPr>
          <p:spPr>
            <a:xfrm>
              <a:off x="0" y="750702"/>
              <a:ext cx="11445600" cy="600300"/>
            </a:xfrm>
            <a:prstGeom prst="roundRect">
              <a:avLst>
                <a:gd fmla="val 10000" name="adj"/>
              </a:avLst>
            </a:prstGeom>
            <a:solidFill>
              <a:srgbClr val="CFE8F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90"/>
            <p:cNvSpPr/>
            <p:nvPr/>
          </p:nvSpPr>
          <p:spPr>
            <a:xfrm>
              <a:off x="181564" y="885750"/>
              <a:ext cx="330000" cy="330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90"/>
            <p:cNvSpPr/>
            <p:nvPr/>
          </p:nvSpPr>
          <p:spPr>
            <a:xfrm>
              <a:off x="693246" y="750702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90"/>
            <p:cNvSpPr txBox="1"/>
            <p:nvPr/>
          </p:nvSpPr>
          <p:spPr>
            <a:xfrm>
              <a:off x="693246" y="750702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spcFirstLastPara="1" rIns="47625" wrap="square" tIns="4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Observations, forecasts, and products address essential ocean variables based on regional needs</a:t>
              </a:r>
              <a:endParaRPr sz="1100"/>
            </a:p>
          </p:txBody>
        </p:sp>
        <p:sp>
          <p:nvSpPr>
            <p:cNvPr id="639" name="Google Shape;639;p90"/>
            <p:cNvSpPr/>
            <p:nvPr/>
          </p:nvSpPr>
          <p:spPr>
            <a:xfrm>
              <a:off x="0" y="1500969"/>
              <a:ext cx="11445600" cy="600300"/>
            </a:xfrm>
            <a:prstGeom prst="roundRect">
              <a:avLst>
                <a:gd fmla="val 10000" name="adj"/>
              </a:avLst>
            </a:prstGeom>
            <a:solidFill>
              <a:srgbClr val="CFE8F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90"/>
            <p:cNvSpPr/>
            <p:nvPr/>
          </p:nvSpPr>
          <p:spPr>
            <a:xfrm>
              <a:off x="181564" y="1636017"/>
              <a:ext cx="330000" cy="330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90"/>
            <p:cNvSpPr/>
            <p:nvPr/>
          </p:nvSpPr>
          <p:spPr>
            <a:xfrm>
              <a:off x="693246" y="1500969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90"/>
            <p:cNvSpPr txBox="1"/>
            <p:nvPr/>
          </p:nvSpPr>
          <p:spPr>
            <a:xfrm>
              <a:off x="693246" y="1500969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spcFirstLastPara="1" rIns="47625" wrap="square" tIns="4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Open access to data</a:t>
              </a:r>
              <a:endParaRPr sz="1100"/>
            </a:p>
          </p:txBody>
        </p:sp>
        <p:sp>
          <p:nvSpPr>
            <p:cNvPr id="643" name="Google Shape;643;p90"/>
            <p:cNvSpPr/>
            <p:nvPr/>
          </p:nvSpPr>
          <p:spPr>
            <a:xfrm>
              <a:off x="0" y="2251236"/>
              <a:ext cx="11445600" cy="600300"/>
            </a:xfrm>
            <a:prstGeom prst="roundRect">
              <a:avLst>
                <a:gd fmla="val 10000" name="adj"/>
              </a:avLst>
            </a:prstGeom>
            <a:solidFill>
              <a:srgbClr val="CFE8F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90"/>
            <p:cNvSpPr/>
            <p:nvPr/>
          </p:nvSpPr>
          <p:spPr>
            <a:xfrm>
              <a:off x="181564" y="2386284"/>
              <a:ext cx="330000" cy="3300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90"/>
            <p:cNvSpPr/>
            <p:nvPr/>
          </p:nvSpPr>
          <p:spPr>
            <a:xfrm>
              <a:off x="693246" y="2251236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90"/>
            <p:cNvSpPr txBox="1"/>
            <p:nvPr/>
          </p:nvSpPr>
          <p:spPr>
            <a:xfrm>
              <a:off x="693246" y="2251236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spcFirstLastPara="1" rIns="47625" wrap="square" tIns="4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Widely available marine products </a:t>
              </a:r>
              <a:endParaRPr sz="1100"/>
            </a:p>
          </p:txBody>
        </p:sp>
        <p:sp>
          <p:nvSpPr>
            <p:cNvPr id="647" name="Google Shape;647;p90"/>
            <p:cNvSpPr/>
            <p:nvPr/>
          </p:nvSpPr>
          <p:spPr>
            <a:xfrm>
              <a:off x="0" y="3001503"/>
              <a:ext cx="11445600" cy="600300"/>
            </a:xfrm>
            <a:prstGeom prst="roundRect">
              <a:avLst>
                <a:gd fmla="val 10000" name="adj"/>
              </a:avLst>
            </a:prstGeom>
            <a:solidFill>
              <a:srgbClr val="CFE8F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90"/>
            <p:cNvSpPr/>
            <p:nvPr/>
          </p:nvSpPr>
          <p:spPr>
            <a:xfrm>
              <a:off x="181564" y="3136551"/>
              <a:ext cx="330000" cy="3300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90"/>
            <p:cNvSpPr/>
            <p:nvPr/>
          </p:nvSpPr>
          <p:spPr>
            <a:xfrm>
              <a:off x="693246" y="3001503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90"/>
            <p:cNvSpPr txBox="1"/>
            <p:nvPr/>
          </p:nvSpPr>
          <p:spPr>
            <a:xfrm>
              <a:off x="693246" y="3001503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spcFirstLastPara="1" rIns="47625" wrap="square" tIns="4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Measurable benefits </a:t>
              </a:r>
              <a:endParaRPr sz="1100"/>
            </a:p>
          </p:txBody>
        </p:sp>
        <p:sp>
          <p:nvSpPr>
            <p:cNvPr id="651" name="Google Shape;651;p90"/>
            <p:cNvSpPr/>
            <p:nvPr/>
          </p:nvSpPr>
          <p:spPr>
            <a:xfrm>
              <a:off x="0" y="3751769"/>
              <a:ext cx="11445600" cy="600300"/>
            </a:xfrm>
            <a:prstGeom prst="roundRect">
              <a:avLst>
                <a:gd fmla="val 10000" name="adj"/>
              </a:avLst>
            </a:prstGeom>
            <a:solidFill>
              <a:srgbClr val="CFE8F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90"/>
            <p:cNvSpPr/>
            <p:nvPr/>
          </p:nvSpPr>
          <p:spPr>
            <a:xfrm>
              <a:off x="181564" y="3886817"/>
              <a:ext cx="330000" cy="33000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90"/>
            <p:cNvSpPr/>
            <p:nvPr/>
          </p:nvSpPr>
          <p:spPr>
            <a:xfrm>
              <a:off x="693246" y="3751769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90"/>
            <p:cNvSpPr txBox="1"/>
            <p:nvPr/>
          </p:nvSpPr>
          <p:spPr>
            <a:xfrm>
              <a:off x="693246" y="3751769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spcFirstLastPara="1" rIns="47625" wrap="square" tIns="4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Standardization of best practices</a:t>
              </a:r>
              <a:endParaRPr sz="1100"/>
            </a:p>
          </p:txBody>
        </p:sp>
        <p:sp>
          <p:nvSpPr>
            <p:cNvPr id="655" name="Google Shape;655;p90"/>
            <p:cNvSpPr/>
            <p:nvPr/>
          </p:nvSpPr>
          <p:spPr>
            <a:xfrm>
              <a:off x="0" y="4502036"/>
              <a:ext cx="11445600" cy="600300"/>
            </a:xfrm>
            <a:prstGeom prst="roundRect">
              <a:avLst>
                <a:gd fmla="val 10000" name="adj"/>
              </a:avLst>
            </a:prstGeom>
            <a:solidFill>
              <a:srgbClr val="CFE8F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90"/>
            <p:cNvSpPr/>
            <p:nvPr/>
          </p:nvSpPr>
          <p:spPr>
            <a:xfrm>
              <a:off x="181564" y="4637084"/>
              <a:ext cx="330000" cy="3300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90"/>
            <p:cNvSpPr/>
            <p:nvPr/>
          </p:nvSpPr>
          <p:spPr>
            <a:xfrm>
              <a:off x="693246" y="4502036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90"/>
            <p:cNvSpPr txBox="1"/>
            <p:nvPr/>
          </p:nvSpPr>
          <p:spPr>
            <a:xfrm>
              <a:off x="693246" y="4502036"/>
              <a:ext cx="107523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25" lIns="47625" spcFirstLastPara="1" rIns="47625" wrap="square" tIns="4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Multidisciplinary partnerships </a:t>
              </a:r>
              <a:endParaRPr sz="11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xt &amp; pictures 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xt &amp; pictures 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itle 3">
  <a:themeElements>
    <a:clrScheme name="Azul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GOOS PPT Theme">
  <a:themeElements>
    <a:clrScheme name="GOOS Corporate colour theme">
      <a:dk1>
        <a:srgbClr val="000000"/>
      </a:dk1>
      <a:lt1>
        <a:srgbClr val="FFFFFF"/>
      </a:lt1>
      <a:dk2>
        <a:srgbClr val="333333"/>
      </a:dk2>
      <a:lt2>
        <a:srgbClr val="F0F0F0"/>
      </a:lt2>
      <a:accent1>
        <a:srgbClr val="184596"/>
      </a:accent1>
      <a:accent2>
        <a:srgbClr val="F38417"/>
      </a:accent2>
      <a:accent3>
        <a:srgbClr val="147ED2"/>
      </a:accent3>
      <a:accent4>
        <a:srgbClr val="5C5C5C"/>
      </a:accent4>
      <a:accent5>
        <a:srgbClr val="E1504D"/>
      </a:accent5>
      <a:accent6>
        <a:srgbClr val="2BABE3"/>
      </a:accent6>
      <a:hlink>
        <a:srgbClr val="184596"/>
      </a:hlink>
      <a:folHlink>
        <a:srgbClr val="F3841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