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8" r:id="rId3"/>
    <p:sldId id="259" r:id="rId4"/>
    <p:sldId id="260" r:id="rId5"/>
    <p:sldId id="261" r:id="rId6"/>
    <p:sldId id="275" r:id="rId7"/>
    <p:sldId id="263" r:id="rId8"/>
    <p:sldId id="276" r:id="rId9"/>
    <p:sldId id="277" r:id="rId10"/>
    <p:sldId id="266" r:id="rId11"/>
    <p:sldId id="280" r:id="rId12"/>
    <p:sldId id="268" r:id="rId13"/>
    <p:sldId id="279" r:id="rId14"/>
    <p:sldId id="281" r:id="rId15"/>
    <p:sldId id="282" r:id="rId16"/>
    <p:sldId id="283" r:id="rId17"/>
    <p:sldId id="272" r:id="rId18"/>
    <p:sldId id="284" r:id="rId19"/>
    <p:sldId id="267" r:id="rId20"/>
    <p:sldId id="270" r:id="rId21"/>
    <p:sldId id="262" r:id="rId22"/>
    <p:sldId id="273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88"/>
    <p:restoredTop sz="94737"/>
  </p:normalViewPr>
  <p:slideViewPr>
    <p:cSldViewPr snapToGrid="0">
      <p:cViewPr varScale="1">
        <p:scale>
          <a:sx n="248" d="100"/>
          <a:sy n="248" d="100"/>
        </p:scale>
        <p:origin x="200" y="3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012fd29a7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012fd29a7e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118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712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012fd29a7e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012fd29a7e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012fd29a7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012fd29a7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01bd7b1bfc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01bd7b1bfc_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012fd29a7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012fd29a7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01bd7b1bfc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01bd7b1bfc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012fd29a7e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012fd29a7e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012fd29a7e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012fd29a7e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01bd7b1bfc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01bd7b1bfc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012fd29a7e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012fd29a7e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36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012fd29a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012fd29a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400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012fd29a7e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012fd29a7e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692" y="981182"/>
            <a:ext cx="8520600" cy="17132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ICG-PTWS Working Group 1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Understanding Tsunami Risk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692" y="2947736"/>
            <a:ext cx="8520600" cy="14511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Beijing, China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April 7, 2025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Co chairs: Christopher Moore, Silvia Chacón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Key input from WG1 members: Bill Fry, Nic Aros, Anthony </a:t>
            </a:r>
            <a:r>
              <a:rPr lang="en" sz="2400" dirty="0" err="1"/>
              <a:t>Jamelot</a:t>
            </a:r>
            <a:r>
              <a:rPr lang="en" sz="2400" dirty="0"/>
              <a:t>, et al</a:t>
            </a:r>
            <a:endParaRPr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311700" y="292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1"/>
                </a:solidFill>
              </a:rPr>
              <a:t>Volcanogenic/Landslide </a:t>
            </a:r>
            <a:r>
              <a:rPr lang="en" sz="2400" dirty="0"/>
              <a:t>tsunami assessments</a:t>
            </a:r>
            <a:endParaRPr sz="2400" dirty="0"/>
          </a:p>
        </p:txBody>
      </p:sp>
      <p:pic>
        <p:nvPicPr>
          <p:cNvPr id="113" name="Google Shape;11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525" y="865175"/>
            <a:ext cx="4740501" cy="427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7AF7FF-3001-0134-2B47-1FFCD1B62B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198"/>
          <a:stretch/>
        </p:blipFill>
        <p:spPr>
          <a:xfrm>
            <a:off x="3389792" y="0"/>
            <a:ext cx="5754208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42C63E-4074-CA05-3846-36CA89A1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2" y="627905"/>
            <a:ext cx="3639915" cy="2131198"/>
          </a:xfrm>
        </p:spPr>
        <p:txBody>
          <a:bodyPr>
            <a:normAutofit/>
          </a:bodyPr>
          <a:lstStyle/>
          <a:p>
            <a:r>
              <a:rPr lang="en-US" sz="2000" dirty="0"/>
              <a:t>Published suggested segment </a:t>
            </a:r>
            <a:br>
              <a:rPr lang="en-US" sz="2000" dirty="0"/>
            </a:br>
            <a:r>
              <a:rPr lang="en-US" sz="2000" dirty="0">
                <a:solidFill>
                  <a:schemeClr val="accent1"/>
                </a:solidFill>
              </a:rPr>
              <a:t>fault parameters </a:t>
            </a:r>
            <a:r>
              <a:rPr lang="en-US" sz="2000" dirty="0"/>
              <a:t>for simple deterministic THA assistance</a:t>
            </a:r>
          </a:p>
        </p:txBody>
      </p:sp>
    </p:spTree>
    <p:extLst>
      <p:ext uri="{BB962C8B-B14F-4D97-AF65-F5344CB8AC3E}">
        <p14:creationId xmlns:p14="http://schemas.microsoft.com/office/powerpoint/2010/main" val="3877372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UNESCO/IOC </a:t>
            </a:r>
            <a:r>
              <a:rPr lang="en" sz="2400" dirty="0">
                <a:solidFill>
                  <a:schemeClr val="accent1"/>
                </a:solidFill>
              </a:rPr>
              <a:t>Tsunami Ready needs/crossover</a:t>
            </a:r>
            <a:endParaRPr sz="4100" dirty="0">
              <a:solidFill>
                <a:schemeClr val="accent1"/>
              </a:solidFill>
            </a:endParaRPr>
          </a:p>
        </p:txBody>
      </p:sp>
      <p:sp>
        <p:nvSpPr>
          <p:cNvPr id="125" name="Google Shape;125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Tsunami Hazard Assessment modeling</a:t>
            </a:r>
            <a:endParaRPr sz="1800">
              <a:solidFill>
                <a:schemeClr val="dk1"/>
              </a:solidFill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</a:pPr>
            <a:r>
              <a:rPr lang="en" sz="1800">
                <a:solidFill>
                  <a:schemeClr val="dk1"/>
                </a:solidFill>
              </a:rPr>
              <a:t>Pacific: Fiji, Pohnpei, Majuro, Palau, (Chuuk,Yap)</a:t>
            </a:r>
            <a:endParaRPr sz="1800">
              <a:solidFill>
                <a:schemeClr val="dk1"/>
              </a:solidFill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</a:pPr>
            <a:r>
              <a:rPr lang="en" sz="1800">
                <a:solidFill>
                  <a:schemeClr val="dk1"/>
                </a:solidFill>
              </a:rPr>
              <a:t>Caribbean: Antigua &amp; Barbuda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TsuCAT release 4.4</a:t>
            </a:r>
            <a:endParaRPr sz="1800">
              <a:solidFill>
                <a:schemeClr val="dk1"/>
              </a:solidFill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</a:pPr>
            <a:r>
              <a:rPr lang="en" sz="1800">
                <a:solidFill>
                  <a:schemeClr val="dk1"/>
                </a:solidFill>
              </a:rPr>
              <a:t>use in TRRP</a:t>
            </a:r>
            <a:endParaRPr sz="1800">
              <a:solidFill>
                <a:schemeClr val="dk1"/>
              </a:solidFill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</a:pPr>
            <a:r>
              <a:rPr lang="en" sz="1800">
                <a:solidFill>
                  <a:schemeClr val="dk1"/>
                </a:solidFill>
              </a:rPr>
              <a:t>Exercise messages feature</a:t>
            </a:r>
            <a:endParaRPr sz="1800">
              <a:solidFill>
                <a:schemeClr val="dk1"/>
              </a:solidFill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</a:pPr>
            <a:r>
              <a:rPr lang="en" sz="1800">
                <a:solidFill>
                  <a:schemeClr val="dk1"/>
                </a:solidFill>
              </a:rPr>
              <a:t>Real-time event notification: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A3212-8358-5C26-8DFE-D9B89B022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482" y="445025"/>
            <a:ext cx="2542818" cy="5727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TsuCAT</a:t>
            </a:r>
            <a:r>
              <a:rPr lang="en-US" dirty="0">
                <a:solidFill>
                  <a:schemeClr val="accent1"/>
                </a:solidFill>
              </a:rPr>
              <a:t> v 4.5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A442A3-8B01-6020-B1DD-9ECC6F8D4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9480" y="1282075"/>
            <a:ext cx="2759103" cy="3416400"/>
          </a:xfrm>
        </p:spPr>
        <p:txBody>
          <a:bodyPr/>
          <a:lstStyle/>
          <a:p>
            <a:r>
              <a:rPr lang="en-US" dirty="0"/>
              <a:t>Real-time event notification</a:t>
            </a:r>
          </a:p>
          <a:p>
            <a:r>
              <a:rPr lang="en-US" dirty="0"/>
              <a:t>(nearest catalog impact shown)</a:t>
            </a:r>
          </a:p>
          <a:p>
            <a:r>
              <a:rPr lang="en-US" dirty="0"/>
              <a:t>Improved PTWC Exercise </a:t>
            </a:r>
            <a:r>
              <a:rPr lang="en-US" dirty="0" err="1"/>
              <a:t>Messsages</a:t>
            </a:r>
            <a:endParaRPr lang="en-US" dirty="0"/>
          </a:p>
          <a:p>
            <a:endParaRPr lang="en-US" dirty="0"/>
          </a:p>
        </p:txBody>
      </p:sp>
      <p:pic>
        <p:nvPicPr>
          <p:cNvPr id="4" name="Google Shape;130;p26">
            <a:extLst>
              <a:ext uri="{FF2B5EF4-FFF2-40B4-BE49-F238E27FC236}">
                <a16:creationId xmlns:a16="http://schemas.microsoft.com/office/drawing/2014/main" id="{ED2CFBD9-3A6A-25E2-B458-FA0A9D7828D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3891"/>
            <a:ext cx="6440557" cy="5160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6343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C0B8F-8AC9-CCBE-9AEA-7BCB6F4EA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efforts: </a:t>
            </a:r>
            <a:r>
              <a:rPr lang="en-US" dirty="0">
                <a:solidFill>
                  <a:schemeClr val="accent1"/>
                </a:solidFill>
              </a:rPr>
              <a:t>NOAA PMEL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DC89D-DF57-111B-B0C7-9CD734315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673274" cy="3416400"/>
          </a:xfrm>
        </p:spPr>
        <p:txBody>
          <a:bodyPr/>
          <a:lstStyle/>
          <a:p>
            <a:r>
              <a:rPr lang="en-US" dirty="0"/>
              <a:t>Continued work with the ASCE to improve US building codes – Yong Wei</a:t>
            </a:r>
          </a:p>
          <a:p>
            <a:r>
              <a:rPr lang="en-US" dirty="0"/>
              <a:t>Addition of sediment transport to real-time inundation – Ernesto Fernandez</a:t>
            </a:r>
          </a:p>
          <a:p>
            <a:r>
              <a:rPr lang="en-US" dirty="0"/>
              <a:t>Study of paleo-tsunami deposits in Discovery Bay – Carrie Garrison-Laney</a:t>
            </a:r>
          </a:p>
        </p:txBody>
      </p:sp>
      <p:pic>
        <p:nvPicPr>
          <p:cNvPr id="4" name="Picture 3" descr="A collage of images of a person's hand&#10;&#10;AI-generated content may be incorrect.">
            <a:extLst>
              <a:ext uri="{FF2B5EF4-FFF2-40B4-BE49-F238E27FC236}">
                <a16:creationId xmlns:a16="http://schemas.microsoft.com/office/drawing/2014/main" id="{A70C8E79-6798-ED6E-00CB-CD8407A8E7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0644"/>
          <a:stretch/>
        </p:blipFill>
        <p:spPr>
          <a:xfrm>
            <a:off x="845547" y="2262785"/>
            <a:ext cx="2664064" cy="2503193"/>
          </a:xfrm>
          <a:prstGeom prst="rect">
            <a:avLst/>
          </a:prstGeom>
        </p:spPr>
      </p:pic>
      <p:pic>
        <p:nvPicPr>
          <p:cNvPr id="5" name="Picture 4" descr="A collage of images of a person's hand&#10;&#10;AI-generated content may be incorrect.">
            <a:extLst>
              <a:ext uri="{FF2B5EF4-FFF2-40B4-BE49-F238E27FC236}">
                <a16:creationId xmlns:a16="http://schemas.microsoft.com/office/drawing/2014/main" id="{F667EA40-AE92-F0A0-D839-044B7E500B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712" r="6706"/>
          <a:stretch/>
        </p:blipFill>
        <p:spPr>
          <a:xfrm>
            <a:off x="3509611" y="2262785"/>
            <a:ext cx="1220023" cy="25660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677307-B6D9-7CFD-781F-6A6A48FE1D79}"/>
              </a:ext>
            </a:extLst>
          </p:cNvPr>
          <p:cNvSpPr txBox="1"/>
          <p:nvPr/>
        </p:nvSpPr>
        <p:spPr>
          <a:xfrm>
            <a:off x="1031857" y="4723958"/>
            <a:ext cx="12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Helvetica" pitchFamily="2" charset="0"/>
              </a:rPr>
              <a:t>Inundation depth (m) and extent </a:t>
            </a:r>
            <a:r>
              <a:rPr lang="en-US" sz="700" b="1" dirty="0">
                <a:latin typeface="Helvetica" pitchFamily="2" charset="0"/>
              </a:rPr>
              <a:t>without sediment</a:t>
            </a:r>
            <a:endParaRPr lang="en-US" sz="700" dirty="0">
              <a:latin typeface="Helvetica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3D6B09-23F9-6274-65DA-42B417820DB2}"/>
              </a:ext>
            </a:extLst>
          </p:cNvPr>
          <p:cNvSpPr txBox="1"/>
          <p:nvPr/>
        </p:nvSpPr>
        <p:spPr>
          <a:xfrm>
            <a:off x="2251880" y="4723959"/>
            <a:ext cx="123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Helvetica" pitchFamily="2" charset="0"/>
              </a:rPr>
              <a:t>Inundation depth (m) and extent </a:t>
            </a:r>
            <a:r>
              <a:rPr lang="en-US" sz="700" b="1" dirty="0">
                <a:latin typeface="Helvetica" pitchFamily="2" charset="0"/>
              </a:rPr>
              <a:t>with sediment</a:t>
            </a:r>
            <a:endParaRPr lang="en-US" sz="700" dirty="0"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69F20B-6BBC-D264-10C8-5F6A9BE25491}"/>
              </a:ext>
            </a:extLst>
          </p:cNvPr>
          <p:cNvSpPr txBox="1"/>
          <p:nvPr/>
        </p:nvSpPr>
        <p:spPr>
          <a:xfrm>
            <a:off x="3443777" y="4723959"/>
            <a:ext cx="1347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Helvetica" pitchFamily="2" charset="0"/>
              </a:rPr>
              <a:t>Erosion (-) and deposition (+) in 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EB92FA-45F9-2CAB-DA89-346F45CC35D7}"/>
              </a:ext>
            </a:extLst>
          </p:cNvPr>
          <p:cNvGrpSpPr/>
          <p:nvPr/>
        </p:nvGrpSpPr>
        <p:grpSpPr>
          <a:xfrm>
            <a:off x="5340070" y="2419717"/>
            <a:ext cx="2865992" cy="2419685"/>
            <a:chOff x="3368250" y="147979"/>
            <a:chExt cx="7772400" cy="656204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291D901-7E06-8B95-EB09-5AB6172AC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8250" y="147979"/>
              <a:ext cx="7772400" cy="6562041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6D96E2C-1361-F67A-D133-F0008F2AEB33}"/>
                </a:ext>
              </a:extLst>
            </p:cNvPr>
            <p:cNvSpPr/>
            <p:nvPr/>
          </p:nvSpPr>
          <p:spPr>
            <a:xfrm rot="2616169">
              <a:off x="4345378" y="4961410"/>
              <a:ext cx="269983" cy="6229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3BFE07-C095-A16D-16C5-E395D2467966}"/>
                </a:ext>
              </a:extLst>
            </p:cNvPr>
            <p:cNvSpPr txBox="1"/>
            <p:nvPr/>
          </p:nvSpPr>
          <p:spPr>
            <a:xfrm>
              <a:off x="4753052" y="5011278"/>
              <a:ext cx="8178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Deposits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site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232D09A-DE69-4535-7793-EC8895DFACFD}"/>
                </a:ext>
              </a:extLst>
            </p:cNvPr>
            <p:cNvCxnSpPr/>
            <p:nvPr/>
          </p:nvCxnSpPr>
          <p:spPr>
            <a:xfrm>
              <a:off x="4480369" y="5272888"/>
              <a:ext cx="31256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7112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93119-FD56-56DC-6D07-DDB984494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9216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efforts: </a:t>
            </a:r>
            <a:r>
              <a:rPr lang="en-US" dirty="0">
                <a:solidFill>
                  <a:schemeClr val="accent1"/>
                </a:solidFill>
              </a:rPr>
              <a:t>NOAA NCEI </a:t>
            </a:r>
            <a:r>
              <a:rPr lang="en-US" dirty="0">
                <a:solidFill>
                  <a:schemeClr val="accent4"/>
                </a:solidFill>
              </a:rPr>
              <a:t>Natural Hazards Viewer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02CE1A-FDAF-7519-C4EA-B98541B09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074" y="1017725"/>
            <a:ext cx="6631852" cy="392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00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D8EA6-F23D-BBAA-CDE9-AC9AB2440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6EBC3-7DFF-16A4-D403-06B6BFEE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9216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efforts: </a:t>
            </a:r>
            <a:r>
              <a:rPr lang="en-US" dirty="0">
                <a:solidFill>
                  <a:schemeClr val="accent1"/>
                </a:solidFill>
              </a:rPr>
              <a:t>NOAA NCEI </a:t>
            </a:r>
            <a:r>
              <a:rPr lang="en-US" dirty="0">
                <a:solidFill>
                  <a:schemeClr val="accent4"/>
                </a:solidFill>
              </a:rPr>
              <a:t>Global Historical Tsunami DB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454163-ECA5-4103-930D-5660F34E1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54" y="1017725"/>
            <a:ext cx="6461691" cy="404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78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9400" y="-33175"/>
            <a:ext cx="5943600" cy="423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9"/>
          <p:cNvSpPr txBox="1"/>
          <p:nvPr/>
        </p:nvSpPr>
        <p:spPr>
          <a:xfrm>
            <a:off x="1788900" y="4129250"/>
            <a:ext cx="7242600" cy="8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Coastal dots represent exposed populations. Colour represents the relative number of earthquake sources for which at least 20 minutes of pre-impact warning could not be given. We note that these sources are near-field sources with travel times ~&lt;45 minutes.</a:t>
            </a:r>
            <a:endParaRPr sz="2200">
              <a:solidFill>
                <a:schemeClr val="dk2"/>
              </a:solidFill>
            </a:endParaRPr>
          </a:p>
        </p:txBody>
      </p:sp>
      <p:sp>
        <p:nvSpPr>
          <p:cNvPr id="149" name="Google Shape;149;p29"/>
          <p:cNvSpPr txBox="1"/>
          <p:nvPr/>
        </p:nvSpPr>
        <p:spPr>
          <a:xfrm>
            <a:off x="175431" y="920668"/>
            <a:ext cx="2249270" cy="258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tx1"/>
                </a:solidFill>
              </a:rPr>
              <a:t>Ongoing Work: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1"/>
                </a:solidFill>
              </a:rPr>
              <a:t>assessing risk basin-wide</a:t>
            </a:r>
            <a:endParaRPr sz="1800" dirty="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2"/>
                </a:solidFill>
              </a:rPr>
              <a:t>Bill Fry, GNS Science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2"/>
                </a:solidFill>
              </a:rPr>
              <a:t>New Zealand</a:t>
            </a:r>
            <a:endParaRPr sz="16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1C058-C5C3-DB97-A8C3-2233A94DC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efforts/needs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8EC587-B741-8AAC-922F-A883A93857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sz="1800" dirty="0">
                <a:effectLst/>
              </a:rPr>
              <a:t>stablish a baseline source model – in coordination with GTM (Loreto?)</a:t>
            </a:r>
          </a:p>
          <a:p>
            <a:r>
              <a:rPr lang="en-US" sz="1800" dirty="0">
                <a:effectLst/>
              </a:rPr>
              <a:t>NZ is also near to completing a Pacific-wide source model</a:t>
            </a:r>
          </a:p>
          <a:p>
            <a:r>
              <a:rPr lang="en-US" dirty="0"/>
              <a:t>USGS Powell Center source model also nearing completion</a:t>
            </a:r>
          </a:p>
          <a:p>
            <a:r>
              <a:rPr lang="en-US" dirty="0"/>
              <a:t>WG1/WG2 alignment for event response capabilities</a:t>
            </a:r>
          </a:p>
          <a:p>
            <a:r>
              <a:rPr lang="en-US" dirty="0"/>
              <a:t>French-Polynesia is involved in the GTM effort (</a:t>
            </a:r>
            <a:r>
              <a:rPr lang="en-US" dirty="0" err="1"/>
              <a:t>Jamelot</a:t>
            </a:r>
            <a:r>
              <a:rPr lang="en-US" dirty="0"/>
              <a:t>, discussion: AGU, Washington DC)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045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PTHA/M: </a:t>
            </a:r>
            <a:r>
              <a:rPr lang="en" dirty="0">
                <a:solidFill>
                  <a:schemeClr val="accent1"/>
                </a:solidFill>
              </a:rPr>
              <a:t>Tiered Hazard Assessments </a:t>
            </a:r>
            <a:r>
              <a:rPr lang="en" dirty="0"/>
              <a:t>/ Models</a:t>
            </a:r>
            <a:endParaRPr dirty="0"/>
          </a:p>
        </p:txBody>
      </p:sp>
      <p:sp>
        <p:nvSpPr>
          <p:cNvPr id="119" name="Google Shape;119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 dirty="0">
                <a:solidFill>
                  <a:schemeClr val="dk1"/>
                </a:solidFill>
              </a:rPr>
              <a:t>"Tiered" recommendations on hazard assessments: </a:t>
            </a:r>
            <a:endParaRPr sz="1900" dirty="0">
              <a:solidFill>
                <a:schemeClr val="dk1"/>
              </a:solidFill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" sz="1900" dirty="0">
                <a:solidFill>
                  <a:schemeClr val="dk1"/>
                </a:solidFill>
              </a:rPr>
              <a:t>inundation mapping should not rely on stochastic assessment - we need ideas for cheaper engineering </a:t>
            </a:r>
            <a:r>
              <a:rPr lang="en" sz="1900" dirty="0" err="1">
                <a:solidFill>
                  <a:schemeClr val="dk1"/>
                </a:solidFill>
              </a:rPr>
              <a:t>soln’s</a:t>
            </a:r>
            <a:r>
              <a:rPr lang="en" sz="1900" dirty="0">
                <a:solidFill>
                  <a:schemeClr val="dk1"/>
                </a:solidFill>
              </a:rPr>
              <a:t>: </a:t>
            </a:r>
            <a:r>
              <a:rPr lang="en" sz="1900" b="1" dirty="0">
                <a:solidFill>
                  <a:schemeClr val="dk1"/>
                </a:solidFill>
              </a:rPr>
              <a:t>tiered</a:t>
            </a:r>
            <a:r>
              <a:rPr lang="en" sz="1900" dirty="0">
                <a:solidFill>
                  <a:schemeClr val="dk1"/>
                </a:solidFill>
              </a:rPr>
              <a:t> best-practice ideas gold, silver, bronze standards</a:t>
            </a:r>
            <a:endParaRPr sz="1900" dirty="0">
              <a:solidFill>
                <a:schemeClr val="dk1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 dirty="0">
                <a:solidFill>
                  <a:schemeClr val="dk1"/>
                </a:solidFill>
              </a:rPr>
              <a:t>Recommendation:</a:t>
            </a:r>
            <a:endParaRPr sz="1900" dirty="0">
              <a:solidFill>
                <a:schemeClr val="dk1"/>
              </a:solidFill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" sz="1900" dirty="0">
                <a:solidFill>
                  <a:schemeClr val="dk1"/>
                </a:solidFill>
              </a:rPr>
              <a:t>Gathering info on model resolution, isobath depth, tools available</a:t>
            </a:r>
            <a:endParaRPr sz="1900" dirty="0">
              <a:solidFill>
                <a:schemeClr val="dk1"/>
              </a:solidFill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" sz="1900" dirty="0">
                <a:solidFill>
                  <a:schemeClr val="dk1"/>
                </a:solidFill>
              </a:rPr>
              <a:t>Catalogue the sources used in each: Circum-Pacific Source Model</a:t>
            </a:r>
            <a:endParaRPr sz="1900" dirty="0">
              <a:solidFill>
                <a:schemeClr val="dk1"/>
              </a:solidFill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" sz="1900" dirty="0">
                <a:solidFill>
                  <a:schemeClr val="dk1"/>
                </a:solidFill>
              </a:rPr>
              <a:t>Possible Tsunami Source workshop to include PTHA</a:t>
            </a:r>
            <a:endParaRPr sz="1900" dirty="0">
              <a:solidFill>
                <a:schemeClr val="dk1"/>
              </a:solidFill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" sz="1900" dirty="0">
                <a:solidFill>
                  <a:schemeClr val="dk1"/>
                </a:solidFill>
              </a:rPr>
              <a:t>Requested an agenda item for April ICG meeting</a:t>
            </a:r>
            <a:endParaRPr sz="19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OVERVIEW OF </a:t>
            </a:r>
            <a:r>
              <a:rPr lang="en-US" dirty="0">
                <a:solidFill>
                  <a:srgbClr val="2560A6"/>
                </a:solidFill>
                <a:effectLst/>
                <a:latin typeface="Helvetica" pitchFamily="2" charset="0"/>
              </a:rPr>
              <a:t>ICG/P</a:t>
            </a:r>
            <a:r>
              <a:rPr lang="en-US" dirty="0">
                <a:solidFill>
                  <a:srgbClr val="355BB7"/>
                </a:solidFill>
                <a:effectLst/>
                <a:latin typeface="Helvetica" pitchFamily="2" charset="0"/>
              </a:rPr>
              <a:t>TWS-WG1</a:t>
            </a:r>
            <a:endParaRPr dirty="0"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Develop and promote best practice tsunami risk assessment material, programmes standards, and tools for understanding tsunami risk, to support emergency management and early warning, including but not limited to:</a:t>
            </a:r>
            <a:endParaRPr sz="1300">
              <a:solidFill>
                <a:schemeClr val="dk1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00FF00"/>
                </a:highlight>
              </a:rPr>
              <a:t>hazard assessment and coastal inundation models and products</a:t>
            </a:r>
            <a:endParaRPr sz="1300">
              <a:solidFill>
                <a:schemeClr val="dk1"/>
              </a:solidFill>
              <a:highlight>
                <a:srgbClr val="00FF00"/>
              </a:highlight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risk assessment methodology and risk forecasting</a:t>
            </a:r>
            <a:endParaRPr sz="1300">
              <a:solidFill>
                <a:schemeClr val="dk1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00FF00"/>
                </a:highlight>
              </a:rPr>
              <a:t>scenario assessments including maximum credible events</a:t>
            </a:r>
            <a:r>
              <a:rPr lang="en" sz="1300">
                <a:solidFill>
                  <a:schemeClr val="dk1"/>
                </a:solidFill>
              </a:rPr>
              <a:t> to</a:t>
            </a:r>
            <a:endParaRPr sz="1300">
              <a:solidFill>
                <a:schemeClr val="dk1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understand likely exposure, vulnerability, and event frequency</a:t>
            </a:r>
            <a:endParaRPr sz="1300">
              <a:solidFill>
                <a:schemeClr val="dk1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00FF00"/>
                </a:highlight>
              </a:rPr>
              <a:t>forecast and threat models</a:t>
            </a:r>
            <a:endParaRPr sz="1300">
              <a:solidFill>
                <a:schemeClr val="dk1"/>
              </a:solidFill>
              <a:highlight>
                <a:srgbClr val="00FF00"/>
              </a:highlight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00FF00"/>
                </a:highlight>
              </a:rPr>
              <a:t>evacuation and inundation modelling</a:t>
            </a:r>
            <a:endParaRPr sz="1300">
              <a:solidFill>
                <a:schemeClr val="dk1"/>
              </a:solidFill>
              <a:highlight>
                <a:srgbClr val="00FF00"/>
              </a:highlight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use of new and improved data including DEM, GNSS and paleotsunami information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Work with scientific experts to support Member State tsunami risk assessment.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Improve best practice for assessing risk of local source and non-seismic tsunami sources.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Develop projects to address gaps or areas for improvement in tsunami risk assessment, this may include land-use planning, vertical evacuation or supporting early warning improvements.</a:t>
            </a:r>
            <a:endParaRPr sz="2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7"/>
          <p:cNvSpPr txBox="1">
            <a:spLocks noGrp="1"/>
          </p:cNvSpPr>
          <p:nvPr>
            <p:ph type="title"/>
          </p:nvPr>
        </p:nvSpPr>
        <p:spPr>
          <a:xfrm>
            <a:off x="311700" y="318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PTHA/M </a:t>
            </a:r>
            <a:r>
              <a:rPr lang="en" dirty="0">
                <a:solidFill>
                  <a:schemeClr val="accent1"/>
                </a:solidFill>
              </a:rPr>
              <a:t>use case for </a:t>
            </a:r>
            <a:r>
              <a:rPr lang="en" dirty="0" err="1">
                <a:solidFill>
                  <a:schemeClr val="accent1"/>
                </a:solidFill>
              </a:rPr>
              <a:t>TsunamiReady</a:t>
            </a:r>
            <a:r>
              <a:rPr lang="en" dirty="0">
                <a:solidFill>
                  <a:schemeClr val="accent1"/>
                </a:solidFill>
              </a:rPr>
              <a:t> </a:t>
            </a:r>
            <a:r>
              <a:rPr lang="en" dirty="0"/>
              <a:t>(and others)</a:t>
            </a:r>
            <a:endParaRPr dirty="0"/>
          </a:p>
        </p:txBody>
      </p:sp>
      <p:sp>
        <p:nvSpPr>
          <p:cNvPr id="136" name="Google Shape;136;p27"/>
          <p:cNvSpPr txBox="1">
            <a:spLocks noGrp="1"/>
          </p:cNvSpPr>
          <p:nvPr>
            <p:ph type="body" idx="1"/>
          </p:nvPr>
        </p:nvSpPr>
        <p:spPr>
          <a:xfrm>
            <a:off x="311700" y="890950"/>
            <a:ext cx="8520600" cy="3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From the  catalog of tsunami sources database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Provide tools to allow easy comparison of impact of a source on a given coastline to aid in choosing a return period/probability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Provides open-ocean/deep-water wave amplitudes offshore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Allow for varying needs from member states: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No high resolution DEM …. or no hydrodynamic modeling support:</a:t>
            </a:r>
            <a:endParaRPr sz="1700"/>
          </a:p>
          <a:p>
            <a:pPr marL="1371600" lvl="2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" sz="1700"/>
              <a:t>Extend PTHA wave amplitudes by extrapolation to the coast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Some high-resolution DEM:</a:t>
            </a:r>
            <a:endParaRPr sz="1700"/>
          </a:p>
          <a:p>
            <a:pPr marL="1371600" lvl="2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" sz="1700"/>
              <a:t>Provide MCE for a given probability to allow modeling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High-res DEM and full hydrodynamic modeling resources:</a:t>
            </a:r>
            <a:endParaRPr sz="1700"/>
          </a:p>
          <a:p>
            <a:pPr marL="1371600" lvl="2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" sz="1700"/>
              <a:t>Full multi-source inundation probabilistic modeling assessment</a:t>
            </a:r>
            <a:endParaRPr sz="17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311700" y="304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Some Recommendations</a:t>
            </a:r>
            <a:endParaRPr dirty="0"/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1"/>
          </p:nvPr>
        </p:nvSpPr>
        <p:spPr>
          <a:xfrm>
            <a:off x="311700" y="961300"/>
            <a:ext cx="8520600" cy="38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Outcome of New Hebrides/Solomon/New Britain Tsunami Sources meeting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Discussion on PTHA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Possible Tsunami Source workshop to include PTHA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Gathering info on all regional PTHA efforts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"Tiered" recommendations on hazard assessments: inundation mapping should not rely on stochastic. best-practice ideas, gold/silver/bronze standards,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TsunamiReady crossover: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TsuCAT release 4.5, use in 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Needs regional assessment: can it be based on PTHA work (Matthieu Peroche’s GIS study in the Caribbean)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Volcanogenic tsunami assessment - WG2 connection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Proposal on an Experts Meeting for the Scotia Arc and South Sandwich Islands region inter-ICG with the Caribbean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Social scientists involved with this WG, improve risk and vulnerability assessments</a:t>
            </a:r>
            <a:endParaRPr sz="21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Regional Experts Meeting recommendation</a:t>
            </a:r>
            <a:endParaRPr/>
          </a:p>
        </p:txBody>
      </p:sp>
      <p:sp>
        <p:nvSpPr>
          <p:cNvPr id="155" name="Google Shape;155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We propose an Experts Meeting for the Scotia Arc and South Sandwich Islands region inter-ICG joint with the Caribbean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Multi-basin impact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Discussion in SC</a:t>
            </a:r>
            <a:endParaRPr/>
          </a:p>
          <a:p>
            <a:pPr marL="45720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(EC57 decision associated during IOC-EC 2024 regarding hosting and regional impact)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OVERVIEW OF </a:t>
            </a:r>
            <a:r>
              <a:rPr lang="en-US" dirty="0">
                <a:solidFill>
                  <a:srgbClr val="2560A6"/>
                </a:solidFill>
                <a:effectLst/>
                <a:latin typeface="Helvetica" pitchFamily="2" charset="0"/>
              </a:rPr>
              <a:t>ICG/P</a:t>
            </a:r>
            <a:r>
              <a:rPr lang="en-US" dirty="0">
                <a:solidFill>
                  <a:srgbClr val="355BB7"/>
                </a:solidFill>
                <a:effectLst/>
                <a:latin typeface="Helvetica" pitchFamily="2" charset="0"/>
              </a:rPr>
              <a:t>TWS-WG1</a:t>
            </a:r>
            <a:endParaRPr dirty="0"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Develop and promote best practice tsunami risk assessment material, programmes standards, and tools for understanding tsunami risk, to support emergency management and early warning, including but not limited to:</a:t>
            </a:r>
            <a:endParaRPr sz="1300">
              <a:solidFill>
                <a:schemeClr val="dk1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00FF00"/>
                </a:highlight>
              </a:rPr>
              <a:t>hazard assessment and coastal inundation models and products</a:t>
            </a:r>
            <a:endParaRPr sz="1300">
              <a:solidFill>
                <a:schemeClr val="dk1"/>
              </a:solidFill>
              <a:highlight>
                <a:srgbClr val="00FF00"/>
              </a:highlight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risk assessment methodology and risk forecasting</a:t>
            </a:r>
            <a:endParaRPr sz="1300">
              <a:solidFill>
                <a:schemeClr val="dk1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00FF00"/>
                </a:highlight>
              </a:rPr>
              <a:t>scenario assessments including maximum credible events</a:t>
            </a:r>
            <a:r>
              <a:rPr lang="en" sz="1300">
                <a:solidFill>
                  <a:schemeClr val="dk1"/>
                </a:solidFill>
              </a:rPr>
              <a:t> to</a:t>
            </a:r>
            <a:endParaRPr sz="1300">
              <a:solidFill>
                <a:schemeClr val="dk1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understand likely exposure, vulnerability, and event frequency</a:t>
            </a:r>
            <a:endParaRPr sz="1300">
              <a:solidFill>
                <a:schemeClr val="dk1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00FF00"/>
                </a:highlight>
              </a:rPr>
              <a:t>forecast and threat models</a:t>
            </a:r>
            <a:endParaRPr sz="1300">
              <a:solidFill>
                <a:schemeClr val="dk1"/>
              </a:solidFill>
              <a:highlight>
                <a:srgbClr val="00FF00"/>
              </a:highlight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00FF00"/>
                </a:highlight>
              </a:rPr>
              <a:t>evacuation and inundation modelling</a:t>
            </a:r>
            <a:endParaRPr sz="1300">
              <a:solidFill>
                <a:schemeClr val="dk1"/>
              </a:solidFill>
              <a:highlight>
                <a:srgbClr val="00FF00"/>
              </a:highlight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use of new and improved data including DEM, GNSS and paleotsunami information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Work with scientific experts to support </a:t>
            </a:r>
            <a:r>
              <a:rPr lang="en" sz="1300">
                <a:solidFill>
                  <a:schemeClr val="dk1"/>
                </a:solidFill>
                <a:highlight>
                  <a:srgbClr val="FFFF00"/>
                </a:highlight>
              </a:rPr>
              <a:t>Member State tsunami risk assessment.</a:t>
            </a:r>
            <a:endParaRPr sz="130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Improve best practice for </a:t>
            </a:r>
            <a:r>
              <a:rPr lang="en" sz="1300">
                <a:solidFill>
                  <a:schemeClr val="dk1"/>
                </a:solidFill>
                <a:highlight>
                  <a:srgbClr val="FFFF00"/>
                </a:highlight>
              </a:rPr>
              <a:t>assessing risk</a:t>
            </a:r>
            <a:r>
              <a:rPr lang="en" sz="1300">
                <a:solidFill>
                  <a:schemeClr val="dk1"/>
                </a:solidFill>
              </a:rPr>
              <a:t> of local source and non-seismic tsunami sources.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Develop projects to address gaps or areas for </a:t>
            </a:r>
            <a:r>
              <a:rPr lang="en" sz="1300">
                <a:solidFill>
                  <a:schemeClr val="dk1"/>
                </a:solidFill>
                <a:highlight>
                  <a:srgbClr val="FFFF00"/>
                </a:highlight>
              </a:rPr>
              <a:t>improvement in tsunami risk assessment</a:t>
            </a:r>
            <a:r>
              <a:rPr lang="en" sz="1300">
                <a:solidFill>
                  <a:schemeClr val="dk1"/>
                </a:solidFill>
              </a:rPr>
              <a:t>, this may include land-use planning, vertical evacuation or supporting early warning improvements.</a:t>
            </a:r>
            <a:endParaRPr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311700" y="244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ICG-XXX </a:t>
            </a:r>
            <a:r>
              <a:rPr lang="en" sz="2800" dirty="0">
                <a:solidFill>
                  <a:schemeClr val="accent1"/>
                </a:solidFill>
              </a:rPr>
              <a:t>Requests WG1 to:</a:t>
            </a:r>
            <a:endParaRPr sz="3800" dirty="0">
              <a:solidFill>
                <a:schemeClr val="accent1"/>
              </a:solidFill>
            </a:endParaRPr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311700" y="817175"/>
            <a:ext cx="8520600" cy="42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dirty="0"/>
              <a:t>● Continue to</a:t>
            </a:r>
            <a:r>
              <a:rPr lang="en" sz="1917" dirty="0"/>
              <a:t> support Tsunami Hazard Assessment (THA) studies in the Pacific as part of</a:t>
            </a:r>
            <a:endParaRPr sz="1917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sz="1917" dirty="0"/>
              <a:t>comprehensive risk assessment, consistent with the first objective of the UN Ocean</a:t>
            </a:r>
            <a:endParaRPr sz="1917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sz="1917" dirty="0"/>
              <a:t>Decade Tsunami </a:t>
            </a:r>
            <a:r>
              <a:rPr lang="en" sz="1917" dirty="0" err="1"/>
              <a:t>Programme</a:t>
            </a:r>
            <a:r>
              <a:rPr lang="en" sz="1917" dirty="0"/>
              <a:t> (UN ODTP), to achieve 100% coverage for coasts at risk of</a:t>
            </a:r>
            <a:endParaRPr sz="1917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sz="1917" dirty="0"/>
              <a:t>tsunamis.</a:t>
            </a:r>
            <a:endParaRPr sz="1917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sz="1917" dirty="0"/>
              <a:t>● Support and encourage regional workshops of seismic experts in tsunami sources. Such</a:t>
            </a:r>
            <a:endParaRPr sz="1917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sz="1917" dirty="0"/>
              <a:t>regional workshops are best way to include local experts into THA studies.</a:t>
            </a:r>
            <a:endParaRPr sz="1917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sz="1917" dirty="0"/>
              <a:t>● Support further development of the tsunami hazard and risk assessment tools for use in</a:t>
            </a:r>
            <a:endParaRPr sz="1917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sz="1917" dirty="0"/>
              <a:t>THA (</a:t>
            </a:r>
            <a:r>
              <a:rPr lang="en" sz="1917" dirty="0" err="1"/>
              <a:t>TsuCAT</a:t>
            </a:r>
            <a:r>
              <a:rPr lang="en" sz="1917" dirty="0"/>
              <a:t>, </a:t>
            </a:r>
            <a:r>
              <a:rPr lang="en" sz="1917" dirty="0" err="1"/>
              <a:t>ComMIT</a:t>
            </a:r>
            <a:r>
              <a:rPr lang="en" sz="1917" dirty="0"/>
              <a:t>, </a:t>
            </a:r>
            <a:r>
              <a:rPr lang="en" sz="1917" dirty="0" err="1"/>
              <a:t>Tweb</a:t>
            </a:r>
            <a:r>
              <a:rPr lang="en" sz="1917" dirty="0"/>
              <a:t> and others).</a:t>
            </a:r>
            <a:endParaRPr sz="1917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sz="1917" dirty="0"/>
              <a:t>● Encourage development of new and improved methods and promote use of best practices for THA.</a:t>
            </a:r>
            <a:endParaRPr sz="1917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sz="1917" dirty="0"/>
              <a:t>● Encourage creation of a clearing house for access to the results of the THA studies.</a:t>
            </a:r>
            <a:endParaRPr sz="1917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sz="1917" dirty="0"/>
              <a:t>● Encourage use of THA results for use in various IOC programs such as ITIC training,</a:t>
            </a:r>
            <a:endParaRPr sz="1917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17" dirty="0"/>
              <a:t>Tsunami Ready Program, IOC/ICG/PTWS WG 2 and WG 3 activities and UN ODTP.</a:t>
            </a:r>
            <a:endParaRPr sz="1917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311700" y="244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ICG-XXX </a:t>
            </a:r>
            <a:r>
              <a:rPr lang="en" sz="2800" dirty="0">
                <a:solidFill>
                  <a:schemeClr val="accent1"/>
                </a:solidFill>
              </a:rPr>
              <a:t>Requests WG1 to:</a:t>
            </a:r>
            <a:endParaRPr sz="3800" dirty="0">
              <a:solidFill>
                <a:schemeClr val="accent1"/>
              </a:solidFill>
            </a:endParaRPr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311700" y="817175"/>
            <a:ext cx="8520600" cy="42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dirty="0"/>
              <a:t>● Continue to</a:t>
            </a:r>
            <a:r>
              <a:rPr lang="en" sz="1917" dirty="0"/>
              <a:t> support Tsunami Hazard Assessment (</a:t>
            </a:r>
            <a:r>
              <a:rPr lang="en" sz="1917" dirty="0">
                <a:highlight>
                  <a:srgbClr val="FFFF00"/>
                </a:highlight>
              </a:rPr>
              <a:t>THA</a:t>
            </a:r>
            <a:r>
              <a:rPr lang="en" sz="1917" dirty="0"/>
              <a:t>) studies in the Pacific as part of</a:t>
            </a:r>
            <a:endParaRPr sz="1917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sz="1917" dirty="0"/>
              <a:t>comprehensive risk assessment, consistent with the first objective of the UN Ocean</a:t>
            </a:r>
            <a:endParaRPr sz="1917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sz="1917" dirty="0"/>
              <a:t>Decade Tsunami </a:t>
            </a:r>
            <a:r>
              <a:rPr lang="en" sz="1917" dirty="0" err="1"/>
              <a:t>Programme</a:t>
            </a:r>
            <a:r>
              <a:rPr lang="en" sz="1917" dirty="0"/>
              <a:t> (UN ODTP), to achieve 100% coverage for coasts at risk of</a:t>
            </a:r>
            <a:endParaRPr sz="1917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sz="1917" dirty="0"/>
              <a:t>tsunamis.</a:t>
            </a:r>
            <a:endParaRPr sz="1917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sz="1917" dirty="0"/>
              <a:t>● Support and encourage regional workshops of seismic experts in tsunami sources. Such</a:t>
            </a:r>
            <a:endParaRPr sz="1917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sz="1917" dirty="0"/>
              <a:t>regional workshops are best way to include local experts into </a:t>
            </a:r>
            <a:r>
              <a:rPr lang="en" sz="1917" dirty="0">
                <a:highlight>
                  <a:srgbClr val="FFFF00"/>
                </a:highlight>
              </a:rPr>
              <a:t>THA</a:t>
            </a:r>
            <a:r>
              <a:rPr lang="en" sz="1917" dirty="0"/>
              <a:t> studies.</a:t>
            </a:r>
            <a:endParaRPr sz="1917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sz="1917" dirty="0"/>
              <a:t>● Support further development of the tsunami hazard and risk assessment tools for use in</a:t>
            </a:r>
            <a:endParaRPr sz="1917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sz="1917" dirty="0">
                <a:highlight>
                  <a:srgbClr val="FFFF00"/>
                </a:highlight>
              </a:rPr>
              <a:t>THA</a:t>
            </a:r>
            <a:r>
              <a:rPr lang="en" sz="1917" dirty="0"/>
              <a:t> (</a:t>
            </a:r>
            <a:r>
              <a:rPr lang="en" sz="1917" dirty="0" err="1"/>
              <a:t>TsuCAT</a:t>
            </a:r>
            <a:r>
              <a:rPr lang="en" sz="1917" dirty="0"/>
              <a:t>, </a:t>
            </a:r>
            <a:r>
              <a:rPr lang="en" sz="1917" dirty="0" err="1"/>
              <a:t>ComMIT</a:t>
            </a:r>
            <a:r>
              <a:rPr lang="en" sz="1917" dirty="0"/>
              <a:t>, </a:t>
            </a:r>
            <a:r>
              <a:rPr lang="en" sz="1917" dirty="0" err="1"/>
              <a:t>Tweb</a:t>
            </a:r>
            <a:r>
              <a:rPr lang="en" sz="1917" dirty="0"/>
              <a:t> and others).</a:t>
            </a:r>
            <a:endParaRPr sz="1917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sz="1917" dirty="0"/>
              <a:t>● Encourage development of new and improved methods and promote use of best practices for </a:t>
            </a:r>
            <a:r>
              <a:rPr lang="en" sz="1917" dirty="0">
                <a:highlight>
                  <a:srgbClr val="FFFF00"/>
                </a:highlight>
              </a:rPr>
              <a:t>THA</a:t>
            </a:r>
            <a:r>
              <a:rPr lang="en" sz="1917" dirty="0"/>
              <a:t>.</a:t>
            </a:r>
            <a:endParaRPr sz="1917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sz="1917" dirty="0"/>
              <a:t>● Encourage creation of a clearing house for access to the results of the </a:t>
            </a:r>
            <a:r>
              <a:rPr lang="en" sz="1917" dirty="0">
                <a:highlight>
                  <a:srgbClr val="FFFF00"/>
                </a:highlight>
              </a:rPr>
              <a:t>THA</a:t>
            </a:r>
            <a:r>
              <a:rPr lang="en" sz="1917" dirty="0"/>
              <a:t> studies.</a:t>
            </a:r>
            <a:endParaRPr sz="1917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361"/>
              <a:buFont typeface="Arial"/>
              <a:buNone/>
            </a:pPr>
            <a:r>
              <a:rPr lang="en" sz="1917" dirty="0"/>
              <a:t>● Encourage use of </a:t>
            </a:r>
            <a:r>
              <a:rPr lang="en" sz="1917" dirty="0">
                <a:highlight>
                  <a:srgbClr val="FFFF00"/>
                </a:highlight>
              </a:rPr>
              <a:t>THA</a:t>
            </a:r>
            <a:r>
              <a:rPr lang="en" sz="1917" dirty="0"/>
              <a:t> results for use in various IOC programs such as ITIC training,</a:t>
            </a:r>
            <a:endParaRPr sz="1917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17" dirty="0"/>
              <a:t>Tsunami Ready Program, IOC/ICG/PTWS WG 2 and WG 3 activities and UN ODTP.</a:t>
            </a:r>
            <a:endParaRPr sz="1917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D0466-1ABD-2DBF-A056-81023744A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SOME KEY </a:t>
            </a:r>
            <a:r>
              <a:rPr lang="en-US" dirty="0">
                <a:solidFill>
                  <a:schemeClr val="accent1"/>
                </a:solidFill>
                <a:effectLst/>
                <a:latin typeface="Helvetica" pitchFamily="2" charset="0"/>
              </a:rPr>
              <a:t>INTERSESSIONAL ACTIVITITES</a:t>
            </a:r>
            <a:br>
              <a:rPr lang="en-US" dirty="0">
                <a:solidFill>
                  <a:srgbClr val="2560A6"/>
                </a:solidFill>
                <a:effectLst/>
                <a:latin typeface="Helvetica" pitchFamily="2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125BB-7747-C401-D161-2B1074F3A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17725"/>
            <a:ext cx="8520600" cy="3975694"/>
          </a:xfrm>
        </p:spPr>
        <p:txBody>
          <a:bodyPr>
            <a:normAutofit fontScale="25000" lnSpcReduction="20000"/>
          </a:bodyPr>
          <a:lstStyle/>
          <a:p>
            <a:pPr marL="114300" indent="0">
              <a:buNone/>
            </a:pPr>
            <a:r>
              <a:rPr lang="en-US" sz="5600" dirty="0"/>
              <a:t> - Vanuatu Source Expert meeting report</a:t>
            </a:r>
          </a:p>
          <a:p>
            <a:pPr marL="114300" indent="0">
              <a:buNone/>
            </a:pPr>
            <a:r>
              <a:rPr lang="en-US" sz="5600" dirty="0"/>
              <a:t> - Tsunami Hazard Assessment (THA) studies in support of </a:t>
            </a:r>
            <a:r>
              <a:rPr lang="en-US" sz="5600" dirty="0" err="1"/>
              <a:t>TsunamiReady</a:t>
            </a:r>
            <a:r>
              <a:rPr lang="en-US" sz="5600" dirty="0"/>
              <a:t>, sites in the Pacific:</a:t>
            </a:r>
          </a:p>
          <a:p>
            <a:pPr marL="571500" lvl="1" indent="0">
              <a:buNone/>
            </a:pPr>
            <a:r>
              <a:rPr lang="en-US" sz="5200" dirty="0"/>
              <a:t>Fiji, Pohnpei, Majuro, Palau, Chuuk and Yap.</a:t>
            </a:r>
          </a:p>
          <a:p>
            <a:pPr marL="114300" indent="0">
              <a:buNone/>
            </a:pPr>
            <a:r>
              <a:rPr lang="en-US" sz="5600" dirty="0"/>
              <a:t> - NTHMP/USGS Powell Center efforts to develop PTHA</a:t>
            </a:r>
          </a:p>
          <a:p>
            <a:pPr marL="114300" indent="0">
              <a:buNone/>
            </a:pPr>
            <a:r>
              <a:rPr lang="en-US" sz="5600" dirty="0"/>
              <a:t> - Continued work with the ASCE to improve US building codes</a:t>
            </a:r>
          </a:p>
          <a:p>
            <a:pPr marL="114300" indent="0">
              <a:buNone/>
            </a:pPr>
            <a:r>
              <a:rPr lang="en-US" sz="5600" dirty="0"/>
              <a:t> - Improvements to inundation modeling for THA:</a:t>
            </a:r>
          </a:p>
          <a:p>
            <a:pPr marL="571500" lvl="1" indent="0">
              <a:buNone/>
            </a:pPr>
            <a:r>
              <a:rPr lang="en-US" sz="5200" dirty="0"/>
              <a:t>Addition of sediment transport model to real-time inundation</a:t>
            </a:r>
          </a:p>
          <a:p>
            <a:pPr marL="114300" indent="0">
              <a:buNone/>
            </a:pPr>
            <a:r>
              <a:rPr lang="en-US" sz="5600" dirty="0"/>
              <a:t> - Study of paleo-tsunami deposits in Discovery Bay</a:t>
            </a:r>
          </a:p>
          <a:p>
            <a:pPr marL="114300" indent="0">
              <a:buNone/>
            </a:pPr>
            <a:r>
              <a:rPr lang="en-US" sz="5600" dirty="0"/>
              <a:t> - Tsunami Hazard Assessment tools development:</a:t>
            </a:r>
          </a:p>
          <a:p>
            <a:pPr marL="114300" indent="0">
              <a:buNone/>
            </a:pPr>
            <a:r>
              <a:rPr lang="en-US" sz="5600" dirty="0"/>
              <a:t>         </a:t>
            </a:r>
            <a:r>
              <a:rPr lang="en-US" sz="5200" dirty="0" err="1"/>
              <a:t>TsuCAT</a:t>
            </a:r>
            <a:r>
              <a:rPr lang="en-US" sz="5200" dirty="0"/>
              <a:t> update v4.5, including new features:</a:t>
            </a:r>
          </a:p>
          <a:p>
            <a:pPr marL="114300" indent="0">
              <a:buNone/>
            </a:pPr>
            <a:r>
              <a:rPr lang="en-US" sz="5600" dirty="0"/>
              <a:t> 	Real-time event notification, with suggested nearest comparable catalog source</a:t>
            </a:r>
          </a:p>
          <a:p>
            <a:pPr marL="114300" indent="0">
              <a:buNone/>
            </a:pPr>
            <a:r>
              <a:rPr lang="en-US" sz="5600" dirty="0"/>
              <a:t> 	PTWC training Tsunami Exercise Messages feature used in training in Chile in August</a:t>
            </a:r>
          </a:p>
          <a:p>
            <a:pPr marL="114300" indent="0">
              <a:buNone/>
            </a:pPr>
            <a:r>
              <a:rPr lang="en-US" sz="5600" dirty="0"/>
              <a:t>  - </a:t>
            </a:r>
            <a:r>
              <a:rPr lang="en-US" sz="5600" dirty="0" err="1"/>
              <a:t>Tweb</a:t>
            </a:r>
            <a:r>
              <a:rPr lang="en-US" sz="5600" dirty="0"/>
              <a:t> update: Taiwan sea level gauges and inundation modeling</a:t>
            </a:r>
          </a:p>
          <a:p>
            <a:pPr marL="114300" indent="0">
              <a:buNone/>
            </a:pPr>
            <a:r>
              <a:rPr lang="en-US" sz="5600" dirty="0"/>
              <a:t>  - NCEI work:</a:t>
            </a:r>
          </a:p>
          <a:p>
            <a:pPr marL="114300" indent="0">
              <a:buNone/>
            </a:pPr>
            <a:r>
              <a:rPr lang="en-US" sz="5600" dirty="0"/>
              <a:t>         Natural Hazards Viewer improvements</a:t>
            </a:r>
          </a:p>
          <a:p>
            <a:pPr marL="114300" indent="0">
              <a:buNone/>
            </a:pPr>
            <a:r>
              <a:rPr lang="en-US" sz="5600" dirty="0"/>
              <a:t>         Global Historical Tsunami Database data dashboard and FAQ</a:t>
            </a:r>
          </a:p>
          <a:p>
            <a:pPr marL="114300" indent="0">
              <a:buNone/>
            </a:pPr>
            <a:r>
              <a:rPr lang="en-US" sz="5600" dirty="0"/>
              <a:t>         Updated the global relief model, ETOPO1, using IceSAT-2 Validation of Elevations Reporting Tool</a:t>
            </a:r>
          </a:p>
          <a:p>
            <a:pPr marL="114300" indent="0">
              <a:buNone/>
            </a:pPr>
            <a:r>
              <a:rPr lang="en-US" sz="5600" dirty="0"/>
              <a:t> - Feedback on Capacity Questionnaire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690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Tsunami Sources meeting, </a:t>
            </a:r>
            <a:r>
              <a:rPr lang="en" dirty="0">
                <a:solidFill>
                  <a:schemeClr val="accent1"/>
                </a:solidFill>
              </a:rPr>
              <a:t>Vanuatu May 13-17, 2024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97" name="Google Shape;97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53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Co-chair: Ken Gledhill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Expert Meeting was organized in Port Vila, Vanuatu during 14-17 May 2024 in close coordination with the Vanuatu Meteorology and Geo-Hazard Department (VMGD), bringing together 23 experts and 7 observers from ten Member States of the Intergovernmental Coordination Group for the Pacific Tsunami Warning and Mitigation System (ICG/PTWS) (Australia, France, Fiji, Japan, Indonesia, New Zealand, Papua New Guinea, Solomon Islands, USA and Vanuatu)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Report published January 2025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Review of latest research on New Britain, Solomon Islands, New Hebrides trenches and related tectonic features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Overall tectonics considered, including arrangement and rates of the tectonic plates and likely segmentation, including multi-segment ruptures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Landslides and VGTs  catalogued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chemeClr val="dk1"/>
                </a:solidFill>
              </a:rPr>
              <a:t>Mmax</a:t>
            </a:r>
            <a:r>
              <a:rPr lang="en" dirty="0">
                <a:solidFill>
                  <a:schemeClr val="dk1"/>
                </a:solidFill>
              </a:rPr>
              <a:t>(min) and </a:t>
            </a:r>
            <a:r>
              <a:rPr lang="en" dirty="0" err="1">
                <a:solidFill>
                  <a:schemeClr val="dk1"/>
                </a:solidFill>
              </a:rPr>
              <a:t>Mmax</a:t>
            </a:r>
            <a:r>
              <a:rPr lang="en" dirty="0">
                <a:solidFill>
                  <a:schemeClr val="dk1"/>
                </a:solidFill>
              </a:rPr>
              <a:t>(max) updated, source parameters suggested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A4D28-77CE-5965-5497-07FD4C855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18" y="445025"/>
            <a:ext cx="4182386" cy="227432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dirty="0"/>
              <a:t>UNESCO Publication </a:t>
            </a:r>
            <a:r>
              <a:rPr lang="en-US" sz="2000" dirty="0">
                <a:solidFill>
                  <a:schemeClr val="accent1"/>
                </a:solidFill>
              </a:rPr>
              <a:t>IOC-WR-315</a:t>
            </a:r>
            <a:br>
              <a:rPr lang="en-US" sz="2000" dirty="0"/>
            </a:br>
            <a:br>
              <a:rPr lang="en-US" sz="2000" dirty="0"/>
            </a:b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UNESCO-IOC. 2025.</a:t>
            </a:r>
            <a:r>
              <a:rPr lang="en-U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Expert Meeting on Tsunami Sources, Hazards, Risk and Uncertainties</a:t>
            </a:r>
            <a:b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Associated with the Vanuatu, Solomon and New Britain Subduction Zones, Port Vila, Vanuatu,</a:t>
            </a:r>
            <a:b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14–17 May 2024. 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Paris, UNESCO. (Workshop Reports, 315).</a:t>
            </a:r>
            <a:b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8A79DB-9D74-5178-B432-43F69A125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299" y="290222"/>
            <a:ext cx="4767701" cy="456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02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5AF633-69CF-0136-A66B-73427F151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67" y="742421"/>
            <a:ext cx="7746474" cy="44427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611C114-CBE1-24D6-A745-0C8BD351EE4D}"/>
              </a:ext>
            </a:extLst>
          </p:cNvPr>
          <p:cNvSpPr txBox="1">
            <a:spLocks/>
          </p:cNvSpPr>
          <p:nvPr/>
        </p:nvSpPr>
        <p:spPr>
          <a:xfrm>
            <a:off x="2394354" y="209619"/>
            <a:ext cx="5264246" cy="53280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/>
              <a:t>Complicated </a:t>
            </a:r>
            <a:r>
              <a:rPr lang="en-US" sz="2000" dirty="0">
                <a:solidFill>
                  <a:schemeClr val="accent1"/>
                </a:solidFill>
              </a:rPr>
              <a:t>Regional Seismicity</a:t>
            </a:r>
            <a:br>
              <a:rPr lang="en-US" sz="2000" dirty="0"/>
            </a:br>
            <a:br>
              <a:rPr lang="en-US" dirty="0">
                <a:latin typeface="Arial" panose="020B0604020202020204" pitchFamily="34" charset="0"/>
              </a:rPr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0549158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1704</Words>
  <Application>Microsoft Macintosh PowerPoint</Application>
  <PresentationFormat>On-screen Show (16:9)</PresentationFormat>
  <Paragraphs>166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Helvetica</vt:lpstr>
      <vt:lpstr>Simple Light</vt:lpstr>
      <vt:lpstr>ICG-PTWS Working Group 1 Understanding Tsunami Risk</vt:lpstr>
      <vt:lpstr>OVERVIEW OF ICG/PTWS-WG1</vt:lpstr>
      <vt:lpstr>OVERVIEW OF ICG/PTWS-WG1</vt:lpstr>
      <vt:lpstr>ICG-XXX Requests WG1 to:</vt:lpstr>
      <vt:lpstr>ICG-XXX Requests WG1 to:</vt:lpstr>
      <vt:lpstr>SOME KEY INTERSESSIONAL ACTIVITITES </vt:lpstr>
      <vt:lpstr>Tsunami Sources meeting, Vanuatu May 13-17, 2024</vt:lpstr>
      <vt:lpstr>UNESCO Publication IOC-WR-315  UNESCO-IOC. 2025. Expert Meeting on Tsunami Sources, Hazards, Risk and Uncertainties Associated with the Vanuatu, Solomon and New Britain Subduction Zones, Port Vila, Vanuatu, 14–17 May 2024. Paris, UNESCO. (Workshop Reports, 315). </vt:lpstr>
      <vt:lpstr>PowerPoint Presentation</vt:lpstr>
      <vt:lpstr>Volcanogenic/Landslide tsunami assessments</vt:lpstr>
      <vt:lpstr>Published suggested segment  fault parameters for simple deterministic THA assistance</vt:lpstr>
      <vt:lpstr>UNESCO/IOC Tsunami Ready needs/crossover</vt:lpstr>
      <vt:lpstr>TsuCAT v 4.5</vt:lpstr>
      <vt:lpstr>Other efforts: NOAA PMEL</vt:lpstr>
      <vt:lpstr>Other efforts: NOAA NCEI Natural Hazards Viewer</vt:lpstr>
      <vt:lpstr>Other efforts: NOAA NCEI Global Historical Tsunami DB</vt:lpstr>
      <vt:lpstr>PowerPoint Presentation</vt:lpstr>
      <vt:lpstr>Other efforts/needs</vt:lpstr>
      <vt:lpstr>PTHA/M: Tiered Hazard Assessments / Models</vt:lpstr>
      <vt:lpstr>PTHA/M use case for TsunamiReady (and others)</vt:lpstr>
      <vt:lpstr>Some Recommendations</vt:lpstr>
      <vt:lpstr>Next Regional Experts Meeting recommendation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Christopher W Moore</cp:lastModifiedBy>
  <cp:revision>6</cp:revision>
  <dcterms:modified xsi:type="dcterms:W3CDTF">2025-04-08T06:47:19Z</dcterms:modified>
</cp:coreProperties>
</file>