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80" r:id="rId5"/>
    <p:sldId id="4328" r:id="rId6"/>
    <p:sldId id="285" r:id="rId7"/>
    <p:sldId id="43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461EC-9544-47A7-9276-2EB38101ADDB}" v="1" dt="2025-04-08T07:24:15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>
        <p:scale>
          <a:sx n="75" d="100"/>
          <a:sy n="75" d="100"/>
        </p:scale>
        <p:origin x="49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mily Isabella Baker" userId="ab0f6952-36e1-4d40-9971-4ed28ae6bce8" providerId="ADAL" clId="{5EE461EC-9544-47A7-9276-2EB38101ADDB}"/>
    <pc:docChg chg="custSel addSld modSld">
      <pc:chgData name="Temily Isabella Baker" userId="ab0f6952-36e1-4d40-9971-4ed28ae6bce8" providerId="ADAL" clId="{5EE461EC-9544-47A7-9276-2EB38101ADDB}" dt="2025-04-08T07:26:31.156" v="226"/>
      <pc:docMkLst>
        <pc:docMk/>
      </pc:docMkLst>
      <pc:sldChg chg="modSp add mod">
        <pc:chgData name="Temily Isabella Baker" userId="ab0f6952-36e1-4d40-9971-4ed28ae6bce8" providerId="ADAL" clId="{5EE461EC-9544-47A7-9276-2EB38101ADDB}" dt="2025-04-08T07:26:31.156" v="226"/>
        <pc:sldMkLst>
          <pc:docMk/>
          <pc:sldMk cId="4022399027" sldId="280"/>
        </pc:sldMkLst>
        <pc:spChg chg="mod">
          <ac:chgData name="Temily Isabella Baker" userId="ab0f6952-36e1-4d40-9971-4ed28ae6bce8" providerId="ADAL" clId="{5EE461EC-9544-47A7-9276-2EB38101ADDB}" dt="2025-04-08T07:24:49.239" v="29" actId="20577"/>
          <ac:spMkLst>
            <pc:docMk/>
            <pc:sldMk cId="4022399027" sldId="280"/>
            <ac:spMk id="15" creationId="{F28721ED-1D05-A739-0289-A90F013D4785}"/>
          </ac:spMkLst>
        </pc:spChg>
        <pc:spChg chg="mod">
          <ac:chgData name="Temily Isabella Baker" userId="ab0f6952-36e1-4d40-9971-4ed28ae6bce8" providerId="ADAL" clId="{5EE461EC-9544-47A7-9276-2EB38101ADDB}" dt="2025-04-08T07:26:27.130" v="225" actId="20577"/>
          <ac:spMkLst>
            <pc:docMk/>
            <pc:sldMk cId="4022399027" sldId="280"/>
            <ac:spMk id="16" creationId="{ABF95F01-0795-EA48-9C2D-63FC19BE390A}"/>
          </ac:spMkLst>
        </pc:spChg>
        <pc:spChg chg="mod">
          <ac:chgData name="Temily Isabella Baker" userId="ab0f6952-36e1-4d40-9971-4ed28ae6bce8" providerId="ADAL" clId="{5EE461EC-9544-47A7-9276-2EB38101ADDB}" dt="2025-04-08T07:25:34.988" v="169" actId="1035"/>
          <ac:spMkLst>
            <pc:docMk/>
            <pc:sldMk cId="4022399027" sldId="280"/>
            <ac:spMk id="17" creationId="{6A0A22B4-40A2-744F-AB5A-8E7138AF2095}"/>
          </ac:spMkLst>
        </pc:spChg>
        <pc:spChg chg="mod">
          <ac:chgData name="Temily Isabella Baker" userId="ab0f6952-36e1-4d40-9971-4ed28ae6bce8" providerId="ADAL" clId="{5EE461EC-9544-47A7-9276-2EB38101ADDB}" dt="2025-04-08T07:25:34.988" v="169" actId="1035"/>
          <ac:spMkLst>
            <pc:docMk/>
            <pc:sldMk cId="4022399027" sldId="280"/>
            <ac:spMk id="18" creationId="{F894A011-AB28-9A47-B816-64855B09606D}"/>
          </ac:spMkLst>
        </pc:spChg>
        <pc:spChg chg="mod">
          <ac:chgData name="Temily Isabella Baker" userId="ab0f6952-36e1-4d40-9971-4ed28ae6bce8" providerId="ADAL" clId="{5EE461EC-9544-47A7-9276-2EB38101ADDB}" dt="2025-04-08T07:26:31.156" v="226"/>
          <ac:spMkLst>
            <pc:docMk/>
            <pc:sldMk cId="4022399027" sldId="280"/>
            <ac:spMk id="20" creationId="{34BA94E2-A657-0C41-8750-36A8849B735E}"/>
          </ac:spMkLst>
        </pc:spChg>
      </pc:sldChg>
      <pc:sldChg chg="modSp mod">
        <pc:chgData name="Temily Isabella Baker" userId="ab0f6952-36e1-4d40-9971-4ed28ae6bce8" providerId="ADAL" clId="{5EE461EC-9544-47A7-9276-2EB38101ADDB}" dt="2025-04-08T03:52:59.415" v="5" actId="1036"/>
        <pc:sldMkLst>
          <pc:docMk/>
          <pc:sldMk cId="1850133067" sldId="4328"/>
        </pc:sldMkLst>
        <pc:picChg chg="mod">
          <ac:chgData name="Temily Isabella Baker" userId="ab0f6952-36e1-4d40-9971-4ed28ae6bce8" providerId="ADAL" clId="{5EE461EC-9544-47A7-9276-2EB38101ADDB}" dt="2025-04-08T03:52:59.415" v="5" actId="1036"/>
          <ac:picMkLst>
            <pc:docMk/>
            <pc:sldMk cId="1850133067" sldId="4328"/>
            <ac:picMk id="6" creationId="{79A55D21-F11C-F8BA-8034-841187D6E5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4E26B-1860-418C-836F-A8375804353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FF66F-2C20-4BE0-B31F-276DDB00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PTC Members</a:t>
            </a:r>
          </a:p>
          <a:p>
            <a:pPr marL="342900" indent="-342900">
              <a:buAutoNum type="arabicPeriod"/>
            </a:pPr>
            <a:r>
              <a:rPr lang="en-US"/>
              <a:t>Bangladesh (o)</a:t>
            </a: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/>
              <a:t>India (o)</a:t>
            </a: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/>
              <a:t>Iran (o)</a:t>
            </a: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/>
              <a:t>Maldives (o)</a:t>
            </a: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/>
              <a:t>Myanmar (o)</a:t>
            </a: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 b="1">
                <a:highlight>
                  <a:srgbClr val="FFFF00"/>
                </a:highlight>
              </a:rPr>
              <a:t>Oman</a:t>
            </a:r>
            <a:endParaRPr lang="en-US" b="1">
              <a:highlight>
                <a:srgbClr val="FFFF00"/>
              </a:highlight>
              <a:cs typeface="Calibri"/>
            </a:endParaRPr>
          </a:p>
          <a:p>
            <a:pPr marL="342900" indent="-342900">
              <a:buAutoNum type="arabicPeriod"/>
            </a:pPr>
            <a:r>
              <a:rPr lang="en-US"/>
              <a:t>Pakistan (o)</a:t>
            </a:r>
          </a:p>
          <a:p>
            <a:pPr marL="342900" indent="-342900">
              <a:buAutoNum type="arabicPeriod"/>
            </a:pPr>
            <a:r>
              <a:rPr lang="en-US" b="1"/>
              <a:t>Qatar</a:t>
            </a:r>
            <a:endParaRPr lang="en-US" b="1">
              <a:cs typeface="Calibri"/>
            </a:endParaRPr>
          </a:p>
          <a:p>
            <a:pPr marL="342900" indent="-342900">
              <a:buAutoNum type="arabicPeriod"/>
            </a:pPr>
            <a:r>
              <a:rPr lang="en-US" b="1"/>
              <a:t>Saudi Arabia</a:t>
            </a:r>
            <a:endParaRPr lang="en-US" b="1">
              <a:cs typeface="Calibri"/>
            </a:endParaRPr>
          </a:p>
          <a:p>
            <a:pPr marL="342900" indent="-342900">
              <a:buAutoNum type="arabicPeriod"/>
            </a:pPr>
            <a:r>
              <a:rPr lang="en-US"/>
              <a:t>Sri Lanka (o)</a:t>
            </a: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/>
              <a:t>Thailand (o)</a:t>
            </a:r>
            <a:endParaRPr lang="en-US">
              <a:cs typeface="Calibri"/>
            </a:endParaRPr>
          </a:p>
          <a:p>
            <a:pPr marL="342900" indent="-342900">
              <a:buAutoNum type="arabicPeriod"/>
            </a:pPr>
            <a:r>
              <a:rPr lang="en-US" b="1"/>
              <a:t>UAE</a:t>
            </a:r>
            <a:endParaRPr lang="en-US" b="1">
              <a:cs typeface="Calibri"/>
            </a:endParaRPr>
          </a:p>
          <a:p>
            <a:pPr marL="342900" indent="-342900">
              <a:buAutoNum type="arabicPeriod"/>
            </a:pPr>
            <a:r>
              <a:rPr lang="en-US" b="1"/>
              <a:t>Yemen</a:t>
            </a:r>
            <a:endParaRPr lang="en-US" b="1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87865-C776-40EE-9022-5656C95B2D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8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416F7-F8C2-ABAA-AF63-CCC10F10F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6A0A22-D12D-CD66-B171-1C2543D80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9AF0F-7947-3421-73A9-2705C4F1D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79D7-56D0-0176-3ED9-F0A3384FA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2BF8E-9919-A54B-812C-F185C5EBE3D0}" type="slidenum">
              <a:rPr lang="en-JP" smtClean="0"/>
              <a:t>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12129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2BF8E-9919-A54B-812C-F185C5EBE3D0}" type="slidenum">
              <a:rPr lang="en-JP" smtClean="0"/>
              <a:t>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9015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7079-912E-2588-BB81-C9BEBD37A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1FDFD-0A60-1C2E-1B63-4431DC15E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95DD-A4B7-55E0-7544-EF01072C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0A13B-FD97-D835-A2F6-EF41B5BF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FE946-383A-8B3F-0D10-3B5F6B24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A9CD-94CC-05A8-6725-722555FF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6EAB2-E9E5-1ACB-1DA8-2075B75CE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EEC41-6BF6-E094-BA04-6031F2D5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CABF-4A63-4193-4DDF-B8EC37C9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4266-D77F-8D20-560E-C76B580F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A0C5C-114D-6863-4BEC-BE93F6722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84CA7-51DD-0A0F-95E8-020F4D702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394B2-46E9-A0FE-6497-91C1C357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62C8-5647-5869-5D91-C833B1DE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261D-A8ED-E7F0-9A2F-22EA03FE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8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3251AB-BF51-B35C-614A-B2DB92192D6A}"/>
              </a:ext>
            </a:extLst>
          </p:cNvPr>
          <p:cNvSpPr/>
          <p:nvPr userDrawn="1"/>
        </p:nvSpPr>
        <p:spPr>
          <a:xfrm rot="5400000">
            <a:off x="-1944799" y="1944800"/>
            <a:ext cx="4102102" cy="212501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972D51-B0AF-EBB9-2E4B-C122E80538E6}"/>
              </a:ext>
            </a:extLst>
          </p:cNvPr>
          <p:cNvSpPr/>
          <p:nvPr userDrawn="1"/>
        </p:nvSpPr>
        <p:spPr>
          <a:xfrm rot="5400000">
            <a:off x="-683267" y="4785366"/>
            <a:ext cx="1579033" cy="212501"/>
          </a:xfrm>
          <a:prstGeom prst="rect">
            <a:avLst/>
          </a:prstGeom>
          <a:solidFill>
            <a:srgbClr val="F4B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7C3170F-EC5D-517F-FED4-3D1A8135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0ABCBAE2-8C8B-154F-8420-E8A4CD148244}" type="slidenum">
              <a:rPr lang="en-TH" smtClean="0"/>
              <a:pPr/>
              <a:t>‹#›</a:t>
            </a:fld>
            <a:endParaRPr lang="en-TH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5B069A3-C772-4F9D-BEBE-26BD2224CE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4650" y="1411288"/>
            <a:ext cx="8920163" cy="44724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0DAC484-3E0F-53F0-B0C5-F2EAACB631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744" y="655343"/>
            <a:ext cx="8268510" cy="45361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68B8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logo with a globe and a circle of blue text&#10;&#10;Description automatically generated">
            <a:extLst>
              <a:ext uri="{FF2B5EF4-FFF2-40B4-BE49-F238E27FC236}">
                <a16:creationId xmlns:a16="http://schemas.microsoft.com/office/drawing/2014/main" id="{B0A066B1-18D6-C1BB-103F-FDED42303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80967"/>
            <a:ext cx="637064" cy="785544"/>
          </a:xfrm>
          <a:prstGeom prst="rect">
            <a:avLst/>
          </a:prstGeom>
        </p:spPr>
      </p:pic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32FC8A68-CC1B-41F3-4803-DFC332DEBF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6983" y="187360"/>
            <a:ext cx="1037450" cy="4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8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4DC6B-64C7-9642-25B0-B44BC01E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A185-1FFE-2C4C-8D31-2575E661C8A6}" type="slidenum">
              <a:rPr lang="en-TH" smtClean="0"/>
              <a:t>‹#›</a:t>
            </a:fld>
            <a:endParaRPr lang="en-TH"/>
          </a:p>
        </p:txBody>
      </p:sp>
      <p:sp>
        <p:nvSpPr>
          <p:cNvPr id="8" name="Picture Placeholder 26">
            <a:extLst>
              <a:ext uri="{FF2B5EF4-FFF2-40B4-BE49-F238E27FC236}">
                <a16:creationId xmlns:a16="http://schemas.microsoft.com/office/drawing/2014/main" id="{9206C172-C4CE-212A-A91A-13A5493B0D0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51260" y="1487735"/>
            <a:ext cx="8889478" cy="456649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AD38832-1B09-ECC3-3E20-6F23ACAF60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64474" y="803773"/>
            <a:ext cx="8463050" cy="38183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95B0CE-1A23-BA6D-4076-04CA0540B2FE}"/>
              </a:ext>
            </a:extLst>
          </p:cNvPr>
          <p:cNvSpPr/>
          <p:nvPr userDrawn="1"/>
        </p:nvSpPr>
        <p:spPr>
          <a:xfrm>
            <a:off x="425817" y="1"/>
            <a:ext cx="5035639" cy="212501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B6AE03-3C80-CFF0-CA53-CA4DB14CE733}"/>
              </a:ext>
            </a:extLst>
          </p:cNvPr>
          <p:cNvSpPr/>
          <p:nvPr userDrawn="1"/>
        </p:nvSpPr>
        <p:spPr>
          <a:xfrm>
            <a:off x="5461456" y="0"/>
            <a:ext cx="622480" cy="212501"/>
          </a:xfrm>
          <a:prstGeom prst="rect">
            <a:avLst/>
          </a:prstGeom>
          <a:solidFill>
            <a:srgbClr val="F4B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globe and a circle of blue text&#10;&#10;Description automatically generated">
            <a:extLst>
              <a:ext uri="{FF2B5EF4-FFF2-40B4-BE49-F238E27FC236}">
                <a16:creationId xmlns:a16="http://schemas.microsoft.com/office/drawing/2014/main" id="{4AF50809-E8DC-F62E-EFD4-6A0DDA34D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80967"/>
            <a:ext cx="637064" cy="785544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30FA0AE8-B087-B378-A02D-7DD42AEEF4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6983" y="187360"/>
            <a:ext cx="1037450" cy="4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2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21BE-0B9D-F6CE-6414-4FE3684C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2DA3-2FD4-85DF-599F-6A77DB32A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923E3-BDFF-E2A4-4552-01989C32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69187-1832-5281-3092-736514FD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98A6-D8C8-1162-7BB3-0D556A85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9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30EA-E379-7464-C1DA-733808A5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AD481-C2ED-BEC4-C7A2-6BDDD726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9E31B-1836-83F6-520C-B6E96EEA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9CE5C-F260-260F-290B-06EA5BEA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81D6A-68D2-4A4F-2F08-840FCA71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8AF1-5E5C-7002-57EF-1B992178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C5BDB-4A73-6906-C0B8-5DCB6C95F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84D24-5C3F-C643-40C6-AB5299DFE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2D815-DB1E-08BE-9420-3CACF1CE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42EB9-FFFD-E916-BC7F-81F95EFF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055AB-4353-4E87-AA90-BCBB6EDA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83C6-F734-98D4-60C9-A0C7CB67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8EDF6-9A91-6E79-500E-6BF37EAD2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90DAB-2FB0-8A8E-DD47-AEF3A0E12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7EA67-92DB-2BC9-6240-D92B73E74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8CAA4-77F7-54E3-3908-998D2DD59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A64C9-72D9-C5DB-8D55-A4812F21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29C04-F6EC-8403-27A8-4F78145B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C85E7-1DF2-E627-7083-24564662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BD7A-CF54-1B21-008A-3F8140C4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853D1-92EC-B88D-B6E0-317A140D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30376-8785-A833-AC94-18B69C4A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2801E-7073-E571-EB14-3C7B1148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F2EF6-44E4-786F-A943-0B609183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6520B-00AE-8972-DFC9-2FCB980C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E43D3-1EB1-13D9-F517-5B97A80B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2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7624-D7FD-451B-5435-A9376DA5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44CA9-B550-2420-0B02-DDB331DA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B7C55-186F-EFCB-8BB6-175C92AB1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796A-480A-2043-4D53-6734CBB2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4979D-AB5C-2C19-0CC4-2946BE7A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AD0C5-9594-C316-0369-52F1D601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1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FF4A-A23B-5812-0BA2-E8109B27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3C9F0-24A5-FCF9-C175-1739EC819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EFE5C-D889-B349-20ED-B337FB531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3C175-D891-AD76-BB74-9C9C641A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97B57-E425-7598-2461-D53ABC78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782C3-64BB-C94A-2026-9E83B6E4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AE5CF-810B-0006-B99C-C5F9AF52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17F5E-A7E5-BB19-C321-0E9E732C8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8DCD3-C153-039D-ABC2-2BAEF655E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F2BFF-2E7B-4DF9-A68C-06763FF08D0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5811C-07D0-327B-6071-D3682594D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BD6C-989F-E18E-2E38-10CAAB63F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9DBB1-B91A-4C30-95A2-7EEEC67E7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9C62-25D3-DD41-A9DB-43410B52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</a:t>
            </a:r>
          </a:p>
        </p:txBody>
      </p:sp>
      <p:pic>
        <p:nvPicPr>
          <p:cNvPr id="7" name="Content Placeholder 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D85446D-EFCB-3ABC-0723-43C87B9E3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34963" y="3326160"/>
            <a:ext cx="4322073" cy="135026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401E91-FCBA-2245-A895-A346795B697C}"/>
              </a:ext>
            </a:extLst>
          </p:cNvPr>
          <p:cNvSpPr/>
          <p:nvPr/>
        </p:nvSpPr>
        <p:spPr>
          <a:xfrm>
            <a:off x="-42532" y="-3597"/>
            <a:ext cx="12213266" cy="6861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i="1" dirty="0">
              <a:solidFill>
                <a:schemeClr val="accent1">
                  <a:lumMod val="50000"/>
                </a:schemeClr>
              </a:solidFill>
              <a:latin typeface="Poppins "/>
              <a:ea typeface="Roboto"/>
              <a:cs typeface="Roboto" panose="02000000000000000000" pitchFamily="2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FCCECFF5-22BB-C44D-8EDE-7B708994CDDD}"/>
              </a:ext>
            </a:extLst>
          </p:cNvPr>
          <p:cNvSpPr/>
          <p:nvPr/>
        </p:nvSpPr>
        <p:spPr>
          <a:xfrm>
            <a:off x="-42532" y="6007700"/>
            <a:ext cx="12234532" cy="850300"/>
          </a:xfrm>
          <a:custGeom>
            <a:avLst/>
            <a:gdLst>
              <a:gd name="connsiteX0" fmla="*/ 0 w 12192000"/>
              <a:gd name="connsiteY0" fmla="*/ 0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0 h 847344"/>
              <a:gd name="connsiteX0" fmla="*/ 0 w 12192000"/>
              <a:gd name="connsiteY0" fmla="*/ 546754 h 847344"/>
              <a:gd name="connsiteX1" fmla="*/ 12192000 w 12192000"/>
              <a:gd name="connsiteY1" fmla="*/ 0 h 847344"/>
              <a:gd name="connsiteX2" fmla="*/ 12192000 w 12192000"/>
              <a:gd name="connsiteY2" fmla="*/ 847344 h 847344"/>
              <a:gd name="connsiteX3" fmla="*/ 0 w 12192000"/>
              <a:gd name="connsiteY3" fmla="*/ 847344 h 847344"/>
              <a:gd name="connsiteX4" fmla="*/ 0 w 12192000"/>
              <a:gd name="connsiteY4" fmla="*/ 546754 h 8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7344">
                <a:moveTo>
                  <a:pt x="0" y="546754"/>
                </a:moveTo>
                <a:lnTo>
                  <a:pt x="12192000" y="0"/>
                </a:lnTo>
                <a:lnTo>
                  <a:pt x="12192000" y="847344"/>
                </a:lnTo>
                <a:lnTo>
                  <a:pt x="0" y="847344"/>
                </a:lnTo>
                <a:lnTo>
                  <a:pt x="0" y="546754"/>
                </a:lnTo>
                <a:close/>
              </a:path>
            </a:pathLst>
          </a:custGeom>
          <a:solidFill>
            <a:srgbClr val="0068B8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F95F01-0795-EA48-9C2D-63FC19BE390A}"/>
              </a:ext>
            </a:extLst>
          </p:cNvPr>
          <p:cNvSpPr txBox="1">
            <a:spLocks/>
          </p:cNvSpPr>
          <p:nvPr/>
        </p:nvSpPr>
        <p:spPr>
          <a:xfrm>
            <a:off x="429053" y="1793517"/>
            <a:ext cx="11097534" cy="153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rPr>
              <a:t>ICG/PTWS-XXXI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A22B4-40A2-744F-AB5A-8E7138AF2095}"/>
              </a:ext>
            </a:extLst>
          </p:cNvPr>
          <p:cNvSpPr/>
          <p:nvPr/>
        </p:nvSpPr>
        <p:spPr>
          <a:xfrm>
            <a:off x="430701" y="4632595"/>
            <a:ext cx="5347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oppins "/>
                <a:ea typeface="Roboto"/>
              </a:rPr>
              <a:t>Temily Baker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94A011-AB28-9A47-B816-64855B09606D}"/>
              </a:ext>
            </a:extLst>
          </p:cNvPr>
          <p:cNvSpPr/>
          <p:nvPr/>
        </p:nvSpPr>
        <p:spPr>
          <a:xfrm>
            <a:off x="429175" y="5002682"/>
            <a:ext cx="995942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Poppins "/>
                <a:ea typeface="Roboto"/>
                <a:cs typeface="Roboto" panose="02000000000000000000" pitchFamily="2" charset="0"/>
              </a:rPr>
              <a:t>Programme Management Officer (Trust Fund for Tsunami, Disaster and Climate Preparedness), ESCAP</a:t>
            </a:r>
          </a:p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Poppins "/>
                <a:ea typeface="Roboto"/>
                <a:cs typeface="Roboto" panose="02000000000000000000" pitchFamily="2" charset="0"/>
              </a:rPr>
              <a:t>Temily.baker@un.org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A8A8F3-3784-0243-A874-1F7C767E5F1B}"/>
              </a:ext>
            </a:extLst>
          </p:cNvPr>
          <p:cNvCxnSpPr/>
          <p:nvPr/>
        </p:nvCxnSpPr>
        <p:spPr>
          <a:xfrm flipV="1">
            <a:off x="520700" y="5518408"/>
            <a:ext cx="6438900" cy="2540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4BA94E2-A657-0C41-8750-36A8849B735E}"/>
              </a:ext>
            </a:extLst>
          </p:cNvPr>
          <p:cNvSpPr/>
          <p:nvPr/>
        </p:nvSpPr>
        <p:spPr>
          <a:xfrm>
            <a:off x="429053" y="3793329"/>
            <a:ext cx="1152792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b="1" i="1" dirty="0"/>
              <a:t>3.10 Reports </a:t>
            </a:r>
            <a:r>
              <a:rPr lang="fr-FR" sz="2400" b="1" i="1" dirty="0" err="1"/>
              <a:t>from</a:t>
            </a:r>
            <a:r>
              <a:rPr lang="fr-FR" sz="2400" b="1" i="1" dirty="0"/>
              <a:t> UN/non-UN organisations</a:t>
            </a:r>
            <a:endParaRPr lang="en-US" sz="1600" b="1" i="1" dirty="0">
              <a:solidFill>
                <a:schemeClr val="accent1">
                  <a:lumMod val="50000"/>
                </a:schemeClr>
              </a:solidFill>
              <a:latin typeface="Poppins 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9804E-F4CB-B519-C758-E55FD8983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532" y="-1188"/>
            <a:ext cx="12234532" cy="197693"/>
          </a:xfrm>
          <a:prstGeom prst="rect">
            <a:avLst/>
          </a:prstGeom>
        </p:spPr>
      </p:pic>
      <p:pic>
        <p:nvPicPr>
          <p:cNvPr id="9" name="Picture 8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E1C46A7-F21A-6B31-D315-2CA93A9D4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067" y="6210285"/>
            <a:ext cx="1686909" cy="527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8721ED-1D05-A739-0289-A90F013D4785}"/>
              </a:ext>
            </a:extLst>
          </p:cNvPr>
          <p:cNvSpPr txBox="1"/>
          <p:nvPr/>
        </p:nvSpPr>
        <p:spPr>
          <a:xfrm>
            <a:off x="520700" y="5694672"/>
            <a:ext cx="6182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Poppins "/>
                <a:ea typeface="Roboto"/>
                <a:cs typeface="Roboto" panose="02000000000000000000" pitchFamily="2" charset="0"/>
              </a:rPr>
              <a:t>April 8, 2025</a:t>
            </a:r>
            <a:endParaRPr lang="en-US" sz="1800" i="1" dirty="0">
              <a:solidFill>
                <a:schemeClr val="accent1">
                  <a:lumMod val="50000"/>
                </a:schemeClr>
              </a:solidFill>
              <a:latin typeface="Poppins "/>
              <a:ea typeface="Roboto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239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6BEDF-635D-0C2A-89F1-A815A3169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1F28-0167-812B-30BE-18ADFF01A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900" y="237993"/>
            <a:ext cx="9370699" cy="453610"/>
          </a:xfrm>
        </p:spPr>
        <p:txBody>
          <a:bodyPr/>
          <a:lstStyle/>
          <a:p>
            <a:pPr algn="l"/>
            <a:r>
              <a:rPr lang="en-US" sz="3200" b="1" spc="10" dirty="0">
                <a:solidFill>
                  <a:srgbClr val="0066B8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SDG Progress in Asia and the Pacific</a:t>
            </a:r>
            <a:endParaRPr lang="en-US" sz="3200" b="1" spc="24" dirty="0">
              <a:solidFill>
                <a:srgbClr val="19486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/>
            <a:endParaRPr lang="en-JP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5D21-F11C-F8BA-8034-841187D6E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255" y="3505200"/>
            <a:ext cx="2180398" cy="3084822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1291F1-36F3-6837-94C0-2B0A4AD28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1" y="875466"/>
            <a:ext cx="5012754" cy="5744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19D5C1-B32A-8215-7CBA-354F3052D95C}"/>
              </a:ext>
            </a:extLst>
          </p:cNvPr>
          <p:cNvSpPr txBox="1"/>
          <p:nvPr/>
        </p:nvSpPr>
        <p:spPr>
          <a:xfrm>
            <a:off x="5585255" y="1247331"/>
            <a:ext cx="5918886" cy="2046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 of the 117 targets with sufficient data only 16 are on track to be achieved – however </a:t>
            </a:r>
            <a:r>
              <a:rPr lang="en-US" sz="24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 are regressing</a:t>
            </a:r>
            <a:r>
              <a:rPr lang="en-US" sz="24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of these include </a:t>
            </a:r>
            <a:r>
              <a:rPr lang="en-US" sz="24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many of the indicators relating resilience to disasters. </a:t>
            </a:r>
            <a:endParaRPr lang="en-US" sz="2000" b="1" dirty="0">
              <a:solidFill>
                <a:srgbClr val="FF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EC9499B-BC2C-0E8F-5BA3-27E11BA6421D}"/>
              </a:ext>
            </a:extLst>
          </p:cNvPr>
          <p:cNvSpPr txBox="1">
            <a:spLocks/>
          </p:cNvSpPr>
          <p:nvPr/>
        </p:nvSpPr>
        <p:spPr>
          <a:xfrm>
            <a:off x="417357" y="361372"/>
            <a:ext cx="5631154" cy="8147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68B8"/>
                </a:solidFill>
                <a:latin typeface="Roboto"/>
                <a:ea typeface="Roboto"/>
                <a:cs typeface="Roboto"/>
              </a:rPr>
              <a:t>Exploring Tsunami in Multi-hazard contexts</a:t>
            </a: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54A8A5-D531-9ECB-2FAA-55FC951AF269}"/>
              </a:ext>
            </a:extLst>
          </p:cNvPr>
          <p:cNvSpPr txBox="1"/>
          <p:nvPr/>
        </p:nvSpPr>
        <p:spPr>
          <a:xfrm>
            <a:off x="485903" y="1757908"/>
            <a:ext cx="5304045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533"/>
              </a:spcBef>
              <a:buClr>
                <a:schemeClr val="bg1"/>
              </a:buClr>
            </a:pPr>
            <a:r>
              <a:rPr lang="en-BD" b="1" dirty="0">
                <a:latin typeface="Roboto"/>
                <a:ea typeface="Roboto"/>
                <a:cs typeface="Roboto"/>
              </a:rPr>
              <a:t>People at Risk</a:t>
            </a:r>
            <a:r>
              <a:rPr lang="en-US" b="1" dirty="0">
                <a:latin typeface="Roboto"/>
                <a:ea typeface="Roboto"/>
                <a:cs typeface="Roboto"/>
              </a:rPr>
              <a:t>: </a:t>
            </a:r>
            <a:r>
              <a:rPr lang="en-GB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68 million population are exposed in the Asia-Pacific region, for the Pacific:</a:t>
            </a:r>
          </a:p>
          <a:p>
            <a:pPr marL="456565" lvl="1" indent="-211455">
              <a:spcBef>
                <a:spcPts val="533"/>
              </a:spcBef>
              <a:buFont typeface="Courier New" panose="02070309020205020404" pitchFamily="49" charset="0"/>
              <a:buChar char="o"/>
            </a:pPr>
            <a:r>
              <a:rPr lang="en-BD" sz="1600" u="sng" dirty="0">
                <a:solidFill>
                  <a:srgbClr val="00B0F0"/>
                </a:solidFill>
                <a:latin typeface="Roboto"/>
                <a:ea typeface="Roboto"/>
                <a:cs typeface="Roboto"/>
              </a:rPr>
              <a:t>Kiribati:</a:t>
            </a:r>
            <a:r>
              <a:rPr lang="en-BD" sz="1600" dirty="0">
                <a:latin typeface="Roboto"/>
                <a:ea typeface="Roboto"/>
                <a:cs typeface="Roboto"/>
              </a:rPr>
              <a:t> 83% of the population exposed (highest proportion).</a:t>
            </a:r>
          </a:p>
          <a:p>
            <a:pPr marL="456565" lvl="1" indent="-211455">
              <a:spcBef>
                <a:spcPts val="533"/>
              </a:spcBef>
              <a:buFont typeface="Courier New" panose="02070309020205020404" pitchFamily="49" charset="0"/>
              <a:buChar char="o"/>
            </a:pPr>
            <a:r>
              <a:rPr lang="en-BD" sz="1600" u="sng" dirty="0">
                <a:solidFill>
                  <a:srgbClr val="00B0F0"/>
                </a:solidFill>
                <a:latin typeface="Roboto"/>
                <a:ea typeface="Roboto"/>
                <a:cs typeface="Roboto"/>
              </a:rPr>
              <a:t>Japan:</a:t>
            </a:r>
            <a:r>
              <a:rPr lang="en-BD" sz="1600" dirty="0">
                <a:latin typeface="Roboto"/>
                <a:ea typeface="Roboto"/>
                <a:cs typeface="Roboto"/>
              </a:rPr>
              <a:t> 22.5 million people exposed (largest population at risk).</a:t>
            </a:r>
          </a:p>
        </p:txBody>
      </p:sp>
      <p:pic>
        <p:nvPicPr>
          <p:cNvPr id="33" name="Picture 32" descr="A map of the world&#10;&#10;Description automatically generated">
            <a:extLst>
              <a:ext uri="{FF2B5EF4-FFF2-40B4-BE49-F238E27FC236}">
                <a16:creationId xmlns:a16="http://schemas.microsoft.com/office/drawing/2014/main" id="{1C03CDAB-7C59-4DDD-537B-AF25E2DB0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491" y="120726"/>
            <a:ext cx="5939083" cy="6649287"/>
          </a:xfrm>
          <a:prstGeom prst="rect">
            <a:avLst/>
          </a:prstGeom>
        </p:spPr>
      </p:pic>
      <p:sp>
        <p:nvSpPr>
          <p:cNvPr id="38" name="TextBox 27">
            <a:extLst>
              <a:ext uri="{FF2B5EF4-FFF2-40B4-BE49-F238E27FC236}">
                <a16:creationId xmlns:a16="http://schemas.microsoft.com/office/drawing/2014/main" id="{D9A62DD3-3A22-348D-E44E-16A28E29C035}"/>
              </a:ext>
            </a:extLst>
          </p:cNvPr>
          <p:cNvSpPr txBox="1"/>
          <p:nvPr/>
        </p:nvSpPr>
        <p:spPr>
          <a:xfrm>
            <a:off x="485903" y="1338779"/>
            <a:ext cx="5441138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75"/>
              </a:lnSpc>
            </a:pPr>
            <a:r>
              <a:rPr lang="en-US" sz="1780" b="1" i="1" spc="7" dirty="0">
                <a:solidFill>
                  <a:srgbClr val="04B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 Bold"/>
              </a:rPr>
              <a:t>Targeting coastal risk hotspots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264A557F-D93F-C782-9691-2C18D9761896}"/>
              </a:ext>
            </a:extLst>
          </p:cNvPr>
          <p:cNvSpPr txBox="1"/>
          <p:nvPr/>
        </p:nvSpPr>
        <p:spPr>
          <a:xfrm>
            <a:off x="417357" y="3686064"/>
            <a:ext cx="5688674" cy="2351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533"/>
              </a:spcBef>
              <a:buClr>
                <a:schemeClr val="bg1"/>
              </a:buClr>
            </a:pPr>
            <a:r>
              <a:rPr lang="en-US" b="1" dirty="0">
                <a:latin typeface="Roboto"/>
                <a:ea typeface="Roboto"/>
                <a:cs typeface="Roboto"/>
              </a:rPr>
              <a:t>Building stock</a:t>
            </a:r>
            <a:r>
              <a:rPr lang="en-BD" b="1" dirty="0">
                <a:latin typeface="Roboto"/>
                <a:ea typeface="Roboto"/>
                <a:cs typeface="Roboto"/>
              </a:rPr>
              <a:t> at </a:t>
            </a:r>
            <a:r>
              <a:rPr lang="en-US" b="1" dirty="0">
                <a:latin typeface="Roboto"/>
                <a:ea typeface="Roboto"/>
                <a:cs typeface="Roboto"/>
              </a:rPr>
              <a:t>r</a:t>
            </a:r>
            <a:r>
              <a:rPr lang="en-BD" b="1" dirty="0">
                <a:latin typeface="Roboto"/>
                <a:ea typeface="Roboto"/>
                <a:cs typeface="Roboto"/>
              </a:rPr>
              <a:t>isk</a:t>
            </a:r>
            <a:r>
              <a:rPr lang="en-US" b="1" dirty="0">
                <a:latin typeface="Roboto"/>
                <a:ea typeface="Roboto"/>
                <a:cs typeface="Roboto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US$</a:t>
            </a:r>
            <a:r>
              <a:rPr lang="en-GB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2.4 trillion building stock is exposed in the Asia-Pacific region</a:t>
            </a:r>
          </a:p>
          <a:p>
            <a:pPr marL="456565" lvl="1" indent="-211455">
              <a:spcBef>
                <a:spcPts val="533"/>
              </a:spcBef>
              <a:buFont typeface="Courier New" panose="02070309020205020404" pitchFamily="49" charset="0"/>
              <a:buChar char="o"/>
            </a:pPr>
            <a:r>
              <a:rPr lang="en-BD" sz="1600" u="sng" dirty="0">
                <a:solidFill>
                  <a:srgbClr val="00B0F0"/>
                </a:solidFill>
                <a:latin typeface="Roboto"/>
                <a:ea typeface="Roboto"/>
                <a:cs typeface="Roboto"/>
              </a:rPr>
              <a:t>Kiribati:</a:t>
            </a:r>
            <a:r>
              <a:rPr lang="en-BD" sz="1600" dirty="0">
                <a:latin typeface="Roboto"/>
                <a:ea typeface="Roboto"/>
                <a:cs typeface="Roboto"/>
              </a:rPr>
              <a:t> 82.5% of the building stock exposed (highest proportion).</a:t>
            </a:r>
          </a:p>
          <a:p>
            <a:pPr marL="456565" lvl="1" indent="-211455">
              <a:spcBef>
                <a:spcPts val="533"/>
              </a:spcBef>
              <a:buFont typeface="Courier New" panose="02070309020205020404" pitchFamily="49" charset="0"/>
              <a:buChar char="o"/>
            </a:pPr>
            <a:r>
              <a:rPr lang="en-BD" sz="1600" u="sng" dirty="0">
                <a:solidFill>
                  <a:srgbClr val="00B0F0"/>
                </a:solidFill>
                <a:latin typeface="Roboto"/>
                <a:ea typeface="Roboto"/>
                <a:cs typeface="Roboto"/>
              </a:rPr>
              <a:t>Japan:</a:t>
            </a:r>
            <a:r>
              <a:rPr lang="en-BD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US$1.7 trillion building stock is exposed</a:t>
            </a:r>
            <a:endParaRPr lang="en-US" sz="16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456565" lvl="1" indent="-211455">
              <a:spcBef>
                <a:spcPts val="533"/>
              </a:spcBef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00B0F0"/>
                </a:solidFill>
                <a:latin typeface="Roboto"/>
                <a:ea typeface="Roboto"/>
                <a:cs typeface="Roboto"/>
              </a:rPr>
              <a:t>Tonga:</a:t>
            </a:r>
            <a:r>
              <a:rPr lang="en-US" sz="1600" dirty="0">
                <a:latin typeface="Roboto"/>
                <a:ea typeface="Roboto"/>
                <a:cs typeface="Roboto"/>
              </a:rPr>
              <a:t> 43% of Health facilities exposed</a:t>
            </a:r>
            <a:endParaRPr lang="en-BD" sz="1600" dirty="0">
              <a:latin typeface="Roboto"/>
              <a:ea typeface="Roboto"/>
              <a:cs typeface="Roboto"/>
            </a:endParaRPr>
          </a:p>
          <a:p>
            <a:pPr marL="456565" lvl="1" indent="-211455">
              <a:spcBef>
                <a:spcPts val="533"/>
              </a:spcBef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chemeClr val="accent4"/>
                </a:solidFill>
                <a:latin typeface="Roboto"/>
                <a:ea typeface="Roboto"/>
                <a:cs typeface="Roboto"/>
              </a:rPr>
              <a:t>Tuvalu:</a:t>
            </a:r>
            <a:r>
              <a: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100% Education facilities exposed</a:t>
            </a:r>
          </a:p>
          <a:p>
            <a:pPr marL="456565" lvl="1" indent="-211455">
              <a:spcBef>
                <a:spcPts val="533"/>
              </a:spcBef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chemeClr val="accent4"/>
                </a:solidFill>
                <a:latin typeface="Roboto"/>
                <a:ea typeface="Roboto"/>
                <a:cs typeface="Roboto"/>
              </a:rPr>
              <a:t>China:</a:t>
            </a:r>
            <a:r>
              <a: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73 Energy facilities exposed (powerplants)</a:t>
            </a:r>
            <a:endParaRPr lang="en-BD" sz="1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23BAE4-2307-BE6C-54EF-5A5EA36F9994}"/>
              </a:ext>
            </a:extLst>
          </p:cNvPr>
          <p:cNvSpPr txBox="1"/>
          <p:nvPr/>
        </p:nvSpPr>
        <p:spPr>
          <a:xfrm>
            <a:off x="990724" y="6191301"/>
            <a:ext cx="5165124" cy="55399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21920" tIns="60960" rIns="121920" bIns="60960" anchor="t">
            <a:spAutoFit/>
          </a:bodyPr>
          <a:lstStyle/>
          <a:p>
            <a:pPr algn="ctr"/>
            <a:r>
              <a:rPr lang="en-GB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Population exposed to tsunami and multi-hazard hotspots in the Asia-Pacific Region (500-year return period)</a:t>
            </a:r>
          </a:p>
        </p:txBody>
      </p:sp>
    </p:spTree>
    <p:extLst>
      <p:ext uri="{BB962C8B-B14F-4D97-AF65-F5344CB8AC3E}">
        <p14:creationId xmlns:p14="http://schemas.microsoft.com/office/powerpoint/2010/main" val="362214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F8DEE3-583A-DDF9-B42D-1F3326871F3D}"/>
              </a:ext>
            </a:extLst>
          </p:cNvPr>
          <p:cNvSpPr/>
          <p:nvPr/>
        </p:nvSpPr>
        <p:spPr>
          <a:xfrm>
            <a:off x="0" y="6018646"/>
            <a:ext cx="12192000" cy="839354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6686102-2045-9DE7-FD9D-389C6D52D1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2900" y="1440710"/>
            <a:ext cx="4276465" cy="44724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spc="10" dirty="0">
                <a:solidFill>
                  <a:srgbClr val="000000"/>
                </a:solidFill>
                <a:cs typeface="Roboto" panose="02000000000000000000" pitchFamily="2" charset="0"/>
                <a:sym typeface="Montserrat"/>
              </a:rPr>
              <a:t>Following the 2004 Indian Ocean tsunami, </a:t>
            </a:r>
            <a:r>
              <a:rPr lang="en-US" sz="1800" b="1" spc="10" dirty="0">
                <a:solidFill>
                  <a:srgbClr val="000000"/>
                </a:solidFill>
                <a:cs typeface="Roboto" panose="02000000000000000000" pitchFamily="2" charset="0"/>
                <a:sym typeface="Montserrat Bold"/>
              </a:rPr>
              <a:t>the Multi-Donor Trust Fund for Tsunami, Disaster and Climate Preparedness </a:t>
            </a:r>
            <a:r>
              <a:rPr lang="en-US" sz="1800" spc="10" dirty="0">
                <a:solidFill>
                  <a:srgbClr val="000000"/>
                </a:solidFill>
                <a:cs typeface="Roboto" panose="02000000000000000000" pitchFamily="2" charset="0"/>
                <a:sym typeface="Montserrat"/>
              </a:rPr>
              <a:t>was established with a founding grant of $10 million from Thailand and soon joined by Sweden.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spc="10" dirty="0">
                <a:solidFill>
                  <a:srgbClr val="000000"/>
                </a:solidFill>
                <a:cs typeface="Roboto" panose="02000000000000000000" pitchFamily="2" charset="0"/>
                <a:sym typeface="Montserrat"/>
              </a:rPr>
              <a:t>10 other donors have since  contributed, for a currently </a:t>
            </a:r>
            <a:r>
              <a:rPr lang="en-US" sz="1800" b="1" spc="10" dirty="0">
                <a:solidFill>
                  <a:srgbClr val="0066B8"/>
                </a:solidFill>
                <a:cs typeface="Roboto" panose="02000000000000000000" pitchFamily="2" charset="0"/>
                <a:sym typeface="Montserrat Bold"/>
              </a:rPr>
              <a:t>total of $17 million of regional commitment</a:t>
            </a:r>
            <a:r>
              <a:rPr lang="en-US" sz="1800" spc="10" dirty="0">
                <a:solidFill>
                  <a:srgbClr val="000000"/>
                </a:solidFill>
                <a:cs typeface="Roboto" panose="02000000000000000000" pitchFamily="2" charset="0"/>
                <a:sym typeface="Montserrat"/>
              </a:rPr>
              <a:t> to strengthen early warning systems, directly </a:t>
            </a:r>
            <a:r>
              <a:rPr lang="en-US" sz="1800" b="1" spc="10" dirty="0">
                <a:solidFill>
                  <a:srgbClr val="0066B8"/>
                </a:solidFill>
                <a:cs typeface="Roboto" panose="02000000000000000000" pitchFamily="2" charset="0"/>
                <a:sym typeface="Montserrat Bold"/>
              </a:rPr>
              <a:t>benefitting 23 countries.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A8233-E2AD-77B5-E665-5CEA6D341B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900" y="237993"/>
            <a:ext cx="9370699" cy="453610"/>
          </a:xfrm>
        </p:spPr>
        <p:txBody>
          <a:bodyPr/>
          <a:lstStyle/>
          <a:p>
            <a:pPr algn="l"/>
            <a:r>
              <a:rPr lang="en-US" sz="3200" b="1" spc="10" dirty="0">
                <a:solidFill>
                  <a:srgbClr val="0066B8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ESCAP’s Trust Fund for Tsunami, Disaster and Climate Preparedness</a:t>
            </a:r>
            <a:endParaRPr lang="en-US" sz="3200" b="1" spc="24" dirty="0">
              <a:solidFill>
                <a:srgbClr val="19486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/>
            <a:endParaRPr lang="en-JP" sz="320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D08FC72-8155-2107-DCEE-45D21B00DD75}"/>
              </a:ext>
            </a:extLst>
          </p:cNvPr>
          <p:cNvSpPr/>
          <p:nvPr/>
        </p:nvSpPr>
        <p:spPr>
          <a:xfrm>
            <a:off x="4659366" y="1236782"/>
            <a:ext cx="7589704" cy="4472413"/>
          </a:xfrm>
          <a:custGeom>
            <a:avLst/>
            <a:gdLst/>
            <a:ahLst/>
            <a:cxnLst/>
            <a:rect l="l" t="t" r="r" b="b"/>
            <a:pathLst>
              <a:path w="11301259" h="5579997">
                <a:moveTo>
                  <a:pt x="0" y="0"/>
                </a:moveTo>
                <a:lnTo>
                  <a:pt x="11301259" y="0"/>
                </a:lnTo>
                <a:lnTo>
                  <a:pt x="11301259" y="5579996"/>
                </a:lnTo>
                <a:lnTo>
                  <a:pt x="0" y="5579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CCEAFE-9EAD-9B88-8C3D-3653083A4C2F}"/>
              </a:ext>
            </a:extLst>
          </p:cNvPr>
          <p:cNvSpPr txBox="1"/>
          <p:nvPr/>
        </p:nvSpPr>
        <p:spPr>
          <a:xfrm>
            <a:off x="10384077" y="605007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P" b="0" i="0" u="none" strike="noStrike">
              <a:solidFill>
                <a:srgbClr val="000000"/>
              </a:solidFill>
              <a:effectLst/>
            </a:endParaRPr>
          </a:p>
          <a:p>
            <a:endParaRPr lang="en-JP"/>
          </a:p>
        </p:txBody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AE4C6690-95F7-1C89-5DE3-BA8FA01AB7B7}"/>
              </a:ext>
            </a:extLst>
          </p:cNvPr>
          <p:cNvSpPr/>
          <p:nvPr/>
        </p:nvSpPr>
        <p:spPr>
          <a:xfrm>
            <a:off x="7982180" y="6112129"/>
            <a:ext cx="4175393" cy="663892"/>
          </a:xfrm>
          <a:custGeom>
            <a:avLst/>
            <a:gdLst/>
            <a:ahLst/>
            <a:cxnLst/>
            <a:rect l="l" t="t" r="r" b="b"/>
            <a:pathLst>
              <a:path w="14113581" h="3750596">
                <a:moveTo>
                  <a:pt x="0" y="0"/>
                </a:moveTo>
                <a:lnTo>
                  <a:pt x="14113581" y="0"/>
                </a:lnTo>
                <a:lnTo>
                  <a:pt x="14113581" y="3750596"/>
                </a:lnTo>
                <a:lnTo>
                  <a:pt x="0" y="3750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566" t="-116697" b="-8149"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CF23CB8A-37FC-695D-BAEF-CB2E0D5FDD07}"/>
              </a:ext>
            </a:extLst>
          </p:cNvPr>
          <p:cNvSpPr/>
          <p:nvPr/>
        </p:nvSpPr>
        <p:spPr>
          <a:xfrm>
            <a:off x="1804746" y="6112129"/>
            <a:ext cx="1007686" cy="745870"/>
          </a:xfrm>
          <a:custGeom>
            <a:avLst/>
            <a:gdLst/>
            <a:ahLst/>
            <a:cxnLst/>
            <a:rect l="l" t="t" r="r" b="b"/>
            <a:pathLst>
              <a:path w="14113581" h="3750596">
                <a:moveTo>
                  <a:pt x="0" y="0"/>
                </a:moveTo>
                <a:lnTo>
                  <a:pt x="14113581" y="0"/>
                </a:lnTo>
                <a:lnTo>
                  <a:pt x="14113581" y="3750596"/>
                </a:lnTo>
                <a:lnTo>
                  <a:pt x="0" y="3750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906" r="-444804" b="-100000"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D4F8832A-AFED-C46B-FB0C-AC9837E7046C}"/>
              </a:ext>
            </a:extLst>
          </p:cNvPr>
          <p:cNvSpPr/>
          <p:nvPr/>
        </p:nvSpPr>
        <p:spPr>
          <a:xfrm>
            <a:off x="2807613" y="6112130"/>
            <a:ext cx="1013511" cy="745870"/>
          </a:xfrm>
          <a:custGeom>
            <a:avLst/>
            <a:gdLst/>
            <a:ahLst/>
            <a:cxnLst/>
            <a:rect l="l" t="t" r="r" b="b"/>
            <a:pathLst>
              <a:path w="14113581" h="3750596">
                <a:moveTo>
                  <a:pt x="0" y="0"/>
                </a:moveTo>
                <a:lnTo>
                  <a:pt x="14113581" y="0"/>
                </a:lnTo>
                <a:lnTo>
                  <a:pt x="14113581" y="3750596"/>
                </a:lnTo>
                <a:lnTo>
                  <a:pt x="0" y="3750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7905" r="-441672" b="-1"/>
            </a:stretch>
          </a:blipFill>
        </p:spPr>
        <p:txBody>
          <a:bodyPr/>
          <a:lstStyle/>
          <a:p>
            <a:endParaRPr lang="en-JP"/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5B040870-DC21-B5EA-505A-79712EFBE4FA}"/>
              </a:ext>
            </a:extLst>
          </p:cNvPr>
          <p:cNvSpPr/>
          <p:nvPr/>
        </p:nvSpPr>
        <p:spPr>
          <a:xfrm>
            <a:off x="3773309" y="6121721"/>
            <a:ext cx="4175393" cy="662662"/>
          </a:xfrm>
          <a:custGeom>
            <a:avLst/>
            <a:gdLst/>
            <a:ahLst/>
            <a:cxnLst/>
            <a:rect l="l" t="t" r="r" b="b"/>
            <a:pathLst>
              <a:path w="14113581" h="3750596">
                <a:moveTo>
                  <a:pt x="0" y="0"/>
                </a:moveTo>
                <a:lnTo>
                  <a:pt x="14113581" y="0"/>
                </a:lnTo>
                <a:lnTo>
                  <a:pt x="14113581" y="3750596"/>
                </a:lnTo>
                <a:lnTo>
                  <a:pt x="0" y="3750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566" t="-8567" b="-116696"/>
            </a:stretch>
          </a:blipFill>
        </p:spPr>
        <p:txBody>
          <a:bodyPr/>
          <a:lstStyle/>
          <a:p>
            <a:endParaRPr lang="en-JP"/>
          </a:p>
        </p:txBody>
      </p:sp>
      <p:pic>
        <p:nvPicPr>
          <p:cNvPr id="7" name="Picture 6" descr="A logo with white text&#10;&#10;Description automatically generated">
            <a:extLst>
              <a:ext uri="{FF2B5EF4-FFF2-40B4-BE49-F238E27FC236}">
                <a16:creationId xmlns:a16="http://schemas.microsoft.com/office/drawing/2014/main" id="{976D4B91-73A5-D2E1-184B-0DEA57571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849" y="5799713"/>
            <a:ext cx="1735435" cy="12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84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69edde-d4d4-417c-bd56-611a4684126e">
      <Terms xmlns="http://schemas.microsoft.com/office/infopath/2007/PartnerControls"/>
    </lcf76f155ced4ddcb4097134ff3c332f>
    <TaxCatchAll xmlns="985ec44e-1bab-4c0b-9df0-6ba128686fc9" xsi:nil="true"/>
    <_Flow_SignoffStatus xmlns="8369edde-d4d4-417c-bd56-611a468412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D25032739644D8A515C353DE088ED" ma:contentTypeVersion="20" ma:contentTypeDescription="Create a new document." ma:contentTypeScope="" ma:versionID="4107f0e6ad0d29a3efa95cb008535985">
  <xsd:schema xmlns:xsd="http://www.w3.org/2001/XMLSchema" xmlns:xs="http://www.w3.org/2001/XMLSchema" xmlns:p="http://schemas.microsoft.com/office/2006/metadata/properties" xmlns:ns2="8369edde-d4d4-417c-bd56-611a4684126e" xmlns:ns3="70fef31c-8a19-437b-ac68-a32e636be2a7" xmlns:ns4="985ec44e-1bab-4c0b-9df0-6ba128686fc9" targetNamespace="http://schemas.microsoft.com/office/2006/metadata/properties" ma:root="true" ma:fieldsID="29423f876db6a691f184d94b0e7955d4" ns2:_="" ns3:_="" ns4:_="">
    <xsd:import namespace="8369edde-d4d4-417c-bd56-611a4684126e"/>
    <xsd:import namespace="70fef31c-8a19-437b-ac68-a32e636be2a7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9edde-d4d4-417c-bd56-611a46841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fef31c-8a19-437b-ac68-a32e636be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958e560-d3e8-4c0c-9c32-2961efd49795}" ma:internalName="TaxCatchAll" ma:showField="CatchAllData" ma:web="70fef31c-8a19-437b-ac68-a32e636be2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B59895-6E0C-4C1C-8234-D8C5F51E4CDF}">
  <ds:schemaRefs>
    <ds:schemaRef ds:uri="http://schemas.microsoft.com/office/2006/metadata/properties"/>
    <ds:schemaRef ds:uri="http://schemas.microsoft.com/office/infopath/2007/PartnerControls"/>
    <ds:schemaRef ds:uri="8369edde-d4d4-417c-bd56-611a4684126e"/>
    <ds:schemaRef ds:uri="985ec44e-1bab-4c0b-9df0-6ba128686fc9"/>
  </ds:schemaRefs>
</ds:datastoreItem>
</file>

<file path=customXml/itemProps2.xml><?xml version="1.0" encoding="utf-8"?>
<ds:datastoreItem xmlns:ds="http://schemas.openxmlformats.org/officeDocument/2006/customXml" ds:itemID="{F610478E-4B43-4532-A2E1-D87678C48B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9301C9-F825-40E1-835C-EE986651F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9edde-d4d4-417c-bd56-611a4684126e"/>
    <ds:schemaRef ds:uri="70fef31c-8a19-437b-ac68-a32e636be2a7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331</Words>
  <Application>Microsoft Office PowerPoint</Application>
  <PresentationFormat>Widescreen</PresentationFormat>
  <Paragraphs>41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Courier New</vt:lpstr>
      <vt:lpstr>Montserrat Bold</vt:lpstr>
      <vt:lpstr>Montserrat Bold Italics</vt:lpstr>
      <vt:lpstr>Poppins</vt:lpstr>
      <vt:lpstr>Poppins </vt:lpstr>
      <vt:lpstr>Roboto</vt:lpstr>
      <vt:lpstr>Office Theme</vt:lpstr>
      <vt:lpstr>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Temily Isabella Baker</dc:creator>
  <cp:lastModifiedBy>Temily Isabella Baker</cp:lastModifiedBy>
  <cp:revision>1</cp:revision>
  <dcterms:created xsi:type="dcterms:W3CDTF">2025-04-08T03:17:21Z</dcterms:created>
  <dcterms:modified xsi:type="dcterms:W3CDTF">2025-04-08T07:26:34Z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0x01010020AD25032739644D8A515C353DE088ED</vt:lpwstr>
  </property>
  <property fmtid="{D5CDD505-2E9C-101B-9397-08002B2CF9AE}" pid="3" name="MediaServiceImageTags">
    <vt:lpwstr/>
  </property>
</Properties>
</file>