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79" r:id="rId2"/>
    <p:sldMasterId id="2147483684" r:id="rId3"/>
    <p:sldMasterId id="2147483691" r:id="rId4"/>
    <p:sldMasterId id="2147483693" r:id="rId5"/>
    <p:sldMasterId id="2147483695" r:id="rId6"/>
    <p:sldMasterId id="2147483697" r:id="rId7"/>
    <p:sldMasterId id="2147483699" r:id="rId8"/>
    <p:sldMasterId id="2147483706" r:id="rId9"/>
    <p:sldMasterId id="2147483709" r:id="rId10"/>
    <p:sldMasterId id="2147483711" r:id="rId11"/>
  </p:sldMasterIdLst>
  <p:notesMasterIdLst>
    <p:notesMasterId r:id="rId19"/>
  </p:notesMasterIdLst>
  <p:handoutMasterIdLst>
    <p:handoutMasterId r:id="rId20"/>
  </p:handoutMasterIdLst>
  <p:sldIdLst>
    <p:sldId id="256" r:id="rId12"/>
    <p:sldId id="1059" r:id="rId13"/>
    <p:sldId id="1063" r:id="rId14"/>
    <p:sldId id="1081" r:id="rId15"/>
    <p:sldId id="1082" r:id="rId16"/>
    <p:sldId id="1065" r:id="rId17"/>
    <p:sldId id="27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A84F2-E6AD-DFA9-10EB-BFBBA24F4719}" v="2923" dt="2025-04-07T20:38:55.788"/>
    <p1510:client id="{C1FDC2EA-1D1D-B177-5176-B44D15170C3E}" v="46" dt="2025-04-07T18:08:19.320"/>
    <p1510:client id="{DB314D1F-898A-1775-AF7A-A3E26CFE804F}" v="3818" dt="2025-04-07T21:52:16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25" autoAdjust="0"/>
    <p:restoredTop sz="86490" autoAdjust="0"/>
  </p:normalViewPr>
  <p:slideViewPr>
    <p:cSldViewPr snapToGrid="0" showGuides="1">
      <p:cViewPr varScale="1">
        <p:scale>
          <a:sx n="107" d="100"/>
          <a:sy n="107" d="100"/>
        </p:scale>
        <p:origin x="52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3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A0C6-C354-4AEA-AE4D-C43C6449392C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6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4A57-4768-425F-82D9-5DEC7BB9BCC6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4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DBAD-F062-4320-8A2B-85A68E676193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48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6472-67F3-4BE7-B8D4-0C41B6970670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37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6892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4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51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6794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2" y="420414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6848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3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12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30" y="1779105"/>
            <a:ext cx="3970735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7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900" smtClean="0"/>
              <a:pPr/>
              <a:t>‹#›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025286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72D8-59FE-4246-B614-846CC7D2BBBA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80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730-0DCE-48DD-9E93-7B74F8592BCA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79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C18-4819-4AC7-8250-AF3C763A0A15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55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939B-A42E-451E-B7B1-AEBDA3FF056A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939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38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A2D7-9CE7-45D2-A29B-34686F2B7D82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94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6210-0E44-4A7A-ABEB-2CDDF81485E1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057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72D9-28E3-4DF2-B65F-2378A035DDDD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79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EBB-4FBF-40F0-8DAE-6C07D516A879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635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378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97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E7DA-12BF-4802-A01C-C6DE4C400865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480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D21-CA32-4DE2-81BB-8EEEA8CC3152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45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1A8-0ABE-4EB8-9272-41B84181F7D4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44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11F2-00AC-44C2-A7AB-CFC85292A3F2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9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47E6-9ACA-4DCA-8FFD-F7BAAF6CCCE2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394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043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5F32-6383-4B2C-8D3D-6AF51286F6D2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82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2E88-6DFA-41E0-9B70-52B3F6D2D2D1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183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1A2D-A0F4-45C8-9E06-5400D5630D9A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844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D83-3DC2-4D9B-97F2-5F2770D1C425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222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69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88FB-920C-441C-A347-2CC026D4C7B1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591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235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2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3892154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3" y="1972195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224625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60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5" y="3792789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21307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41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9" y="3434571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4" y="1170916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54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9" y="1990019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1693167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F88-0F7C-423A-A922-3894009904E6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993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3DB-6513-4035-81A5-9CE3B3F0616C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223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45AC-E9B2-41EC-A6C6-F1D7D0F4B1F5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031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01E-8A2C-4E39-B2DC-3EFACFCD841C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497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3293509"/>
            <a:ext cx="6203183" cy="375485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7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13021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93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D1DA-F835-44C3-9A43-A5B911E5D505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90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D0D2-62F2-470F-902A-7463E07FCFE2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090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DD14-F682-4BAD-9ABA-06E5FFF9AD02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663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390B-237C-4913-9A16-1E255619FD66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687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43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EAC-8BBA-4D63-9D1F-0850D306AD4F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071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55A0-7E68-4676-837A-30E125C63F62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76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4B12-85D3-439E-A6DC-FE5CAEE0A323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18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240-ED32-4677-B80A-3BE9E4ED0E48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1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01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504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731A-9560-497B-A32F-AAF7E05AEE9F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3814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9647-8A50-41BA-8CFF-5BB1115650C5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649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565B-0014-4C31-BDA9-E0D543BCF31C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984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A45D-C66F-40DF-94B0-66CF45048A10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7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2" y="5349548"/>
            <a:ext cx="1495759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3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798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44491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9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2"/>
            <a:ext cx="2423422" cy="98239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C563-6D40-43C8-8B29-88A681590551}" type="datetime1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4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/>
        </p:nvSpPr>
        <p:spPr>
          <a:xfrm rot="5400000">
            <a:off x="1721008" y="3812569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3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/>
        </p:nvSpPr>
        <p:spPr>
          <a:xfrm rot="5400000">
            <a:off x="4884289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7951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2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z="900" smtClean="0"/>
              <a:pPr/>
              <a:t>07/04/2025</a:t>
            </a:fld>
            <a:endParaRPr lang="fr-FR" sz="900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Rectangle"/>
          <p:cNvSpPr/>
          <p:nvPr/>
        </p:nvSpPr>
        <p:spPr>
          <a:xfrm rot="5400000">
            <a:off x="1974074" y="3090728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/>
          <p:cNvSpPr/>
          <p:nvPr/>
        </p:nvSpPr>
        <p:spPr>
          <a:xfrm>
            <a:off x="2529840" y="2716523"/>
            <a:ext cx="753291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753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525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/>
        </p:nvSpPr>
        <p:spPr>
          <a:xfrm rot="5400000">
            <a:off x="1001944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37" r:id="rId2"/>
    <p:sldLayoutId id="2147483738" r:id="rId3"/>
    <p:sldLayoutId id="2147483739" r:id="rId4"/>
    <p:sldLayoutId id="2147483740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045603" y="6356347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900" smtClean="0"/>
              <a:pPr/>
              <a:t>‹#›</a:t>
            </a:fld>
            <a:endParaRPr lang="fr-FR" sz="9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/>
        </p:nvSpPr>
        <p:spPr>
          <a:xfrm rot="5400000">
            <a:off x="1974074" y="3090728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6" name="Rectangle 15"/>
          <p:cNvSpPr/>
          <p:nvPr/>
        </p:nvSpPr>
        <p:spPr>
          <a:xfrm>
            <a:off x="2396837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/>
          <p:cNvSpPr/>
          <p:nvPr/>
        </p:nvSpPr>
        <p:spPr>
          <a:xfrm>
            <a:off x="2557321" y="2786402"/>
            <a:ext cx="753291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753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52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300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/>
        </p:nvSpPr>
        <p:spPr>
          <a:xfrm rot="5400000">
            <a:off x="1001944" y="3379882"/>
            <a:ext cx="2423422" cy="98239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429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1" r:id="rId2"/>
    <p:sldLayoutId id="2147483742" r:id="rId3"/>
    <p:sldLayoutId id="2147483743" r:id="rId4"/>
    <p:sldLayoutId id="214748374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4A60-1254-47E3-A8CD-8136A9B59320}" type="datetime1">
              <a:rPr lang="ja-JP" altLang="en-US" smtClean="0"/>
              <a:t>2025/4/7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4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/>
        </p:nvSpPr>
        <p:spPr>
          <a:xfrm rot="5400000">
            <a:off x="1721008" y="3812569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5" r:id="rId5"/>
    <p:sldLayoutId id="2147483746" r:id="rId6"/>
    <p:sldLayoutId id="2147483747" r:id="rId7"/>
    <p:sldLayoutId id="2147483748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771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13" r:id="rId7"/>
    <p:sldLayoutId id="2147483715" r:id="rId8"/>
    <p:sldLayoutId id="2147483716" r:id="rId9"/>
  </p:sldLayoutIdLst>
  <p:transition spd="med"/>
  <p:hf sldNum="0" hdr="0" ftr="0" dt="0"/>
  <p:txStyles>
    <p:titleStyle>
      <a:lvl1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63598" marR="0" indent="-163598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431958" marR="0" indent="-190865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711224" marR="0" indent="-229038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977766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218859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459952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1701045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1942138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183231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241093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482186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723279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964372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205465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446558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1687651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1928744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2279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18" r:id="rId3"/>
    <p:sldLayoutId id="2147483719" r:id="rId4"/>
    <p:sldLayoutId id="2147483720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/>
        </p:nvSpPr>
        <p:spPr>
          <a:xfrm>
            <a:off x="4585099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/>
        </p:nvSpPr>
        <p:spPr>
          <a:xfrm>
            <a:off x="701294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1697785" y="3511090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sz="1650" dirty="0"/>
          </a:p>
        </p:txBody>
      </p:sp>
      <p:sp>
        <p:nvSpPr>
          <p:cNvPr id="15" name="TextBox 27"/>
          <p:cNvSpPr txBox="1"/>
          <p:nvPr/>
        </p:nvSpPr>
        <p:spPr>
          <a:xfrm>
            <a:off x="5592373" y="3291783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sz="1650" dirty="0"/>
          </a:p>
        </p:txBody>
      </p:sp>
      <p:sp>
        <p:nvSpPr>
          <p:cNvPr id="16" name="Oval 8"/>
          <p:cNvSpPr/>
          <p:nvPr/>
        </p:nvSpPr>
        <p:spPr>
          <a:xfrm>
            <a:off x="8491954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/>
        </p:nvSpPr>
        <p:spPr>
          <a:xfrm>
            <a:off x="10561169" y="1924232"/>
            <a:ext cx="1025587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9529309" y="3526718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sz="1650" dirty="0"/>
          </a:p>
        </p:txBody>
      </p:sp>
      <p:sp>
        <p:nvSpPr>
          <p:cNvPr id="19" name="Oval 8"/>
          <p:cNvSpPr/>
          <p:nvPr/>
        </p:nvSpPr>
        <p:spPr>
          <a:xfrm>
            <a:off x="4731524" y="4539439"/>
            <a:ext cx="1025587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/>
        </p:nvSpPr>
        <p:spPr>
          <a:xfrm>
            <a:off x="582903" y="1846397"/>
            <a:ext cx="1025587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487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58707" y="3941578"/>
            <a:ext cx="11074588" cy="37548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64482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1" r:id="rId2"/>
    <p:sldLayoutId id="2147483722" r:id="rId3"/>
    <p:sldLayoutId id="2147483723" r:id="rId4"/>
    <p:sldLayoutId id="214748372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0" name="Rectangle 59"/>
          <p:cNvSpPr/>
          <p:nvPr/>
        </p:nvSpPr>
        <p:spPr>
          <a:xfrm>
            <a:off x="5367338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1" name="Rectangle 60"/>
          <p:cNvSpPr/>
          <p:nvPr/>
        </p:nvSpPr>
        <p:spPr>
          <a:xfrm>
            <a:off x="7140607" y="3829971"/>
            <a:ext cx="1774527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2" name="Oval 62"/>
          <p:cNvSpPr/>
          <p:nvPr/>
        </p:nvSpPr>
        <p:spPr>
          <a:xfrm>
            <a:off x="227120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/>
        </p:nvCxnSpPr>
        <p:spPr>
          <a:xfrm flipV="1">
            <a:off x="2695552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/>
        </p:nvSpPr>
        <p:spPr>
          <a:xfrm>
            <a:off x="5823633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/>
        </p:nvCxnSpPr>
        <p:spPr>
          <a:xfrm flipV="1">
            <a:off x="6247981" y="2509747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/>
        </p:nvSpPr>
        <p:spPr>
          <a:xfrm>
            <a:off x="9335365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/>
        </p:nvCxnSpPr>
        <p:spPr>
          <a:xfrm flipH="1" flipV="1">
            <a:off x="9759712" y="2509747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/>
        </p:nvSpPr>
        <p:spPr>
          <a:xfrm>
            <a:off x="4049106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/>
        </p:nvCxnSpPr>
        <p:spPr>
          <a:xfrm flipV="1">
            <a:off x="4473456" y="3837309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/>
        </p:nvSpPr>
        <p:spPr>
          <a:xfrm>
            <a:off x="7560838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/>
        </p:nvCxnSpPr>
        <p:spPr>
          <a:xfrm flipV="1">
            <a:off x="7985187" y="3837309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/>
        </p:nvSpPr>
        <p:spPr>
          <a:xfrm>
            <a:off x="3594067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3" name="Rectangle 59"/>
          <p:cNvSpPr/>
          <p:nvPr/>
        </p:nvSpPr>
        <p:spPr>
          <a:xfrm>
            <a:off x="1818290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5" r:id="rId2"/>
    <p:sldLayoutId id="2147483726" r:id="rId3"/>
    <p:sldLayoutId id="2147483727" r:id="rId4"/>
    <p:sldLayoutId id="2147483728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0426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29" r:id="rId7"/>
    <p:sldLayoutId id="2147483730" r:id="rId8"/>
    <p:sldLayoutId id="2147483731" r:id="rId9"/>
    <p:sldLayoutId id="2147483732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4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3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33" r:id="rId3"/>
    <p:sldLayoutId id="2147483734" r:id="rId4"/>
    <p:sldLayoutId id="2147483735" r:id="rId5"/>
    <p:sldLayoutId id="2147483736" r:id="rId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6335516" y="3066020"/>
            <a:ext cx="5745299" cy="2922588"/>
          </a:xfrm>
        </p:spPr>
        <p:txBody>
          <a:bodyPr lIns="91440" tIns="45720" rIns="91440" bIns="45720" anchor="t">
            <a:normAutofit fontScale="90000"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+mn-lt"/>
                <a:ea typeface="游ゴシック Light"/>
              </a:rPr>
              <a:t>ICG PTWS XXXI</a:t>
            </a:r>
            <a:br>
              <a:rPr lang="en-US" altLang="ja-JP" sz="3600" dirty="0">
                <a:solidFill>
                  <a:schemeClr val="bg1"/>
                </a:solidFill>
                <a:latin typeface="+mn-lt"/>
                <a:ea typeface="游ゴシック Light"/>
              </a:rPr>
            </a:br>
            <a:r>
              <a:rPr lang="en-US" altLang="ja-JP" sz="3600" dirty="0">
                <a:solidFill>
                  <a:schemeClr val="bg1"/>
                </a:solidFill>
                <a:latin typeface="+mn-lt"/>
                <a:ea typeface="游ゴシック Light"/>
              </a:rPr>
              <a:t>Agenda item 3.3:</a:t>
            </a:r>
            <a:br>
              <a:rPr lang="en-US" altLang="ja-JP" sz="3600" dirty="0">
                <a:solidFill>
                  <a:schemeClr val="bg1"/>
                </a:solidFill>
                <a:latin typeface="+mn-lt"/>
              </a:rPr>
            </a:br>
            <a:r>
              <a:rPr lang="en-US" altLang="ja-JP" sz="3600" dirty="0">
                <a:solidFill>
                  <a:schemeClr val="bg1"/>
                </a:solidFill>
                <a:latin typeface="+mn-lt"/>
                <a:ea typeface="游ゴシック Light"/>
                <a:cs typeface="Calibri"/>
              </a:rPr>
              <a:t>9th Joint IUGG JTC/ICG PTWS Technical Workshop</a:t>
            </a:r>
            <a:br>
              <a:rPr lang="en-US" altLang="ja-JP" sz="3600" dirty="0">
                <a:solidFill>
                  <a:schemeClr val="bg1"/>
                </a:solidFill>
                <a:latin typeface="+mn-lt"/>
                <a:ea typeface="游ゴシック Light"/>
              </a:rPr>
            </a:br>
            <a:r>
              <a:rPr lang="en-US" altLang="ja-JP" sz="3600" dirty="0">
                <a:solidFill>
                  <a:schemeClr val="bg1"/>
                </a:solidFill>
                <a:latin typeface="+mn-lt"/>
                <a:ea typeface="游ゴシック Light"/>
              </a:rPr>
              <a:t>Bill Fry, Chair of </a:t>
            </a:r>
            <a:r>
              <a:rPr lang="en-US" altLang="ja-JP" sz="3600" dirty="0" err="1">
                <a:solidFill>
                  <a:schemeClr val="bg1"/>
                </a:solidFill>
                <a:latin typeface="+mn-lt"/>
                <a:ea typeface="游ゴシック Light"/>
              </a:rPr>
              <a:t>Organising</a:t>
            </a:r>
            <a:r>
              <a:rPr lang="en-US" altLang="ja-JP" sz="3600" dirty="0">
                <a:solidFill>
                  <a:schemeClr val="bg1"/>
                </a:solidFill>
                <a:latin typeface="+mn-lt"/>
                <a:ea typeface="游ゴシック Light"/>
              </a:rPr>
              <a:t> Committee</a:t>
            </a:r>
            <a:br>
              <a:rPr lang="en-US" altLang="ja-JP" sz="3600" dirty="0">
                <a:solidFill>
                  <a:schemeClr val="bg1"/>
                </a:solidFill>
                <a:latin typeface="+mn-lt"/>
              </a:rPr>
            </a:br>
            <a:endParaRPr lang="en-US" altLang="ja-JP" sz="3600">
              <a:solidFill>
                <a:schemeClr val="bg1"/>
              </a:solidFill>
              <a:latin typeface="+mn-lt"/>
              <a:ea typeface="游ゴシック Light"/>
              <a:cs typeface="Calibri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C007AE-3D96-E082-81A4-11105E19AC55}"/>
              </a:ext>
            </a:extLst>
          </p:cNvPr>
          <p:cNvSpPr txBox="1"/>
          <p:nvPr/>
        </p:nvSpPr>
        <p:spPr>
          <a:xfrm>
            <a:off x="9703471" y="79512"/>
            <a:ext cx="1770036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Arial"/>
                <a:ea typeface="游ゴシック"/>
                <a:cs typeface="Arial"/>
              </a:rPr>
              <a:t>8 April, 2025</a:t>
            </a:r>
          </a:p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Arial"/>
                <a:ea typeface="游ゴシック"/>
                <a:cs typeface="Arial"/>
              </a:rPr>
              <a:t>Beijing, China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9213448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defTabSz="1300480"/>
            <a:r>
              <a:rPr lang="en-US" sz="3600" dirty="0">
                <a:solidFill>
                  <a:srgbClr val="000000"/>
                </a:solidFill>
                <a:sym typeface="Roboto"/>
              </a:rPr>
              <a:t>60 years of PTWS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763929" y="1428794"/>
            <a:ext cx="11387559" cy="5909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Aims of the workshop:</a:t>
            </a:r>
            <a:endParaRPr lang="en-US" sz="2000" dirty="0">
              <a:solidFill>
                <a:srgbClr val="000000"/>
              </a:solidFill>
              <a:latin typeface="Arial"/>
              <a:ea typeface="MS PGothic"/>
              <a:cs typeface="Courier New"/>
            </a:endParaRPr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ea typeface="+mn-lt"/>
                <a:cs typeface="+mn-lt"/>
              </a:rPr>
              <a:t>April 1, online session:</a:t>
            </a:r>
            <a:endParaRPr lang="en-US" sz="2000" u="sng" dirty="0">
              <a:solidFill>
                <a:srgbClr val="000000"/>
              </a:solidFill>
              <a:latin typeface="Arial"/>
              <a:ea typeface="MS PGothic"/>
              <a:cs typeface="Courier New"/>
            </a:endParaRPr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 1) Recognition of contributions of 60 years of PTWS </a:t>
            </a:r>
            <a:endParaRPr lang="en-US" sz="2000" dirty="0">
              <a:solidFill>
                <a:srgbClr val="000000"/>
              </a:solidFill>
              <a:latin typeface="Arial"/>
              <a:ea typeface="MS PGothic"/>
              <a:cs typeface="Courier New"/>
            </a:endParaRPr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 2) Prospective of the future of PTWS </a:t>
            </a:r>
            <a:endParaRPr lang="en-US" sz="2000">
              <a:solidFill>
                <a:srgbClr val="000000"/>
              </a:solidFill>
              <a:latin typeface="Arial"/>
              <a:ea typeface="MS PGothic"/>
              <a:cs typeface="Courier New"/>
            </a:endParaRPr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 3) Tsunami DRR within the context of the IODTP</a:t>
            </a:r>
            <a:endParaRPr lang="en-US" sz="2000" dirty="0">
              <a:solidFill>
                <a:srgbClr val="000000"/>
              </a:solidFill>
              <a:latin typeface="Arial"/>
              <a:ea typeface="MS PGothic"/>
              <a:cs typeface="Courier New"/>
            </a:endParaRPr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April 7, hybrid session:</a:t>
            </a:r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 Guide 5-year research and development strategy for detection, monitoring and forecasting     through:  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  a. Investigating challenges to achieving Decade forecasting goals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   b. Exploring emergent data technologies to achieve Decade forecasting goals 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  c. Exploring emergent forecasting technologies to achieve Decade forecasting goals 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  d. Exploring impact-based forecasting including challenges faced when forecasting inundation and time-dependence</a:t>
            </a:r>
            <a:endParaRPr lang="en-US"/>
          </a:p>
          <a:p>
            <a:pPr>
              <a:spcBef>
                <a:spcPts val="6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en-NZ" dirty="0">
              <a:solidFill>
                <a:srgbClr val="000000"/>
              </a:solidFill>
              <a:latin typeface="ArialMT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615866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198047"/>
            <a:ext cx="931748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defTabSz="1300480"/>
            <a:r>
              <a:rPr lang="en-US" sz="3600" dirty="0">
                <a:solidFill>
                  <a:srgbClr val="000000"/>
                </a:solidFill>
                <a:sym typeface="Roboto"/>
              </a:rPr>
              <a:t>Session 1: Online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335667" y="1464953"/>
            <a:ext cx="11016418" cy="4062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  <a:ea typeface="+mn-lt"/>
                <a:cs typeface="+mn-lt"/>
              </a:rPr>
              <a:t>Opening address, </a:t>
            </a:r>
            <a:r>
              <a:rPr lang="en-NZ" sz="2400" dirty="0" err="1">
                <a:latin typeface="ArialMT"/>
                <a:ea typeface="+mn-lt"/>
                <a:cs typeface="+mn-lt"/>
              </a:rPr>
              <a:t>Nishimae-san</a:t>
            </a:r>
            <a:r>
              <a:rPr lang="en-NZ" sz="2400" dirty="0">
                <a:latin typeface="ArialMT"/>
                <a:ea typeface="+mn-lt"/>
                <a:cs typeface="+mn-lt"/>
              </a:rPr>
              <a:t>: Recognition of 60 years of PTWS and perspectives for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Eddie Bernard: Accomplishments of early warning for </a:t>
            </a:r>
            <a:r>
              <a:rPr lang="en-NZ" sz="2400" dirty="0" err="1">
                <a:latin typeface="ArialMT"/>
              </a:rPr>
              <a:t>farfield</a:t>
            </a:r>
            <a:r>
              <a:rPr lang="en-NZ" sz="2400" dirty="0">
                <a:latin typeface="ArialMT"/>
              </a:rPr>
              <a:t> events and challenges with the local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Laura Kong: Historical perspectives of tsunami DRR within the PTWS and ongoing efforts within the context of the ODIP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Emile Okal:  The challenges of non-earthquake sources with particular insights on submarine landslide tsunami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Irina </a:t>
            </a:r>
            <a:r>
              <a:rPr lang="en-NZ" sz="2400" dirty="0" err="1">
                <a:latin typeface="ArialMT"/>
              </a:rPr>
              <a:t>Rafliana</a:t>
            </a:r>
            <a:r>
              <a:rPr lang="en-NZ" sz="2400" dirty="0">
                <a:latin typeface="ArialMT"/>
              </a:rPr>
              <a:t>: Tsunami risk communication – a circular process</a:t>
            </a:r>
            <a:endParaRPr lang="en-NZ" sz="2400" dirty="0">
              <a:latin typeface="ArialM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1545511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961C64-7069-2D78-F6DD-D943540FA4A1}"/>
              </a:ext>
            </a:extLst>
          </p:cNvPr>
          <p:cNvSpPr txBox="1"/>
          <p:nvPr/>
        </p:nvSpPr>
        <p:spPr>
          <a:xfrm>
            <a:off x="335666" y="198047"/>
            <a:ext cx="931748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defTabSz="1300480"/>
            <a:r>
              <a:rPr lang="en-US" sz="3600" dirty="0">
                <a:solidFill>
                  <a:srgbClr val="000000"/>
                </a:solidFill>
                <a:sym typeface="Roboto"/>
              </a:rPr>
              <a:t>Session 2: hybrid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029A6-F03F-A2BB-4FD6-AF7ACBEBDFE1}"/>
              </a:ext>
            </a:extLst>
          </p:cNvPr>
          <p:cNvSpPr txBox="1"/>
          <p:nvPr/>
        </p:nvSpPr>
        <p:spPr>
          <a:xfrm>
            <a:off x="335667" y="1464953"/>
            <a:ext cx="11016418" cy="526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  <a:ea typeface="+mn-lt"/>
                <a:cs typeface="+mn-lt"/>
              </a:rPr>
              <a:t>Opening address, Tanioka-sensei: Novel data technology and forecasting advances, with examples of landslide tsunami and nearfield warning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  <a:ea typeface="+mn-lt"/>
                <a:cs typeface="+mn-lt"/>
              </a:rPr>
              <a:t>Eddie Bernard: Challenges of the "local" problem, including alternatives to evacuation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 err="1">
                <a:latin typeface="ArialMT"/>
                <a:ea typeface="+mn-lt"/>
                <a:cs typeface="+mn-lt"/>
              </a:rPr>
              <a:t>Peitao</a:t>
            </a:r>
            <a:r>
              <a:rPr lang="en-NZ" sz="2400" dirty="0">
                <a:latin typeface="ArialMT"/>
                <a:ea typeface="+mn-lt"/>
                <a:cs typeface="+mn-lt"/>
              </a:rPr>
              <a:t> Wang: Current status and advances in warning capabilities in the ICG-PTWS XXXI host country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ArialMT"/>
              <a:ea typeface="+mn-lt"/>
              <a:cs typeface="+mn-lt"/>
            </a:endParaRPr>
          </a:p>
          <a:p>
            <a:r>
              <a:rPr lang="en-NZ" sz="2400" b="1" dirty="0">
                <a:latin typeface="ArialMT"/>
                <a:ea typeface="+mn-lt"/>
                <a:cs typeface="+mn-lt"/>
              </a:rPr>
              <a:t>Novel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  <a:ea typeface="+mn-lt"/>
                <a:cs typeface="+mn-lt"/>
              </a:rPr>
              <a:t>Adrienne </a:t>
            </a:r>
            <a:r>
              <a:rPr lang="en-NZ" sz="2400" dirty="0" err="1">
                <a:latin typeface="ArialMT"/>
                <a:ea typeface="+mn-lt"/>
                <a:cs typeface="+mn-lt"/>
              </a:rPr>
              <a:t>Moselely</a:t>
            </a:r>
            <a:r>
              <a:rPr lang="en-NZ" sz="2400" dirty="0">
                <a:latin typeface="ArialMT"/>
                <a:ea typeface="+mn-lt"/>
                <a:cs typeface="+mn-lt"/>
              </a:rPr>
              <a:t>: Quantifying the existing sensor network to achieve ODIP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  <a:ea typeface="+mn-lt"/>
                <a:cs typeface="+mn-lt"/>
              </a:rPr>
              <a:t>Mikaela </a:t>
            </a:r>
            <a:r>
              <a:rPr lang="en-NZ" sz="2400" dirty="0" err="1">
                <a:latin typeface="ArialMT"/>
                <a:ea typeface="+mn-lt"/>
                <a:cs typeface="+mn-lt"/>
              </a:rPr>
              <a:t>Ravanelli</a:t>
            </a:r>
            <a:r>
              <a:rPr lang="en-NZ" sz="2400" dirty="0">
                <a:latin typeface="ArialMT"/>
                <a:ea typeface="+mn-lt"/>
                <a:cs typeface="+mn-lt"/>
              </a:rPr>
              <a:t>: Monitoring power of GNSS TEC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  <a:ea typeface="+mn-lt"/>
                <a:cs typeface="+mn-lt"/>
              </a:rPr>
              <a:t>Carlos Becerril: Sensitivity of fibre-optic 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  <a:ea typeface="+mn-lt"/>
                <a:cs typeface="+mn-lt"/>
              </a:rPr>
              <a:t>Ceci Rodriquez Cruz: Update on SMART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"/>
                <a:ea typeface="+mn-lt"/>
                <a:cs typeface="Arial"/>
              </a:rPr>
              <a:t>Hiroaki Tsushima: Japanese cable observations including </a:t>
            </a:r>
            <a:r>
              <a:rPr lang="en-NZ" sz="2400" dirty="0" err="1">
                <a:latin typeface="Arial"/>
                <a:ea typeface="+mn-lt"/>
                <a:cs typeface="Arial"/>
              </a:rPr>
              <a:t>tFISH</a:t>
            </a:r>
            <a:r>
              <a:rPr lang="en-NZ" sz="2400" dirty="0">
                <a:latin typeface="Arial"/>
                <a:ea typeface="+mn-lt"/>
                <a:cs typeface="Arial"/>
              </a:rPr>
              <a:t> forecasting</a:t>
            </a:r>
            <a:endParaRPr lang="en-NZ" sz="2400" dirty="0" err="1">
              <a:latin typeface="ArialM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9608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1B2CF4-9B51-4006-1E45-5B63AB8705D0}"/>
              </a:ext>
            </a:extLst>
          </p:cNvPr>
          <p:cNvSpPr txBox="1"/>
          <p:nvPr/>
        </p:nvSpPr>
        <p:spPr>
          <a:xfrm>
            <a:off x="335666" y="198047"/>
            <a:ext cx="931748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defTabSz="1300480"/>
            <a:r>
              <a:rPr lang="en-US" sz="3600" dirty="0">
                <a:solidFill>
                  <a:srgbClr val="000000"/>
                </a:solidFill>
                <a:sym typeface="Roboto"/>
              </a:rPr>
              <a:t>Session 2: Continued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B3742-4564-BAB3-F8C6-BA981DD1FF90}"/>
              </a:ext>
            </a:extLst>
          </p:cNvPr>
          <p:cNvSpPr txBox="1"/>
          <p:nvPr/>
        </p:nvSpPr>
        <p:spPr>
          <a:xfrm>
            <a:off x="615779" y="1583725"/>
            <a:ext cx="11053118" cy="3547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300480" hangingPunct="0">
              <a:lnSpc>
                <a:spcPts val="1800"/>
              </a:lnSpc>
            </a:pPr>
            <a:endParaRPr lang="en-NZ" sz="2400" dirty="0">
              <a:latin typeface="ArialMT"/>
              <a:cs typeface="Arial"/>
            </a:endParaRPr>
          </a:p>
          <a:p>
            <a:pPr defTabSz="1300480" hangingPunct="0"/>
            <a:r>
              <a:rPr lang="en-NZ" sz="2400" b="1" dirty="0">
                <a:latin typeface="Arial"/>
                <a:cs typeface="Arial"/>
              </a:rPr>
              <a:t>Novel Forecasting</a:t>
            </a:r>
            <a:endParaRPr lang="en-US" sz="2400" dirty="0">
              <a:latin typeface="Arial"/>
              <a:cs typeface="Arial"/>
            </a:endParaRPr>
          </a:p>
          <a:p>
            <a:pPr marL="285750" indent="-285750" defTabSz="1300480">
              <a:buFont typeface="Arial,Sans-Serif"/>
              <a:buChar char="•"/>
            </a:pPr>
            <a:r>
              <a:rPr lang="en-NZ" sz="2400" dirty="0">
                <a:latin typeface="Arial"/>
                <a:cs typeface="Arial"/>
              </a:rPr>
              <a:t>Vasily Titov: Overview of forecasting operational strategies with insight into future directions</a:t>
            </a:r>
          </a:p>
          <a:p>
            <a:pPr marL="285750" indent="-285750" defTabSz="1300480">
              <a:buFont typeface="Arial,Sans-Serif"/>
              <a:buChar char="•"/>
            </a:pPr>
            <a:r>
              <a:rPr lang="en-NZ" sz="2400" dirty="0">
                <a:latin typeface="Arial"/>
                <a:cs typeface="Arial"/>
              </a:rPr>
              <a:t>Yuichiro Tanioka: Improving forecasts with data assimilation</a:t>
            </a:r>
          </a:p>
          <a:p>
            <a:pPr marL="285750" indent="-285750" defTabSz="1300480">
              <a:buFont typeface="Arial,Sans-Serif"/>
              <a:buChar char="•"/>
            </a:pPr>
            <a:r>
              <a:rPr lang="en-NZ" sz="2400" dirty="0">
                <a:latin typeface="Arial"/>
                <a:cs typeface="Arial"/>
              </a:rPr>
              <a:t>Stefano Lorito: Quantifying uncertainty in forecasts, the utility of ensembles</a:t>
            </a:r>
          </a:p>
          <a:p>
            <a:pPr marL="285750" indent="-285750" defTabSz="1300480">
              <a:buFont typeface="Arial,Sans-Serif"/>
              <a:buChar char="•"/>
            </a:pPr>
            <a:r>
              <a:rPr lang="en-NZ" sz="2400" dirty="0">
                <a:latin typeface="Arial"/>
                <a:cs typeface="Arial"/>
              </a:rPr>
              <a:t>Usama Kadri: Acoustic gravity waves and forecasting based on hydroacoustic observations</a:t>
            </a:r>
          </a:p>
          <a:p>
            <a:pPr marL="285750" indent="-285750" defTabSz="1300480">
              <a:buFont typeface="Arial,Sans-Serif"/>
              <a:buChar char="•"/>
            </a:pPr>
            <a:r>
              <a:rPr lang="en-NZ" sz="2400" dirty="0">
                <a:latin typeface="Arial"/>
                <a:cs typeface="Arial"/>
              </a:rPr>
              <a:t>Shunichi </a:t>
            </a:r>
            <a:r>
              <a:rPr lang="en-NZ" sz="2400" dirty="0" err="1">
                <a:latin typeface="Arial"/>
                <a:cs typeface="Arial"/>
              </a:rPr>
              <a:t>Koshimura</a:t>
            </a:r>
            <a:r>
              <a:rPr lang="en-NZ" sz="2400" dirty="0">
                <a:latin typeface="Arial"/>
                <a:cs typeface="Arial"/>
              </a:rPr>
              <a:t>: Operational inundation and impact forecasting in Japan</a:t>
            </a:r>
          </a:p>
          <a:p>
            <a:pPr defTabSz="1300480" hangingPunct="0">
              <a:lnSpc>
                <a:spcPts val="1800"/>
              </a:lnSpc>
            </a:pPr>
            <a:r>
              <a:rPr lang="en-US" sz="2400" dirty="0">
                <a:latin typeface="ArialMT"/>
                <a:cs typeface="Arial"/>
              </a:rPr>
              <a:t>​</a:t>
            </a:r>
            <a:endParaRPr lang="en-NZ" sz="2400" baseline="0">
              <a:latin typeface="ArialM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7796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defTabSz="1300480"/>
            <a:r>
              <a:rPr lang="en-US" sz="3600" dirty="0">
                <a:solidFill>
                  <a:srgbClr val="000000"/>
                </a:solidFill>
                <a:sym typeface="Roboto"/>
              </a:rPr>
              <a:t>Panel Discussion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335666" y="1714486"/>
            <a:ext cx="4714472" cy="4431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NZ" sz="2400" dirty="0">
                <a:latin typeface="ArialMT"/>
              </a:rPr>
              <a:t>Panel Apologies from:</a:t>
            </a:r>
            <a:endParaRPr lang="en-US"/>
          </a:p>
          <a:p>
            <a:r>
              <a:rPr lang="en-NZ" sz="2400" dirty="0">
                <a:solidFill>
                  <a:srgbClr val="000000"/>
                </a:solidFill>
                <a:latin typeface="ArialMT"/>
              </a:rPr>
              <a:t>Lucie Rolland</a:t>
            </a:r>
          </a:p>
          <a:p>
            <a:r>
              <a:rPr lang="en-NZ" sz="2400" dirty="0">
                <a:solidFill>
                  <a:srgbClr val="000000"/>
                </a:solidFill>
                <a:latin typeface="ArialMT"/>
              </a:rPr>
              <a:t>Adrienne Moseley</a:t>
            </a:r>
          </a:p>
          <a:p>
            <a:endParaRPr lang="en-NZ" sz="2400" dirty="0">
              <a:solidFill>
                <a:srgbClr val="000000"/>
              </a:solidFill>
              <a:effectLst/>
              <a:latin typeface="ArialMT"/>
            </a:endParaRPr>
          </a:p>
          <a:p>
            <a:r>
              <a:rPr lang="en-NZ" sz="2400" dirty="0">
                <a:solidFill>
                  <a:srgbClr val="000000"/>
                </a:solidFill>
                <a:latin typeface="ArialMT"/>
              </a:rPr>
              <a:t>Panel:</a:t>
            </a:r>
          </a:p>
          <a:p>
            <a:r>
              <a:rPr lang="en-NZ" sz="2400" dirty="0">
                <a:solidFill>
                  <a:srgbClr val="000000"/>
                </a:solidFill>
                <a:latin typeface="ArialMT"/>
              </a:rPr>
              <a:t>Alexander </a:t>
            </a:r>
            <a:r>
              <a:rPr lang="en-NZ" sz="2400" err="1">
                <a:solidFill>
                  <a:srgbClr val="000000"/>
                </a:solidFill>
                <a:latin typeface="ArialMT"/>
              </a:rPr>
              <a:t>Robinovich</a:t>
            </a:r>
            <a:endParaRPr lang="en-NZ" sz="2400">
              <a:solidFill>
                <a:srgbClr val="000000"/>
              </a:solidFill>
              <a:latin typeface="ArialMT"/>
            </a:endParaRPr>
          </a:p>
          <a:p>
            <a:r>
              <a:rPr lang="en-NZ" sz="2400" dirty="0">
                <a:solidFill>
                  <a:srgbClr val="000000"/>
                </a:solidFill>
                <a:latin typeface="ArialMT"/>
              </a:rPr>
              <a:t>Stefano Lorito</a:t>
            </a:r>
          </a:p>
          <a:p>
            <a:r>
              <a:rPr lang="en-NZ" sz="2400" dirty="0">
                <a:solidFill>
                  <a:srgbClr val="000000"/>
                </a:solidFill>
                <a:latin typeface="ArialMT"/>
              </a:rPr>
              <a:t>Yuichiro Tanioka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sz="2400" dirty="0">
              <a:solidFill>
                <a:srgbClr val="FF0000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rial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72212-C537-AE3E-3B34-5E95FD80F6B8}"/>
              </a:ext>
            </a:extLst>
          </p:cNvPr>
          <p:cNvSpPr txBox="1"/>
          <p:nvPr/>
        </p:nvSpPr>
        <p:spPr>
          <a:xfrm>
            <a:off x="4311892" y="1713775"/>
            <a:ext cx="7772736" cy="3824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300480"/>
            <a:r>
              <a:rPr lang="en-US" sz="2400" dirty="0"/>
              <a:t>Some learnings:</a:t>
            </a:r>
          </a:p>
          <a:p>
            <a:pPr marL="342900" indent="-342900" defTabSz="1300480">
              <a:buFont typeface="Arial"/>
              <a:buChar char="•"/>
            </a:pPr>
            <a:r>
              <a:rPr lang="en-US" sz="2400" dirty="0"/>
              <a:t>Need for interaction between forecast users and forecast creators (EM – TSP)</a:t>
            </a:r>
          </a:p>
          <a:p>
            <a:pPr marL="342900" indent="-342900" defTabSz="1300480">
              <a:buFont typeface="Arial"/>
              <a:buChar char="•"/>
            </a:pPr>
            <a:r>
              <a:rPr lang="en-US" sz="2400" dirty="0"/>
              <a:t>Challenges with forecasting uncertainties and conservative approaches</a:t>
            </a:r>
          </a:p>
          <a:p>
            <a:pPr marL="342900" indent="-342900" defTabSz="1300480">
              <a:buFont typeface="Arial"/>
              <a:buChar char="•"/>
            </a:pPr>
            <a:r>
              <a:rPr lang="en-US" sz="2400" dirty="0"/>
              <a:t>Challenges of equity in tsunami resilience across all member states</a:t>
            </a:r>
          </a:p>
          <a:p>
            <a:pPr marL="342900" indent="-342900" defTabSz="1300480">
              <a:buFont typeface="Arial"/>
              <a:buChar char="•"/>
            </a:pPr>
            <a:r>
              <a:rPr lang="en-US" sz="2400" dirty="0"/>
              <a:t>Local events create a forecasting challenge</a:t>
            </a:r>
          </a:p>
          <a:p>
            <a:pPr marL="342900" indent="-342900" defTabSz="1300480">
              <a:buFont typeface="Arial"/>
              <a:buChar char="•"/>
            </a:pPr>
            <a:r>
              <a:rPr lang="en-US" sz="2400" dirty="0"/>
              <a:t>Need for direct ocean observations to forecast non-earthquake sources</a:t>
            </a:r>
          </a:p>
        </p:txBody>
      </p:sp>
    </p:spTree>
    <p:extLst>
      <p:ext uri="{BB962C8B-B14F-4D97-AF65-F5344CB8AC3E}">
        <p14:creationId xmlns:p14="http://schemas.microsoft.com/office/powerpoint/2010/main" val="1319616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198975" y="2347614"/>
            <a:ext cx="5570614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kumimoji="1" lang="en-US" altLang="ja-JP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游ゴシック"/>
                <a:cs typeface="Arial"/>
              </a:rPr>
              <a:t>Thank you for your kind attention</a:t>
            </a:r>
            <a:endParaRPr kumimoji="1" lang="ja-JP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407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5D0FC492-41C1-471F-B0FE-1346596ADD6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B13FDAD6-7AD1-42FE-8A4E-E96C4AED2565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46743D3-9BF1-4F37-9E90-12BB0B17C0B2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30156B24-9CF6-43A2-A0E5-94F72B391F2E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D1EE385-4B87-49B7-A642-75E2E394424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324C5DA6-45BD-4B4B-9260-240EBD6A640C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197A9F0E-3400-4037-8CC3-A2A23DF8B6D6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D585DBE-C9EC-423D-B740-7932DE33820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C1CB18CD-FBC3-4DE9-8EFD-DA967A080843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19DB3EB8-CEB4-47CF-9E62-432247038579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B2464D8B-D0F5-46C6-A84E-CD3CA882E6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IOC_PPT_Template_NewLogo_June2021</Template>
  <TotalTime>11706</TotalTime>
  <Words>653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ICG PTWS XXXI Agenda item 3.3: 9th Joint IUGG JTC/ICG PTWS Technical Workshop Bill Fry, Chair of Organising Committee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ICG/PTWS activities from Feb 2021 to Feb 2022</dc:title>
  <dc:creator>Nihismae</dc:creator>
  <cp:lastModifiedBy>Bill Fry</cp:lastModifiedBy>
  <cp:revision>767</cp:revision>
  <dcterms:created xsi:type="dcterms:W3CDTF">2022-12-06T02:55:00Z</dcterms:created>
  <dcterms:modified xsi:type="dcterms:W3CDTF">2025-04-07T21:52:44Z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