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5" r:id="rId2"/>
  </p:sldMasterIdLst>
  <p:notesMasterIdLst>
    <p:notesMasterId r:id="rId17"/>
  </p:notesMasterIdLst>
  <p:sldIdLst>
    <p:sldId id="310" r:id="rId3"/>
    <p:sldId id="3367" r:id="rId4"/>
    <p:sldId id="320" r:id="rId5"/>
    <p:sldId id="315" r:id="rId6"/>
    <p:sldId id="316" r:id="rId7"/>
    <p:sldId id="3362" r:id="rId8"/>
    <p:sldId id="3360" r:id="rId9"/>
    <p:sldId id="3365" r:id="rId10"/>
    <p:sldId id="3368" r:id="rId11"/>
    <p:sldId id="3369" r:id="rId12"/>
    <p:sldId id="3361" r:id="rId13"/>
    <p:sldId id="3366" r:id="rId14"/>
    <p:sldId id="3370" r:id="rId15"/>
    <p:sldId id="336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C348F9A-B65F-EE66-CE78-F87EBD689672}" name="Ashleigh Fromont [NEMA]" initials="AF[" userId="S::Ashleigh.Fromont@nema.govt.nz::d8ad61a2-0a38-4ee0-8d25-a7fe3a3d84b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61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06" autoAdjust="0"/>
    <p:restoredTop sz="78537" autoAdjust="0"/>
  </p:normalViewPr>
  <p:slideViewPr>
    <p:cSldViewPr snapToGrid="0">
      <p:cViewPr varScale="1">
        <p:scale>
          <a:sx n="88" d="100"/>
          <a:sy n="88" d="100"/>
        </p:scale>
        <p:origin x="118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8/10/relationships/authors" Target="authors.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leigh Fromont [NEMA]" userId="d8ad61a2-0a38-4ee0-8d25-a7fe3a3d84b4" providerId="ADAL" clId="{268D5767-DAE3-433D-935D-1D37437C8C13}"/>
    <pc:docChg chg="custSel modSld sldOrd">
      <pc:chgData name="Ashleigh Fromont [NEMA]" userId="d8ad61a2-0a38-4ee0-8d25-a7fe3a3d84b4" providerId="ADAL" clId="{268D5767-DAE3-433D-935D-1D37437C8C13}" dt="2025-04-07T03:42:20.568" v="99" actId="404"/>
      <pc:docMkLst>
        <pc:docMk/>
      </pc:docMkLst>
      <pc:sldChg chg="modSp mod">
        <pc:chgData name="Ashleigh Fromont [NEMA]" userId="d8ad61a2-0a38-4ee0-8d25-a7fe3a3d84b4" providerId="ADAL" clId="{268D5767-DAE3-433D-935D-1D37437C8C13}" dt="2025-04-07T03:41:52.861" v="78" actId="1076"/>
        <pc:sldMkLst>
          <pc:docMk/>
          <pc:sldMk cId="3131846651" sldId="3360"/>
        </pc:sldMkLst>
        <pc:spChg chg="mod">
          <ac:chgData name="Ashleigh Fromont [NEMA]" userId="d8ad61a2-0a38-4ee0-8d25-a7fe3a3d84b4" providerId="ADAL" clId="{268D5767-DAE3-433D-935D-1D37437C8C13}" dt="2025-04-07T03:41:47.788" v="77" actId="20577"/>
          <ac:spMkLst>
            <pc:docMk/>
            <pc:sldMk cId="3131846651" sldId="3360"/>
            <ac:spMk id="12" creationId="{2DBF36F9-5D9A-A88A-5315-B94ED525F8A9}"/>
          </ac:spMkLst>
        </pc:spChg>
        <pc:spChg chg="mod">
          <ac:chgData name="Ashleigh Fromont [NEMA]" userId="d8ad61a2-0a38-4ee0-8d25-a7fe3a3d84b4" providerId="ADAL" clId="{268D5767-DAE3-433D-935D-1D37437C8C13}" dt="2025-04-07T03:41:52.861" v="78" actId="1076"/>
          <ac:spMkLst>
            <pc:docMk/>
            <pc:sldMk cId="3131846651" sldId="3360"/>
            <ac:spMk id="14" creationId="{7A525FB2-27A3-48D7-19D4-3C0D664DF81F}"/>
          </ac:spMkLst>
        </pc:spChg>
      </pc:sldChg>
      <pc:sldChg chg="modSp mod">
        <pc:chgData name="Ashleigh Fromont [NEMA]" userId="d8ad61a2-0a38-4ee0-8d25-a7fe3a3d84b4" providerId="ADAL" clId="{268D5767-DAE3-433D-935D-1D37437C8C13}" dt="2025-04-07T01:25:26.794" v="75" actId="20577"/>
        <pc:sldMkLst>
          <pc:docMk/>
          <pc:sldMk cId="27618938" sldId="3362"/>
        </pc:sldMkLst>
        <pc:spChg chg="mod">
          <ac:chgData name="Ashleigh Fromont [NEMA]" userId="d8ad61a2-0a38-4ee0-8d25-a7fe3a3d84b4" providerId="ADAL" clId="{268D5767-DAE3-433D-935D-1D37437C8C13}" dt="2025-04-07T01:25:26.794" v="75" actId="20577"/>
          <ac:spMkLst>
            <pc:docMk/>
            <pc:sldMk cId="27618938" sldId="3362"/>
            <ac:spMk id="8" creationId="{562553D3-6381-F0C4-80F6-66BE093E4323}"/>
          </ac:spMkLst>
        </pc:spChg>
      </pc:sldChg>
      <pc:sldChg chg="modSp mod">
        <pc:chgData name="Ashleigh Fromont [NEMA]" userId="d8ad61a2-0a38-4ee0-8d25-a7fe3a3d84b4" providerId="ADAL" clId="{268D5767-DAE3-433D-935D-1D37437C8C13}" dt="2025-04-07T00:50:32.087" v="7" actId="20577"/>
        <pc:sldMkLst>
          <pc:docMk/>
          <pc:sldMk cId="1479830890" sldId="3363"/>
        </pc:sldMkLst>
        <pc:spChg chg="mod">
          <ac:chgData name="Ashleigh Fromont [NEMA]" userId="d8ad61a2-0a38-4ee0-8d25-a7fe3a3d84b4" providerId="ADAL" clId="{268D5767-DAE3-433D-935D-1D37437C8C13}" dt="2025-04-07T00:50:32.087" v="7" actId="20577"/>
          <ac:spMkLst>
            <pc:docMk/>
            <pc:sldMk cId="1479830890" sldId="3363"/>
            <ac:spMk id="5" creationId="{70FF92FD-8EA8-9E48-B602-019C49B6B393}"/>
          </ac:spMkLst>
        </pc:spChg>
      </pc:sldChg>
      <pc:sldChg chg="modSp mod ord">
        <pc:chgData name="Ashleigh Fromont [NEMA]" userId="d8ad61a2-0a38-4ee0-8d25-a7fe3a3d84b4" providerId="ADAL" clId="{268D5767-DAE3-433D-935D-1D37437C8C13}" dt="2025-04-07T00:50:10.953" v="6"/>
        <pc:sldMkLst>
          <pc:docMk/>
          <pc:sldMk cId="3709656272" sldId="3367"/>
        </pc:sldMkLst>
        <pc:spChg chg="mod">
          <ac:chgData name="Ashleigh Fromont [NEMA]" userId="d8ad61a2-0a38-4ee0-8d25-a7fe3a3d84b4" providerId="ADAL" clId="{268D5767-DAE3-433D-935D-1D37437C8C13}" dt="2025-04-04T02:40:26.865" v="0" actId="20577"/>
          <ac:spMkLst>
            <pc:docMk/>
            <pc:sldMk cId="3709656272" sldId="3367"/>
            <ac:spMk id="8" creationId="{F19871DD-535C-057E-2597-F421BF9847C5}"/>
          </ac:spMkLst>
        </pc:spChg>
      </pc:sldChg>
      <pc:sldChg chg="modSp mod">
        <pc:chgData name="Ashleigh Fromont [NEMA]" userId="d8ad61a2-0a38-4ee0-8d25-a7fe3a3d84b4" providerId="ADAL" clId="{268D5767-DAE3-433D-935D-1D37437C8C13}" dt="2025-04-07T03:42:20.568" v="99" actId="404"/>
        <pc:sldMkLst>
          <pc:docMk/>
          <pc:sldMk cId="2438185159" sldId="3370"/>
        </pc:sldMkLst>
        <pc:spChg chg="mod">
          <ac:chgData name="Ashleigh Fromont [NEMA]" userId="d8ad61a2-0a38-4ee0-8d25-a7fe3a3d84b4" providerId="ADAL" clId="{268D5767-DAE3-433D-935D-1D37437C8C13}" dt="2025-04-07T03:42:20.568" v="99" actId="404"/>
          <ac:spMkLst>
            <pc:docMk/>
            <pc:sldMk cId="2438185159" sldId="3370"/>
            <ac:spMk id="9" creationId="{16F6FFBE-0ADF-DF69-E0C2-782FF889BC7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67324B-AD87-4206-AD69-A90F22073BB6}" type="datetimeFigureOut">
              <a:rPr lang="en-NZ" smtClean="0"/>
              <a:t>7/04/2025</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25B7E-3D44-4E40-B0D2-55A8E9414320}" type="slidenum">
              <a:rPr lang="en-NZ" smtClean="0"/>
              <a:t>‹#›</a:t>
            </a:fld>
            <a:endParaRPr lang="en-NZ"/>
          </a:p>
        </p:txBody>
      </p:sp>
    </p:spTree>
    <p:extLst>
      <p:ext uri="{BB962C8B-B14F-4D97-AF65-F5344CB8AC3E}">
        <p14:creationId xmlns:p14="http://schemas.microsoft.com/office/powerpoint/2010/main" val="2902582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a:t>
            </a:fld>
            <a:endParaRPr lang="en-NZ"/>
          </a:p>
        </p:txBody>
      </p:sp>
    </p:spTree>
    <p:extLst>
      <p:ext uri="{BB962C8B-B14F-4D97-AF65-F5344CB8AC3E}">
        <p14:creationId xmlns:p14="http://schemas.microsoft.com/office/powerpoint/2010/main" val="2669670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8FC25B7E-3D44-4E40-B0D2-55A8E9414320}" type="slidenum">
              <a:rPr lang="en-NZ" smtClean="0"/>
              <a:t>11</a:t>
            </a:fld>
            <a:endParaRPr lang="en-NZ"/>
          </a:p>
        </p:txBody>
      </p:sp>
    </p:spTree>
    <p:extLst>
      <p:ext uri="{BB962C8B-B14F-4D97-AF65-F5344CB8AC3E}">
        <p14:creationId xmlns:p14="http://schemas.microsoft.com/office/powerpoint/2010/main" val="24436143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8FC25B7E-3D44-4E40-B0D2-55A8E9414320}" type="slidenum">
              <a:rPr lang="en-NZ" smtClean="0"/>
              <a:t>12</a:t>
            </a:fld>
            <a:endParaRPr lang="en-NZ"/>
          </a:p>
        </p:txBody>
      </p:sp>
    </p:spTree>
    <p:extLst>
      <p:ext uri="{BB962C8B-B14F-4D97-AF65-F5344CB8AC3E}">
        <p14:creationId xmlns:p14="http://schemas.microsoft.com/office/powerpoint/2010/main" val="2306570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8FC25B7E-3D44-4E40-B0D2-55A8E9414320}" type="slidenum">
              <a:rPr lang="en-NZ" smtClean="0"/>
              <a:t>13</a:t>
            </a:fld>
            <a:endParaRPr lang="en-NZ"/>
          </a:p>
        </p:txBody>
      </p:sp>
    </p:spTree>
    <p:extLst>
      <p:ext uri="{BB962C8B-B14F-4D97-AF65-F5344CB8AC3E}">
        <p14:creationId xmlns:p14="http://schemas.microsoft.com/office/powerpoint/2010/main" val="3163301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3</a:t>
            </a:fld>
            <a:endParaRPr lang="en-NZ"/>
          </a:p>
        </p:txBody>
      </p:sp>
    </p:spTree>
    <p:extLst>
      <p:ext uri="{BB962C8B-B14F-4D97-AF65-F5344CB8AC3E}">
        <p14:creationId xmlns:p14="http://schemas.microsoft.com/office/powerpoint/2010/main" val="3165208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Last one is a new one</a:t>
            </a:r>
          </a:p>
        </p:txBody>
      </p:sp>
      <p:sp>
        <p:nvSpPr>
          <p:cNvPr id="4" name="Slide Number Placeholder 3"/>
          <p:cNvSpPr>
            <a:spLocks noGrp="1"/>
          </p:cNvSpPr>
          <p:nvPr>
            <p:ph type="sldNum" sz="quarter" idx="5"/>
          </p:nvPr>
        </p:nvSpPr>
        <p:spPr/>
        <p:txBody>
          <a:bodyPr/>
          <a:lstStyle/>
          <a:p>
            <a:fld id="{8FC25B7E-3D44-4E40-B0D2-55A8E9414320}" type="slidenum">
              <a:rPr lang="en-NZ" smtClean="0"/>
              <a:t>4</a:t>
            </a:fld>
            <a:endParaRPr lang="en-NZ"/>
          </a:p>
        </p:txBody>
      </p:sp>
    </p:spTree>
    <p:extLst>
      <p:ext uri="{BB962C8B-B14F-4D97-AF65-F5344CB8AC3E}">
        <p14:creationId xmlns:p14="http://schemas.microsoft.com/office/powerpoint/2010/main" val="2250948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a:p>
            <a:endParaRPr lang="en-NZ" dirty="0"/>
          </a:p>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5</a:t>
            </a:fld>
            <a:endParaRPr lang="en-NZ"/>
          </a:p>
        </p:txBody>
      </p:sp>
    </p:spTree>
    <p:extLst>
      <p:ext uri="{BB962C8B-B14F-4D97-AF65-F5344CB8AC3E}">
        <p14:creationId xmlns:p14="http://schemas.microsoft.com/office/powerpoint/2010/main" val="1213366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6</a:t>
            </a:fld>
            <a:endParaRPr lang="en-NZ"/>
          </a:p>
        </p:txBody>
      </p:sp>
    </p:spTree>
    <p:extLst>
      <p:ext uri="{BB962C8B-B14F-4D97-AF65-F5344CB8AC3E}">
        <p14:creationId xmlns:p14="http://schemas.microsoft.com/office/powerpoint/2010/main" val="3242895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200" b="0" i="0" u="none" strike="noStrike" dirty="0">
                <a:solidFill>
                  <a:srgbClr val="000000"/>
                </a:solidFill>
                <a:effectLst/>
                <a:latin typeface="Aptos" panose="020B0004020202020204" pitchFamily="34" charset="0"/>
              </a:rPr>
              <a:t>At a national level, a review should be conducted of all existing activities and strategies that contribute to tsunami preparedness as described by the Tsunami Ready Recognition Programme indicators. The purpose of this is the identification of where Tsunami Ready indicators are already being met through existing national or community disaster management or tsunami preparedness efforts.</a:t>
            </a:r>
            <a:br>
              <a:rPr lang="en-NZ" sz="1200" b="0" i="0" u="none" strike="noStrike" dirty="0">
                <a:solidFill>
                  <a:srgbClr val="000000"/>
                </a:solidFill>
                <a:effectLst/>
                <a:latin typeface="Aptos" panose="020B0004020202020204" pitchFamily="34" charset="0"/>
              </a:rPr>
            </a:br>
            <a:br>
              <a:rPr lang="en-NZ" sz="1200" b="0" i="0" u="none" strike="noStrike" dirty="0">
                <a:solidFill>
                  <a:srgbClr val="000000"/>
                </a:solidFill>
                <a:effectLst/>
                <a:latin typeface="Aptos" panose="020B0004020202020204" pitchFamily="34" charset="0"/>
              </a:rPr>
            </a:br>
            <a:r>
              <a:rPr lang="en-NZ" sz="1200" b="0" i="0" u="none" strike="noStrike" dirty="0">
                <a:solidFill>
                  <a:srgbClr val="000000"/>
                </a:solidFill>
                <a:effectLst/>
                <a:latin typeface="Aptos" panose="020B0004020202020204" pitchFamily="34" charset="0"/>
              </a:rPr>
              <a:t>Before the ICG we will be trying to provide examples of how this might practically be applied in a few countries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1200" b="0" i="0" u="none" strike="noStrike" dirty="0">
              <a:solidFill>
                <a:srgbClr val="000000"/>
              </a:solidFill>
              <a:effectLst/>
              <a:latin typeface="Aptos" panose="020B0004020202020204" pitchFamily="34" charset="0"/>
            </a:endParaRPr>
          </a:p>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7</a:t>
            </a:fld>
            <a:endParaRPr lang="en-NZ"/>
          </a:p>
        </p:txBody>
      </p:sp>
    </p:spTree>
    <p:extLst>
      <p:ext uri="{BB962C8B-B14F-4D97-AF65-F5344CB8AC3E}">
        <p14:creationId xmlns:p14="http://schemas.microsoft.com/office/powerpoint/2010/main" val="3623031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NZ" sz="1200" b="0" i="0" u="none" strike="noStrike" dirty="0">
              <a:solidFill>
                <a:srgbClr val="000000"/>
              </a:solidFill>
              <a:effectLst/>
              <a:latin typeface="Aptos" panose="020B0004020202020204" pitchFamily="34" charset="0"/>
            </a:endParaRPr>
          </a:p>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8</a:t>
            </a:fld>
            <a:endParaRPr lang="en-NZ"/>
          </a:p>
        </p:txBody>
      </p:sp>
    </p:spTree>
    <p:extLst>
      <p:ext uri="{BB962C8B-B14F-4D97-AF65-F5344CB8AC3E}">
        <p14:creationId xmlns:p14="http://schemas.microsoft.com/office/powerpoint/2010/main" val="42005350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NZ" sz="1200" b="0" i="0" u="none" strike="noStrike" dirty="0">
              <a:solidFill>
                <a:srgbClr val="000000"/>
              </a:solidFill>
              <a:effectLst/>
              <a:latin typeface="Aptos" panose="020B0004020202020204" pitchFamily="34" charset="0"/>
            </a:endParaRPr>
          </a:p>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9</a:t>
            </a:fld>
            <a:endParaRPr lang="en-NZ"/>
          </a:p>
        </p:txBody>
      </p:sp>
    </p:spTree>
    <p:extLst>
      <p:ext uri="{BB962C8B-B14F-4D97-AF65-F5344CB8AC3E}">
        <p14:creationId xmlns:p14="http://schemas.microsoft.com/office/powerpoint/2010/main" val="3721520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NZ" sz="1200" b="0" i="0" u="none" strike="noStrike" dirty="0">
              <a:solidFill>
                <a:srgbClr val="000000"/>
              </a:solidFill>
              <a:effectLst/>
              <a:latin typeface="Aptos" panose="020B0004020202020204" pitchFamily="34" charset="0"/>
            </a:endParaRPr>
          </a:p>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10</a:t>
            </a:fld>
            <a:endParaRPr lang="en-NZ"/>
          </a:p>
        </p:txBody>
      </p:sp>
    </p:spTree>
    <p:extLst>
      <p:ext uri="{BB962C8B-B14F-4D97-AF65-F5344CB8AC3E}">
        <p14:creationId xmlns:p14="http://schemas.microsoft.com/office/powerpoint/2010/main" val="3273550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C681C-93F4-B88C-8F6E-298B178DE2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DD482B87-08DB-22F0-3BFF-9FCB5C7A5E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23A0B1D2-9DBA-7B75-EE87-D8906227F760}"/>
              </a:ext>
            </a:extLst>
          </p:cNvPr>
          <p:cNvSpPr>
            <a:spLocks noGrp="1"/>
          </p:cNvSpPr>
          <p:nvPr>
            <p:ph type="dt" sz="half" idx="10"/>
          </p:nvPr>
        </p:nvSpPr>
        <p:spPr/>
        <p:txBody>
          <a:bodyPr/>
          <a:lstStyle/>
          <a:p>
            <a:fld id="{89EAB04D-218E-4515-90E8-69DA1A6E0DB5}" type="datetimeFigureOut">
              <a:rPr lang="en-NZ" smtClean="0"/>
              <a:t>7/04/2025</a:t>
            </a:fld>
            <a:endParaRPr lang="en-NZ"/>
          </a:p>
        </p:txBody>
      </p:sp>
      <p:sp>
        <p:nvSpPr>
          <p:cNvPr id="5" name="Footer Placeholder 4">
            <a:extLst>
              <a:ext uri="{FF2B5EF4-FFF2-40B4-BE49-F238E27FC236}">
                <a16:creationId xmlns:a16="http://schemas.microsoft.com/office/drawing/2014/main" id="{12BBD4EB-AECB-0206-E567-282A7A3A23D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7B546C6-969B-38DB-B33A-097FF5AF729C}"/>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593039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C852E-C57C-481A-1449-94B8A48004DB}"/>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C9BD7AA2-BBF9-E52C-D0E4-55C737667D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3A8A163D-AB0F-C98E-8FC8-1FE29F651EA9}"/>
              </a:ext>
            </a:extLst>
          </p:cNvPr>
          <p:cNvSpPr>
            <a:spLocks noGrp="1"/>
          </p:cNvSpPr>
          <p:nvPr>
            <p:ph type="dt" sz="half" idx="10"/>
          </p:nvPr>
        </p:nvSpPr>
        <p:spPr/>
        <p:txBody>
          <a:bodyPr/>
          <a:lstStyle/>
          <a:p>
            <a:fld id="{89EAB04D-218E-4515-90E8-69DA1A6E0DB5}" type="datetimeFigureOut">
              <a:rPr lang="en-NZ" smtClean="0"/>
              <a:t>7/04/2025</a:t>
            </a:fld>
            <a:endParaRPr lang="en-NZ"/>
          </a:p>
        </p:txBody>
      </p:sp>
      <p:sp>
        <p:nvSpPr>
          <p:cNvPr id="5" name="Footer Placeholder 4">
            <a:extLst>
              <a:ext uri="{FF2B5EF4-FFF2-40B4-BE49-F238E27FC236}">
                <a16:creationId xmlns:a16="http://schemas.microsoft.com/office/drawing/2014/main" id="{178796CE-DE31-F600-94E0-084A5853F68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EA342161-DECF-362E-99C0-84912A4DE7A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735187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449FEF-A1FE-FC5B-C718-F3F871B932D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AFE18774-C756-6918-6502-C115A7D025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75EEF02F-EA61-C6AC-C4A3-60E6068B7801}"/>
              </a:ext>
            </a:extLst>
          </p:cNvPr>
          <p:cNvSpPr>
            <a:spLocks noGrp="1"/>
          </p:cNvSpPr>
          <p:nvPr>
            <p:ph type="dt" sz="half" idx="10"/>
          </p:nvPr>
        </p:nvSpPr>
        <p:spPr/>
        <p:txBody>
          <a:bodyPr/>
          <a:lstStyle/>
          <a:p>
            <a:fld id="{89EAB04D-218E-4515-90E8-69DA1A6E0DB5}" type="datetimeFigureOut">
              <a:rPr lang="en-NZ" smtClean="0"/>
              <a:t>7/04/2025</a:t>
            </a:fld>
            <a:endParaRPr lang="en-NZ"/>
          </a:p>
        </p:txBody>
      </p:sp>
      <p:sp>
        <p:nvSpPr>
          <p:cNvPr id="5" name="Footer Placeholder 4">
            <a:extLst>
              <a:ext uri="{FF2B5EF4-FFF2-40B4-BE49-F238E27FC236}">
                <a16:creationId xmlns:a16="http://schemas.microsoft.com/office/drawing/2014/main" id="{DEA41C60-1669-EDA0-8F70-85924945003B}"/>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9D42471-8C74-01A3-B2D6-8732DF6E3B9F}"/>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509160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6" name="object 3">
            <a:extLst>
              <a:ext uri="{FF2B5EF4-FFF2-40B4-BE49-F238E27FC236}">
                <a16:creationId xmlns:a16="http://schemas.microsoft.com/office/drawing/2014/main" id="{BDC09DD5-328A-4E12-98AC-32EFFA4E3094}"/>
              </a:ext>
            </a:extLst>
          </p:cNvPr>
          <p:cNvSpPr/>
          <p:nvPr userDrawn="1"/>
        </p:nvSpPr>
        <p:spPr>
          <a:xfrm>
            <a:off x="763" y="0"/>
            <a:ext cx="12191365" cy="6858000"/>
          </a:xfrm>
          <a:custGeom>
            <a:avLst/>
            <a:gdLst/>
            <a:ahLst/>
            <a:cxnLst/>
            <a:rect l="l" t="t" r="r" b="b"/>
            <a:pathLst>
              <a:path w="12191365" h="5332095">
                <a:moveTo>
                  <a:pt x="0" y="5331714"/>
                </a:moveTo>
                <a:lnTo>
                  <a:pt x="12191238" y="5331714"/>
                </a:lnTo>
                <a:lnTo>
                  <a:pt x="12191238" y="0"/>
                </a:lnTo>
                <a:lnTo>
                  <a:pt x="0" y="0"/>
                </a:lnTo>
                <a:lnTo>
                  <a:pt x="0" y="5331714"/>
                </a:lnTo>
                <a:close/>
              </a:path>
            </a:pathLst>
          </a:custGeom>
          <a:solidFill>
            <a:srgbClr val="0069B0"/>
          </a:solidFill>
        </p:spPr>
        <p:txBody>
          <a:bodyPr wrap="square" lIns="0" tIns="0" rIns="0" bIns="0" rtlCol="0"/>
          <a:lstStyle/>
          <a:p>
            <a:endParaRPr sz="1000" dirty="0"/>
          </a:p>
        </p:txBody>
      </p:sp>
      <p:grpSp>
        <p:nvGrpSpPr>
          <p:cNvPr id="2" name="Group 1">
            <a:extLst>
              <a:ext uri="{FF2B5EF4-FFF2-40B4-BE49-F238E27FC236}">
                <a16:creationId xmlns:a16="http://schemas.microsoft.com/office/drawing/2014/main" id="{47BF785D-D629-586B-362F-1852E191A441}"/>
              </a:ext>
            </a:extLst>
          </p:cNvPr>
          <p:cNvGrpSpPr/>
          <p:nvPr userDrawn="1"/>
        </p:nvGrpSpPr>
        <p:grpSpPr>
          <a:xfrm>
            <a:off x="4986049" y="2211121"/>
            <a:ext cx="1238860" cy="2605548"/>
            <a:chOff x="5053781" y="2202426"/>
            <a:chExt cx="1238860" cy="2605548"/>
          </a:xfrm>
        </p:grpSpPr>
        <p:cxnSp>
          <p:nvCxnSpPr>
            <p:cNvPr id="3" name="Straight Connector 2">
              <a:extLst>
                <a:ext uri="{FF2B5EF4-FFF2-40B4-BE49-F238E27FC236}">
                  <a16:creationId xmlns:a16="http://schemas.microsoft.com/office/drawing/2014/main" id="{72DD46DE-AD41-7038-D3E1-D8EE23CFC8F8}"/>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47F225F8-A8C1-10AA-08B9-FD8D518944BD}"/>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5" name="Picture 4">
            <a:extLst>
              <a:ext uri="{FF2B5EF4-FFF2-40B4-BE49-F238E27FC236}">
                <a16:creationId xmlns:a16="http://schemas.microsoft.com/office/drawing/2014/main" id="{22AB4E4B-4A5C-C619-6EA8-EA3136EE3E6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99948" y="205691"/>
            <a:ext cx="1673113" cy="1201279"/>
          </a:xfrm>
          <a:prstGeom prst="rect">
            <a:avLst/>
          </a:prstGeom>
        </p:spPr>
      </p:pic>
      <p:pic>
        <p:nvPicPr>
          <p:cNvPr id="7" name="Picture 6">
            <a:extLst>
              <a:ext uri="{FF2B5EF4-FFF2-40B4-BE49-F238E27FC236}">
                <a16:creationId xmlns:a16="http://schemas.microsoft.com/office/drawing/2014/main" id="{68E9615C-4480-79AC-757A-315EBB6E2EA7}"/>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40712961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endParaRPr lang="en-US" dirty="0"/>
          </a:p>
        </p:txBody>
      </p:sp>
    </p:spTree>
    <p:extLst>
      <p:ext uri="{BB962C8B-B14F-4D97-AF65-F5344CB8AC3E}">
        <p14:creationId xmlns:p14="http://schemas.microsoft.com/office/powerpoint/2010/main" val="6524481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E3D22E-9E87-44AB-8271-F20F01B1E9E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8B8889A-14BB-4588-B51D-F39E6FE882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5A11A1D-BF23-4B7E-AD73-A795DD068C89}"/>
              </a:ext>
            </a:extLst>
          </p:cNvPr>
          <p:cNvSpPr>
            <a:spLocks noGrp="1"/>
          </p:cNvSpPr>
          <p:nvPr>
            <p:ph type="dt" sz="half" idx="10"/>
          </p:nvPr>
        </p:nvSpPr>
        <p:spPr/>
        <p:txBody>
          <a:bodyPr/>
          <a:lstStyle/>
          <a:p>
            <a:fld id="{1E1B93C7-32A8-46AF-A8DC-4EC17259C349}" type="datetimeFigureOut">
              <a:rPr lang="fr-FR" smtClean="0"/>
              <a:t>07/04/2025</a:t>
            </a:fld>
            <a:endParaRPr lang="fr-FR"/>
          </a:p>
        </p:txBody>
      </p:sp>
      <p:sp>
        <p:nvSpPr>
          <p:cNvPr id="5" name="Espace réservé du pied de page 4">
            <a:extLst>
              <a:ext uri="{FF2B5EF4-FFF2-40B4-BE49-F238E27FC236}">
                <a16:creationId xmlns:a16="http://schemas.microsoft.com/office/drawing/2014/main" id="{23EED3F1-8736-413F-B080-23394516D7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734AF0C-3BFA-42DA-B2AC-61CA57EA9F3E}"/>
              </a:ext>
            </a:extLst>
          </p:cNvPr>
          <p:cNvSpPr>
            <a:spLocks noGrp="1"/>
          </p:cNvSpPr>
          <p:nvPr>
            <p:ph type="sldNum" sz="quarter" idx="12"/>
          </p:nvPr>
        </p:nvSpPr>
        <p:spPr/>
        <p:txBody>
          <a:bodyPr/>
          <a:lstStyle/>
          <a:p>
            <a:fld id="{D9A9652F-599E-4FEE-9697-6DF6F6741C5E}" type="slidenum">
              <a:rPr lang="fr-FR" smtClean="0"/>
              <a:t>‹#›</a:t>
            </a:fld>
            <a:endParaRPr lang="fr-FR"/>
          </a:p>
        </p:txBody>
      </p:sp>
    </p:spTree>
    <p:extLst>
      <p:ext uri="{BB962C8B-B14F-4D97-AF65-F5344CB8AC3E}">
        <p14:creationId xmlns:p14="http://schemas.microsoft.com/office/powerpoint/2010/main" val="1532843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9B4D1AF-CA40-5174-68F3-A56D10D8EBB5}"/>
              </a:ext>
            </a:extLst>
          </p:cNvPr>
          <p:cNvGrpSpPr/>
          <p:nvPr userDrawn="1"/>
        </p:nvGrpSpPr>
        <p:grpSpPr>
          <a:xfrm>
            <a:off x="5053782" y="2202427"/>
            <a:ext cx="1238860" cy="2605548"/>
            <a:chOff x="5053781" y="2202426"/>
            <a:chExt cx="1238860" cy="2605548"/>
          </a:xfrm>
        </p:grpSpPr>
        <p:cxnSp>
          <p:nvCxnSpPr>
            <p:cNvPr id="3" name="Straight Connector 2">
              <a:extLst>
                <a:ext uri="{FF2B5EF4-FFF2-40B4-BE49-F238E27FC236}">
                  <a16:creationId xmlns:a16="http://schemas.microsoft.com/office/drawing/2014/main" id="{5F4883C4-8C13-38B1-5C05-254523F8BD81}"/>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A816C7B7-A43C-9606-F962-E8DA26E442CF}"/>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12" name="Picture 11">
            <a:extLst>
              <a:ext uri="{FF2B5EF4-FFF2-40B4-BE49-F238E27FC236}">
                <a16:creationId xmlns:a16="http://schemas.microsoft.com/office/drawing/2014/main" id="{EF3C1BF3-AA08-9B48-9529-D46C1EE2AF7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367682" y="121025"/>
            <a:ext cx="1673113" cy="1201279"/>
          </a:xfrm>
          <a:prstGeom prst="rect">
            <a:avLst/>
          </a:prstGeom>
        </p:spPr>
      </p:pic>
    </p:spTree>
    <p:extLst>
      <p:ext uri="{BB962C8B-B14F-4D97-AF65-F5344CB8AC3E}">
        <p14:creationId xmlns:p14="http://schemas.microsoft.com/office/powerpoint/2010/main" val="492746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7E7D2-B645-9B9F-A78D-6B51662F0DF9}"/>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790E46D7-6C97-90DD-57E5-CB2D66EFEB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94BF9886-967C-BF1D-CB02-F6DDE5BE5661}"/>
              </a:ext>
            </a:extLst>
          </p:cNvPr>
          <p:cNvSpPr>
            <a:spLocks noGrp="1"/>
          </p:cNvSpPr>
          <p:nvPr>
            <p:ph type="dt" sz="half" idx="10"/>
          </p:nvPr>
        </p:nvSpPr>
        <p:spPr/>
        <p:txBody>
          <a:bodyPr/>
          <a:lstStyle/>
          <a:p>
            <a:fld id="{89EAB04D-218E-4515-90E8-69DA1A6E0DB5}" type="datetimeFigureOut">
              <a:rPr lang="en-NZ" smtClean="0"/>
              <a:t>7/04/2025</a:t>
            </a:fld>
            <a:endParaRPr lang="en-NZ"/>
          </a:p>
        </p:txBody>
      </p:sp>
      <p:sp>
        <p:nvSpPr>
          <p:cNvPr id="5" name="Footer Placeholder 4">
            <a:extLst>
              <a:ext uri="{FF2B5EF4-FFF2-40B4-BE49-F238E27FC236}">
                <a16:creationId xmlns:a16="http://schemas.microsoft.com/office/drawing/2014/main" id="{DA0475A3-2418-00C5-44AA-BFC36FA6C434}"/>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3EF486F-5291-084E-EFF2-6D74A681485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9446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D1909-4FBD-0D47-44F9-24DBAA8AFA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BD490513-D449-A7CF-87C1-98FF30DC65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CA399D-62AD-729F-DA4F-B3825E233510}"/>
              </a:ext>
            </a:extLst>
          </p:cNvPr>
          <p:cNvSpPr>
            <a:spLocks noGrp="1"/>
          </p:cNvSpPr>
          <p:nvPr>
            <p:ph type="dt" sz="half" idx="10"/>
          </p:nvPr>
        </p:nvSpPr>
        <p:spPr/>
        <p:txBody>
          <a:bodyPr/>
          <a:lstStyle/>
          <a:p>
            <a:fld id="{89EAB04D-218E-4515-90E8-69DA1A6E0DB5}" type="datetimeFigureOut">
              <a:rPr lang="en-NZ" smtClean="0"/>
              <a:t>7/04/2025</a:t>
            </a:fld>
            <a:endParaRPr lang="en-NZ"/>
          </a:p>
        </p:txBody>
      </p:sp>
      <p:sp>
        <p:nvSpPr>
          <p:cNvPr id="5" name="Footer Placeholder 4">
            <a:extLst>
              <a:ext uri="{FF2B5EF4-FFF2-40B4-BE49-F238E27FC236}">
                <a16:creationId xmlns:a16="http://schemas.microsoft.com/office/drawing/2014/main" id="{1CA476B0-0EB3-880F-F3DF-7801FEE6BD2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2371111-77A6-0D1E-AF4A-B97A94C3C64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971073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55A5A-A340-A34E-0574-5F587DC9830C}"/>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922463D1-6318-1EE8-24EF-A1AB0AAB3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55152C4E-5D8A-4E7D-2A06-FB4CD521BB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673C6136-B3FD-606A-5D4A-B5396E8F5F26}"/>
              </a:ext>
            </a:extLst>
          </p:cNvPr>
          <p:cNvSpPr>
            <a:spLocks noGrp="1"/>
          </p:cNvSpPr>
          <p:nvPr>
            <p:ph type="dt" sz="half" idx="10"/>
          </p:nvPr>
        </p:nvSpPr>
        <p:spPr/>
        <p:txBody>
          <a:bodyPr/>
          <a:lstStyle/>
          <a:p>
            <a:fld id="{89EAB04D-218E-4515-90E8-69DA1A6E0DB5}" type="datetimeFigureOut">
              <a:rPr lang="en-NZ" smtClean="0"/>
              <a:t>7/04/2025</a:t>
            </a:fld>
            <a:endParaRPr lang="en-NZ"/>
          </a:p>
        </p:txBody>
      </p:sp>
      <p:sp>
        <p:nvSpPr>
          <p:cNvPr id="6" name="Footer Placeholder 5">
            <a:extLst>
              <a:ext uri="{FF2B5EF4-FFF2-40B4-BE49-F238E27FC236}">
                <a16:creationId xmlns:a16="http://schemas.microsoft.com/office/drawing/2014/main" id="{627D915A-6236-8D2F-3231-ABA24E6B3466}"/>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73F74067-2CD7-4A77-A60D-117659DA596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410348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89956-8021-2D55-DF40-1EDFB249A6DA}"/>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A13D5FF-6154-4940-C0DF-ED12CE838E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D1878-F973-3DF5-EB58-EAAC0E17DA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0DA5FE69-45AF-94D7-0AD8-B48DBC8085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A3B610D-CB42-4BB8-26C4-8CDD2324DF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240103CD-3365-5214-CBF7-9FDA7CEF136B}"/>
              </a:ext>
            </a:extLst>
          </p:cNvPr>
          <p:cNvSpPr>
            <a:spLocks noGrp="1"/>
          </p:cNvSpPr>
          <p:nvPr>
            <p:ph type="dt" sz="half" idx="10"/>
          </p:nvPr>
        </p:nvSpPr>
        <p:spPr/>
        <p:txBody>
          <a:bodyPr/>
          <a:lstStyle/>
          <a:p>
            <a:fld id="{89EAB04D-218E-4515-90E8-69DA1A6E0DB5}" type="datetimeFigureOut">
              <a:rPr lang="en-NZ" smtClean="0"/>
              <a:t>7/04/2025</a:t>
            </a:fld>
            <a:endParaRPr lang="en-NZ"/>
          </a:p>
        </p:txBody>
      </p:sp>
      <p:sp>
        <p:nvSpPr>
          <p:cNvPr id="8" name="Footer Placeholder 7">
            <a:extLst>
              <a:ext uri="{FF2B5EF4-FFF2-40B4-BE49-F238E27FC236}">
                <a16:creationId xmlns:a16="http://schemas.microsoft.com/office/drawing/2014/main" id="{A813D81B-9E4B-0355-16B5-1C00848B4D9A}"/>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72538E62-0293-681A-9DFB-C60528FAD064}"/>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73297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E2CD-E204-4913-A6D2-EA2429AC08F2}"/>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52418B10-209E-8204-1AAF-994EE8C93C21}"/>
              </a:ext>
            </a:extLst>
          </p:cNvPr>
          <p:cNvSpPr>
            <a:spLocks noGrp="1"/>
          </p:cNvSpPr>
          <p:nvPr>
            <p:ph type="dt" sz="half" idx="10"/>
          </p:nvPr>
        </p:nvSpPr>
        <p:spPr/>
        <p:txBody>
          <a:bodyPr/>
          <a:lstStyle/>
          <a:p>
            <a:fld id="{89EAB04D-218E-4515-90E8-69DA1A6E0DB5}" type="datetimeFigureOut">
              <a:rPr lang="en-NZ" smtClean="0"/>
              <a:t>7/04/2025</a:t>
            </a:fld>
            <a:endParaRPr lang="en-NZ"/>
          </a:p>
        </p:txBody>
      </p:sp>
      <p:sp>
        <p:nvSpPr>
          <p:cNvPr id="4" name="Footer Placeholder 3">
            <a:extLst>
              <a:ext uri="{FF2B5EF4-FFF2-40B4-BE49-F238E27FC236}">
                <a16:creationId xmlns:a16="http://schemas.microsoft.com/office/drawing/2014/main" id="{8A6D1B8E-1804-8AEE-9799-924AF7DBFC69}"/>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FB43067C-6020-B05C-D94C-0C9D2B9A8037}"/>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741543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5DC2AA-9F51-1CB0-B19A-FD239E72319D}"/>
              </a:ext>
            </a:extLst>
          </p:cNvPr>
          <p:cNvSpPr>
            <a:spLocks noGrp="1"/>
          </p:cNvSpPr>
          <p:nvPr>
            <p:ph type="dt" sz="half" idx="10"/>
          </p:nvPr>
        </p:nvSpPr>
        <p:spPr/>
        <p:txBody>
          <a:bodyPr/>
          <a:lstStyle/>
          <a:p>
            <a:fld id="{89EAB04D-218E-4515-90E8-69DA1A6E0DB5}" type="datetimeFigureOut">
              <a:rPr lang="en-NZ" smtClean="0"/>
              <a:t>7/04/2025</a:t>
            </a:fld>
            <a:endParaRPr lang="en-NZ"/>
          </a:p>
        </p:txBody>
      </p:sp>
      <p:sp>
        <p:nvSpPr>
          <p:cNvPr id="3" name="Footer Placeholder 2">
            <a:extLst>
              <a:ext uri="{FF2B5EF4-FFF2-40B4-BE49-F238E27FC236}">
                <a16:creationId xmlns:a16="http://schemas.microsoft.com/office/drawing/2014/main" id="{EC7BBD60-94A6-9045-E2A2-1043DDD0AD96}"/>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C6F1F6C7-82EF-3246-16DF-9B512284609A}"/>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180266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5759C-CEB8-C820-4914-E863465F6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FE35F002-EF47-8787-5A0E-2550D3331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3E5499AB-1BD2-F249-F5CD-BF2712F9E2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BAF179-0D10-6253-CCE3-FD0B630EB241}"/>
              </a:ext>
            </a:extLst>
          </p:cNvPr>
          <p:cNvSpPr>
            <a:spLocks noGrp="1"/>
          </p:cNvSpPr>
          <p:nvPr>
            <p:ph type="dt" sz="half" idx="10"/>
          </p:nvPr>
        </p:nvSpPr>
        <p:spPr/>
        <p:txBody>
          <a:bodyPr/>
          <a:lstStyle/>
          <a:p>
            <a:fld id="{89EAB04D-218E-4515-90E8-69DA1A6E0DB5}" type="datetimeFigureOut">
              <a:rPr lang="en-NZ" smtClean="0"/>
              <a:t>7/04/2025</a:t>
            </a:fld>
            <a:endParaRPr lang="en-NZ"/>
          </a:p>
        </p:txBody>
      </p:sp>
      <p:sp>
        <p:nvSpPr>
          <p:cNvPr id="6" name="Footer Placeholder 5">
            <a:extLst>
              <a:ext uri="{FF2B5EF4-FFF2-40B4-BE49-F238E27FC236}">
                <a16:creationId xmlns:a16="http://schemas.microsoft.com/office/drawing/2014/main" id="{A7BBFB3F-B9A1-2649-BB47-81953740BAA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7366C61-CA4B-A8B7-52B2-52A5E6FDB59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37653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732F9-BDAC-BD01-37B2-31F657F787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741722FB-34ED-F01C-0F74-BF07EA6834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5CDB569D-6612-4D7D-38A9-86B3D17BAB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96426F-9053-2F0E-BC46-39F6BE1E4815}"/>
              </a:ext>
            </a:extLst>
          </p:cNvPr>
          <p:cNvSpPr>
            <a:spLocks noGrp="1"/>
          </p:cNvSpPr>
          <p:nvPr>
            <p:ph type="dt" sz="half" idx="10"/>
          </p:nvPr>
        </p:nvSpPr>
        <p:spPr/>
        <p:txBody>
          <a:bodyPr/>
          <a:lstStyle/>
          <a:p>
            <a:fld id="{89EAB04D-218E-4515-90E8-69DA1A6E0DB5}" type="datetimeFigureOut">
              <a:rPr lang="en-NZ" smtClean="0"/>
              <a:t>7/04/2025</a:t>
            </a:fld>
            <a:endParaRPr lang="en-NZ"/>
          </a:p>
        </p:txBody>
      </p:sp>
      <p:sp>
        <p:nvSpPr>
          <p:cNvPr id="6" name="Footer Placeholder 5">
            <a:extLst>
              <a:ext uri="{FF2B5EF4-FFF2-40B4-BE49-F238E27FC236}">
                <a16:creationId xmlns:a16="http://schemas.microsoft.com/office/drawing/2014/main" id="{396B356D-189E-B857-7554-614DA2B3825A}"/>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36F759B3-0A91-A2B3-5370-84FFBB0BC17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051726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2.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150777-CDA2-0E07-9F8F-AB1A4813D8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74F4E32D-7F55-8B2A-8999-DA1D4AFE41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F44E93A-D8E9-67E2-4D0A-95A14ED67A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EAB04D-218E-4515-90E8-69DA1A6E0DB5}" type="datetimeFigureOut">
              <a:rPr lang="en-NZ" smtClean="0"/>
              <a:t>7/04/2025</a:t>
            </a:fld>
            <a:endParaRPr lang="en-NZ"/>
          </a:p>
        </p:txBody>
      </p:sp>
      <p:sp>
        <p:nvSpPr>
          <p:cNvPr id="5" name="Footer Placeholder 4">
            <a:extLst>
              <a:ext uri="{FF2B5EF4-FFF2-40B4-BE49-F238E27FC236}">
                <a16:creationId xmlns:a16="http://schemas.microsoft.com/office/drawing/2014/main" id="{45EFE047-F7F6-755F-CCA0-DEFA84F62C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F393F86A-D48B-594E-838D-270F04EEA9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CECF00-8E69-4F8D-AF2E-BD18219ABB32}" type="slidenum">
              <a:rPr lang="en-NZ" smtClean="0"/>
              <a:t>‹#›</a:t>
            </a:fld>
            <a:endParaRPr lang="en-NZ"/>
          </a:p>
        </p:txBody>
      </p:sp>
    </p:spTree>
    <p:extLst>
      <p:ext uri="{BB962C8B-B14F-4D97-AF65-F5344CB8AC3E}">
        <p14:creationId xmlns:p14="http://schemas.microsoft.com/office/powerpoint/2010/main" val="2519543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397117-F3A1-41B5-B5A5-0FD5A7D43CA4}" type="slidenum">
              <a:rPr lang="fr-FR" smtClean="0"/>
              <a:t>‹#›</a:t>
            </a:fld>
            <a:endParaRPr lang="fr-FR"/>
          </a:p>
        </p:txBody>
      </p:sp>
      <p:pic>
        <p:nvPicPr>
          <p:cNvPr id="9" name="Picture 8"/>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a:xfrm>
            <a:off x="10071545" y="216363"/>
            <a:ext cx="1999700" cy="951923"/>
          </a:xfrm>
          <a:prstGeom prst="rect">
            <a:avLst/>
          </a:prstGeom>
        </p:spPr>
      </p:pic>
      <p:sp>
        <p:nvSpPr>
          <p:cNvPr id="10" name="Rectangle"/>
          <p:cNvSpPr/>
          <p:nvPr userDrawn="1"/>
        </p:nvSpPr>
        <p:spPr>
          <a:xfrm rot="5400000">
            <a:off x="1721007" y="3812569"/>
            <a:ext cx="1639615" cy="110484"/>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sp>
        <p:nvSpPr>
          <p:cNvPr id="11" name="Rectangle 10"/>
          <p:cNvSpPr/>
          <p:nvPr userDrawn="1"/>
        </p:nvSpPr>
        <p:spPr>
          <a:xfrm>
            <a:off x="0" y="-7428"/>
            <a:ext cx="12192000" cy="6858000"/>
          </a:xfrm>
          <a:prstGeom prst="rect">
            <a:avLst/>
          </a:prstGeom>
          <a:solidFill>
            <a:srgbClr val="006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2" name="Rectangle">
            <a:extLst>
              <a:ext uri="{FF2B5EF4-FFF2-40B4-BE49-F238E27FC236}">
                <a16:creationId xmlns:a16="http://schemas.microsoft.com/office/drawing/2014/main" id="{21257D7F-3656-47C9-B5F0-D20A647BD6E3}"/>
              </a:ext>
            </a:extLst>
          </p:cNvPr>
          <p:cNvSpPr/>
          <p:nvPr userDrawn="1"/>
        </p:nvSpPr>
        <p:spPr>
          <a:xfrm rot="5400000">
            <a:off x="4884290" y="3379882"/>
            <a:ext cx="2423423" cy="98239"/>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pic>
        <p:nvPicPr>
          <p:cNvPr id="2" name="Picture 1">
            <a:extLst>
              <a:ext uri="{FF2B5EF4-FFF2-40B4-BE49-F238E27FC236}">
                <a16:creationId xmlns:a16="http://schemas.microsoft.com/office/drawing/2014/main" id="{DF983F3D-55AB-9F63-24E2-89F0ECD44AB5}"/>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325872067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9" r:id="rId3"/>
    <p:sldLayoutId id="2147483680" r:id="rId4"/>
  </p:sldLayoutIdLst>
  <p:hf sldNum="0"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131135"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9789097" y="0"/>
              <a:ext cx="2402902" cy="12673"/>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599309" y="2097015"/>
            <a:ext cx="10673050" cy="1938992"/>
          </a:xfrm>
          <a:prstGeom prst="rect">
            <a:avLst/>
          </a:prstGeom>
          <a:noFill/>
        </p:spPr>
        <p:txBody>
          <a:bodyPr wrap="none" rtlCol="0">
            <a:spAutoFit/>
          </a:bodyPr>
          <a:lstStyle/>
          <a:p>
            <a:pPr algn="ctr"/>
            <a:r>
              <a:rPr lang="mi-NZ" sz="6000" b="1" dirty="0">
                <a:solidFill>
                  <a:schemeClr val="bg1"/>
                </a:solidFill>
                <a:latin typeface="Aptos Black" panose="020F0502020204030204" pitchFamily="34" charset="0"/>
              </a:rPr>
              <a:t>Tsunami </a:t>
            </a:r>
            <a:r>
              <a:rPr lang="mi-NZ" sz="6000" b="1" dirty="0" err="1">
                <a:solidFill>
                  <a:schemeClr val="bg1"/>
                </a:solidFill>
                <a:latin typeface="Aptos Black" panose="020F0502020204030204" pitchFamily="34" charset="0"/>
              </a:rPr>
              <a:t>Ready</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Equivalency</a:t>
            </a:r>
            <a:r>
              <a:rPr lang="mi-NZ" sz="6000" b="1" dirty="0">
                <a:solidFill>
                  <a:schemeClr val="bg1"/>
                </a:solidFill>
                <a:latin typeface="Aptos Black" panose="020F0502020204030204" pitchFamily="34" charset="0"/>
              </a:rPr>
              <a:t>’</a:t>
            </a:r>
          </a:p>
          <a:p>
            <a:pPr algn="ctr"/>
            <a:r>
              <a:rPr lang="mi-NZ" sz="6000" b="1" dirty="0" err="1">
                <a:solidFill>
                  <a:schemeClr val="bg1"/>
                </a:solidFill>
                <a:latin typeface="Aptos Black" panose="020F0502020204030204" pitchFamily="34" charset="0"/>
              </a:rPr>
              <a:t>In</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the</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Pacific</a:t>
            </a:r>
            <a:r>
              <a:rPr lang="mi-NZ" sz="6000" b="1" dirty="0">
                <a:solidFill>
                  <a:schemeClr val="bg1"/>
                </a:solidFill>
                <a:latin typeface="Aptos Black" panose="020F0502020204030204" pitchFamily="34" charset="0"/>
              </a:rPr>
              <a:t> </a:t>
            </a:r>
            <a:endParaRPr lang="en-NZ" sz="6000" b="1" dirty="0">
              <a:solidFill>
                <a:schemeClr val="bg1"/>
              </a:solidFill>
              <a:latin typeface="Aptos Black" panose="020F0502020204030204" pitchFamily="34" charset="0"/>
            </a:endParaRPr>
          </a:p>
        </p:txBody>
      </p:sp>
      <p:sp>
        <p:nvSpPr>
          <p:cNvPr id="4" name="TextBox 3">
            <a:extLst>
              <a:ext uri="{FF2B5EF4-FFF2-40B4-BE49-F238E27FC236}">
                <a16:creationId xmlns:a16="http://schemas.microsoft.com/office/drawing/2014/main" id="{3C4A8378-8E45-7F3D-0772-0F447E8BC9E5}"/>
              </a:ext>
            </a:extLst>
          </p:cNvPr>
          <p:cNvSpPr txBox="1"/>
          <p:nvPr/>
        </p:nvSpPr>
        <p:spPr>
          <a:xfrm>
            <a:off x="-65568" y="1064380"/>
            <a:ext cx="12257568" cy="7694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3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1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p:txBody>
      </p:sp>
      <p:sp>
        <p:nvSpPr>
          <p:cNvPr id="6" name="TextBox 5">
            <a:extLst>
              <a:ext uri="{FF2B5EF4-FFF2-40B4-BE49-F238E27FC236}">
                <a16:creationId xmlns:a16="http://schemas.microsoft.com/office/drawing/2014/main" id="{875A9050-0E1A-A0EE-134E-314FC47EB396}"/>
              </a:ext>
            </a:extLst>
          </p:cNvPr>
          <p:cNvSpPr txBox="1"/>
          <p:nvPr/>
        </p:nvSpPr>
        <p:spPr>
          <a:xfrm>
            <a:off x="6868873" y="5934670"/>
            <a:ext cx="5191991" cy="923330"/>
          </a:xfrm>
          <a:prstGeom prst="rect">
            <a:avLst/>
          </a:prstGeom>
          <a:noFill/>
        </p:spPr>
        <p:txBody>
          <a:bodyPr wrap="square">
            <a:spAutoFit/>
          </a:bodyPr>
          <a:lstStyle/>
          <a:p>
            <a:pPr algn="r"/>
            <a:r>
              <a:rPr kumimoji="0" lang="mi-NZ" sz="1800" b="0" i="0" u="none" strike="noStrike" kern="1200" cap="none" spc="0" normalizeH="0" baseline="0" noProof="0" dirty="0" err="1">
                <a:ln>
                  <a:noFill/>
                </a:ln>
                <a:solidFill>
                  <a:srgbClr val="FFFF00"/>
                </a:solidFill>
                <a:effectLst/>
                <a:uLnTx/>
                <a:uFillTx/>
                <a:latin typeface="Aptos ExtraBold" panose="020B0004020202020204" pitchFamily="34" charset="0"/>
                <a:ea typeface="+mn-ea"/>
                <a:cs typeface="+mn-cs"/>
              </a:rPr>
              <a:t>Task</a:t>
            </a: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 Team </a:t>
            </a:r>
            <a:r>
              <a:rPr lang="mi-NZ" dirty="0">
                <a:solidFill>
                  <a:srgbClr val="FFFF00"/>
                </a:solidFill>
                <a:latin typeface="Aptos ExtraBold" panose="020B0004020202020204" pitchFamily="34" charset="0"/>
              </a:rPr>
              <a:t>Tsunami </a:t>
            </a:r>
            <a:r>
              <a:rPr lang="mi-NZ" dirty="0" err="1">
                <a:solidFill>
                  <a:srgbClr val="FFFF00"/>
                </a:solidFill>
                <a:latin typeface="Aptos ExtraBold" panose="020B0004020202020204" pitchFamily="34" charset="0"/>
              </a:rPr>
              <a:t>Ready</a:t>
            </a:r>
            <a:r>
              <a:rPr lang="mi-NZ" dirty="0">
                <a:solidFill>
                  <a:srgbClr val="FFFF00"/>
                </a:solidFill>
                <a:latin typeface="Aptos ExtraBold" panose="020B0004020202020204" pitchFamily="34" charset="0"/>
              </a:rPr>
              <a:t> </a:t>
            </a:r>
            <a:r>
              <a:rPr lang="mi-NZ" dirty="0" err="1">
                <a:solidFill>
                  <a:srgbClr val="FFFF00"/>
                </a:solidFill>
                <a:latin typeface="Aptos ExtraBold" panose="020B0004020202020204" pitchFamily="34" charset="0"/>
              </a:rPr>
              <a:t>Co</a:t>
            </a:r>
            <a:r>
              <a:rPr lang="mi-NZ" dirty="0">
                <a:solidFill>
                  <a:srgbClr val="FFFF00"/>
                </a:solidFill>
                <a:latin typeface="Aptos ExtraBold" panose="020B0004020202020204" pitchFamily="34" charset="0"/>
              </a:rPr>
              <a:t> </a:t>
            </a:r>
            <a:r>
              <a:rPr lang="mi-NZ" dirty="0" err="1">
                <a:solidFill>
                  <a:srgbClr val="FFFF00"/>
                </a:solidFill>
                <a:latin typeface="Aptos ExtraBold" panose="020B0004020202020204" pitchFamily="34" charset="0"/>
              </a:rPr>
              <a:t>Chairs</a:t>
            </a:r>
            <a:r>
              <a:rPr lang="mi-NZ" dirty="0">
                <a:solidFill>
                  <a:srgbClr val="FFFF00"/>
                </a:solidFill>
                <a:latin typeface="Aptos ExtraBold" panose="020B0004020202020204" pitchFamily="34" charset="0"/>
              </a:rPr>
              <a:t>:</a:t>
            </a:r>
          </a:p>
          <a:p>
            <a:pPr algn="r"/>
            <a:r>
              <a:rPr lang="mi-NZ" dirty="0">
                <a:solidFill>
                  <a:srgbClr val="FFFF00"/>
                </a:solidFill>
                <a:latin typeface="Aptos ExtraBold" panose="020B0004020202020204" pitchFamily="34" charset="0"/>
              </a:rPr>
              <a:t>Laura Kong, ITIC</a:t>
            </a:r>
            <a:endPar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a:p>
            <a:pPr algn="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Ashleigh Fromont, NZ NEMA</a:t>
            </a:r>
          </a:p>
        </p:txBody>
      </p:sp>
    </p:spTree>
    <p:extLst>
      <p:ext uri="{BB962C8B-B14F-4D97-AF65-F5344CB8AC3E}">
        <p14:creationId xmlns:p14="http://schemas.microsoft.com/office/powerpoint/2010/main" val="3455151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31136" y="298188"/>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2. Cross-Referencing Process cont.</a:t>
            </a: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 name="TextBox 9">
            <a:extLst>
              <a:ext uri="{FF2B5EF4-FFF2-40B4-BE49-F238E27FC236}">
                <a16:creationId xmlns:a16="http://schemas.microsoft.com/office/drawing/2014/main" id="{25FCAEC5-451F-32E3-550C-A7511AFC1957}"/>
              </a:ext>
            </a:extLst>
          </p:cNvPr>
          <p:cNvSpPr txBox="1"/>
          <p:nvPr/>
        </p:nvSpPr>
        <p:spPr>
          <a:xfrm>
            <a:off x="360947" y="1323474"/>
            <a:ext cx="184731" cy="369332"/>
          </a:xfrm>
          <a:prstGeom prst="rect">
            <a:avLst/>
          </a:prstGeom>
          <a:noFill/>
        </p:spPr>
        <p:txBody>
          <a:bodyPr wrap="none" rtlCol="0">
            <a:spAutoFit/>
          </a:bodyPr>
          <a:lstStyle/>
          <a:p>
            <a:endParaRPr lang="en-NZ" dirty="0"/>
          </a:p>
        </p:txBody>
      </p:sp>
      <p:sp>
        <p:nvSpPr>
          <p:cNvPr id="5" name="TextBox 4">
            <a:extLst>
              <a:ext uri="{FF2B5EF4-FFF2-40B4-BE49-F238E27FC236}">
                <a16:creationId xmlns:a16="http://schemas.microsoft.com/office/drawing/2014/main" id="{C53194DC-00C9-94CD-DA77-9AFA259A4C96}"/>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pic>
        <p:nvPicPr>
          <p:cNvPr id="8" name="Picture 7">
            <a:extLst>
              <a:ext uri="{FF2B5EF4-FFF2-40B4-BE49-F238E27FC236}">
                <a16:creationId xmlns:a16="http://schemas.microsoft.com/office/drawing/2014/main" id="{48B1D4D4-4402-2983-5F84-8718CCDA4A4A}"/>
              </a:ext>
            </a:extLst>
          </p:cNvPr>
          <p:cNvPicPr>
            <a:picLocks noChangeAspect="1"/>
          </p:cNvPicPr>
          <p:nvPr/>
        </p:nvPicPr>
        <p:blipFill>
          <a:blip r:embed="rId4"/>
          <a:stretch>
            <a:fillRect/>
          </a:stretch>
        </p:blipFill>
        <p:spPr>
          <a:xfrm>
            <a:off x="360947" y="1035540"/>
            <a:ext cx="8592553" cy="5586678"/>
          </a:xfrm>
          <a:prstGeom prst="rect">
            <a:avLst/>
          </a:prstGeom>
        </p:spPr>
      </p:pic>
    </p:spTree>
    <p:extLst>
      <p:ext uri="{BB962C8B-B14F-4D97-AF65-F5344CB8AC3E}">
        <p14:creationId xmlns:p14="http://schemas.microsoft.com/office/powerpoint/2010/main" val="4172857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411686"/>
            <a:ext cx="11947451" cy="584775"/>
          </a:xfrm>
          <a:prstGeom prst="rect">
            <a:avLst/>
          </a:prstGeom>
          <a:noFill/>
        </p:spPr>
        <p:txBody>
          <a:bodyPr wrap="square" rtlCol="0">
            <a:spAutoFit/>
          </a:bodyPr>
          <a:lstStyle/>
          <a:p>
            <a:r>
              <a:rPr lang="en-NZ" sz="3200">
                <a:solidFill>
                  <a:srgbClr val="0961A9"/>
                </a:solidFill>
                <a:latin typeface="Aptos ExtraBold" panose="020B0004020202020204" pitchFamily="34" charset="0"/>
              </a:rPr>
              <a:t>3. </a:t>
            </a:r>
            <a:r>
              <a:rPr lang="en-NZ" sz="3200" dirty="0">
                <a:solidFill>
                  <a:srgbClr val="0961A9"/>
                </a:solidFill>
                <a:latin typeface="Aptos ExtraBold" panose="020B0004020202020204" pitchFamily="34" charset="0"/>
              </a:rPr>
              <a:t>Reporting </a:t>
            </a: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 name="TextBox 8">
            <a:extLst>
              <a:ext uri="{FF2B5EF4-FFF2-40B4-BE49-F238E27FC236}">
                <a16:creationId xmlns:a16="http://schemas.microsoft.com/office/drawing/2014/main" id="{16F6FFBE-0ADF-DF69-E0C2-782FF889BC74}"/>
              </a:ext>
            </a:extLst>
          </p:cNvPr>
          <p:cNvSpPr txBox="1"/>
          <p:nvPr/>
        </p:nvSpPr>
        <p:spPr>
          <a:xfrm>
            <a:off x="295938" y="1088255"/>
            <a:ext cx="11600122" cy="3877985"/>
          </a:xfrm>
          <a:prstGeom prst="rect">
            <a:avLst/>
          </a:prstGeom>
          <a:solidFill>
            <a:schemeClr val="bg1"/>
          </a:solidFill>
        </p:spPr>
        <p:txBody>
          <a:bodyPr wrap="square">
            <a:spAutoFit/>
          </a:bodyPr>
          <a:lstStyle/>
          <a:p>
            <a:pPr algn="just" rtl="0">
              <a:spcBef>
                <a:spcPts val="0"/>
              </a:spcBef>
              <a:spcAft>
                <a:spcPts val="1200"/>
              </a:spcAft>
            </a:pPr>
            <a:r>
              <a:rPr lang="en-NZ" sz="2000" b="0" i="0" u="none" strike="noStrike" dirty="0">
                <a:solidFill>
                  <a:srgbClr val="000000"/>
                </a:solidFill>
                <a:effectLst/>
                <a:latin typeface="Aptos" panose="020B0004020202020204" pitchFamily="34" charset="0"/>
              </a:rPr>
              <a:t>PTWS Member States should report the progress of the preparedness and resilience of at-risk communities either through the Tsunami Ready Recognition Programme Implementation or through the equivalency approach through national reporting to the ICG. </a:t>
            </a:r>
            <a:endParaRPr lang="en-NZ" sz="2000" b="0" dirty="0">
              <a:effectLst/>
              <a:latin typeface="Aptos" panose="020B0004020202020204" pitchFamily="34" charset="0"/>
            </a:endParaRPr>
          </a:p>
          <a:p>
            <a:pPr algn="just" rtl="0">
              <a:spcBef>
                <a:spcPts val="0"/>
              </a:spcBef>
              <a:spcAft>
                <a:spcPts val="1200"/>
              </a:spcAft>
            </a:pPr>
            <a:r>
              <a:rPr lang="en-NZ" sz="2000" dirty="0">
                <a:solidFill>
                  <a:srgbClr val="000000"/>
                </a:solidFill>
                <a:latin typeface="Aptos" panose="020B0004020202020204" pitchFamily="34" charset="0"/>
              </a:rPr>
              <a:t>Ideally, these should be integrated with future PTWS KPI and National Reporting frameworks, but reporting could be along the lines of the following:</a:t>
            </a:r>
          </a:p>
          <a:p>
            <a:pPr algn="just" rtl="0">
              <a:spcBef>
                <a:spcPts val="0"/>
              </a:spcBef>
              <a:spcAft>
                <a:spcPts val="1200"/>
              </a:spcAft>
            </a:pPr>
            <a:endParaRPr lang="en-NZ" sz="2000" b="0" dirty="0">
              <a:effectLst/>
              <a:latin typeface="Aptos" panose="020B0004020202020204" pitchFamily="34" charset="0"/>
            </a:endParaRPr>
          </a:p>
          <a:p>
            <a:pPr algn="ctr"/>
            <a:r>
              <a:rPr lang="en-NZ" sz="2400" b="1" i="0" u="none" strike="noStrike" dirty="0">
                <a:solidFill>
                  <a:srgbClr val="0961A9"/>
                </a:solidFill>
                <a:effectLst/>
                <a:latin typeface="Aptos" panose="020B0004020202020204" pitchFamily="34" charset="0"/>
              </a:rPr>
              <a:t>What % of your at-risk communities are </a:t>
            </a:r>
            <a:r>
              <a:rPr lang="en-NZ" sz="2400" b="1" dirty="0">
                <a:solidFill>
                  <a:srgbClr val="0961A9"/>
                </a:solidFill>
                <a:latin typeface="Aptos" panose="020B0004020202020204" pitchFamily="34" charset="0"/>
              </a:rPr>
              <a:t>‘prepared for and resilient to tsunami’?</a:t>
            </a:r>
          </a:p>
          <a:p>
            <a:pPr algn="ctr"/>
            <a:endParaRPr lang="en-NZ" sz="2400" b="1" dirty="0">
              <a:solidFill>
                <a:srgbClr val="0961A9"/>
              </a:solidFill>
              <a:latin typeface="Aptos" panose="020B0004020202020204" pitchFamily="34" charset="0"/>
            </a:endParaRPr>
          </a:p>
          <a:p>
            <a:r>
              <a:rPr lang="en-NZ" sz="2000" dirty="0">
                <a:latin typeface="Aptos" panose="020B0004020202020204" pitchFamily="34" charset="0"/>
              </a:rPr>
              <a:t>This will need to continue to be closely aligned to global reporting methods for UNOD goals and the Tsunami Ready recognition programme. </a:t>
            </a:r>
            <a:endParaRPr lang="en-NZ" dirty="0">
              <a:latin typeface="Aptos" panose="020B0004020202020204" pitchFamily="34" charset="0"/>
            </a:endParaRPr>
          </a:p>
        </p:txBody>
      </p:sp>
      <p:sp>
        <p:nvSpPr>
          <p:cNvPr id="5" name="TextBox 4">
            <a:extLst>
              <a:ext uri="{FF2B5EF4-FFF2-40B4-BE49-F238E27FC236}">
                <a16:creationId xmlns:a16="http://schemas.microsoft.com/office/drawing/2014/main" id="{6F497CD8-5A2E-8C9E-F6C3-FFCF0422D54D}"/>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998773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411686"/>
            <a:ext cx="11947451" cy="584775"/>
          </a:xfrm>
          <a:prstGeom prst="rect">
            <a:avLst/>
          </a:prstGeom>
          <a:noFill/>
        </p:spPr>
        <p:txBody>
          <a:bodyPr wrap="square" rtlCol="0">
            <a:spAutoFit/>
          </a:bodyPr>
          <a:lstStyle/>
          <a:p>
            <a:r>
              <a:rPr lang="en-NZ" sz="3200">
                <a:solidFill>
                  <a:srgbClr val="0961A9"/>
                </a:solidFill>
                <a:latin typeface="Aptos ExtraBold" panose="020B0004020202020204" pitchFamily="34" charset="0"/>
              </a:rPr>
              <a:t>3. </a:t>
            </a:r>
            <a:r>
              <a:rPr lang="en-NZ" sz="3200" dirty="0">
                <a:solidFill>
                  <a:srgbClr val="0961A9"/>
                </a:solidFill>
                <a:latin typeface="Aptos ExtraBold" panose="020B0004020202020204" pitchFamily="34" charset="0"/>
              </a:rPr>
              <a:t>Reporting </a:t>
            </a: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 name="TextBox 8">
            <a:extLst>
              <a:ext uri="{FF2B5EF4-FFF2-40B4-BE49-F238E27FC236}">
                <a16:creationId xmlns:a16="http://schemas.microsoft.com/office/drawing/2014/main" id="{16F6FFBE-0ADF-DF69-E0C2-782FF889BC74}"/>
              </a:ext>
            </a:extLst>
          </p:cNvPr>
          <p:cNvSpPr txBox="1"/>
          <p:nvPr/>
        </p:nvSpPr>
        <p:spPr>
          <a:xfrm>
            <a:off x="295938" y="1088255"/>
            <a:ext cx="11600122" cy="3877985"/>
          </a:xfrm>
          <a:prstGeom prst="rect">
            <a:avLst/>
          </a:prstGeom>
          <a:solidFill>
            <a:schemeClr val="bg1"/>
          </a:solidFill>
        </p:spPr>
        <p:txBody>
          <a:bodyPr wrap="square">
            <a:spAutoFit/>
          </a:bodyPr>
          <a:lstStyle/>
          <a:p>
            <a:pPr algn="just" rtl="0">
              <a:spcBef>
                <a:spcPts val="0"/>
              </a:spcBef>
              <a:spcAft>
                <a:spcPts val="1200"/>
              </a:spcAft>
            </a:pPr>
            <a:r>
              <a:rPr lang="en-NZ" sz="2000" b="0" i="0" u="none" strike="noStrike" dirty="0">
                <a:solidFill>
                  <a:srgbClr val="000000"/>
                </a:solidFill>
                <a:effectLst/>
                <a:latin typeface="Aptos" panose="020B0004020202020204" pitchFamily="34" charset="0"/>
              </a:rPr>
              <a:t>PTWS Member States should report the progress of the preparedness and resilience of at-risk communities either through the Tsunami Ready Recognition Programme Implementation or through the equivalency approach through national reporting to the ICG. </a:t>
            </a:r>
            <a:endParaRPr lang="en-NZ" sz="2000" b="0" dirty="0">
              <a:effectLst/>
              <a:latin typeface="Aptos" panose="020B0004020202020204" pitchFamily="34" charset="0"/>
            </a:endParaRPr>
          </a:p>
          <a:p>
            <a:pPr algn="just" rtl="0">
              <a:spcBef>
                <a:spcPts val="0"/>
              </a:spcBef>
              <a:spcAft>
                <a:spcPts val="1200"/>
              </a:spcAft>
            </a:pPr>
            <a:r>
              <a:rPr lang="en-NZ" sz="2000" dirty="0">
                <a:solidFill>
                  <a:srgbClr val="000000"/>
                </a:solidFill>
                <a:latin typeface="Aptos" panose="020B0004020202020204" pitchFamily="34" charset="0"/>
              </a:rPr>
              <a:t>Ideally, these should be integrated with future PTWS KPI and National Reporting frameworks, but reporting could be along the lines of the following:</a:t>
            </a:r>
          </a:p>
          <a:p>
            <a:pPr algn="just" rtl="0">
              <a:spcBef>
                <a:spcPts val="0"/>
              </a:spcBef>
              <a:spcAft>
                <a:spcPts val="1200"/>
              </a:spcAft>
            </a:pPr>
            <a:endParaRPr lang="en-NZ" sz="2000" b="0" dirty="0">
              <a:effectLst/>
              <a:latin typeface="Aptos" panose="020B0004020202020204" pitchFamily="34" charset="0"/>
            </a:endParaRPr>
          </a:p>
          <a:p>
            <a:pPr algn="ctr"/>
            <a:r>
              <a:rPr lang="en-NZ" sz="2400" b="1" i="0" u="none" strike="noStrike" dirty="0">
                <a:solidFill>
                  <a:srgbClr val="0961A9"/>
                </a:solidFill>
                <a:effectLst/>
                <a:latin typeface="Aptos" panose="020B0004020202020204" pitchFamily="34" charset="0"/>
              </a:rPr>
              <a:t>What % of your at-risk communities are </a:t>
            </a:r>
            <a:r>
              <a:rPr lang="en-NZ" sz="2400" b="1" dirty="0">
                <a:solidFill>
                  <a:srgbClr val="0961A9"/>
                </a:solidFill>
                <a:latin typeface="Aptos" panose="020B0004020202020204" pitchFamily="34" charset="0"/>
              </a:rPr>
              <a:t>‘prepared for and resilient to tsunami’?</a:t>
            </a:r>
          </a:p>
          <a:p>
            <a:pPr algn="ctr"/>
            <a:endParaRPr lang="en-NZ" sz="2400" b="1" dirty="0">
              <a:solidFill>
                <a:srgbClr val="0961A9"/>
              </a:solidFill>
              <a:latin typeface="Aptos" panose="020B0004020202020204" pitchFamily="34" charset="0"/>
            </a:endParaRPr>
          </a:p>
          <a:p>
            <a:r>
              <a:rPr lang="en-NZ" sz="2000" dirty="0">
                <a:latin typeface="Aptos" panose="020B0004020202020204" pitchFamily="34" charset="0"/>
              </a:rPr>
              <a:t>This will need to continue to be closely aligned to global reporting methods for UNOD goals and the Tsunami Ready recognition programme. </a:t>
            </a:r>
            <a:endParaRPr lang="en-NZ" dirty="0">
              <a:latin typeface="Aptos" panose="020B0004020202020204" pitchFamily="34" charset="0"/>
            </a:endParaRPr>
          </a:p>
        </p:txBody>
      </p:sp>
      <p:sp>
        <p:nvSpPr>
          <p:cNvPr id="5" name="TextBox 4">
            <a:extLst>
              <a:ext uri="{FF2B5EF4-FFF2-40B4-BE49-F238E27FC236}">
                <a16:creationId xmlns:a16="http://schemas.microsoft.com/office/drawing/2014/main" id="{506C216E-57EC-B235-9CC7-197C7268ED98}"/>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2401846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411686"/>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Next Steps</a:t>
            </a: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 name="TextBox 8">
            <a:extLst>
              <a:ext uri="{FF2B5EF4-FFF2-40B4-BE49-F238E27FC236}">
                <a16:creationId xmlns:a16="http://schemas.microsoft.com/office/drawing/2014/main" id="{16F6FFBE-0ADF-DF69-E0C2-782FF889BC74}"/>
              </a:ext>
            </a:extLst>
          </p:cNvPr>
          <p:cNvSpPr txBox="1"/>
          <p:nvPr/>
        </p:nvSpPr>
        <p:spPr>
          <a:xfrm>
            <a:off x="295938" y="996461"/>
            <a:ext cx="11600122" cy="5001369"/>
          </a:xfrm>
          <a:prstGeom prst="rect">
            <a:avLst/>
          </a:prstGeom>
          <a:noFill/>
        </p:spPr>
        <p:txBody>
          <a:bodyPr wrap="square">
            <a:spAutoFit/>
          </a:bodyPr>
          <a:lstStyle/>
          <a:p>
            <a:pPr algn="just" rtl="0">
              <a:spcBef>
                <a:spcPts val="0"/>
              </a:spcBef>
              <a:spcAft>
                <a:spcPts val="1200"/>
              </a:spcAft>
            </a:pPr>
            <a:r>
              <a:rPr lang="en-NZ" sz="2400" dirty="0">
                <a:solidFill>
                  <a:srgbClr val="000000"/>
                </a:solidFill>
                <a:latin typeface="Aptos" panose="020B0004020202020204" pitchFamily="34" charset="0"/>
              </a:rPr>
              <a:t>Working Group 3 Task Team Tsunami ready now proposes that this guidance receives </a:t>
            </a:r>
            <a:r>
              <a:rPr lang="en-NZ" sz="2400" b="1" dirty="0">
                <a:solidFill>
                  <a:srgbClr val="000000"/>
                </a:solidFill>
                <a:latin typeface="Aptos" panose="020B0004020202020204" pitchFamily="34" charset="0"/>
              </a:rPr>
              <a:t>provisional approval </a:t>
            </a:r>
            <a:r>
              <a:rPr lang="en-NZ" sz="2400" dirty="0">
                <a:solidFill>
                  <a:srgbClr val="000000"/>
                </a:solidFill>
                <a:latin typeface="Aptos" panose="020B0004020202020204" pitchFamily="34" charset="0"/>
              </a:rPr>
              <a:t>and progresses to a </a:t>
            </a:r>
            <a:r>
              <a:rPr lang="en-NZ" sz="2400" b="1" dirty="0">
                <a:solidFill>
                  <a:srgbClr val="000000"/>
                </a:solidFill>
                <a:latin typeface="Aptos" panose="020B0004020202020204" pitchFamily="34" charset="0"/>
              </a:rPr>
              <a:t>pilot</a:t>
            </a:r>
            <a:r>
              <a:rPr lang="en-NZ" sz="2400" dirty="0">
                <a:solidFill>
                  <a:srgbClr val="000000"/>
                </a:solidFill>
                <a:latin typeface="Aptos" panose="020B0004020202020204" pitchFamily="34" charset="0"/>
              </a:rPr>
              <a:t> stage. </a:t>
            </a:r>
          </a:p>
          <a:p>
            <a:pPr algn="just" rtl="0">
              <a:spcBef>
                <a:spcPts val="0"/>
              </a:spcBef>
              <a:spcAft>
                <a:spcPts val="1200"/>
              </a:spcAft>
            </a:pPr>
            <a:endParaRPr lang="en-NZ" sz="800" dirty="0">
              <a:solidFill>
                <a:srgbClr val="000000"/>
              </a:solidFill>
              <a:latin typeface="Aptos" panose="020B0004020202020204" pitchFamily="34" charset="0"/>
            </a:endParaRPr>
          </a:p>
          <a:p>
            <a:pPr algn="just" rtl="0">
              <a:spcBef>
                <a:spcPts val="0"/>
              </a:spcBef>
              <a:spcAft>
                <a:spcPts val="1200"/>
              </a:spcAft>
            </a:pPr>
            <a:r>
              <a:rPr lang="en-NZ" sz="2400" dirty="0">
                <a:solidFill>
                  <a:srgbClr val="000000"/>
                </a:solidFill>
                <a:latin typeface="Aptos" panose="020B0004020202020204" pitchFamily="34" charset="0"/>
              </a:rPr>
              <a:t>A pilot is required to test the usability and feasibility of the equivalency approach in multiple contexts, noting the diversity of the Member States the guidance is intended to support. </a:t>
            </a:r>
          </a:p>
          <a:p>
            <a:pPr algn="just" rtl="0">
              <a:spcBef>
                <a:spcPts val="0"/>
              </a:spcBef>
              <a:spcAft>
                <a:spcPts val="1200"/>
              </a:spcAft>
            </a:pPr>
            <a:endParaRPr lang="en-NZ" sz="700" dirty="0">
              <a:solidFill>
                <a:srgbClr val="000000"/>
              </a:solidFill>
              <a:latin typeface="Aptos" panose="020B0004020202020204" pitchFamily="34" charset="0"/>
            </a:endParaRPr>
          </a:p>
          <a:p>
            <a:pPr algn="just" rtl="0">
              <a:spcBef>
                <a:spcPts val="0"/>
              </a:spcBef>
              <a:spcAft>
                <a:spcPts val="1200"/>
              </a:spcAft>
            </a:pPr>
            <a:r>
              <a:rPr lang="en-NZ" sz="2400" dirty="0">
                <a:solidFill>
                  <a:srgbClr val="000000"/>
                </a:solidFill>
                <a:latin typeface="Aptos" panose="020B0004020202020204" pitchFamily="34" charset="0"/>
              </a:rPr>
              <a:t>The Task Team would like to welcome Member States to engage with us regarding implementation of the guidance, to facilitate a report back to ICG/PTWS XXXII.</a:t>
            </a:r>
          </a:p>
          <a:p>
            <a:pPr algn="just" rtl="0">
              <a:spcBef>
                <a:spcPts val="0"/>
              </a:spcBef>
              <a:spcAft>
                <a:spcPts val="1200"/>
              </a:spcAft>
            </a:pPr>
            <a:endParaRPr lang="en-NZ" sz="2400" dirty="0">
              <a:solidFill>
                <a:srgbClr val="000000"/>
              </a:solidFill>
              <a:latin typeface="Aptos" panose="020B0004020202020204" pitchFamily="34" charset="0"/>
            </a:endParaRPr>
          </a:p>
          <a:p>
            <a:pPr algn="just" rtl="0">
              <a:spcBef>
                <a:spcPts val="0"/>
              </a:spcBef>
              <a:spcAft>
                <a:spcPts val="1200"/>
              </a:spcAft>
            </a:pPr>
            <a:r>
              <a:rPr lang="en-NZ" sz="2400" dirty="0">
                <a:solidFill>
                  <a:srgbClr val="000000"/>
                </a:solidFill>
                <a:latin typeface="Aptos" panose="020B0004020202020204" pitchFamily="34" charset="0"/>
              </a:rPr>
              <a:t>						</a:t>
            </a:r>
            <a:r>
              <a:rPr lang="en-NZ" sz="2400" dirty="0">
                <a:solidFill>
                  <a:srgbClr val="FF0000"/>
                </a:solidFill>
                <a:latin typeface="Aptos" panose="020B0004020202020204" pitchFamily="34" charset="0"/>
              </a:rPr>
              <a:t>We suggest this recommendation is tested in 						an intersessional working group.  </a:t>
            </a:r>
            <a:endParaRPr lang="en-NZ" sz="2000" dirty="0">
              <a:solidFill>
                <a:srgbClr val="FF0000"/>
              </a:solidFill>
              <a:latin typeface="Aptos" panose="020B0004020202020204" pitchFamily="34" charset="0"/>
            </a:endParaRPr>
          </a:p>
        </p:txBody>
      </p:sp>
      <p:sp>
        <p:nvSpPr>
          <p:cNvPr id="5" name="TextBox 4">
            <a:extLst>
              <a:ext uri="{FF2B5EF4-FFF2-40B4-BE49-F238E27FC236}">
                <a16:creationId xmlns:a16="http://schemas.microsoft.com/office/drawing/2014/main" id="{506C216E-57EC-B235-9CC7-197C7268ED98}"/>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2438185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643778" y="5120211"/>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380513"/>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Next steps</a:t>
            </a: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 name="TextBox 4">
            <a:extLst>
              <a:ext uri="{FF2B5EF4-FFF2-40B4-BE49-F238E27FC236}">
                <a16:creationId xmlns:a16="http://schemas.microsoft.com/office/drawing/2014/main" id="{70FF92FD-8EA8-9E48-B602-019C49B6B393}"/>
              </a:ext>
            </a:extLst>
          </p:cNvPr>
          <p:cNvSpPr txBox="1"/>
          <p:nvPr/>
        </p:nvSpPr>
        <p:spPr>
          <a:xfrm>
            <a:off x="312331" y="1038024"/>
            <a:ext cx="11567336" cy="4739759"/>
          </a:xfrm>
          <a:prstGeom prst="rect">
            <a:avLst/>
          </a:prstGeom>
          <a:solidFill>
            <a:schemeClr val="bg1"/>
          </a:solidFill>
          <a:ln w="28575">
            <a:solidFill>
              <a:schemeClr val="tx1"/>
            </a:solidFill>
          </a:ln>
        </p:spPr>
        <p:txBody>
          <a:bodyPr wrap="square">
            <a:spAutoFit/>
          </a:bodyPr>
          <a:lstStyle/>
          <a:p>
            <a:pPr rtl="0">
              <a:spcBef>
                <a:spcPts val="1400"/>
              </a:spcBef>
              <a:spcAft>
                <a:spcPts val="600"/>
              </a:spcAft>
            </a:pPr>
            <a:r>
              <a:rPr lang="en-NZ" sz="1800" i="0" u="none" strike="noStrike" dirty="0">
                <a:solidFill>
                  <a:srgbClr val="000000"/>
                </a:solidFill>
                <a:effectLst/>
                <a:latin typeface="Arial" panose="020B0604020202020204" pitchFamily="34" charset="0"/>
              </a:rPr>
              <a:t>WG3 recommends that the ICG/PTWS:</a:t>
            </a:r>
          </a:p>
          <a:p>
            <a:pPr rtl="0">
              <a:spcBef>
                <a:spcPts val="1400"/>
              </a:spcBef>
              <a:spcAft>
                <a:spcPts val="600"/>
              </a:spcAft>
            </a:pPr>
            <a:r>
              <a:rPr lang="en-NZ" b="1" i="0" u="none" strike="noStrike" dirty="0">
                <a:solidFill>
                  <a:srgbClr val="000000"/>
                </a:solidFill>
                <a:effectLst/>
                <a:latin typeface="Arial" panose="020B0604020202020204" pitchFamily="34" charset="0"/>
                <a:cs typeface="Arial" panose="020B0604020202020204" pitchFamily="34" charset="0"/>
              </a:rPr>
              <a:t>Noting </a:t>
            </a:r>
            <a:r>
              <a:rPr lang="en-NZ" b="0" i="0" u="none" strike="noStrike" dirty="0">
                <a:solidFill>
                  <a:srgbClr val="000000"/>
                </a:solidFill>
                <a:effectLst/>
                <a:latin typeface="Arial" panose="020B0604020202020204" pitchFamily="34" charset="0"/>
                <a:cs typeface="Arial" panose="020B0604020202020204" pitchFamily="34" charset="0"/>
              </a:rPr>
              <a:t>the progress made in the intersessional period on the development of a Guideline for the PTWS Tsunami Ready Equivalency Framework by ICG/PTWS WG3 TT Tsunami Ready, </a:t>
            </a:r>
          </a:p>
          <a:p>
            <a:pPr algn="l"/>
            <a:endParaRPr lang="en-NZ" b="1" i="0" u="none" strike="noStrike" baseline="0" dirty="0">
              <a:latin typeface="Arial" panose="020B0604020202020204" pitchFamily="34" charset="0"/>
              <a:cs typeface="Arial" panose="020B0604020202020204" pitchFamily="34" charset="0"/>
            </a:endParaRPr>
          </a:p>
          <a:p>
            <a:pPr algn="l"/>
            <a:r>
              <a:rPr lang="en-NZ" b="1" i="0" u="none" strike="noStrike" baseline="0" dirty="0">
                <a:latin typeface="Arial" panose="020B0604020202020204" pitchFamily="34" charset="0"/>
                <a:cs typeface="Arial" panose="020B0604020202020204" pitchFamily="34" charset="0"/>
              </a:rPr>
              <a:t>Recommends </a:t>
            </a:r>
            <a:r>
              <a:rPr lang="en-NZ" b="0" i="0" u="none" strike="noStrike" baseline="0" dirty="0">
                <a:latin typeface="Arial" panose="020B0604020202020204" pitchFamily="34" charset="0"/>
                <a:cs typeface="Arial" panose="020B0604020202020204" pitchFamily="34" charset="0"/>
              </a:rPr>
              <a:t>the provisional approval of the </a:t>
            </a:r>
            <a:r>
              <a:rPr lang="en-NZ" dirty="0">
                <a:solidFill>
                  <a:srgbClr val="000000"/>
                </a:solidFill>
                <a:latin typeface="Arial" panose="020B0604020202020204" pitchFamily="34" charset="0"/>
                <a:cs typeface="Arial" panose="020B0604020202020204" pitchFamily="34" charset="0"/>
              </a:rPr>
              <a:t>Tsunami Ready Equivalency Guidance</a:t>
            </a:r>
            <a:r>
              <a:rPr lang="en-NZ" b="0" i="0" u="none" strike="noStrike" baseline="0" dirty="0">
                <a:latin typeface="Arial" panose="020B0604020202020204" pitchFamily="34" charset="0"/>
                <a:cs typeface="Arial" panose="020B0604020202020204" pitchFamily="34" charset="0"/>
              </a:rPr>
              <a:t>, as described in IOC ICG/PTWS-XXXI Draf</a:t>
            </a:r>
            <a:r>
              <a:rPr lang="en-NZ" dirty="0">
                <a:latin typeface="Arial" panose="020B0604020202020204" pitchFamily="34" charset="0"/>
                <a:cs typeface="Arial" panose="020B0604020202020204" pitchFamily="34" charset="0"/>
              </a:rPr>
              <a:t>t Document </a:t>
            </a:r>
            <a:r>
              <a:rPr lang="en-NZ" b="0" i="0" u="none" strike="noStrike" baseline="0" dirty="0">
                <a:latin typeface="Arial" panose="020B0604020202020204" pitchFamily="34" charset="0"/>
                <a:cs typeface="Arial" panose="020B0604020202020204" pitchFamily="34" charset="0"/>
              </a:rPr>
              <a:t>(Agenda 4.2).</a:t>
            </a:r>
          </a:p>
          <a:p>
            <a:pPr algn="l"/>
            <a:endParaRPr lang="en-NZ" dirty="0">
              <a:effectLst/>
              <a:latin typeface="Arial" panose="020B0604020202020204" pitchFamily="34" charset="0"/>
              <a:cs typeface="Arial" panose="020B0604020202020204" pitchFamily="34" charset="0"/>
            </a:endParaRPr>
          </a:p>
          <a:p>
            <a:pPr algn="l"/>
            <a:r>
              <a:rPr lang="en-NZ" b="1" dirty="0">
                <a:latin typeface="Arial" panose="020B0604020202020204" pitchFamily="34" charset="0"/>
                <a:cs typeface="Arial" panose="020B0604020202020204" pitchFamily="34" charset="0"/>
              </a:rPr>
              <a:t>Welcomes </a:t>
            </a:r>
            <a:r>
              <a:rPr lang="en-NZ" dirty="0">
                <a:latin typeface="Arial" panose="020B0604020202020204" pitchFamily="34" charset="0"/>
                <a:cs typeface="Arial" panose="020B0604020202020204" pitchFamily="34" charset="0"/>
              </a:rPr>
              <a:t>the ICG/PTWS WG3 Task Team Tsunami Ready proposal to pilot the PTWS Tsunami Ready Equivalency Guidance, </a:t>
            </a:r>
            <a:endParaRPr lang="en-NZ" b="1" dirty="0">
              <a:effectLst/>
              <a:latin typeface="Arial" panose="020B0604020202020204" pitchFamily="34" charset="0"/>
              <a:cs typeface="Arial" panose="020B0604020202020204" pitchFamily="34" charset="0"/>
            </a:endParaRPr>
          </a:p>
          <a:p>
            <a:pPr>
              <a:spcBef>
                <a:spcPts val="1400"/>
              </a:spcBef>
              <a:spcAft>
                <a:spcPts val="600"/>
              </a:spcAft>
            </a:pPr>
            <a:r>
              <a:rPr lang="en-NZ" b="1" i="0" u="none" strike="noStrike" dirty="0">
                <a:solidFill>
                  <a:srgbClr val="000000"/>
                </a:solidFill>
                <a:effectLst/>
                <a:latin typeface="Arial" panose="020B0604020202020204" pitchFamily="34" charset="0"/>
                <a:cs typeface="Arial" panose="020B0604020202020204" pitchFamily="34" charset="0"/>
              </a:rPr>
              <a:t>Encourages </a:t>
            </a:r>
            <a:r>
              <a:rPr lang="en-NZ" b="0" i="0" u="none" strike="noStrike" dirty="0">
                <a:solidFill>
                  <a:srgbClr val="000000"/>
                </a:solidFill>
                <a:effectLst/>
                <a:latin typeface="Arial" panose="020B0604020202020204" pitchFamily="34" charset="0"/>
                <a:cs typeface="Arial" panose="020B0604020202020204" pitchFamily="34" charset="0"/>
              </a:rPr>
              <a:t>Member States to consider working with the ICG/PTWS WG3 TT Tsunami Ready to contribute to a </a:t>
            </a:r>
            <a:r>
              <a:rPr lang="en-NZ" dirty="0">
                <a:solidFill>
                  <a:srgbClr val="000000"/>
                </a:solidFill>
                <a:latin typeface="Arial" panose="020B0604020202020204" pitchFamily="34" charset="0"/>
                <a:cs typeface="Arial" panose="020B0604020202020204" pitchFamily="34" charset="0"/>
              </a:rPr>
              <a:t>pilot of the PTWS Tsunami Ready Equivalency Guidance, in order to report back on the feasibility and usability of the approach,</a:t>
            </a:r>
          </a:p>
          <a:p>
            <a:pPr>
              <a:spcBef>
                <a:spcPts val="1400"/>
              </a:spcBef>
              <a:spcAft>
                <a:spcPts val="600"/>
              </a:spcAft>
            </a:pPr>
            <a:r>
              <a:rPr lang="en-NZ" b="1" dirty="0">
                <a:solidFill>
                  <a:srgbClr val="000000"/>
                </a:solidFill>
                <a:latin typeface="Arial" panose="020B0604020202020204" pitchFamily="34" charset="0"/>
              </a:rPr>
              <a:t>Recommends</a:t>
            </a:r>
            <a:r>
              <a:rPr lang="en-NZ" dirty="0">
                <a:solidFill>
                  <a:srgbClr val="000000"/>
                </a:solidFill>
                <a:latin typeface="Arial" panose="020B0604020202020204" pitchFamily="34" charset="0"/>
              </a:rPr>
              <a:t> the ICG/PTWS WG3 TT TR to utilize the results of pilot applications to prepare the guidance for final approval at the Thirty-Second Session of the ICG/PTWS.</a:t>
            </a:r>
          </a:p>
        </p:txBody>
      </p:sp>
      <p:sp>
        <p:nvSpPr>
          <p:cNvPr id="9" name="TextBox 8">
            <a:extLst>
              <a:ext uri="{FF2B5EF4-FFF2-40B4-BE49-F238E27FC236}">
                <a16:creationId xmlns:a16="http://schemas.microsoft.com/office/drawing/2014/main" id="{8F6C408D-930C-A293-EFF5-D40DBE043538}"/>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1479830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643778" y="5120211"/>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380513"/>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The pathway to equivalency</a:t>
            </a: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 name="TextBox 7">
            <a:extLst>
              <a:ext uri="{FF2B5EF4-FFF2-40B4-BE49-F238E27FC236}">
                <a16:creationId xmlns:a16="http://schemas.microsoft.com/office/drawing/2014/main" id="{F19871DD-535C-057E-2597-F421BF9847C5}"/>
              </a:ext>
            </a:extLst>
          </p:cNvPr>
          <p:cNvSpPr txBox="1"/>
          <p:nvPr/>
        </p:nvSpPr>
        <p:spPr>
          <a:xfrm>
            <a:off x="377899" y="1183218"/>
            <a:ext cx="11567336" cy="5273238"/>
          </a:xfrm>
          <a:prstGeom prst="rect">
            <a:avLst/>
          </a:prstGeom>
          <a:solidFill>
            <a:schemeClr val="bg1"/>
          </a:solidFill>
          <a:ln w="28575">
            <a:solidFill>
              <a:schemeClr val="tx1"/>
            </a:solidFill>
          </a:ln>
        </p:spPr>
        <p:txBody>
          <a:bodyPr wrap="square">
            <a:spAutoFit/>
          </a:bodyPr>
          <a:lstStyle/>
          <a:p>
            <a:pPr rtl="0">
              <a:spcBef>
                <a:spcPts val="1400"/>
              </a:spcBef>
              <a:spcAft>
                <a:spcPts val="600"/>
              </a:spcAft>
            </a:pPr>
            <a:r>
              <a:rPr lang="en-NZ" sz="1800" b="0" i="0" u="none" strike="noStrike" dirty="0">
                <a:solidFill>
                  <a:srgbClr val="000000"/>
                </a:solidFill>
                <a:effectLst/>
                <a:latin typeface="Arial" panose="020B0604020202020204" pitchFamily="34" charset="0"/>
              </a:rPr>
              <a:t>WG3 recommends that the ICG/PTWS:</a:t>
            </a:r>
            <a:endParaRPr lang="en-NZ" sz="2000" b="0" dirty="0">
              <a:effectLst/>
            </a:endParaRPr>
          </a:p>
          <a:p>
            <a:pPr rtl="0">
              <a:spcBef>
                <a:spcPts val="1400"/>
              </a:spcBef>
              <a:spcAft>
                <a:spcPts val="600"/>
              </a:spcAft>
            </a:pPr>
            <a:r>
              <a:rPr lang="en-NZ" sz="1800" b="1" i="0" u="none" strike="noStrike" dirty="0">
                <a:solidFill>
                  <a:srgbClr val="000000"/>
                </a:solidFill>
                <a:effectLst/>
                <a:latin typeface="Arial" panose="020B0604020202020204" pitchFamily="34" charset="0"/>
              </a:rPr>
              <a:t>Recalling </a:t>
            </a:r>
            <a:r>
              <a:rPr lang="en-NZ" sz="1800" b="0" i="0" u="none" strike="noStrike" dirty="0">
                <a:solidFill>
                  <a:srgbClr val="000000"/>
                </a:solidFill>
                <a:effectLst/>
                <a:latin typeface="Arial" panose="020B0604020202020204" pitchFamily="34" charset="0"/>
              </a:rPr>
              <a:t>the ICG/PTWS-XXIX.1 recommendation for WG3 to explore ways to recognize communities that choose not to implement the UNESCO IOC Tsunami Ready Recognition Programme as compliant with the Tsunami Ready Indicators,</a:t>
            </a:r>
            <a:endParaRPr lang="en-NZ" sz="2000" b="0" dirty="0">
              <a:effectLst/>
            </a:endParaRPr>
          </a:p>
          <a:p>
            <a:pPr rtl="0">
              <a:spcBef>
                <a:spcPts val="1400"/>
              </a:spcBef>
              <a:spcAft>
                <a:spcPts val="600"/>
              </a:spcAft>
            </a:pPr>
            <a:r>
              <a:rPr lang="en-NZ" sz="1800" b="1" i="0" u="none" strike="noStrike" dirty="0">
                <a:solidFill>
                  <a:srgbClr val="000000"/>
                </a:solidFill>
                <a:effectLst/>
                <a:latin typeface="Arial" panose="020B0604020202020204" pitchFamily="34" charset="0"/>
              </a:rPr>
              <a:t>Recalling </a:t>
            </a:r>
            <a:r>
              <a:rPr lang="en-NZ" sz="1800" b="0" i="0" u="none" strike="noStrike" dirty="0">
                <a:solidFill>
                  <a:srgbClr val="000000"/>
                </a:solidFill>
                <a:effectLst/>
                <a:latin typeface="Arial" panose="020B0604020202020204" pitchFamily="34" charset="0"/>
              </a:rPr>
              <a:t>the proposed Tsunami Ready Equivalency Approach shared at the Thirty-first session of the ICG/PTWS by Working Group Three, and the establishment of the Task Team Tsunami Ready under PTWS Working Group Three during this Session,</a:t>
            </a:r>
            <a:endParaRPr lang="en-NZ" sz="2000" b="0" dirty="0">
              <a:effectLst/>
            </a:endParaRPr>
          </a:p>
          <a:p>
            <a:pPr rtl="0">
              <a:spcBef>
                <a:spcPts val="1400"/>
              </a:spcBef>
              <a:spcAft>
                <a:spcPts val="600"/>
              </a:spcAft>
            </a:pPr>
            <a:r>
              <a:rPr lang="en-NZ" sz="1800" b="1" i="0" u="none" strike="noStrike" dirty="0">
                <a:solidFill>
                  <a:srgbClr val="000000"/>
                </a:solidFill>
                <a:effectLst/>
                <a:latin typeface="Arial" panose="020B0604020202020204" pitchFamily="34" charset="0"/>
              </a:rPr>
              <a:t>Recalling further </a:t>
            </a:r>
            <a:r>
              <a:rPr lang="en-NZ" sz="1800" b="0" i="0" u="none" strike="noStrike" dirty="0">
                <a:solidFill>
                  <a:srgbClr val="000000"/>
                </a:solidFill>
                <a:effectLst/>
                <a:latin typeface="Arial" panose="020B0604020202020204" pitchFamily="34" charset="0"/>
              </a:rPr>
              <a:t>the ICG/PTWS-XXX.5 recommendation that WG3 develop formal guidance for ICG/PTWS on the application of the proposed Tsunami Ready Equivalency Approach, led by WG3 Task Team Tsunami Ready, in consultation with Regional Working Groups</a:t>
            </a:r>
            <a:endParaRPr lang="en-NZ" sz="2000" b="0" dirty="0">
              <a:effectLst/>
            </a:endParaRPr>
          </a:p>
          <a:p>
            <a:pPr rtl="0">
              <a:spcBef>
                <a:spcPts val="1400"/>
              </a:spcBef>
              <a:spcAft>
                <a:spcPts val="600"/>
              </a:spcAft>
            </a:pPr>
            <a:r>
              <a:rPr lang="en-NZ" sz="1800" b="1" i="0" u="none" strike="noStrike" dirty="0">
                <a:solidFill>
                  <a:srgbClr val="000000"/>
                </a:solidFill>
                <a:effectLst/>
                <a:latin typeface="Arial" panose="020B0604020202020204" pitchFamily="34" charset="0"/>
              </a:rPr>
              <a:t>Noting </a:t>
            </a:r>
            <a:r>
              <a:rPr lang="en-NZ" sz="1800" b="0" i="0" u="none" strike="noStrike" dirty="0">
                <a:solidFill>
                  <a:srgbClr val="000000"/>
                </a:solidFill>
                <a:effectLst/>
                <a:latin typeface="Arial" panose="020B0604020202020204" pitchFamily="34" charset="0"/>
              </a:rPr>
              <a:t>the TOWS WG-XVII (2024) appreciation of the progress made by ICG/PTWS concerning exploring mechanisms of how to include national tsunami preparedness and readiness programmes and initiatives in the UN Ocean Decade Programme, and that Tsunami Ready Equivalency Approach framed under other similar initiatives seeks to enable reporting on tsunami preparedness in a manner compatible with the TRRP, using existing national frameworks and requirements.</a:t>
            </a:r>
            <a:endParaRPr lang="en-NZ" sz="2000" b="0" dirty="0">
              <a:effectLst/>
            </a:endParaRPr>
          </a:p>
        </p:txBody>
      </p:sp>
      <p:sp>
        <p:nvSpPr>
          <p:cNvPr id="5" name="TextBox 4">
            <a:extLst>
              <a:ext uri="{FF2B5EF4-FFF2-40B4-BE49-F238E27FC236}">
                <a16:creationId xmlns:a16="http://schemas.microsoft.com/office/drawing/2014/main" id="{C927C8DA-84BD-F9C9-4EC4-9F00C9A7AA58}"/>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3709656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244548" y="318978"/>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TRRP “Equivalency”</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497957" y="1116835"/>
            <a:ext cx="11440632" cy="5262979"/>
          </a:xfrm>
          <a:prstGeom prst="rect">
            <a:avLst/>
          </a:prstGeom>
          <a:noFill/>
        </p:spPr>
        <p:txBody>
          <a:bodyPr wrap="square" rtlCol="0">
            <a:spAutoFit/>
          </a:bodyPr>
          <a:lstStyle/>
          <a:p>
            <a:r>
              <a:rPr lang="en-NZ" sz="2400" dirty="0">
                <a:latin typeface="Aptos" panose="020B0004020202020204" pitchFamily="34" charset="0"/>
              </a:rPr>
              <a:t>The UN Ocean Decade Goal is to make ”</a:t>
            </a:r>
            <a:r>
              <a:rPr lang="en-NZ" sz="2400" b="1" dirty="0">
                <a:solidFill>
                  <a:srgbClr val="0961A9"/>
                </a:solidFill>
                <a:latin typeface="Aptos" panose="020B0004020202020204" pitchFamily="34" charset="0"/>
              </a:rPr>
              <a:t>100% of communities at risk of tsunami prepared for and resilient to tsunamis by 2030 through the implementation of the UNESCO/IOC Tsunami Ready Recognition Programme and other initiatives</a:t>
            </a:r>
            <a:r>
              <a:rPr lang="en-NZ" sz="2400" dirty="0">
                <a:latin typeface="Aptos" panose="020B0004020202020204" pitchFamily="34" charset="0"/>
              </a:rPr>
              <a:t>.”</a:t>
            </a:r>
          </a:p>
          <a:p>
            <a:endParaRPr lang="en-NZ" sz="2400" i="1" dirty="0">
              <a:latin typeface="Aptos" panose="020B0004020202020204" pitchFamily="34" charset="0"/>
            </a:endParaRPr>
          </a:p>
          <a:p>
            <a:r>
              <a:rPr lang="en-NZ" sz="2400" dirty="0">
                <a:latin typeface="Aptos" panose="020B0004020202020204" pitchFamily="34" charset="0"/>
              </a:rPr>
              <a:t>For the proposed ‘equivalency’ concept, the 12 indicators of the Tsunami Ready Recognition Programme are taken as the definition of </a:t>
            </a:r>
            <a:r>
              <a:rPr lang="en-NZ" sz="2400" b="1" dirty="0">
                <a:solidFill>
                  <a:srgbClr val="0961A9"/>
                </a:solidFill>
                <a:latin typeface="Aptos" panose="020B0004020202020204" pitchFamily="34" charset="0"/>
              </a:rPr>
              <a:t>‘prepared and resilient’</a:t>
            </a:r>
          </a:p>
          <a:p>
            <a:endParaRPr lang="en-NZ" sz="2400" dirty="0">
              <a:latin typeface="Aptos" panose="020B0004020202020204" pitchFamily="34" charset="0"/>
            </a:endParaRPr>
          </a:p>
          <a:p>
            <a:r>
              <a:rPr lang="en-NZ" sz="2400" dirty="0">
                <a:latin typeface="Aptos" panose="020B0004020202020204" pitchFamily="34" charset="0"/>
              </a:rPr>
              <a:t>The purpose of this ‘equivalency approach’ is to ensure that </a:t>
            </a:r>
            <a:r>
              <a:rPr lang="en-NZ" sz="2400" b="1" dirty="0">
                <a:solidFill>
                  <a:srgbClr val="0961A9"/>
                </a:solidFill>
                <a:latin typeface="Aptos" panose="020B0004020202020204" pitchFamily="34" charset="0"/>
              </a:rPr>
              <a:t>every country can contribute </a:t>
            </a:r>
            <a:r>
              <a:rPr lang="en-NZ" sz="2400" dirty="0">
                <a:latin typeface="Aptos" panose="020B0004020202020204" pitchFamily="34" charset="0"/>
              </a:rPr>
              <a:t>to progress reporting for the UN Ocean Decade Goal. </a:t>
            </a:r>
          </a:p>
          <a:p>
            <a:endParaRPr lang="en-NZ" sz="2400" dirty="0">
              <a:latin typeface="Aptos" panose="020B0004020202020204" pitchFamily="34" charset="0"/>
            </a:endParaRPr>
          </a:p>
          <a:p>
            <a:r>
              <a:rPr lang="en-NZ" sz="2400" dirty="0">
                <a:latin typeface="Aptos" panose="020B0004020202020204" pitchFamily="34" charset="0"/>
              </a:rPr>
              <a:t>		This process </a:t>
            </a:r>
            <a:r>
              <a:rPr lang="en-NZ" sz="2400" b="1" dirty="0">
                <a:solidFill>
                  <a:srgbClr val="0961A9"/>
                </a:solidFill>
                <a:latin typeface="Aptos" panose="020B0004020202020204" pitchFamily="34" charset="0"/>
              </a:rPr>
              <a:t>does not require application</a:t>
            </a:r>
            <a:r>
              <a:rPr lang="en-NZ" sz="2400" dirty="0">
                <a:latin typeface="Aptos" panose="020B0004020202020204" pitchFamily="34" charset="0"/>
              </a:rPr>
              <a:t> to IOC/UNESCO for formal 			TR recognition but will support ICG reporting. </a:t>
            </a:r>
            <a:endParaRPr lang="en-NZ" sz="2400" i="1" dirty="0">
              <a:latin typeface="Aptos" panose="020B0004020202020204" pitchFamily="34" charset="0"/>
            </a:endParaRPr>
          </a:p>
          <a:p>
            <a:endParaRPr lang="en-NZ" sz="2400" i="1" dirty="0">
              <a:latin typeface="Aptos" panose="020B0004020202020204" pitchFamily="34" charset="0"/>
            </a:endParaRPr>
          </a:p>
          <a:p>
            <a:r>
              <a:rPr lang="en-NZ" sz="2400" i="1" dirty="0">
                <a:latin typeface="Aptos" panose="020B0004020202020204" pitchFamily="34" charset="0"/>
              </a:rPr>
              <a:t>. </a:t>
            </a: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 name="TextBox 4">
            <a:extLst>
              <a:ext uri="{FF2B5EF4-FFF2-40B4-BE49-F238E27FC236}">
                <a16:creationId xmlns:a16="http://schemas.microsoft.com/office/drawing/2014/main" id="{9B9B45D7-8574-61F3-AB48-F0446E3C2BE4}"/>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3323933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423369" y="346933"/>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TRRP “Equivalency”</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423369" y="992937"/>
            <a:ext cx="11345261" cy="4893647"/>
          </a:xfrm>
          <a:prstGeom prst="rect">
            <a:avLst/>
          </a:prstGeom>
          <a:noFill/>
        </p:spPr>
        <p:txBody>
          <a:bodyPr wrap="square" rtlCol="0">
            <a:spAutoFit/>
          </a:bodyPr>
          <a:lstStyle/>
          <a:p>
            <a:r>
              <a:rPr lang="en-NZ" sz="2400" dirty="0">
                <a:latin typeface="Aptos" panose="020B0004020202020204" pitchFamily="34" charset="0"/>
              </a:rPr>
              <a:t>The approach proposed at ICG/PTWS-XXX (September 2023) has the following principles:</a:t>
            </a:r>
            <a:r>
              <a:rPr lang="en-NZ" sz="2400" b="1" dirty="0">
                <a:solidFill>
                  <a:srgbClr val="0961A9"/>
                </a:solidFill>
                <a:latin typeface="Aptos" panose="020B0004020202020204" pitchFamily="34" charset="0"/>
              </a:rPr>
              <a:t>		</a:t>
            </a:r>
          </a:p>
          <a:p>
            <a:endParaRPr lang="en-NZ" sz="2400" b="1" dirty="0">
              <a:solidFill>
                <a:srgbClr val="0961A9"/>
              </a:solidFill>
              <a:latin typeface="Aptos" panose="020B0004020202020204" pitchFamily="34" charset="0"/>
            </a:endParaRPr>
          </a:p>
          <a:p>
            <a:pPr lvl="4"/>
            <a:r>
              <a:rPr lang="en-NZ" sz="2400" dirty="0">
                <a:solidFill>
                  <a:srgbClr val="0961A9"/>
                </a:solidFill>
                <a:latin typeface="Aptos" panose="020B0004020202020204" pitchFamily="34" charset="0"/>
              </a:rPr>
              <a:t>Countries have a strong motivation to ensure tsunami resilience 			</a:t>
            </a:r>
          </a:p>
          <a:p>
            <a:r>
              <a:rPr lang="en-NZ" sz="2400" dirty="0">
                <a:solidFill>
                  <a:srgbClr val="0961A9"/>
                </a:solidFill>
                <a:latin typeface="Aptos" panose="020B0004020202020204" pitchFamily="34" charset="0"/>
              </a:rPr>
              <a:t>		Builds upon existing programmes, capacities and strengths 	</a:t>
            </a:r>
          </a:p>
          <a:p>
            <a:endParaRPr lang="en-NZ" sz="2400" dirty="0">
              <a:solidFill>
                <a:srgbClr val="0961A9"/>
              </a:solidFill>
              <a:latin typeface="Aptos" panose="020B0004020202020204" pitchFamily="34" charset="0"/>
            </a:endParaRPr>
          </a:p>
          <a:p>
            <a:r>
              <a:rPr lang="en-NZ" sz="2400" dirty="0">
                <a:solidFill>
                  <a:srgbClr val="0961A9"/>
                </a:solidFill>
                <a:latin typeface="Aptos" panose="020B0004020202020204" pitchFamily="34" charset="0"/>
              </a:rPr>
              <a:t>		We use the 12 indicators of the Tsunami Ready Framework</a:t>
            </a:r>
          </a:p>
          <a:p>
            <a:endParaRPr lang="en-NZ" sz="2400" dirty="0">
              <a:solidFill>
                <a:srgbClr val="0961A9"/>
              </a:solidFill>
              <a:latin typeface="Aptos" panose="020B0004020202020204" pitchFamily="34" charset="0"/>
            </a:endParaRPr>
          </a:p>
          <a:p>
            <a:r>
              <a:rPr lang="en-NZ" sz="2400" dirty="0">
                <a:solidFill>
                  <a:srgbClr val="0961A9"/>
                </a:solidFill>
                <a:latin typeface="Aptos" panose="020B0004020202020204" pitchFamily="34" charset="0"/>
              </a:rPr>
              <a:t>		Contributes to ICG progress reporting for UNOD Tsunami 				Programme </a:t>
            </a:r>
          </a:p>
          <a:p>
            <a:pPr lvl="2"/>
            <a:endParaRPr lang="en-NZ" sz="2400" i="1" dirty="0">
              <a:solidFill>
                <a:srgbClr val="0961A9"/>
              </a:solidFill>
              <a:latin typeface="Aptos" panose="020B0004020202020204" pitchFamily="34" charset="0"/>
            </a:endParaRPr>
          </a:p>
          <a:p>
            <a:pPr lvl="4"/>
            <a:r>
              <a:rPr lang="en-NZ" sz="2400" b="1" dirty="0">
                <a:solidFill>
                  <a:srgbClr val="0961A9"/>
                </a:solidFill>
                <a:latin typeface="Aptos" panose="020B0004020202020204" pitchFamily="34" charset="0"/>
              </a:rPr>
              <a:t>Where possible, the TRRP should be implemented as a first option</a:t>
            </a:r>
            <a:endParaRPr lang="en-NZ" sz="2400" b="1" i="1" dirty="0">
              <a:latin typeface="Aptos" panose="020B0004020202020204" pitchFamily="34" charset="0"/>
            </a:endParaRP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1028" name="Picture 4" descr="New Symbol&quot; Images – Browse 223 Stock Photos, Vectors, and Video | Adobe  Stock">
            <a:extLst>
              <a:ext uri="{FF2B5EF4-FFF2-40B4-BE49-F238E27FC236}">
                <a16:creationId xmlns:a16="http://schemas.microsoft.com/office/drawing/2014/main" id="{F12546BD-6BDA-18C8-179F-06946049F16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75561" t="9325" r="5563" b="52985"/>
          <a:stretch/>
        </p:blipFill>
        <p:spPr bwMode="auto">
          <a:xfrm>
            <a:off x="11445411" y="5334270"/>
            <a:ext cx="472612" cy="53079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0C012FD-E9EB-B151-136E-705F594824FD}"/>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200163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80A15A-BB8E-E924-08C1-BD6412E90A27}"/>
              </a:ext>
            </a:extLst>
          </p:cNvPr>
          <p:cNvSpPr txBox="1"/>
          <p:nvPr/>
        </p:nvSpPr>
        <p:spPr>
          <a:xfrm>
            <a:off x="244548" y="303588"/>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TRRP “Equivalency” is a country action</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244548" y="997715"/>
            <a:ext cx="11147969" cy="2308324"/>
          </a:xfrm>
          <a:prstGeom prst="rect">
            <a:avLst/>
          </a:prstGeom>
          <a:noFill/>
        </p:spPr>
        <p:txBody>
          <a:bodyPr wrap="square" rtlCol="0">
            <a:spAutoFit/>
          </a:bodyPr>
          <a:lstStyle/>
          <a:p>
            <a:r>
              <a:rPr lang="en-NZ" sz="2400" dirty="0">
                <a:latin typeface="Aptos" panose="020B0004020202020204" pitchFamily="34" charset="0"/>
              </a:rPr>
              <a:t>Approach proposed at ICG/PTWS-XXX had 4 steps, since simplified to 3:</a:t>
            </a:r>
          </a:p>
          <a:p>
            <a:endParaRPr lang="en-NZ" sz="500" dirty="0">
              <a:latin typeface="Aptos" panose="020B0004020202020204" pitchFamily="34" charset="0"/>
            </a:endParaRPr>
          </a:p>
          <a:p>
            <a:pPr marL="514350" indent="-514350">
              <a:buFont typeface="+mj-lt"/>
              <a:buAutoNum type="arabicPeriod"/>
            </a:pPr>
            <a:r>
              <a:rPr lang="en-NZ" sz="2400" b="1" dirty="0">
                <a:solidFill>
                  <a:srgbClr val="0961A9"/>
                </a:solidFill>
                <a:latin typeface="Aptos" panose="020B0004020202020204" pitchFamily="34" charset="0"/>
              </a:rPr>
              <a:t>Identify / establish national governance </a:t>
            </a:r>
            <a:endParaRPr lang="en-NZ" sz="2800" dirty="0">
              <a:latin typeface="Aptos" panose="020B0004020202020204" pitchFamily="34" charset="0"/>
            </a:endParaRPr>
          </a:p>
          <a:p>
            <a:pPr marL="514350" indent="-514350">
              <a:spcBef>
                <a:spcPts val="900"/>
              </a:spcBef>
              <a:buFont typeface="+mj-lt"/>
              <a:buAutoNum type="arabicPeriod"/>
            </a:pPr>
            <a:r>
              <a:rPr lang="en-NZ" sz="2400" b="1" dirty="0">
                <a:solidFill>
                  <a:srgbClr val="0961A9"/>
                </a:solidFill>
                <a:latin typeface="Aptos" panose="020B0004020202020204" pitchFamily="34" charset="0"/>
              </a:rPr>
              <a:t>Assess tsunami preparedness &amp; resiliency against TRRP indicators</a:t>
            </a:r>
          </a:p>
          <a:p>
            <a:pPr marL="514350" indent="-514350">
              <a:spcBef>
                <a:spcPts val="900"/>
              </a:spcBef>
              <a:buFont typeface="+mj-lt"/>
              <a:buAutoNum type="arabicPeriod"/>
            </a:pPr>
            <a:r>
              <a:rPr lang="en-NZ" sz="2400" b="1" dirty="0">
                <a:solidFill>
                  <a:srgbClr val="0961A9"/>
                </a:solidFill>
                <a:latin typeface="Aptos" panose="020B0004020202020204" pitchFamily="34" charset="0"/>
              </a:rPr>
              <a:t>Report  progress toward UNOD Goal to ICG.                                                                  </a:t>
            </a:r>
            <a:endParaRPr lang="en-NZ" sz="200" dirty="0">
              <a:latin typeface="Aptos" panose="020B0004020202020204" pitchFamily="34" charset="0"/>
            </a:endParaRPr>
          </a:p>
          <a:p>
            <a:pPr algn="r"/>
            <a:r>
              <a:rPr lang="en-NZ" sz="2400" i="1" dirty="0">
                <a:latin typeface="Aptos" panose="020B0004020202020204" pitchFamily="34" charset="0"/>
              </a:rPr>
              <a:t>     </a:t>
            </a:r>
            <a:r>
              <a:rPr lang="en-NZ" sz="2800" dirty="0">
                <a:latin typeface="Aptos" panose="020B0004020202020204" pitchFamily="34" charset="0"/>
              </a:rPr>
              <a:t>                     </a:t>
            </a:r>
            <a:endParaRPr lang="en-NZ" sz="2800" i="1" dirty="0">
              <a:latin typeface="Aptos" panose="020B0004020202020204" pitchFamily="34" charset="0"/>
            </a:endParaRP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2" name="Picture 1" descr="A blue and white logo&#10;&#10;Description automatically generated">
            <a:extLst>
              <a:ext uri="{FF2B5EF4-FFF2-40B4-BE49-F238E27FC236}">
                <a16:creationId xmlns:a16="http://schemas.microsoft.com/office/drawing/2014/main" id="{D0405E05-7E3F-E314-A102-F852F5B0E563}"/>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8" name="TextBox 7">
            <a:extLst>
              <a:ext uri="{FF2B5EF4-FFF2-40B4-BE49-F238E27FC236}">
                <a16:creationId xmlns:a16="http://schemas.microsoft.com/office/drawing/2014/main" id="{B2A7662E-F453-E6AD-CE3C-03E3931041D7}"/>
              </a:ext>
            </a:extLst>
          </p:cNvPr>
          <p:cNvSpPr txBox="1"/>
          <p:nvPr/>
        </p:nvSpPr>
        <p:spPr>
          <a:xfrm>
            <a:off x="3452279" y="3551962"/>
            <a:ext cx="8495173" cy="2862322"/>
          </a:xfrm>
          <a:prstGeom prst="rect">
            <a:avLst/>
          </a:prstGeom>
          <a:noFill/>
        </p:spPr>
        <p:txBody>
          <a:bodyPr wrap="square" rtlCol="0">
            <a:spAutoFit/>
          </a:bodyPr>
          <a:lstStyle/>
          <a:p>
            <a:pPr algn="r"/>
            <a:r>
              <a:rPr lang="en-NZ" sz="2000" dirty="0">
                <a:latin typeface="Aptos" panose="020B0004020202020204" pitchFamily="34" charset="0"/>
              </a:rPr>
              <a:t>This process would be applied to the most pragmatic definition of community, so that the assessment can be conducted in a meaningful but sustainable manner.</a:t>
            </a:r>
          </a:p>
          <a:p>
            <a:pPr algn="r"/>
            <a:endParaRPr lang="en-NZ" sz="2000" dirty="0">
              <a:latin typeface="Aptos" panose="020B0004020202020204" pitchFamily="34" charset="0"/>
            </a:endParaRPr>
          </a:p>
          <a:p>
            <a:pPr algn="r"/>
            <a:r>
              <a:rPr lang="en-NZ" sz="2000" dirty="0">
                <a:latin typeface="Aptos" panose="020B0004020202020204" pitchFamily="34" charset="0"/>
              </a:rPr>
              <a:t>It is important that this is appropriate for each countries existing disaster management context  </a:t>
            </a:r>
          </a:p>
          <a:p>
            <a:pPr algn="r"/>
            <a:endParaRPr lang="en-NZ" sz="2000" dirty="0">
              <a:latin typeface="Aptos" panose="020B0004020202020204" pitchFamily="34" charset="0"/>
            </a:endParaRPr>
          </a:p>
          <a:p>
            <a:pPr algn="r"/>
            <a:r>
              <a:rPr lang="en-NZ" sz="2000" dirty="0">
                <a:latin typeface="Aptos" panose="020B0004020202020204" pitchFamily="34" charset="0"/>
              </a:rPr>
              <a:t>The Tsunami Ready Recognition Programme gives similar flexibility.</a:t>
            </a:r>
          </a:p>
          <a:p>
            <a:pPr algn="r"/>
            <a:endParaRPr lang="en-NZ" sz="2000" dirty="0">
              <a:latin typeface="Aptos" panose="020B0004020202020204" pitchFamily="34" charset="0"/>
            </a:endParaRPr>
          </a:p>
        </p:txBody>
      </p:sp>
      <p:pic>
        <p:nvPicPr>
          <p:cNvPr id="10" name="Picture 4" descr="New Symbol&quot; Images – Browse 223 Stock Photos, Vectors, and Video | Adobe  Stock">
            <a:extLst>
              <a:ext uri="{FF2B5EF4-FFF2-40B4-BE49-F238E27FC236}">
                <a16:creationId xmlns:a16="http://schemas.microsoft.com/office/drawing/2014/main" id="{53AB20FD-A4DC-75BF-8A52-C6942131D004}"/>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75561" t="9325" r="5563" b="52985"/>
          <a:stretch/>
        </p:blipFill>
        <p:spPr bwMode="auto">
          <a:xfrm>
            <a:off x="9750175" y="936582"/>
            <a:ext cx="472612" cy="53079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FC8B0B2-6F4E-6DB7-5A5E-4C23211CB71F}"/>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1279161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443669"/>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1. Identify or Establish Governance </a:t>
            </a: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 name="TextBox 7">
            <a:extLst>
              <a:ext uri="{FF2B5EF4-FFF2-40B4-BE49-F238E27FC236}">
                <a16:creationId xmlns:a16="http://schemas.microsoft.com/office/drawing/2014/main" id="{562553D3-6381-F0C4-80F6-66BE093E4323}"/>
              </a:ext>
            </a:extLst>
          </p:cNvPr>
          <p:cNvSpPr txBox="1"/>
          <p:nvPr/>
        </p:nvSpPr>
        <p:spPr>
          <a:xfrm>
            <a:off x="209993" y="1071801"/>
            <a:ext cx="11772014" cy="5786199"/>
          </a:xfrm>
          <a:prstGeom prst="rect">
            <a:avLst/>
          </a:prstGeom>
          <a:noFill/>
        </p:spPr>
        <p:txBody>
          <a:bodyPr wrap="square">
            <a:spAutoFit/>
          </a:bodyPr>
          <a:lstStyle/>
          <a:p>
            <a:pPr algn="just" rtl="0">
              <a:spcBef>
                <a:spcPts val="0"/>
              </a:spcBef>
              <a:spcAft>
                <a:spcPts val="1200"/>
              </a:spcAft>
            </a:pPr>
            <a:r>
              <a:rPr lang="en-NZ" sz="2000" b="1" i="0" u="none" strike="noStrike" dirty="0">
                <a:solidFill>
                  <a:srgbClr val="0961A9"/>
                </a:solidFill>
                <a:effectLst/>
                <a:latin typeface="Aptos" panose="020B0004020202020204" pitchFamily="34" charset="0"/>
              </a:rPr>
              <a:t>National governance should be in place in order to provide oversight of this process</a:t>
            </a:r>
            <a:r>
              <a:rPr lang="en-NZ" sz="2000" b="0" i="0" u="none" strike="noStrike" dirty="0">
                <a:solidFill>
                  <a:srgbClr val="000000"/>
                </a:solidFill>
                <a:effectLst/>
                <a:latin typeface="Aptos" panose="020B0004020202020204" pitchFamily="34" charset="0"/>
              </a:rPr>
              <a:t>.  In many cases an existing governance body may be able to be identified for this purpose to avoid duplication, or a bespoke National Tsunami Ready Board could be established. </a:t>
            </a:r>
            <a:endParaRPr lang="en-NZ" sz="2000" dirty="0">
              <a:solidFill>
                <a:srgbClr val="000000"/>
              </a:solidFill>
              <a:latin typeface="Aptos" panose="020B0004020202020204" pitchFamily="34" charset="0"/>
            </a:endParaRPr>
          </a:p>
          <a:p>
            <a:pPr algn="just" rtl="0">
              <a:spcBef>
                <a:spcPts val="0"/>
              </a:spcBef>
              <a:spcAft>
                <a:spcPts val="1200"/>
              </a:spcAft>
            </a:pPr>
            <a:r>
              <a:rPr lang="en-NZ" sz="2000" b="0" i="0" u="none" strike="noStrike" dirty="0">
                <a:solidFill>
                  <a:srgbClr val="000000"/>
                </a:solidFill>
                <a:effectLst/>
                <a:latin typeface="Aptos" panose="020B0004020202020204" pitchFamily="34" charset="0"/>
              </a:rPr>
              <a:t>The functions of this governance group will be to:</a:t>
            </a:r>
            <a:endParaRPr lang="en-NZ" sz="2000" b="0" dirty="0">
              <a:effectLst/>
              <a:latin typeface="Aptos" panose="020B0004020202020204" pitchFamily="34" charset="0"/>
            </a:endParaRPr>
          </a:p>
          <a:p>
            <a:pPr marL="342900" indent="-342900" algn="just" rtl="0" fontAlgn="base">
              <a:spcBef>
                <a:spcPts val="600"/>
              </a:spcBef>
              <a:spcAft>
                <a:spcPts val="600"/>
              </a:spcAft>
              <a:buFont typeface="Arial" panose="020B0604020202020204" pitchFamily="34" charset="0"/>
              <a:buChar char="•"/>
            </a:pPr>
            <a:r>
              <a:rPr lang="en-NZ" sz="2000" b="1" i="0" u="none" strike="noStrike" dirty="0">
                <a:solidFill>
                  <a:srgbClr val="0961A9"/>
                </a:solidFill>
                <a:effectLst/>
                <a:latin typeface="Aptos" panose="020B0004020202020204" pitchFamily="34" charset="0"/>
              </a:rPr>
              <a:t>Provide expert interpretation of the tsunami ready indicators in the country's own context </a:t>
            </a:r>
          </a:p>
          <a:p>
            <a:pPr marL="342900" indent="-342900" algn="just" rtl="0" fontAlgn="base">
              <a:spcBef>
                <a:spcPts val="600"/>
              </a:spcBef>
              <a:spcAft>
                <a:spcPts val="600"/>
              </a:spcAft>
              <a:buFont typeface="Arial" panose="020B0604020202020204" pitchFamily="34" charset="0"/>
              <a:buChar char="•"/>
            </a:pPr>
            <a:r>
              <a:rPr lang="en-NZ" sz="2000" b="1" i="0" u="none" strike="noStrike" dirty="0">
                <a:solidFill>
                  <a:srgbClr val="0961A9"/>
                </a:solidFill>
                <a:effectLst/>
                <a:latin typeface="Aptos" panose="020B0004020202020204" pitchFamily="34" charset="0"/>
              </a:rPr>
              <a:t>Provide expert commentary on the definition of community in the country’s own context </a:t>
            </a:r>
          </a:p>
          <a:p>
            <a:pPr marL="342900" indent="-342900" algn="just" rtl="0" fontAlgn="base">
              <a:spcBef>
                <a:spcPts val="600"/>
              </a:spcBef>
              <a:spcAft>
                <a:spcPts val="600"/>
              </a:spcAft>
              <a:buFont typeface="Arial" panose="020B0604020202020204" pitchFamily="34" charset="0"/>
              <a:buChar char="•"/>
            </a:pPr>
            <a:r>
              <a:rPr lang="en-NZ" sz="2000" b="1" i="0" u="none" strike="noStrike" dirty="0">
                <a:solidFill>
                  <a:srgbClr val="0961A9"/>
                </a:solidFill>
                <a:effectLst/>
                <a:latin typeface="Aptos" panose="020B0004020202020204" pitchFamily="34" charset="0"/>
              </a:rPr>
              <a:t>Coordinate and oversee implementation of this equivalency process</a:t>
            </a:r>
          </a:p>
          <a:p>
            <a:pPr algn="just" rtl="0">
              <a:spcBef>
                <a:spcPts val="0"/>
              </a:spcBef>
              <a:spcAft>
                <a:spcPts val="1200"/>
              </a:spcAft>
            </a:pPr>
            <a:endParaRPr lang="en-NZ" sz="2000" b="0" i="0" u="none" strike="noStrike" dirty="0">
              <a:solidFill>
                <a:srgbClr val="000000"/>
              </a:solidFill>
              <a:effectLst/>
              <a:latin typeface="Aptos" panose="020B0004020202020204" pitchFamily="34" charset="0"/>
            </a:endParaRPr>
          </a:p>
          <a:p>
            <a:pPr algn="just" rtl="0">
              <a:spcBef>
                <a:spcPts val="0"/>
              </a:spcBef>
              <a:spcAft>
                <a:spcPts val="1200"/>
              </a:spcAft>
            </a:pPr>
            <a:r>
              <a:rPr lang="en-NZ" sz="2000" b="0" i="0" u="none" strike="noStrike" dirty="0">
                <a:solidFill>
                  <a:srgbClr val="000000"/>
                </a:solidFill>
                <a:effectLst/>
                <a:latin typeface="Aptos" panose="020B0004020202020204" pitchFamily="34" charset="0"/>
              </a:rPr>
              <a:t>		Should formal Tsunami Ready Recognition appropriately wish to be pursued by any 				individual community, this governance structure may be able to be utilized for the 			recognition process as per IOC MG 74. </a:t>
            </a:r>
            <a:endParaRPr lang="en-NZ" sz="2000" b="0" dirty="0">
              <a:effectLst/>
              <a:latin typeface="Aptos" panose="020B0004020202020204" pitchFamily="34" charset="0"/>
            </a:endParaRPr>
          </a:p>
          <a:p>
            <a:br>
              <a:rPr lang="en-NZ" sz="2000" dirty="0">
                <a:latin typeface="Aptos" panose="020B0004020202020204" pitchFamily="34" charset="0"/>
              </a:rPr>
            </a:br>
            <a:endParaRPr lang="en-NZ" sz="2000" b="0" dirty="0">
              <a:effectLst/>
              <a:latin typeface="Aptos" panose="020B0004020202020204" pitchFamily="34" charset="0"/>
            </a:endParaRPr>
          </a:p>
          <a:p>
            <a:br>
              <a:rPr lang="en-NZ" sz="2000" dirty="0">
                <a:latin typeface="Aptos" panose="020B0004020202020204" pitchFamily="34" charset="0"/>
              </a:rPr>
            </a:br>
            <a:endParaRPr lang="en-NZ" sz="2000" dirty="0">
              <a:latin typeface="Aptos" panose="020B0004020202020204" pitchFamily="34" charset="0"/>
            </a:endParaRPr>
          </a:p>
        </p:txBody>
      </p:sp>
      <p:sp>
        <p:nvSpPr>
          <p:cNvPr id="5" name="TextBox 4">
            <a:extLst>
              <a:ext uri="{FF2B5EF4-FFF2-40B4-BE49-F238E27FC236}">
                <a16:creationId xmlns:a16="http://schemas.microsoft.com/office/drawing/2014/main" id="{DF1A0EE5-7027-2854-314E-234481D9BB24}"/>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27618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381324"/>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2. Cross-Referencing Process</a:t>
            </a: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 name="TextBox 9">
            <a:extLst>
              <a:ext uri="{FF2B5EF4-FFF2-40B4-BE49-F238E27FC236}">
                <a16:creationId xmlns:a16="http://schemas.microsoft.com/office/drawing/2014/main" id="{25FCAEC5-451F-32E3-550C-A7511AFC1957}"/>
              </a:ext>
            </a:extLst>
          </p:cNvPr>
          <p:cNvSpPr txBox="1"/>
          <p:nvPr/>
        </p:nvSpPr>
        <p:spPr>
          <a:xfrm>
            <a:off x="360947" y="1323474"/>
            <a:ext cx="184731" cy="369332"/>
          </a:xfrm>
          <a:prstGeom prst="rect">
            <a:avLst/>
          </a:prstGeom>
          <a:noFill/>
        </p:spPr>
        <p:txBody>
          <a:bodyPr wrap="none" rtlCol="0">
            <a:spAutoFit/>
          </a:bodyPr>
          <a:lstStyle/>
          <a:p>
            <a:endParaRPr lang="en-NZ" dirty="0"/>
          </a:p>
        </p:txBody>
      </p:sp>
      <p:sp>
        <p:nvSpPr>
          <p:cNvPr id="12" name="TextBox 11">
            <a:extLst>
              <a:ext uri="{FF2B5EF4-FFF2-40B4-BE49-F238E27FC236}">
                <a16:creationId xmlns:a16="http://schemas.microsoft.com/office/drawing/2014/main" id="{2DBF36F9-5D9A-A88A-5315-B94ED525F8A9}"/>
              </a:ext>
            </a:extLst>
          </p:cNvPr>
          <p:cNvSpPr txBox="1"/>
          <p:nvPr/>
        </p:nvSpPr>
        <p:spPr>
          <a:xfrm>
            <a:off x="122274" y="1039646"/>
            <a:ext cx="11838117" cy="3600986"/>
          </a:xfrm>
          <a:prstGeom prst="rect">
            <a:avLst/>
          </a:prstGeom>
          <a:noFill/>
        </p:spPr>
        <p:txBody>
          <a:bodyPr wrap="square">
            <a:spAutoFit/>
          </a:bodyPr>
          <a:lstStyle/>
          <a:p>
            <a:pPr algn="just">
              <a:spcAft>
                <a:spcPts val="1200"/>
              </a:spcAft>
            </a:pPr>
            <a:r>
              <a:rPr lang="en-NZ" sz="2000" b="0" dirty="0">
                <a:solidFill>
                  <a:srgbClr val="000000"/>
                </a:solidFill>
                <a:effectLst/>
                <a:latin typeface="Aptos" panose="020B0004020202020204" pitchFamily="34" charset="0"/>
              </a:rPr>
              <a:t>A cross-referencing guide is provided in the documentation, which is intended to be broad enough for multiple contexts, while remaining a high standard of tsunami preparedness. if the community's existing reporting to the state does not allow for explicit determination of preparedness activities, if it is believed that known or implied preparedness activities contribute to an indicator this can be recorded as justification to meet the overall indicator. An example of this would be when laws related to disaster prevent mandate certain activities to occur in the community.</a:t>
            </a:r>
          </a:p>
          <a:p>
            <a:pPr algn="just">
              <a:spcAft>
                <a:spcPts val="1200"/>
              </a:spcAft>
            </a:pPr>
            <a:r>
              <a:rPr lang="en-NZ" sz="2400" b="1" dirty="0">
                <a:solidFill>
                  <a:srgbClr val="0961A9"/>
                </a:solidFill>
                <a:effectLst/>
                <a:latin typeface="Aptos" panose="020B0004020202020204" pitchFamily="34" charset="0"/>
              </a:rPr>
              <a:t>This process is a self-assessment, and countries are encouraged to apply it according to the principles of the equivalency process</a:t>
            </a:r>
            <a:r>
              <a:rPr lang="en-NZ" sz="2400" b="0" dirty="0">
                <a:solidFill>
                  <a:srgbClr val="000000"/>
                </a:solidFill>
                <a:effectLst/>
                <a:latin typeface="Aptos" panose="020B0004020202020204" pitchFamily="34" charset="0"/>
              </a:rPr>
              <a:t>. </a:t>
            </a:r>
            <a:endParaRPr lang="en-NZ" sz="2000" i="0" u="none" strike="noStrike" dirty="0">
              <a:solidFill>
                <a:srgbClr val="000000"/>
              </a:solidFill>
              <a:latin typeface="Aptos" panose="020B0004020202020204" pitchFamily="34" charset="0"/>
            </a:endParaRPr>
          </a:p>
          <a:p>
            <a:pPr algn="just" rtl="0">
              <a:spcBef>
                <a:spcPts val="0"/>
              </a:spcBef>
              <a:spcAft>
                <a:spcPts val="1200"/>
              </a:spcAft>
            </a:pPr>
            <a:br>
              <a:rPr lang="en-NZ" sz="2000" dirty="0">
                <a:latin typeface="Aptos" panose="020B0004020202020204" pitchFamily="34" charset="0"/>
              </a:rPr>
            </a:br>
            <a:endParaRPr lang="en-NZ" sz="2000" dirty="0">
              <a:latin typeface="Aptos" panose="020B0004020202020204" pitchFamily="34" charset="0"/>
            </a:endParaRPr>
          </a:p>
        </p:txBody>
      </p:sp>
      <p:sp>
        <p:nvSpPr>
          <p:cNvPr id="14" name="TextBox 13">
            <a:extLst>
              <a:ext uri="{FF2B5EF4-FFF2-40B4-BE49-F238E27FC236}">
                <a16:creationId xmlns:a16="http://schemas.microsoft.com/office/drawing/2014/main" id="{7A525FB2-27A3-48D7-19D4-3C0D664DF81F}"/>
              </a:ext>
            </a:extLst>
          </p:cNvPr>
          <p:cNvSpPr txBox="1"/>
          <p:nvPr/>
        </p:nvSpPr>
        <p:spPr>
          <a:xfrm>
            <a:off x="3527793" y="4153596"/>
            <a:ext cx="8263154" cy="2554545"/>
          </a:xfrm>
          <a:prstGeom prst="rect">
            <a:avLst/>
          </a:prstGeom>
          <a:noFill/>
        </p:spPr>
        <p:txBody>
          <a:bodyPr wrap="square">
            <a:spAutoFit/>
          </a:bodyPr>
          <a:lstStyle/>
          <a:p>
            <a:pPr algn="just" rtl="0">
              <a:spcBef>
                <a:spcPts val="0"/>
              </a:spcBef>
              <a:spcAft>
                <a:spcPts val="1200"/>
              </a:spcAft>
            </a:pPr>
            <a:r>
              <a:rPr lang="en-NZ" sz="2000" b="0" i="0" u="none" strike="noStrike" dirty="0">
                <a:solidFill>
                  <a:srgbClr val="000000"/>
                </a:solidFill>
                <a:effectLst/>
                <a:latin typeface="Aptos" panose="020B0004020202020204" pitchFamily="34" charset="0"/>
              </a:rPr>
              <a:t>This review, along with supporting documentation such as plans, should then be </a:t>
            </a:r>
            <a:r>
              <a:rPr lang="en-NZ" sz="2000" dirty="0">
                <a:solidFill>
                  <a:srgbClr val="000000"/>
                </a:solidFill>
                <a:latin typeface="Aptos" panose="020B0004020202020204" pitchFamily="34" charset="0"/>
              </a:rPr>
              <a:t>reviewed</a:t>
            </a:r>
            <a:r>
              <a:rPr lang="en-NZ" sz="2000" b="0" i="0" u="none" strike="noStrike" dirty="0">
                <a:solidFill>
                  <a:srgbClr val="000000"/>
                </a:solidFill>
                <a:effectLst/>
                <a:latin typeface="Aptos" panose="020B0004020202020204" pitchFamily="34" charset="0"/>
              </a:rPr>
              <a:t> by the established governance mechanism. </a:t>
            </a:r>
          </a:p>
          <a:p>
            <a:pPr algn="just" rtl="0">
              <a:spcBef>
                <a:spcPts val="0"/>
              </a:spcBef>
              <a:spcAft>
                <a:spcPts val="1200"/>
              </a:spcAft>
            </a:pPr>
            <a:r>
              <a:rPr lang="en-NZ" sz="2000" b="0" i="0" u="none" strike="noStrike" dirty="0">
                <a:solidFill>
                  <a:srgbClr val="000000"/>
                </a:solidFill>
                <a:effectLst/>
                <a:latin typeface="Aptos" panose="020B0004020202020204" pitchFamily="34" charset="0"/>
              </a:rPr>
              <a:t>The cross-referencing process should be completed at least once every four years, in alignment with the Tsunami Ready Recognition Programme renewal timeframe.</a:t>
            </a:r>
            <a:endParaRPr lang="en-NZ" sz="2000" i="0" u="none" strike="noStrike" dirty="0">
              <a:solidFill>
                <a:srgbClr val="000000"/>
              </a:solidFill>
              <a:latin typeface="Aptos" panose="020B0004020202020204" pitchFamily="34" charset="0"/>
            </a:endParaRPr>
          </a:p>
          <a:p>
            <a:pPr algn="just" rtl="0">
              <a:spcBef>
                <a:spcPts val="0"/>
              </a:spcBef>
              <a:spcAft>
                <a:spcPts val="1200"/>
              </a:spcAft>
            </a:pPr>
            <a:br>
              <a:rPr lang="en-NZ" sz="2000" dirty="0">
                <a:latin typeface="Aptos" panose="020B0004020202020204" pitchFamily="34" charset="0"/>
              </a:rPr>
            </a:br>
            <a:endParaRPr lang="en-NZ" sz="2000" dirty="0">
              <a:latin typeface="Aptos" panose="020B0004020202020204" pitchFamily="34" charset="0"/>
            </a:endParaRPr>
          </a:p>
        </p:txBody>
      </p:sp>
      <p:sp>
        <p:nvSpPr>
          <p:cNvPr id="5" name="TextBox 4">
            <a:extLst>
              <a:ext uri="{FF2B5EF4-FFF2-40B4-BE49-F238E27FC236}">
                <a16:creationId xmlns:a16="http://schemas.microsoft.com/office/drawing/2014/main" id="{6D3AAEDF-94CD-B8C3-B251-3045CC6C42FC}"/>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3131846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381324"/>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2. Cross-Referencing Process cont.</a:t>
            </a: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 name="TextBox 9">
            <a:extLst>
              <a:ext uri="{FF2B5EF4-FFF2-40B4-BE49-F238E27FC236}">
                <a16:creationId xmlns:a16="http://schemas.microsoft.com/office/drawing/2014/main" id="{25FCAEC5-451F-32E3-550C-A7511AFC1957}"/>
              </a:ext>
            </a:extLst>
          </p:cNvPr>
          <p:cNvSpPr txBox="1"/>
          <p:nvPr/>
        </p:nvSpPr>
        <p:spPr>
          <a:xfrm>
            <a:off x="360947" y="1323474"/>
            <a:ext cx="184731" cy="369332"/>
          </a:xfrm>
          <a:prstGeom prst="rect">
            <a:avLst/>
          </a:prstGeom>
          <a:noFill/>
        </p:spPr>
        <p:txBody>
          <a:bodyPr wrap="none" rtlCol="0">
            <a:spAutoFit/>
          </a:bodyPr>
          <a:lstStyle/>
          <a:p>
            <a:endParaRPr lang="en-NZ" dirty="0"/>
          </a:p>
        </p:txBody>
      </p:sp>
      <p:sp>
        <p:nvSpPr>
          <p:cNvPr id="5" name="TextBox 4">
            <a:extLst>
              <a:ext uri="{FF2B5EF4-FFF2-40B4-BE49-F238E27FC236}">
                <a16:creationId xmlns:a16="http://schemas.microsoft.com/office/drawing/2014/main" id="{C53194DC-00C9-94CD-DA77-9AFA259A4C96}"/>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pic>
        <p:nvPicPr>
          <p:cNvPr id="12" name="Picture 11">
            <a:extLst>
              <a:ext uri="{FF2B5EF4-FFF2-40B4-BE49-F238E27FC236}">
                <a16:creationId xmlns:a16="http://schemas.microsoft.com/office/drawing/2014/main" id="{8B8EB9E4-6C75-E3CF-81E2-BA496D1D4CCF}"/>
              </a:ext>
            </a:extLst>
          </p:cNvPr>
          <p:cNvPicPr>
            <a:picLocks noChangeAspect="1"/>
          </p:cNvPicPr>
          <p:nvPr/>
        </p:nvPicPr>
        <p:blipFill>
          <a:blip r:embed="rId4"/>
          <a:stretch>
            <a:fillRect/>
          </a:stretch>
        </p:blipFill>
        <p:spPr>
          <a:xfrm>
            <a:off x="360947" y="1039646"/>
            <a:ext cx="9792122" cy="5689404"/>
          </a:xfrm>
          <a:prstGeom prst="rect">
            <a:avLst/>
          </a:prstGeom>
        </p:spPr>
      </p:pic>
    </p:spTree>
    <p:extLst>
      <p:ext uri="{BB962C8B-B14F-4D97-AF65-F5344CB8AC3E}">
        <p14:creationId xmlns:p14="http://schemas.microsoft.com/office/powerpoint/2010/main" val="2107786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31136" y="298188"/>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2. Cross-Referencing Process cont.</a:t>
            </a: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 name="TextBox 9">
            <a:extLst>
              <a:ext uri="{FF2B5EF4-FFF2-40B4-BE49-F238E27FC236}">
                <a16:creationId xmlns:a16="http://schemas.microsoft.com/office/drawing/2014/main" id="{25FCAEC5-451F-32E3-550C-A7511AFC1957}"/>
              </a:ext>
            </a:extLst>
          </p:cNvPr>
          <p:cNvSpPr txBox="1"/>
          <p:nvPr/>
        </p:nvSpPr>
        <p:spPr>
          <a:xfrm>
            <a:off x="360947" y="1323474"/>
            <a:ext cx="184731" cy="369332"/>
          </a:xfrm>
          <a:prstGeom prst="rect">
            <a:avLst/>
          </a:prstGeom>
          <a:noFill/>
        </p:spPr>
        <p:txBody>
          <a:bodyPr wrap="none" rtlCol="0">
            <a:spAutoFit/>
          </a:bodyPr>
          <a:lstStyle/>
          <a:p>
            <a:endParaRPr lang="en-NZ" dirty="0"/>
          </a:p>
        </p:txBody>
      </p:sp>
      <p:sp>
        <p:nvSpPr>
          <p:cNvPr id="5" name="TextBox 4">
            <a:extLst>
              <a:ext uri="{FF2B5EF4-FFF2-40B4-BE49-F238E27FC236}">
                <a16:creationId xmlns:a16="http://schemas.microsoft.com/office/drawing/2014/main" id="{C53194DC-00C9-94CD-DA77-9AFA259A4C96}"/>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pic>
        <p:nvPicPr>
          <p:cNvPr id="7" name="Picture 6">
            <a:extLst>
              <a:ext uri="{FF2B5EF4-FFF2-40B4-BE49-F238E27FC236}">
                <a16:creationId xmlns:a16="http://schemas.microsoft.com/office/drawing/2014/main" id="{602C499F-0A81-3BC5-0F6D-7594C87E7824}"/>
              </a:ext>
            </a:extLst>
          </p:cNvPr>
          <p:cNvPicPr>
            <a:picLocks noChangeAspect="1"/>
          </p:cNvPicPr>
          <p:nvPr/>
        </p:nvPicPr>
        <p:blipFill>
          <a:blip r:embed="rId4"/>
          <a:stretch>
            <a:fillRect/>
          </a:stretch>
        </p:blipFill>
        <p:spPr>
          <a:xfrm>
            <a:off x="453312" y="932623"/>
            <a:ext cx="8154538" cy="5925377"/>
          </a:xfrm>
          <a:prstGeom prst="rect">
            <a:avLst/>
          </a:prstGeom>
        </p:spPr>
      </p:pic>
    </p:spTree>
    <p:extLst>
      <p:ext uri="{BB962C8B-B14F-4D97-AF65-F5344CB8AC3E}">
        <p14:creationId xmlns:p14="http://schemas.microsoft.com/office/powerpoint/2010/main" val="10709076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4882</TotalTime>
  <Words>1512</Words>
  <Application>Microsoft Office PowerPoint</Application>
  <PresentationFormat>Widescreen</PresentationFormat>
  <Paragraphs>124</Paragraphs>
  <Slides>14</Slides>
  <Notes>12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Aptos</vt:lpstr>
      <vt:lpstr>Aptos Black</vt:lpstr>
      <vt:lpstr>Aptos ExtraBold</vt:lpstr>
      <vt:lpstr>Arial</vt:lpstr>
      <vt:lpstr>Calibri</vt:lpstr>
      <vt:lpstr>Calibri Light</vt:lpstr>
      <vt:lpstr>Office Theme</vt:lpstr>
      <vt:lpstr>Title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Central Agencies Shared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Fromont [NEMA]</dc:creator>
  <cp:lastModifiedBy>Ashleigh Fromont [NEMA]</cp:lastModifiedBy>
  <cp:revision>19</cp:revision>
  <dcterms:created xsi:type="dcterms:W3CDTF">2024-07-10T01:00:56Z</dcterms:created>
  <dcterms:modified xsi:type="dcterms:W3CDTF">2025-04-07T03:42:24Z</dcterms:modified>
</cp:coreProperties>
</file>