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5" r:id="rId2"/>
  </p:sldMasterIdLst>
  <p:notesMasterIdLst>
    <p:notesMasterId r:id="rId13"/>
  </p:notesMasterIdLst>
  <p:sldIdLst>
    <p:sldId id="310" r:id="rId3"/>
    <p:sldId id="326" r:id="rId4"/>
    <p:sldId id="3368" r:id="rId5"/>
    <p:sldId id="321" r:id="rId6"/>
    <p:sldId id="3370" r:id="rId7"/>
    <p:sldId id="3369" r:id="rId8"/>
    <p:sldId id="3365" r:id="rId9"/>
    <p:sldId id="3372" r:id="rId10"/>
    <p:sldId id="3371" r:id="rId11"/>
    <p:sldId id="337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348F9A-B65F-EE66-CE78-F87EBD689672}" name="Ashleigh Fromont [NEMA]" initials="AF[" userId="S::Ashleigh.Fromont@nema.govt.nz::d8ad61a2-0a38-4ee0-8d25-a7fe3a3d84b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61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A6D261-2ED2-4759-9526-37FC9CFEA973}" v="15" dt="2025-04-02T02:21:08.1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92" autoAdjust="0"/>
    <p:restoredTop sz="81143" autoAdjust="0"/>
  </p:normalViewPr>
  <p:slideViewPr>
    <p:cSldViewPr snapToGrid="0">
      <p:cViewPr varScale="1">
        <p:scale>
          <a:sx n="76" d="100"/>
          <a:sy n="76" d="100"/>
        </p:scale>
        <p:origin x="2288" y="18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7324B-AD87-4206-AD69-A90F22073BB6}" type="datetimeFigureOut">
              <a:rPr lang="en-NZ" smtClean="0"/>
              <a:t>4/04/25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25B7E-3D44-4E40-B0D2-55A8E9414320}" type="slidenum">
              <a:rPr lang="en-NZ" smtClean="0"/>
              <a:t>‹#›</a:t>
            </a:fld>
            <a:endParaRPr lang="en-NZ"/>
          </a:p>
        </p:txBody>
      </p:sp>
    </p:spTree>
    <p:extLst>
      <p:ext uri="{BB962C8B-B14F-4D97-AF65-F5344CB8AC3E}">
        <p14:creationId xmlns:p14="http://schemas.microsoft.com/office/powerpoint/2010/main" val="290258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Note that these are not exhaustive</a:t>
            </a:r>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2669670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10</a:t>
            </a:fld>
            <a:endParaRPr lang="en-NZ"/>
          </a:p>
        </p:txBody>
      </p:sp>
    </p:spTree>
    <p:extLst>
      <p:ext uri="{BB962C8B-B14F-4D97-AF65-F5344CB8AC3E}">
        <p14:creationId xmlns:p14="http://schemas.microsoft.com/office/powerpoint/2010/main" val="866431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6754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Some PTWS member states have TR communities in other ocean basins (e.g. Indonesia, Honduras, Nicaragua)</a:t>
            </a:r>
          </a:p>
          <a:p>
            <a:endParaRPr lang="en-NZ" dirty="0"/>
          </a:p>
          <a:p>
            <a:pPr marL="0" algn="l" rtl="0" fontAlgn="ctr">
              <a:spcBef>
                <a:spcPts val="0"/>
              </a:spcBef>
              <a:spcAft>
                <a:spcPts val="0"/>
              </a:spcAft>
            </a:pPr>
            <a:r>
              <a:rPr lang="en-NZ" sz="1800" b="1" i="0" u="none" strike="noStrike" dirty="0">
                <a:solidFill>
                  <a:srgbClr val="FFFFFF"/>
                </a:solidFill>
                <a:effectLst/>
                <a:latin typeface="Arial" panose="020B0604020202020204" pitchFamily="34" charset="0"/>
              </a:rPr>
              <a:t>Status</a:t>
            </a:r>
            <a:endParaRPr lang="en-NZ" b="0" dirty="0">
              <a:effectLst/>
            </a:endParaRPr>
          </a:p>
          <a:p>
            <a:pPr marL="0" algn="l" rtl="0" fontAlgn="ctr">
              <a:spcBef>
                <a:spcPts val="0"/>
              </a:spcBef>
              <a:spcAft>
                <a:spcPts val="0"/>
              </a:spcAft>
            </a:pPr>
            <a:r>
              <a:rPr lang="en-NZ" sz="1800" b="1" i="0" u="none" strike="noStrike" dirty="0">
                <a:solidFill>
                  <a:srgbClr val="FFFFFF"/>
                </a:solidFill>
                <a:effectLst/>
                <a:latin typeface="Arial" panose="020B0604020202020204" pitchFamily="34" charset="0"/>
              </a:rPr>
              <a:t>Number of Communities</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Active Tsunami Ready Recognition</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15</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Tsunami Ready Planned</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4</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Tsunami Ready process underway</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2</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Interested in undertaking Tsunami Ready</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2</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Tsunami Ready Renewal Delayed</a:t>
            </a:r>
            <a:endParaRPr lang="en-NZ" b="0" dirty="0">
              <a:effectLst/>
            </a:endParaRPr>
          </a:p>
          <a:p>
            <a:pPr marL="0" algn="l" rtl="0" fontAlgn="t">
              <a:spcBef>
                <a:spcPts val="0"/>
              </a:spcBef>
              <a:spcAft>
                <a:spcPts val="0"/>
              </a:spcAft>
            </a:pPr>
            <a:r>
              <a:rPr lang="en-NZ" sz="1800" b="0" i="0" u="none" strike="noStrike" dirty="0">
                <a:solidFill>
                  <a:srgbClr val="000000"/>
                </a:solidFill>
                <a:effectLst/>
                <a:latin typeface="Arial" panose="020B0604020202020204" pitchFamily="34" charset="0"/>
              </a:rPr>
              <a:t>8</a:t>
            </a:r>
            <a:endParaRPr lang="en-NZ" b="0" dirty="0">
              <a:effectLst/>
            </a:endParaRPr>
          </a:p>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3742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1200" dirty="0">
              <a:latin typeface="Aptos" panose="020B0004020202020204" pitchFamily="34" charset="0"/>
            </a:endParaRPr>
          </a:p>
        </p:txBody>
      </p:sp>
      <p:sp>
        <p:nvSpPr>
          <p:cNvPr id="4" name="Slide Number Placeholder 3"/>
          <p:cNvSpPr>
            <a:spLocks noGrp="1"/>
          </p:cNvSpPr>
          <p:nvPr>
            <p:ph type="sldNum" sz="quarter" idx="5"/>
          </p:nvPr>
        </p:nvSpPr>
        <p:spPr/>
        <p:txBody>
          <a:bodyPr/>
          <a:lstStyle/>
          <a:p>
            <a:fld id="{8FC25B7E-3D44-4E40-B0D2-55A8E9414320}" type="slidenum">
              <a:rPr lang="en-NZ" smtClean="0"/>
              <a:t>4</a:t>
            </a:fld>
            <a:endParaRPr lang="en-NZ"/>
          </a:p>
        </p:txBody>
      </p:sp>
    </p:spTree>
    <p:extLst>
      <p:ext uri="{BB962C8B-B14F-4D97-AF65-F5344CB8AC3E}">
        <p14:creationId xmlns:p14="http://schemas.microsoft.com/office/powerpoint/2010/main" val="2738426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200" dirty="0">
                <a:latin typeface="Aptos" panose="020B0004020202020204" pitchFamily="34" charset="0"/>
              </a:rPr>
              <a:t>For 2025, this will be covered by the PTWS Capacity Assessment survey, and we would aim to build off this in subsequent years. </a:t>
            </a:r>
          </a:p>
        </p:txBody>
      </p:sp>
      <p:sp>
        <p:nvSpPr>
          <p:cNvPr id="4" name="Slide Number Placeholder 3"/>
          <p:cNvSpPr>
            <a:spLocks noGrp="1"/>
          </p:cNvSpPr>
          <p:nvPr>
            <p:ph type="sldNum" sz="quarter" idx="5"/>
          </p:nvPr>
        </p:nvSpPr>
        <p:spPr/>
        <p:txBody>
          <a:bodyPr/>
          <a:lstStyle/>
          <a:p>
            <a:fld id="{8FC25B7E-3D44-4E40-B0D2-55A8E9414320}" type="slidenum">
              <a:rPr lang="en-NZ" smtClean="0"/>
              <a:t>5</a:t>
            </a:fld>
            <a:endParaRPr lang="en-NZ"/>
          </a:p>
        </p:txBody>
      </p:sp>
    </p:spTree>
    <p:extLst>
      <p:ext uri="{BB962C8B-B14F-4D97-AF65-F5344CB8AC3E}">
        <p14:creationId xmlns:p14="http://schemas.microsoft.com/office/powerpoint/2010/main" val="695355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6</a:t>
            </a:fld>
            <a:endParaRPr lang="en-NZ"/>
          </a:p>
        </p:txBody>
      </p:sp>
    </p:spTree>
    <p:extLst>
      <p:ext uri="{BB962C8B-B14F-4D97-AF65-F5344CB8AC3E}">
        <p14:creationId xmlns:p14="http://schemas.microsoft.com/office/powerpoint/2010/main" val="1386526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7</a:t>
            </a:fld>
            <a:endParaRPr lang="en-NZ"/>
          </a:p>
        </p:txBody>
      </p:sp>
    </p:spTree>
    <p:extLst>
      <p:ext uri="{BB962C8B-B14F-4D97-AF65-F5344CB8AC3E}">
        <p14:creationId xmlns:p14="http://schemas.microsoft.com/office/powerpoint/2010/main" val="1083824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8</a:t>
            </a:fld>
            <a:endParaRPr lang="en-NZ"/>
          </a:p>
        </p:txBody>
      </p:sp>
    </p:spTree>
    <p:extLst>
      <p:ext uri="{BB962C8B-B14F-4D97-AF65-F5344CB8AC3E}">
        <p14:creationId xmlns:p14="http://schemas.microsoft.com/office/powerpoint/2010/main" val="4250292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9</a:t>
            </a:fld>
            <a:endParaRPr lang="en-NZ"/>
          </a:p>
        </p:txBody>
      </p:sp>
    </p:spTree>
    <p:extLst>
      <p:ext uri="{BB962C8B-B14F-4D97-AF65-F5344CB8AC3E}">
        <p14:creationId xmlns:p14="http://schemas.microsoft.com/office/powerpoint/2010/main" val="1960224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852E-C57C-481A-1449-94B8A48004DB}"/>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BD7AA2-BBF9-E52C-D0E4-55C737667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8A163D-AB0F-C98E-8FC8-1FE29F651EA9}"/>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5" name="Footer Placeholder 4">
            <a:extLst>
              <a:ext uri="{FF2B5EF4-FFF2-40B4-BE49-F238E27FC236}">
                <a16:creationId xmlns:a16="http://schemas.microsoft.com/office/drawing/2014/main" id="{178796CE-DE31-F600-94E0-084A5853F68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A342161-DECF-362E-99C0-84912A4DE7A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7351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449FEF-A1FE-FC5B-C718-F3F871B932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FE18774-C756-6918-6502-C115A7D02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5EEF02F-EA61-C6AC-C4A3-60E6068B7801}"/>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5" name="Footer Placeholder 4">
            <a:extLst>
              <a:ext uri="{FF2B5EF4-FFF2-40B4-BE49-F238E27FC236}">
                <a16:creationId xmlns:a16="http://schemas.microsoft.com/office/drawing/2014/main" id="{DEA41C60-1669-EDA0-8F70-8592494500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D42471-8C74-01A3-B2D6-8732DF6E3B9F}"/>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5091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6" name="object 3">
            <a:extLst>
              <a:ext uri="{FF2B5EF4-FFF2-40B4-BE49-F238E27FC236}">
                <a16:creationId xmlns:a16="http://schemas.microsoft.com/office/drawing/2014/main" id="{BDC09DD5-328A-4E12-98AC-32EFFA4E3094}"/>
              </a:ext>
            </a:extLst>
          </p:cNvPr>
          <p:cNvSpPr/>
          <p:nvPr userDrawn="1"/>
        </p:nvSpPr>
        <p:spPr>
          <a:xfrm>
            <a:off x="763" y="0"/>
            <a:ext cx="12191365" cy="6858000"/>
          </a:xfrm>
          <a:custGeom>
            <a:avLst/>
            <a:gdLst/>
            <a:ahLst/>
            <a:cxnLst/>
            <a:rect l="l" t="t" r="r" b="b"/>
            <a:pathLst>
              <a:path w="12191365" h="5332095">
                <a:moveTo>
                  <a:pt x="0" y="5331714"/>
                </a:moveTo>
                <a:lnTo>
                  <a:pt x="12191238" y="5331714"/>
                </a:lnTo>
                <a:lnTo>
                  <a:pt x="12191238" y="0"/>
                </a:lnTo>
                <a:lnTo>
                  <a:pt x="0" y="0"/>
                </a:lnTo>
                <a:lnTo>
                  <a:pt x="0" y="5331714"/>
                </a:lnTo>
                <a:close/>
              </a:path>
            </a:pathLst>
          </a:custGeom>
          <a:solidFill>
            <a:srgbClr val="0069B0"/>
          </a:solidFill>
        </p:spPr>
        <p:txBody>
          <a:bodyPr wrap="square" lIns="0" tIns="0" rIns="0" bIns="0" rtlCol="0"/>
          <a:lstStyle/>
          <a:p>
            <a:endParaRPr sz="1000" dirty="0"/>
          </a:p>
        </p:txBody>
      </p:sp>
      <p:grpSp>
        <p:nvGrpSpPr>
          <p:cNvPr id="2" name="Group 1">
            <a:extLst>
              <a:ext uri="{FF2B5EF4-FFF2-40B4-BE49-F238E27FC236}">
                <a16:creationId xmlns:a16="http://schemas.microsoft.com/office/drawing/2014/main" id="{47BF785D-D629-586B-362F-1852E191A441}"/>
              </a:ext>
            </a:extLst>
          </p:cNvPr>
          <p:cNvGrpSpPr/>
          <p:nvPr userDrawn="1"/>
        </p:nvGrpSpPr>
        <p:grpSpPr>
          <a:xfrm>
            <a:off x="4986049" y="2211121"/>
            <a:ext cx="1238860" cy="2605548"/>
            <a:chOff x="5053781" y="2202426"/>
            <a:chExt cx="1238860" cy="2605548"/>
          </a:xfrm>
        </p:grpSpPr>
        <p:cxnSp>
          <p:nvCxnSpPr>
            <p:cNvPr id="3" name="Straight Connector 2">
              <a:extLst>
                <a:ext uri="{FF2B5EF4-FFF2-40B4-BE49-F238E27FC236}">
                  <a16:creationId xmlns:a16="http://schemas.microsoft.com/office/drawing/2014/main" id="{72DD46DE-AD41-7038-D3E1-D8EE23CFC8F8}"/>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47F225F8-A8C1-10AA-08B9-FD8D518944BD}"/>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5" name="Picture 4">
            <a:extLst>
              <a:ext uri="{FF2B5EF4-FFF2-40B4-BE49-F238E27FC236}">
                <a16:creationId xmlns:a16="http://schemas.microsoft.com/office/drawing/2014/main" id="{22AB4E4B-4A5C-C619-6EA8-EA3136EE3E6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299948" y="205691"/>
            <a:ext cx="1673113" cy="1201279"/>
          </a:xfrm>
          <a:prstGeom prst="rect">
            <a:avLst/>
          </a:prstGeom>
        </p:spPr>
      </p:pic>
      <p:pic>
        <p:nvPicPr>
          <p:cNvPr id="7" name="Picture 6">
            <a:extLst>
              <a:ext uri="{FF2B5EF4-FFF2-40B4-BE49-F238E27FC236}">
                <a16:creationId xmlns:a16="http://schemas.microsoft.com/office/drawing/2014/main" id="{68E9615C-4480-79AC-757A-315EBB6E2EA7}"/>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4071296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dirty="0"/>
          </a:p>
        </p:txBody>
      </p:sp>
    </p:spTree>
    <p:extLst>
      <p:ext uri="{BB962C8B-B14F-4D97-AF65-F5344CB8AC3E}">
        <p14:creationId xmlns:p14="http://schemas.microsoft.com/office/powerpoint/2010/main" val="652448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E3D22E-9E87-44AB-8271-F20F01B1E9E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B8889A-14BB-4588-B51D-F39E6FE88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5A11A1D-BF23-4B7E-AD73-A795DD068C89}"/>
              </a:ext>
            </a:extLst>
          </p:cNvPr>
          <p:cNvSpPr>
            <a:spLocks noGrp="1"/>
          </p:cNvSpPr>
          <p:nvPr>
            <p:ph type="dt" sz="half" idx="10"/>
          </p:nvPr>
        </p:nvSpPr>
        <p:spPr/>
        <p:txBody>
          <a:bodyPr/>
          <a:lstStyle/>
          <a:p>
            <a:fld id="{1E1B93C7-32A8-46AF-A8DC-4EC17259C349}" type="datetimeFigureOut">
              <a:rPr lang="fr-FR" smtClean="0"/>
              <a:t>04/04/2025</a:t>
            </a:fld>
            <a:endParaRPr lang="fr-FR"/>
          </a:p>
        </p:txBody>
      </p:sp>
      <p:sp>
        <p:nvSpPr>
          <p:cNvPr id="5" name="Espace réservé du pied de page 4">
            <a:extLst>
              <a:ext uri="{FF2B5EF4-FFF2-40B4-BE49-F238E27FC236}">
                <a16:creationId xmlns:a16="http://schemas.microsoft.com/office/drawing/2014/main" id="{23EED3F1-8736-413F-B080-23394516D7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34AF0C-3BFA-42DA-B2AC-61CA57EA9F3E}"/>
              </a:ext>
            </a:extLst>
          </p:cNvPr>
          <p:cNvSpPr>
            <a:spLocks noGrp="1"/>
          </p:cNvSpPr>
          <p:nvPr>
            <p:ph type="sldNum" sz="quarter" idx="12"/>
          </p:nvPr>
        </p:nvSpPr>
        <p:spPr/>
        <p:txBody>
          <a:bodyPr/>
          <a:lstStyle/>
          <a:p>
            <a:fld id="{D9A9652F-599E-4FEE-9697-6DF6F6741C5E}" type="slidenum">
              <a:rPr lang="fr-FR" smtClean="0"/>
              <a:t>‹#›</a:t>
            </a:fld>
            <a:endParaRPr lang="fr-FR"/>
          </a:p>
        </p:txBody>
      </p:sp>
    </p:spTree>
    <p:extLst>
      <p:ext uri="{BB962C8B-B14F-4D97-AF65-F5344CB8AC3E}">
        <p14:creationId xmlns:p14="http://schemas.microsoft.com/office/powerpoint/2010/main" val="1532843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B4D1AF-CA40-5174-68F3-A56D10D8EBB5}"/>
              </a:ext>
            </a:extLst>
          </p:cNvPr>
          <p:cNvGrpSpPr/>
          <p:nvPr userDrawn="1"/>
        </p:nvGrpSpPr>
        <p:grpSpPr>
          <a:xfrm>
            <a:off x="5053782" y="2202427"/>
            <a:ext cx="1238860" cy="2605548"/>
            <a:chOff x="5053781" y="2202426"/>
            <a:chExt cx="1238860" cy="2605548"/>
          </a:xfrm>
        </p:grpSpPr>
        <p:cxnSp>
          <p:nvCxnSpPr>
            <p:cNvPr id="3" name="Straight Connector 2">
              <a:extLst>
                <a:ext uri="{FF2B5EF4-FFF2-40B4-BE49-F238E27FC236}">
                  <a16:creationId xmlns:a16="http://schemas.microsoft.com/office/drawing/2014/main" id="{5F4883C4-8C13-38B1-5C05-254523F8BD81}"/>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816C7B7-A43C-9606-F962-E8DA26E442CF}"/>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12" name="Picture 11">
            <a:extLst>
              <a:ext uri="{FF2B5EF4-FFF2-40B4-BE49-F238E27FC236}">
                <a16:creationId xmlns:a16="http://schemas.microsoft.com/office/drawing/2014/main" id="{EF3C1BF3-AA08-9B48-9529-D46C1EE2AF7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367682" y="121025"/>
            <a:ext cx="1673113" cy="1201279"/>
          </a:xfrm>
          <a:prstGeom prst="rect">
            <a:avLst/>
          </a:prstGeom>
        </p:spPr>
      </p:pic>
    </p:spTree>
    <p:extLst>
      <p:ext uri="{BB962C8B-B14F-4D97-AF65-F5344CB8AC3E}">
        <p14:creationId xmlns:p14="http://schemas.microsoft.com/office/powerpoint/2010/main" val="49274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E7D2-B645-9B9F-A78D-6B51662F0DF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90E46D7-6C97-90DD-57E5-CB2D66EFE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BF9886-967C-BF1D-CB02-F6DDE5BE5661}"/>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5" name="Footer Placeholder 4">
            <a:extLst>
              <a:ext uri="{FF2B5EF4-FFF2-40B4-BE49-F238E27FC236}">
                <a16:creationId xmlns:a16="http://schemas.microsoft.com/office/drawing/2014/main" id="{DA0475A3-2418-00C5-44AA-BFC36FA6C43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3EF486F-5291-084E-EFF2-6D74A681485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944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D1909-4FBD-0D47-44F9-24DBAA8AF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D490513-D449-A7CF-87C1-98FF30DC6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A399D-62AD-729F-DA4F-B3825E233510}"/>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5" name="Footer Placeholder 4">
            <a:extLst>
              <a:ext uri="{FF2B5EF4-FFF2-40B4-BE49-F238E27FC236}">
                <a16:creationId xmlns:a16="http://schemas.microsoft.com/office/drawing/2014/main" id="{1CA476B0-0EB3-880F-F3DF-7801FEE6BD2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2371111-77A6-0D1E-AF4A-B97A94C3C64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97107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A5A-A340-A34E-0574-5F587DC983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22463D1-6318-1EE8-24EF-A1AB0AAB3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55152C4E-5D8A-4E7D-2A06-FB4CD521BB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3C6136-B3FD-606A-5D4A-B5396E8F5F26}"/>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6" name="Footer Placeholder 5">
            <a:extLst>
              <a:ext uri="{FF2B5EF4-FFF2-40B4-BE49-F238E27FC236}">
                <a16:creationId xmlns:a16="http://schemas.microsoft.com/office/drawing/2014/main" id="{627D915A-6236-8D2F-3231-ABA24E6B34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F74067-2CD7-4A77-A60D-117659DA596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41034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9956-8021-2D55-DF40-1EDFB249A6D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13D5FF-6154-4940-C0DF-ED12CE838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1878-F973-3DF5-EB58-EAAC0E17D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DA5FE69-45AF-94D7-0AD8-B48DBC8085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B610D-CB42-4BB8-26C4-8CDD2324DF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40103CD-3365-5214-CBF7-9FDA7CEF136B}"/>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8" name="Footer Placeholder 7">
            <a:extLst>
              <a:ext uri="{FF2B5EF4-FFF2-40B4-BE49-F238E27FC236}">
                <a16:creationId xmlns:a16="http://schemas.microsoft.com/office/drawing/2014/main" id="{A813D81B-9E4B-0355-16B5-1C00848B4D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2538E62-0293-681A-9DFB-C60528FAD064}"/>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732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E2CD-E204-4913-A6D2-EA2429AC08F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418B10-209E-8204-1AAF-994EE8C93C21}"/>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4" name="Footer Placeholder 3">
            <a:extLst>
              <a:ext uri="{FF2B5EF4-FFF2-40B4-BE49-F238E27FC236}">
                <a16:creationId xmlns:a16="http://schemas.microsoft.com/office/drawing/2014/main" id="{8A6D1B8E-1804-8AEE-9799-924AF7DBFC6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B43067C-6020-B05C-D94C-0C9D2B9A8037}"/>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7415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5DC2AA-9F51-1CB0-B19A-FD239E72319D}"/>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3" name="Footer Placeholder 2">
            <a:extLst>
              <a:ext uri="{FF2B5EF4-FFF2-40B4-BE49-F238E27FC236}">
                <a16:creationId xmlns:a16="http://schemas.microsoft.com/office/drawing/2014/main" id="{EC7BBD60-94A6-9045-E2A2-1043DDD0AD9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6F1F6C7-82EF-3246-16DF-9B512284609A}"/>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180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759C-CEB8-C820-4914-E863465F6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E35F002-EF47-8787-5A0E-2550D3331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E5499AB-1BD2-F249-F5CD-BF2712F9E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AF179-0D10-6253-CCE3-FD0B630EB241}"/>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6" name="Footer Placeholder 5">
            <a:extLst>
              <a:ext uri="{FF2B5EF4-FFF2-40B4-BE49-F238E27FC236}">
                <a16:creationId xmlns:a16="http://schemas.microsoft.com/office/drawing/2014/main" id="{A7BBFB3F-B9A1-2649-BB47-81953740BAA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7366C61-CA4B-A8B7-52B2-52A5E6FDB59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3765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732F9-BDAC-BD01-37B2-31F657F78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741722FB-34ED-F01C-0F74-BF07EA683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CDB569D-6612-4D7D-38A9-86B3D17BA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96426F-9053-2F0E-BC46-39F6BE1E4815}"/>
              </a:ext>
            </a:extLst>
          </p:cNvPr>
          <p:cNvSpPr>
            <a:spLocks noGrp="1"/>
          </p:cNvSpPr>
          <p:nvPr>
            <p:ph type="dt" sz="half" idx="10"/>
          </p:nvPr>
        </p:nvSpPr>
        <p:spPr/>
        <p:txBody>
          <a:bodyPr/>
          <a:lstStyle/>
          <a:p>
            <a:fld id="{89EAB04D-218E-4515-90E8-69DA1A6E0DB5}" type="datetimeFigureOut">
              <a:rPr lang="en-NZ" smtClean="0"/>
              <a:t>4/04/25</a:t>
            </a:fld>
            <a:endParaRPr lang="en-NZ"/>
          </a:p>
        </p:txBody>
      </p:sp>
      <p:sp>
        <p:nvSpPr>
          <p:cNvPr id="6" name="Footer Placeholder 5">
            <a:extLst>
              <a:ext uri="{FF2B5EF4-FFF2-40B4-BE49-F238E27FC236}">
                <a16:creationId xmlns:a16="http://schemas.microsoft.com/office/drawing/2014/main" id="{396B356D-189E-B857-7554-614DA2B3825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6F759B3-0A91-A2B3-5370-84FFBB0BC17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05172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4/04/25</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a:t>
            </a:fld>
            <a:endParaRPr lang="fr-FR"/>
          </a:p>
        </p:txBody>
      </p:sp>
      <p:pic>
        <p:nvPicPr>
          <p:cNvPr id="9" name="Picture 8"/>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0071545" y="216363"/>
            <a:ext cx="1999700" cy="951923"/>
          </a:xfrm>
          <a:prstGeom prst="rect">
            <a:avLst/>
          </a:prstGeom>
        </p:spPr>
      </p:pic>
      <p:sp>
        <p:nvSpPr>
          <p:cNvPr id="10" name="Rectangle"/>
          <p:cNvSpPr/>
          <p:nvPr userDrawn="1"/>
        </p:nvSpPr>
        <p:spPr>
          <a:xfrm rot="5400000">
            <a:off x="1721007" y="3812569"/>
            <a:ext cx="1639615"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sp>
        <p:nvSpPr>
          <p:cNvPr id="11" name="Rectangle 10"/>
          <p:cNvSpPr/>
          <p:nvPr userDrawn="1"/>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2" name="Rectangle">
            <a:extLst>
              <a:ext uri="{FF2B5EF4-FFF2-40B4-BE49-F238E27FC236}">
                <a16:creationId xmlns:a16="http://schemas.microsoft.com/office/drawing/2014/main" id="{21257D7F-3656-47C9-B5F0-D20A647BD6E3}"/>
              </a:ext>
            </a:extLst>
          </p:cNvPr>
          <p:cNvSpPr/>
          <p:nvPr userDrawn="1"/>
        </p:nvSpPr>
        <p:spPr>
          <a:xfrm rot="5400000">
            <a:off x="4884290" y="3379882"/>
            <a:ext cx="2423423" cy="98239"/>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pic>
        <p:nvPicPr>
          <p:cNvPr id="2" name="Picture 1">
            <a:extLst>
              <a:ext uri="{FF2B5EF4-FFF2-40B4-BE49-F238E27FC236}">
                <a16:creationId xmlns:a16="http://schemas.microsoft.com/office/drawing/2014/main" id="{DF983F3D-55AB-9F63-24E2-89F0ECD44AB5}"/>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32587206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0" r:id="rId4"/>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sv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E36272F-772F-2713-5943-B56F7580B176}"/>
              </a:ext>
            </a:extLst>
          </p:cNvPr>
          <p:cNvSpPr/>
          <p:nvPr/>
        </p:nvSpPr>
        <p:spPr>
          <a:xfrm>
            <a:off x="-22533" y="0"/>
            <a:ext cx="12214533" cy="6858000"/>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latin typeface="Arial" panose="020B0604020202020204" pitchFamily="34" charset="0"/>
              <a:cs typeface="Arial" panose="020B0604020202020204" pitchFamily="34" charset="0"/>
            </a:endParaRPr>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4" name="TextBox 3">
            <a:extLst>
              <a:ext uri="{FF2B5EF4-FFF2-40B4-BE49-F238E27FC236}">
                <a16:creationId xmlns:a16="http://schemas.microsoft.com/office/drawing/2014/main" id="{3C4A8378-8E45-7F3D-0772-0F447E8BC9E5}"/>
              </a:ext>
            </a:extLst>
          </p:cNvPr>
          <p:cNvSpPr txBox="1"/>
          <p:nvPr/>
        </p:nvSpPr>
        <p:spPr>
          <a:xfrm>
            <a:off x="-65568" y="1064380"/>
            <a:ext cx="12257568"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6" name="TextBox 5">
            <a:extLst>
              <a:ext uri="{FF2B5EF4-FFF2-40B4-BE49-F238E27FC236}">
                <a16:creationId xmlns:a16="http://schemas.microsoft.com/office/drawing/2014/main" id="{875A9050-0E1A-A0EE-134E-314FC47EB396}"/>
              </a:ext>
            </a:extLst>
          </p:cNvPr>
          <p:cNvSpPr txBox="1"/>
          <p:nvPr/>
        </p:nvSpPr>
        <p:spPr>
          <a:xfrm>
            <a:off x="3245139" y="4443431"/>
            <a:ext cx="6004997" cy="1200329"/>
          </a:xfrm>
          <a:prstGeom prst="rect">
            <a:avLst/>
          </a:prstGeom>
          <a:noFill/>
        </p:spPr>
        <p:txBody>
          <a:bodyPr wrap="square">
            <a:spAutoFit/>
          </a:bodyPr>
          <a:lstStyle/>
          <a:p>
            <a:pPr algn="ctr"/>
            <a:r>
              <a:rPr kumimoji="0" lang="mi-NZ" sz="2400" b="0" i="0" u="none" strike="noStrike" kern="1200" cap="none" spc="0" normalizeH="0" baseline="0" noProof="0" dirty="0" err="1">
                <a:ln>
                  <a:noFill/>
                </a:ln>
                <a:solidFill>
                  <a:srgbClr val="FFFF00"/>
                </a:solidFill>
                <a:effectLst/>
                <a:uLnTx/>
                <a:uFillTx/>
                <a:latin typeface="Arial" panose="020B0604020202020204" pitchFamily="34" charset="0"/>
                <a:cs typeface="Arial" panose="020B0604020202020204" pitchFamily="34" charset="0"/>
              </a:rPr>
              <a:t>Task</a:t>
            </a:r>
            <a:r>
              <a:rPr kumimoji="0" lang="mi-NZ" sz="2400" b="0" i="0" u="none" strike="noStrike" kern="1200" cap="none" spc="0" normalizeH="0" baseline="0" noProof="0" dirty="0">
                <a:ln>
                  <a:noFill/>
                </a:ln>
                <a:solidFill>
                  <a:srgbClr val="FFFF00"/>
                </a:solidFill>
                <a:effectLst/>
                <a:uLnTx/>
                <a:uFillTx/>
                <a:latin typeface="Arial" panose="020B0604020202020204" pitchFamily="34" charset="0"/>
                <a:cs typeface="Arial" panose="020B0604020202020204" pitchFamily="34" charset="0"/>
              </a:rPr>
              <a:t> Team </a:t>
            </a:r>
            <a:r>
              <a:rPr lang="mi-NZ" sz="2400" dirty="0">
                <a:solidFill>
                  <a:srgbClr val="FFFF00"/>
                </a:solidFill>
                <a:latin typeface="Arial" panose="020B0604020202020204" pitchFamily="34" charset="0"/>
                <a:cs typeface="Arial" panose="020B0604020202020204" pitchFamily="34" charset="0"/>
              </a:rPr>
              <a:t>Tsunami Ready Co-Chairs:</a:t>
            </a:r>
          </a:p>
          <a:p>
            <a:pPr algn="ctr"/>
            <a:r>
              <a:rPr lang="mi-NZ" sz="2400" dirty="0">
                <a:solidFill>
                  <a:srgbClr val="FFFF00"/>
                </a:solidFill>
                <a:latin typeface="Arial" panose="020B0604020202020204" pitchFamily="34" charset="0"/>
                <a:cs typeface="Arial" panose="020B0604020202020204" pitchFamily="34" charset="0"/>
              </a:rPr>
              <a:t>Laura Kong, ITIC</a:t>
            </a:r>
            <a:endParaRPr kumimoji="0" lang="mi-NZ" sz="2400" b="0" i="0" u="none" strike="noStrike" kern="1200" cap="none" spc="0" normalizeH="0" baseline="0" noProof="0" dirty="0">
              <a:ln>
                <a:noFill/>
              </a:ln>
              <a:solidFill>
                <a:srgbClr val="FFFF00"/>
              </a:solidFill>
              <a:effectLst/>
              <a:uLnTx/>
              <a:uFillTx/>
              <a:latin typeface="Arial" panose="020B0604020202020204" pitchFamily="34" charset="0"/>
              <a:cs typeface="Arial" panose="020B0604020202020204" pitchFamily="34" charset="0"/>
            </a:endParaRPr>
          </a:p>
          <a:p>
            <a:pPr algn="ctr"/>
            <a:r>
              <a:rPr kumimoji="0" lang="mi-NZ" sz="2400" b="0" i="0" u="none" strike="noStrike" kern="1200" cap="none" spc="0" normalizeH="0" baseline="0" noProof="0" dirty="0">
                <a:ln>
                  <a:noFill/>
                </a:ln>
                <a:solidFill>
                  <a:srgbClr val="FFFF00"/>
                </a:solidFill>
                <a:effectLst/>
                <a:uLnTx/>
                <a:uFillTx/>
                <a:latin typeface="Arial" panose="020B0604020202020204" pitchFamily="34" charset="0"/>
                <a:cs typeface="Arial" panose="020B0604020202020204" pitchFamily="34" charset="0"/>
              </a:rPr>
              <a:t>Ashleigh Fromont, NZ NEMA</a:t>
            </a:r>
          </a:p>
        </p:txBody>
      </p:sp>
      <p:sp>
        <p:nvSpPr>
          <p:cNvPr id="3" name="TextBox 2">
            <a:extLst>
              <a:ext uri="{FF2B5EF4-FFF2-40B4-BE49-F238E27FC236}">
                <a16:creationId xmlns:a16="http://schemas.microsoft.com/office/drawing/2014/main" id="{121BF8CC-FFAA-1A9A-202E-91936000F907}"/>
              </a:ext>
            </a:extLst>
          </p:cNvPr>
          <p:cNvSpPr txBox="1"/>
          <p:nvPr/>
        </p:nvSpPr>
        <p:spPr>
          <a:xfrm>
            <a:off x="2266868" y="2374960"/>
            <a:ext cx="7961538" cy="2308324"/>
          </a:xfrm>
          <a:prstGeom prst="rect">
            <a:avLst/>
          </a:prstGeom>
          <a:noFill/>
        </p:spPr>
        <p:txBody>
          <a:bodyPr wrap="none" rtlCol="0">
            <a:spAutoFit/>
          </a:bodyPr>
          <a:lstStyle/>
          <a:p>
            <a:pPr algn="ctr"/>
            <a:r>
              <a:rPr lang="mi-NZ" sz="4800" b="1" dirty="0" err="1">
                <a:solidFill>
                  <a:schemeClr val="bg1"/>
                </a:solidFill>
                <a:latin typeface="Arial" panose="020B0604020202020204" pitchFamily="34" charset="0"/>
                <a:cs typeface="Arial" panose="020B0604020202020204" pitchFamily="34" charset="0"/>
              </a:rPr>
              <a:t>Task</a:t>
            </a:r>
            <a:r>
              <a:rPr lang="mi-NZ" sz="4800" b="1" dirty="0">
                <a:solidFill>
                  <a:schemeClr val="bg1"/>
                </a:solidFill>
                <a:latin typeface="Arial" panose="020B0604020202020204" pitchFamily="34" charset="0"/>
                <a:cs typeface="Arial" panose="020B0604020202020204" pitchFamily="34" charset="0"/>
              </a:rPr>
              <a:t> Team Tsunami </a:t>
            </a:r>
            <a:r>
              <a:rPr lang="mi-NZ" sz="4800" b="1" dirty="0" err="1">
                <a:solidFill>
                  <a:schemeClr val="bg1"/>
                </a:solidFill>
                <a:latin typeface="Arial" panose="020B0604020202020204" pitchFamily="34" charset="0"/>
                <a:cs typeface="Arial" panose="020B0604020202020204" pitchFamily="34" charset="0"/>
              </a:rPr>
              <a:t>Ready</a:t>
            </a:r>
            <a:endParaRPr lang="mi-NZ" sz="4800" b="1" dirty="0">
              <a:solidFill>
                <a:schemeClr val="bg1"/>
              </a:solidFill>
              <a:latin typeface="Arial" panose="020B0604020202020204" pitchFamily="34" charset="0"/>
              <a:cs typeface="Arial" panose="020B0604020202020204" pitchFamily="34" charset="0"/>
            </a:endParaRPr>
          </a:p>
          <a:p>
            <a:pPr algn="ctr"/>
            <a:r>
              <a:rPr lang="mi-NZ" sz="4800" b="1" dirty="0">
                <a:solidFill>
                  <a:schemeClr val="bg1"/>
                </a:solidFill>
                <a:latin typeface="Arial" panose="020B0604020202020204" pitchFamily="34" charset="0"/>
                <a:cs typeface="Arial" panose="020B0604020202020204" pitchFamily="34" charset="0"/>
              </a:rPr>
              <a:t>Report to ICG/PTWS-XXXI</a:t>
            </a:r>
          </a:p>
          <a:p>
            <a:pPr algn="ctr"/>
            <a:endParaRPr lang="en-NZ" sz="4800" b="1"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FB076231-2C3C-546E-1806-C769E91A8A1F}"/>
              </a:ext>
            </a:extLst>
          </p:cNvPr>
          <p:cNvSpPr txBox="1"/>
          <p:nvPr/>
        </p:nvSpPr>
        <p:spPr>
          <a:xfrm>
            <a:off x="-65568" y="1008291"/>
            <a:ext cx="12257568" cy="156966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2800" b="0" i="0" u="none" strike="noStrike" kern="1200" cap="none" spc="0" normalizeH="0" baseline="0" noProof="0" dirty="0">
                <a:ln>
                  <a:noFill/>
                </a:ln>
                <a:solidFill>
                  <a:srgbClr val="FFFF00"/>
                </a:solidFill>
                <a:effectLst/>
                <a:uLnTx/>
                <a:uFillTx/>
                <a:latin typeface="Arial" panose="020B0604020202020204" pitchFamily="34" charset="0"/>
                <a:cs typeface="Arial" panose="020B0604020202020204" pitchFamily="34" charset="0"/>
              </a:rPr>
              <a:t>PTWS WORKING GROUP 3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2800" b="0" i="0" u="none" strike="noStrike" kern="1200" cap="none" spc="0" normalizeH="0" baseline="0" noProof="0" dirty="0">
                <a:ln>
                  <a:noFill/>
                </a:ln>
                <a:solidFill>
                  <a:srgbClr val="FFFF00"/>
                </a:solidFill>
                <a:effectLst/>
                <a:uLnTx/>
                <a:uFillTx/>
                <a:latin typeface="Arial" panose="020B0604020202020204" pitchFamily="34" charset="0"/>
                <a:cs typeface="Arial" panose="020B0604020202020204" pitchFamily="34" charset="0"/>
              </a:rPr>
              <a:t>ON DISASTER RISK MANAGEMENT AND PREPAREDNESS (WG 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2800" b="0" i="0" u="none" strike="noStrike" kern="1200" cap="none" spc="0" normalizeH="0" baseline="0" noProof="0" dirty="0">
                <a:ln>
                  <a:noFill/>
                </a:ln>
                <a:solidFill>
                  <a:srgbClr val="FFFF00"/>
                </a:solidFill>
                <a:effectLst/>
                <a:uLnTx/>
                <a:uFillTx/>
                <a:latin typeface="Arial" panose="020B0604020202020204" pitchFamily="34" charset="0"/>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100" b="0" i="0" u="none" strike="noStrike" kern="1200" cap="none" spc="0" normalizeH="0" baseline="0" noProof="0" dirty="0">
              <a:ln>
                <a:noFill/>
              </a:ln>
              <a:solidFill>
                <a:srgbClr val="FFFF00"/>
              </a:solidFill>
              <a:effectLst/>
              <a:uLnTx/>
              <a:uFillTx/>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55D51F4A-BD65-99BF-725D-2D23115CF25E}"/>
              </a:ext>
            </a:extLst>
          </p:cNvPr>
          <p:cNvSpPr txBox="1"/>
          <p:nvPr/>
        </p:nvSpPr>
        <p:spPr>
          <a:xfrm>
            <a:off x="6868873" y="128098"/>
            <a:ext cx="6165272" cy="307777"/>
          </a:xfrm>
          <a:prstGeom prst="rect">
            <a:avLst/>
          </a:prstGeom>
          <a:noFill/>
        </p:spPr>
        <p:txBody>
          <a:bodyPr wrap="square">
            <a:spAutoFit/>
          </a:bodyPr>
          <a:lstStyle/>
          <a:p>
            <a:pPr marL="0" marR="0" lvl="0" indent="0" algn="ctr" rtl="0">
              <a:spcBef>
                <a:spcPts val="0"/>
              </a:spcBef>
              <a:spcAft>
                <a:spcPts val="0"/>
              </a:spcAft>
              <a:buNone/>
            </a:pPr>
            <a:r>
              <a:rPr lang="en-US" sz="1400" i="0" u="none" strike="noStrike" cap="none" dirty="0">
                <a:solidFill>
                  <a:schemeClr val="lt1"/>
                </a:solidFill>
                <a:latin typeface="Arial"/>
                <a:ea typeface="Arial"/>
                <a:cs typeface="Arial"/>
                <a:sym typeface="Arial"/>
              </a:rPr>
              <a:t>ICG/PTWS-XXXI, 7-11 April 2025, Beijing, China</a:t>
            </a:r>
          </a:p>
        </p:txBody>
      </p:sp>
    </p:spTree>
    <p:extLst>
      <p:ext uri="{BB962C8B-B14F-4D97-AF65-F5344CB8AC3E}">
        <p14:creationId xmlns:p14="http://schemas.microsoft.com/office/powerpoint/2010/main" val="3455151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46F06C4-5618-C228-FA95-46D78AF02F4C}"/>
              </a:ext>
            </a:extLst>
          </p:cNvPr>
          <p:cNvSpPr/>
          <p:nvPr/>
        </p:nvSpPr>
        <p:spPr>
          <a:xfrm>
            <a:off x="580549" y="1332430"/>
            <a:ext cx="11235767" cy="391132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543021" y="4564156"/>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580549" y="496938"/>
            <a:ext cx="11947451" cy="646331"/>
          </a:xfrm>
          <a:prstGeom prst="rect">
            <a:avLst/>
          </a:prstGeom>
          <a:noFill/>
        </p:spPr>
        <p:txBody>
          <a:bodyPr wrap="square" rtlCol="0">
            <a:spAutoFit/>
          </a:bodyPr>
          <a:lstStyle/>
          <a:p>
            <a:r>
              <a:rPr lang="en-NZ" sz="3600" dirty="0">
                <a:solidFill>
                  <a:srgbClr val="C00000"/>
                </a:solidFill>
                <a:latin typeface="Aptos ExtraBold" panose="020B0004020202020204" pitchFamily="34" charset="0"/>
              </a:rPr>
              <a:t>TT TR proposal for Tsunami Ready Equivalency</a:t>
            </a: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a:extLst>
              <a:ext uri="{FF2B5EF4-FFF2-40B4-BE49-F238E27FC236}">
                <a16:creationId xmlns:a16="http://schemas.microsoft.com/office/drawing/2014/main" id="{9E2E52F1-9531-76F2-3EE8-734135AC3971}"/>
              </a:ext>
            </a:extLst>
          </p:cNvPr>
          <p:cNvSpPr txBox="1"/>
          <p:nvPr/>
        </p:nvSpPr>
        <p:spPr>
          <a:xfrm>
            <a:off x="837054" y="1621168"/>
            <a:ext cx="10722755" cy="391132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500"/>
              </a:spcBef>
              <a:spcAft>
                <a:spcPts val="600"/>
              </a:spcAft>
              <a:buClrTx/>
              <a:buSzTx/>
              <a:buFont typeface="Arial" panose="020B0604020202020204" pitchFamily="34" charset="0"/>
              <a:buChar char="•"/>
              <a:tabLst/>
              <a:defRPr/>
            </a:pPr>
            <a:r>
              <a:rPr kumimoji="0" lang="en-NZ" sz="2800" b="1" i="0" u="none" strike="noStrike" kern="1200" cap="none" spc="0" normalizeH="0" baseline="0" noProof="0" dirty="0">
                <a:ln>
                  <a:noFill/>
                </a:ln>
                <a:solidFill>
                  <a:prstClr val="black"/>
                </a:solidFill>
                <a:effectLst/>
                <a:uLnTx/>
                <a:uFillTx/>
                <a:latin typeface="Aptos" panose="020B0004020202020204" pitchFamily="34" charset="0"/>
              </a:rPr>
              <a:t>Noted &amp; Endorsed the proposed </a:t>
            </a:r>
            <a:r>
              <a:rPr kumimoji="0" lang="en-NZ" sz="2800" b="1" i="0" u="none" strike="noStrike" kern="1200" cap="none" spc="0" normalizeH="0" baseline="0" noProof="0" dirty="0">
                <a:ln>
                  <a:noFill/>
                </a:ln>
                <a:solidFill>
                  <a:srgbClr val="0961A9"/>
                </a:solidFill>
                <a:effectLst/>
                <a:uLnTx/>
                <a:uFillTx/>
                <a:latin typeface="Aptos" panose="020B0004020202020204" pitchFamily="34" charset="0"/>
              </a:rPr>
              <a:t>Tsunami Ready Equivalency Approach </a:t>
            </a:r>
            <a:r>
              <a:rPr kumimoji="0" lang="en-NZ" sz="2800" b="1" i="0" u="none" strike="noStrike" kern="1200" cap="none" spc="0" normalizeH="0" baseline="0" noProof="0" dirty="0">
                <a:ln>
                  <a:noFill/>
                </a:ln>
                <a:solidFill>
                  <a:prstClr val="black"/>
                </a:solidFill>
                <a:effectLst/>
                <a:uLnTx/>
                <a:uFillTx/>
                <a:latin typeface="Aptos" panose="020B0004020202020204" pitchFamily="34" charset="0"/>
              </a:rPr>
              <a:t>that seeks to enable reporting of tsunami preparedness </a:t>
            </a:r>
            <a:r>
              <a:rPr kumimoji="0" lang="en-NZ" sz="2800" b="1" i="0" u="none" strike="noStrike" kern="1200" cap="none" spc="0" normalizeH="0" baseline="0" noProof="0" dirty="0">
                <a:ln>
                  <a:noFill/>
                </a:ln>
                <a:solidFill>
                  <a:srgbClr val="0961A9"/>
                </a:solidFill>
                <a:effectLst/>
                <a:uLnTx/>
                <a:uFillTx/>
                <a:latin typeface="Aptos" panose="020B0004020202020204" pitchFamily="34" charset="0"/>
              </a:rPr>
              <a:t>in a manner compatible </a:t>
            </a:r>
            <a:r>
              <a:rPr kumimoji="0" lang="en-NZ" sz="2800" b="1" i="0" u="none" strike="noStrike" kern="1200" cap="none" spc="0" normalizeH="0" baseline="0" noProof="0" dirty="0">
                <a:ln>
                  <a:noFill/>
                </a:ln>
                <a:solidFill>
                  <a:prstClr val="black"/>
                </a:solidFill>
                <a:effectLst/>
                <a:uLnTx/>
                <a:uFillTx/>
                <a:latin typeface="Aptos" panose="020B0004020202020204" pitchFamily="34" charset="0"/>
              </a:rPr>
              <a:t>with the UNESCO/IOC Tsunami Ready Recognition Programme</a:t>
            </a:r>
          </a:p>
          <a:p>
            <a:pPr marL="285750" marR="0" lvl="0" indent="-285750" algn="l" defTabSz="914400" rtl="0" eaLnBrk="1" fontAlgn="auto" latinLnBrk="0" hangingPunct="1">
              <a:lnSpc>
                <a:spcPct val="100000"/>
              </a:lnSpc>
              <a:spcBef>
                <a:spcPts val="1700"/>
              </a:spcBef>
              <a:spcAft>
                <a:spcPts val="600"/>
              </a:spcAft>
              <a:buClrTx/>
              <a:buSzTx/>
              <a:buFont typeface="Arial" panose="020B0604020202020204" pitchFamily="34" charset="0"/>
              <a:buChar char="•"/>
              <a:tabLst/>
              <a:defRPr/>
            </a:pPr>
            <a:r>
              <a:rPr kumimoji="0" lang="en-NZ" sz="2800" b="1" i="0" u="none" strike="noStrike" kern="1200" cap="none" spc="0" normalizeH="0" baseline="0" noProof="0" dirty="0">
                <a:ln>
                  <a:noFill/>
                </a:ln>
                <a:solidFill>
                  <a:prstClr val="black"/>
                </a:solidFill>
                <a:effectLst/>
                <a:uLnTx/>
                <a:uFillTx/>
                <a:latin typeface="Aptos" panose="020B0004020202020204" pitchFamily="34" charset="0"/>
              </a:rPr>
              <a:t>Recommends the </a:t>
            </a:r>
            <a:r>
              <a:rPr kumimoji="0" lang="en-NZ" sz="2800" b="1" i="0" u="none" strike="noStrike" kern="1200" cap="none" spc="0" normalizeH="0" baseline="0" noProof="0" dirty="0">
                <a:ln>
                  <a:noFill/>
                </a:ln>
                <a:solidFill>
                  <a:srgbClr val="0961A9"/>
                </a:solidFill>
                <a:effectLst/>
                <a:uLnTx/>
                <a:uFillTx/>
                <a:latin typeface="Aptos" panose="020B0004020202020204" pitchFamily="34" charset="0"/>
              </a:rPr>
              <a:t>TT TR to develop formal guidance for the application of this approach,</a:t>
            </a:r>
            <a:r>
              <a:rPr kumimoji="0" lang="en-NZ" sz="2800" b="1" i="0" u="none" strike="noStrike" kern="1200" cap="none" spc="0" normalizeH="0" baseline="0" noProof="0" dirty="0">
                <a:ln>
                  <a:noFill/>
                </a:ln>
                <a:solidFill>
                  <a:prstClr val="black"/>
                </a:solidFill>
                <a:effectLst/>
                <a:uLnTx/>
                <a:uFillTx/>
                <a:latin typeface="Aptos" panose="020B0004020202020204" pitchFamily="34" charset="0"/>
              </a:rPr>
              <a:t> in consultation with the Regional Working Groups.  </a:t>
            </a:r>
          </a:p>
          <a:p>
            <a:pPr rtl="0">
              <a:spcBef>
                <a:spcPts val="0"/>
              </a:spcBef>
              <a:spcAft>
                <a:spcPts val="0"/>
              </a:spcAft>
            </a:pPr>
            <a:r>
              <a:rPr lang="en-NZ" sz="2800" b="1" dirty="0">
                <a:solidFill>
                  <a:srgbClr val="0961A9"/>
                </a:solidFill>
                <a:latin typeface="Aptos" panose="020B0004020202020204" pitchFamily="34" charset="0"/>
              </a:rPr>
              <a:t>		</a:t>
            </a:r>
          </a:p>
        </p:txBody>
      </p:sp>
      <p:sp>
        <p:nvSpPr>
          <p:cNvPr id="2" name="TextBox 1">
            <a:extLst>
              <a:ext uri="{FF2B5EF4-FFF2-40B4-BE49-F238E27FC236}">
                <a16:creationId xmlns:a16="http://schemas.microsoft.com/office/drawing/2014/main" id="{912EC1A0-A5D1-112E-87AC-0B64B23F0866}"/>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
        <p:nvSpPr>
          <p:cNvPr id="8" name="TextBox 7">
            <a:extLst>
              <a:ext uri="{FF2B5EF4-FFF2-40B4-BE49-F238E27FC236}">
                <a16:creationId xmlns:a16="http://schemas.microsoft.com/office/drawing/2014/main" id="{D9347875-E4AE-44EA-0999-31E6CB7E954F}"/>
              </a:ext>
            </a:extLst>
          </p:cNvPr>
          <p:cNvSpPr txBox="1"/>
          <p:nvPr/>
        </p:nvSpPr>
        <p:spPr>
          <a:xfrm>
            <a:off x="6591397" y="5551654"/>
            <a:ext cx="5469467" cy="400110"/>
          </a:xfrm>
          <a:prstGeom prst="rect">
            <a:avLst/>
          </a:prstGeom>
          <a:noFill/>
        </p:spPr>
        <p:txBody>
          <a:bodyPr wrap="square">
            <a:spAutoFit/>
          </a:bodyPr>
          <a:lstStyle/>
          <a:p>
            <a:r>
              <a:rPr lang="en-NZ" sz="2000" dirty="0">
                <a:solidFill>
                  <a:srgbClr val="C00000"/>
                </a:solidFill>
                <a:latin typeface="Aptos ExtraBold" panose="020B0004020202020204" pitchFamily="34" charset="0"/>
              </a:rPr>
              <a:t>… to be presented by Ashleigh </a:t>
            </a:r>
            <a:r>
              <a:rPr lang="en-NZ" sz="2000" dirty="0" err="1">
                <a:solidFill>
                  <a:srgbClr val="C00000"/>
                </a:solidFill>
                <a:latin typeface="Aptos ExtraBold" panose="020B0004020202020204" pitchFamily="34" charset="0"/>
              </a:rPr>
              <a:t>Fromont</a:t>
            </a:r>
            <a:r>
              <a:rPr lang="en-NZ" sz="2000" dirty="0">
                <a:solidFill>
                  <a:srgbClr val="C00000"/>
                </a:solidFill>
                <a:latin typeface="Aptos ExtraBold" panose="020B0004020202020204" pitchFamily="34" charset="0"/>
              </a:rPr>
              <a:t>, NZ</a:t>
            </a:r>
            <a:endParaRPr lang="en-US" sz="2000" dirty="0"/>
          </a:p>
        </p:txBody>
      </p:sp>
    </p:spTree>
    <p:extLst>
      <p:ext uri="{BB962C8B-B14F-4D97-AF65-F5344CB8AC3E}">
        <p14:creationId xmlns:p14="http://schemas.microsoft.com/office/powerpoint/2010/main" val="4099620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8" name="Rectangle 7">
            <a:extLst>
              <a:ext uri="{FF2B5EF4-FFF2-40B4-BE49-F238E27FC236}">
                <a16:creationId xmlns:a16="http://schemas.microsoft.com/office/drawing/2014/main" id="{9490FA7C-38BA-B06C-5E08-E4BFF3BFBEF7}"/>
              </a:ext>
            </a:extLst>
          </p:cNvPr>
          <p:cNvSpPr/>
          <p:nvPr/>
        </p:nvSpPr>
        <p:spPr>
          <a:xfrm>
            <a:off x="336752" y="5965433"/>
            <a:ext cx="11274001" cy="8464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FB3F340-DCC7-EF1E-2A44-02BD45B3D4B5}"/>
              </a:ext>
            </a:extLst>
          </p:cNvPr>
          <p:cNvSpPr/>
          <p:nvPr/>
        </p:nvSpPr>
        <p:spPr>
          <a:xfrm>
            <a:off x="375684" y="3902717"/>
            <a:ext cx="11235767" cy="200898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B25FDAAE-669D-82A9-2772-62730F3F5B7D}"/>
              </a:ext>
            </a:extLst>
          </p:cNvPr>
          <p:cNvSpPr/>
          <p:nvPr/>
        </p:nvSpPr>
        <p:spPr>
          <a:xfrm>
            <a:off x="375684" y="946299"/>
            <a:ext cx="11235767" cy="290268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640913"/>
            <a:ext cx="11064949" cy="61709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ICG/PTWS-XXX in September 2023 </a:t>
            </a:r>
            <a:r>
              <a:rPr kumimoji="0" lang="en-NZ" sz="2000" b="1" i="0" u="none" strike="noStrike" kern="1200" cap="none" spc="0" normalizeH="0" baseline="0" noProof="0" dirty="0">
                <a:ln>
                  <a:noFill/>
                </a:ln>
                <a:solidFill>
                  <a:srgbClr val="C00000"/>
                </a:solidFill>
                <a:effectLst/>
                <a:uLnTx/>
                <a:uFillTx/>
                <a:latin typeface="Aptos" panose="020B0004020202020204" pitchFamily="34" charset="0"/>
              </a:rPr>
              <a:t>established the WG3 Task Team: Tsunami Ready                            </a:t>
            </a:r>
            <a:r>
              <a:rPr kumimoji="0" lang="en-NZ" sz="2000" b="1" i="0" u="none" strike="noStrike" kern="1200" cap="none" spc="0" normalizeH="0" baseline="0" noProof="0" dirty="0">
                <a:ln>
                  <a:noFill/>
                </a:ln>
                <a:solidFill>
                  <a:srgbClr val="0070C0"/>
                </a:solidFill>
                <a:effectLst/>
                <a:uLnTx/>
                <a:uFillTx/>
                <a:latin typeface="Aptos" panose="020B0004020202020204" pitchFamily="34" charset="0"/>
              </a:rPr>
              <a:t>to facilitate and coordinate efforts relating to the Tsunami Ready Recognition Programme </a:t>
            </a: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and within the ICG/PTWS, in support of the UN Ocean Decade Goals (ICG/PTWS-XXX.1)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000" b="1"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Also, through ICG/PTWS-XXX.5, the ICG:</a:t>
            </a:r>
            <a:endParaRPr kumimoji="0" lang="en-NZ" sz="1000" b="1" i="0" u="none" strike="noStrike" kern="1200" cap="none" spc="0" normalizeH="0" baseline="0" noProof="0" dirty="0">
              <a:ln>
                <a:noFill/>
              </a:ln>
              <a:solidFill>
                <a:prstClr val="black"/>
              </a:solidFill>
              <a:effectLst/>
              <a:uLnTx/>
              <a:uFillTx/>
              <a:latin typeface="Aptos" panose="020B0004020202020204" pitchFamily="34" charset="0"/>
            </a:endParaRPr>
          </a:p>
          <a:p>
            <a:pPr marL="285750" marR="0" lvl="0" indent="-285750" algn="l" defTabSz="914400" rtl="0" eaLnBrk="1" fontAlgn="auto" latinLnBrk="0" hangingPunct="1">
              <a:lnSpc>
                <a:spcPct val="100000"/>
              </a:lnSpc>
              <a:spcBef>
                <a:spcPts val="500"/>
              </a:spcBef>
              <a:spcAft>
                <a:spcPts val="600"/>
              </a:spcAft>
              <a:buClrTx/>
              <a:buSzTx/>
              <a:buFont typeface="Arial" panose="020B0604020202020204" pitchFamily="34" charset="0"/>
              <a:buChar char="•"/>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Encouraged </a:t>
            </a:r>
            <a:r>
              <a:rPr kumimoji="0" lang="en-NZ" sz="2000" b="1" i="0" u="none" strike="noStrike" kern="1200" cap="none" spc="0" normalizeH="0" baseline="0" noProof="0" dirty="0">
                <a:ln>
                  <a:noFill/>
                </a:ln>
                <a:solidFill>
                  <a:srgbClr val="0961A9"/>
                </a:solidFill>
                <a:effectLst/>
                <a:uLnTx/>
                <a:uFillTx/>
                <a:latin typeface="Aptos" panose="020B0004020202020204" pitchFamily="34" charset="0"/>
              </a:rPr>
              <a:t>member states to continue to share outcomes and progression </a:t>
            </a: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towards “100% Tsunami Ready Goal” with WG3, </a:t>
            </a:r>
            <a:r>
              <a:rPr kumimoji="0" lang="en-NZ" sz="2000" b="1" i="0" u="none" strike="noStrike" kern="1200" cap="none" spc="0" normalizeH="0" baseline="0" noProof="0" dirty="0">
                <a:ln>
                  <a:noFill/>
                </a:ln>
                <a:solidFill>
                  <a:srgbClr val="0961A9"/>
                </a:solidFill>
                <a:effectLst/>
                <a:uLnTx/>
                <a:uFillTx/>
                <a:latin typeface="Aptos" panose="020B0004020202020204" pitchFamily="34" charset="0"/>
              </a:rPr>
              <a:t>including communities already considered compliant       </a:t>
            </a: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through national standards</a:t>
            </a:r>
          </a:p>
          <a:p>
            <a:pPr marL="285750" marR="0" lvl="0" indent="-285750" algn="l" defTabSz="914400" rtl="0" eaLnBrk="1" fontAlgn="auto" latinLnBrk="0" hangingPunct="1">
              <a:lnSpc>
                <a:spcPct val="100000"/>
              </a:lnSpc>
              <a:spcBef>
                <a:spcPts val="500"/>
              </a:spcBef>
              <a:spcAft>
                <a:spcPts val="600"/>
              </a:spcAft>
              <a:buClrTx/>
              <a:buSzTx/>
              <a:buFont typeface="Arial" panose="020B0604020202020204" pitchFamily="34" charset="0"/>
              <a:buChar char="•"/>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Mandated the </a:t>
            </a:r>
            <a:r>
              <a:rPr kumimoji="0" lang="en-NZ" sz="2000" b="1" i="0" u="none" strike="noStrike" kern="1200" cap="none" spc="0" normalizeH="0" baseline="0" noProof="0" dirty="0">
                <a:ln>
                  <a:noFill/>
                </a:ln>
                <a:solidFill>
                  <a:srgbClr val="0961A9"/>
                </a:solidFill>
                <a:effectLst/>
                <a:uLnTx/>
                <a:uFillTx/>
                <a:latin typeface="Aptos" panose="020B0004020202020204" pitchFamily="34" charset="0"/>
              </a:rPr>
              <a:t>ITIC to continue to facilitate implementation and data collection</a:t>
            </a: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 regarding                TR in the PTWS</a:t>
            </a:r>
          </a:p>
          <a:p>
            <a:pPr marL="285750" marR="0" lvl="0" indent="-285750" algn="l" defTabSz="914400" rtl="0" eaLnBrk="1" fontAlgn="auto" latinLnBrk="0" hangingPunct="1">
              <a:lnSpc>
                <a:spcPct val="100000"/>
              </a:lnSpc>
              <a:spcBef>
                <a:spcPts val="500"/>
              </a:spcBef>
              <a:spcAft>
                <a:spcPts val="600"/>
              </a:spcAft>
              <a:buClrTx/>
              <a:buSzTx/>
              <a:buFont typeface="Arial" panose="020B0604020202020204" pitchFamily="34" charset="0"/>
              <a:buChar char="•"/>
              <a:tabLst/>
              <a:defRPr/>
            </a:pPr>
            <a:endParaRPr kumimoji="0" lang="en-NZ" sz="100" b="1" i="0" u="none" strike="noStrike" kern="1200" cap="none" spc="0" normalizeH="0" baseline="0" noProof="0" dirty="0">
              <a:ln>
                <a:noFill/>
              </a:ln>
              <a:solidFill>
                <a:prstClr val="black"/>
              </a:solidFill>
              <a:effectLst/>
              <a:uLnTx/>
              <a:uFillTx/>
              <a:latin typeface="Aptos" panose="020B0004020202020204" pitchFamily="34" charset="0"/>
            </a:endParaRPr>
          </a:p>
          <a:p>
            <a:pPr marL="285750" marR="0" lvl="0" indent="-285750" algn="l" defTabSz="914400" rtl="0" eaLnBrk="1" fontAlgn="auto" latinLnBrk="0" hangingPunct="1">
              <a:lnSpc>
                <a:spcPct val="100000"/>
              </a:lnSpc>
              <a:spcBef>
                <a:spcPts val="500"/>
              </a:spcBef>
              <a:spcAft>
                <a:spcPts val="600"/>
              </a:spcAft>
              <a:buClrTx/>
              <a:buSzTx/>
              <a:buFont typeface="Arial" panose="020B0604020202020204" pitchFamily="34" charset="0"/>
              <a:buChar char="•"/>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Noted &amp; Endorsed the proposed </a:t>
            </a:r>
            <a:r>
              <a:rPr kumimoji="0" lang="en-NZ" sz="2000" b="1" i="0" u="none" strike="noStrike" kern="1200" cap="none" spc="0" normalizeH="0" baseline="0" noProof="0" dirty="0">
                <a:ln>
                  <a:noFill/>
                </a:ln>
                <a:solidFill>
                  <a:srgbClr val="0961A9"/>
                </a:solidFill>
                <a:effectLst/>
                <a:uLnTx/>
                <a:uFillTx/>
                <a:latin typeface="Aptos" panose="020B0004020202020204" pitchFamily="34" charset="0"/>
              </a:rPr>
              <a:t>Tsunami Ready Equivalency Approach </a:t>
            </a: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that seeks to enable reporting of tsunami preparedness </a:t>
            </a:r>
            <a:r>
              <a:rPr kumimoji="0" lang="en-NZ" sz="2000" b="1" i="0" u="none" strike="noStrike" kern="1200" cap="none" spc="0" normalizeH="0" baseline="0" noProof="0" dirty="0">
                <a:ln>
                  <a:noFill/>
                </a:ln>
                <a:solidFill>
                  <a:srgbClr val="0961A9"/>
                </a:solidFill>
                <a:effectLst/>
                <a:uLnTx/>
                <a:uFillTx/>
                <a:latin typeface="Aptos" panose="020B0004020202020204" pitchFamily="34" charset="0"/>
              </a:rPr>
              <a:t>in a manner compatible </a:t>
            </a: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with the UNESCO/IOC Tsunami Ready Recognition Programme</a:t>
            </a:r>
          </a:p>
          <a:p>
            <a:pPr marL="285750" marR="0" lvl="0" indent="-285750" algn="l" defTabSz="914400" rtl="0" eaLnBrk="1" fontAlgn="auto" latinLnBrk="0" hangingPunct="1">
              <a:lnSpc>
                <a:spcPct val="100000"/>
              </a:lnSpc>
              <a:spcBef>
                <a:spcPts val="500"/>
              </a:spcBef>
              <a:spcAft>
                <a:spcPts val="600"/>
              </a:spcAft>
              <a:buClrTx/>
              <a:buSzTx/>
              <a:buFont typeface="Arial" panose="020B0604020202020204" pitchFamily="34" charset="0"/>
              <a:buChar char="•"/>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Recommends the </a:t>
            </a:r>
            <a:r>
              <a:rPr kumimoji="0" lang="en-NZ" sz="2000" b="1" i="0" u="none" strike="noStrike" kern="1200" cap="none" spc="0" normalizeH="0" baseline="0" noProof="0" dirty="0">
                <a:ln>
                  <a:noFill/>
                </a:ln>
                <a:solidFill>
                  <a:srgbClr val="0961A9"/>
                </a:solidFill>
                <a:effectLst/>
                <a:uLnTx/>
                <a:uFillTx/>
                <a:latin typeface="Aptos" panose="020B0004020202020204" pitchFamily="34" charset="0"/>
              </a:rPr>
              <a:t>TT TR to develop formal guidance for the application of this approach,</a:t>
            </a: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 in consultation with the Regional Working Groups.  </a:t>
            </a:r>
          </a:p>
          <a:p>
            <a:pPr marL="285750" marR="0" lvl="0" indent="-285750" algn="l" defTabSz="914400" rtl="0" eaLnBrk="1" fontAlgn="auto" latinLnBrk="0" hangingPunct="1">
              <a:lnSpc>
                <a:spcPct val="100000"/>
              </a:lnSpc>
              <a:spcBef>
                <a:spcPts val="500"/>
              </a:spcBef>
              <a:spcAft>
                <a:spcPts val="600"/>
              </a:spcAft>
              <a:buClrTx/>
              <a:buSzTx/>
              <a:buFont typeface="Arial" panose="020B0604020202020204" pitchFamily="34" charset="0"/>
              <a:buChar char="•"/>
              <a:tabLst/>
              <a:defRPr/>
            </a:pPr>
            <a:endParaRPr kumimoji="0" lang="en-NZ" sz="100" b="1" i="0" u="none" strike="noStrike" kern="1200" cap="none" spc="0" normalizeH="0" baseline="0" noProof="0" dirty="0">
              <a:ln>
                <a:noFill/>
              </a:ln>
              <a:solidFill>
                <a:prstClr val="black"/>
              </a:solidFill>
              <a:effectLst/>
              <a:uLnTx/>
              <a:uFillTx/>
              <a:latin typeface="Aptos" panose="020B0004020202020204" pitchFamily="34" charset="0"/>
            </a:endParaRPr>
          </a:p>
          <a:p>
            <a:pPr marR="0" lvl="0" algn="l" defTabSz="914400" rtl="0" eaLnBrk="1" fontAlgn="auto" latinLnBrk="0" hangingPunct="1">
              <a:lnSpc>
                <a:spcPct val="100000"/>
              </a:lnSpc>
              <a:spcBef>
                <a:spcPts val="600"/>
              </a:spcBef>
              <a:spcAft>
                <a:spcPts val="600"/>
              </a:spcAft>
              <a:buClrTx/>
              <a:buSzTx/>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rPr>
              <a:t>The task team has representation from Chile, China, Ecuador, France,                                                    Japan, Malaysia, New Zealand and USA and met three times in 2024.</a:t>
            </a:r>
            <a:endParaRPr kumimoji="0" lang="en-NZ" b="1" i="0" u="none" strike="noStrike" kern="1200" cap="none" spc="0" normalizeH="0" baseline="0" noProof="0" dirty="0">
              <a:ln>
                <a:noFill/>
              </a:ln>
              <a:solidFill>
                <a:prstClr val="black"/>
              </a:solidFill>
              <a:effectLst/>
              <a:uLnTx/>
              <a:uFillTx/>
              <a:latin typeface="Aptos" panose="020B0004020202020204" pitchFamily="34" charset="0"/>
            </a:endParaRPr>
          </a:p>
        </p:txBody>
      </p:sp>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AC39EEC6-A2F9-C73A-B6B7-D6171FC12EAB}"/>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April 2025</a:t>
            </a:r>
            <a:endParaRPr lang="en-NZ" sz="1400" b="1" dirty="0">
              <a:solidFill>
                <a:schemeClr val="bg1"/>
              </a:solidFill>
              <a:latin typeface="Aptos Black" panose="020F0502020204030204" pitchFamily="34" charset="0"/>
            </a:endParaRPr>
          </a:p>
        </p:txBody>
      </p:sp>
      <p:sp>
        <p:nvSpPr>
          <p:cNvPr id="3" name="TextBox 2">
            <a:extLst>
              <a:ext uri="{FF2B5EF4-FFF2-40B4-BE49-F238E27FC236}">
                <a16:creationId xmlns:a16="http://schemas.microsoft.com/office/drawing/2014/main" id="{C35477C1-099F-ACD3-8F28-E0870FB7DCCD}"/>
              </a:ext>
            </a:extLst>
          </p:cNvPr>
          <p:cNvSpPr txBox="1"/>
          <p:nvPr/>
        </p:nvSpPr>
        <p:spPr>
          <a:xfrm>
            <a:off x="375684" y="41412"/>
            <a:ext cx="9020007" cy="584775"/>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rPr>
              <a:t>Status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rPr>
              <a:t>of</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rPr>
              <a:t>Actions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rPr>
              <a:t> &amp;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rPr>
              <a:t>Decisions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rPr>
              <a:t> – ICG/PTWS-XXX</a:t>
            </a:r>
            <a:endParaRPr kumimoji="0" lang="en-NZ" sz="3200" b="0" i="0" u="none" strike="noStrike" kern="1200" cap="none" spc="0" normalizeH="0" baseline="0" noProof="0" dirty="0">
              <a:ln>
                <a:noFill/>
              </a:ln>
              <a:solidFill>
                <a:srgbClr val="0961A9"/>
              </a:solidFill>
              <a:effectLst/>
              <a:uLnTx/>
              <a:uFillTx/>
              <a:latin typeface="Aptos ExtraBold" panose="020B0004020202020204" pitchFamily="34" charset="0"/>
            </a:endParaRPr>
          </a:p>
        </p:txBody>
      </p:sp>
    </p:spTree>
    <p:extLst>
      <p:ext uri="{BB962C8B-B14F-4D97-AF65-F5344CB8AC3E}">
        <p14:creationId xmlns:p14="http://schemas.microsoft.com/office/powerpoint/2010/main" val="298613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3997B30-6574-87DE-AB2D-2DDC6B56FCD6}"/>
              </a:ext>
            </a:extLst>
          </p:cNvPr>
          <p:cNvSpPr/>
          <p:nvPr/>
        </p:nvSpPr>
        <p:spPr>
          <a:xfrm>
            <a:off x="209224" y="398086"/>
            <a:ext cx="11235767" cy="72867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069463" y="4695184"/>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702804" y="398086"/>
            <a:ext cx="11947451" cy="793102"/>
          </a:xfrm>
          <a:prstGeom prst="rect">
            <a:avLst/>
          </a:prstGeom>
          <a:noFill/>
        </p:spPr>
        <p:txBody>
          <a:bodyPr wrap="square" rtlCol="0">
            <a:spAutoFit/>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Implementation – as of February 2025 (IOC TSR)</a:t>
            </a:r>
          </a:p>
          <a:p>
            <a:pPr marL="0" marR="0" lvl="0" indent="0" algn="l" defTabSz="914400" rtl="0" eaLnBrk="1" fontAlgn="auto" latinLnBrk="0" hangingPunct="1">
              <a:lnSpc>
                <a:spcPct val="80000"/>
              </a:lnSpc>
              <a:spcBef>
                <a:spcPts val="0"/>
              </a:spcBef>
              <a:spcAft>
                <a:spcPts val="0"/>
              </a:spcAft>
              <a:buClrTx/>
              <a:buSzTx/>
              <a:buFontTx/>
              <a:buNone/>
              <a:tabLst/>
              <a:defRPr/>
            </a:pPr>
            <a:r>
              <a:rPr lang="mi-NZ" sz="2400" b="1" dirty="0">
                <a:solidFill>
                  <a:srgbClr val="0961A9"/>
                </a:solidFill>
                <a:latin typeface="Aptos ExtraBold" panose="020B0004020202020204" pitchFamily="34" charset="0"/>
              </a:rPr>
              <a:t>4-year renewal cycle</a:t>
            </a:r>
            <a:endParaRPr kumimoji="0" lang="en-NZ" sz="2400" b="1"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endParaRPr>
          </a:p>
        </p:txBody>
      </p:sp>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Table 3">
            <a:extLst>
              <a:ext uri="{FF2B5EF4-FFF2-40B4-BE49-F238E27FC236}">
                <a16:creationId xmlns:a16="http://schemas.microsoft.com/office/drawing/2014/main" id="{5CDFFDDF-E801-E421-5C1B-FC5017A06E2A}"/>
              </a:ext>
            </a:extLst>
          </p:cNvPr>
          <p:cNvGraphicFramePr>
            <a:graphicFrameLocks noGrp="1"/>
          </p:cNvGraphicFramePr>
          <p:nvPr>
            <p:extLst>
              <p:ext uri="{D42A27DB-BD31-4B8C-83A1-F6EECF244321}">
                <p14:modId xmlns:p14="http://schemas.microsoft.com/office/powerpoint/2010/main" val="2966513493"/>
              </p:ext>
            </p:extLst>
          </p:nvPr>
        </p:nvGraphicFramePr>
        <p:xfrm>
          <a:off x="398661" y="1210407"/>
          <a:ext cx="11539910" cy="4623900"/>
        </p:xfrm>
        <a:graphic>
          <a:graphicData uri="http://schemas.openxmlformats.org/drawingml/2006/table">
            <a:tbl>
              <a:tblPr firstRow="1" bandRow="1">
                <a:tableStyleId>{5A111915-BE36-4E01-A7E5-04B1672EAD32}</a:tableStyleId>
              </a:tblPr>
              <a:tblGrid>
                <a:gridCol w="2252072">
                  <a:extLst>
                    <a:ext uri="{9D8B030D-6E8A-4147-A177-3AD203B41FA5}">
                      <a16:colId xmlns:a16="http://schemas.microsoft.com/office/drawing/2014/main" val="2873736310"/>
                    </a:ext>
                  </a:extLst>
                </a:gridCol>
                <a:gridCol w="9287838">
                  <a:extLst>
                    <a:ext uri="{9D8B030D-6E8A-4147-A177-3AD203B41FA5}">
                      <a16:colId xmlns:a16="http://schemas.microsoft.com/office/drawing/2014/main" val="101090759"/>
                    </a:ext>
                  </a:extLst>
                </a:gridCol>
              </a:tblGrid>
              <a:tr h="398625">
                <a:tc>
                  <a:txBody>
                    <a:bodyPr/>
                    <a:lstStyle/>
                    <a:p>
                      <a:r>
                        <a:rPr lang="en-NZ" sz="1900" b="1" dirty="0">
                          <a:latin typeface="Aptos" panose="020B0004020202020204" pitchFamily="34" charset="0"/>
                        </a:rPr>
                        <a:t>Year</a:t>
                      </a:r>
                    </a:p>
                  </a:txBody>
                  <a:tcPr/>
                </a:tc>
                <a:tc>
                  <a:txBody>
                    <a:bodyPr/>
                    <a:lstStyle/>
                    <a:p>
                      <a:r>
                        <a:rPr lang="en-NZ" sz="1900" b="1" dirty="0">
                          <a:latin typeface="Aptos" panose="020B0004020202020204" pitchFamily="34" charset="0"/>
                        </a:rPr>
                        <a:t>Tsunami Ready Recognition or Renewal</a:t>
                      </a:r>
                    </a:p>
                  </a:txBody>
                  <a:tcPr/>
                </a:tc>
                <a:extLst>
                  <a:ext uri="{0D108BD9-81ED-4DB2-BD59-A6C34878D82A}">
                    <a16:rowId xmlns:a16="http://schemas.microsoft.com/office/drawing/2014/main" val="1089481702"/>
                  </a:ext>
                </a:extLst>
              </a:tr>
              <a:tr h="0">
                <a:tc>
                  <a:txBody>
                    <a:bodyPr/>
                    <a:lstStyle/>
                    <a:p>
                      <a:r>
                        <a:rPr lang="en-NZ" sz="1900" b="1" dirty="0">
                          <a:latin typeface="Aptos" panose="020B0004020202020204" pitchFamily="34" charset="0"/>
                        </a:rPr>
                        <a:t>2017 (RENEW)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900" b="1" dirty="0">
                          <a:solidFill>
                            <a:srgbClr val="C00000"/>
                          </a:solidFill>
                          <a:latin typeface="Aptos" panose="020B0004020202020204" pitchFamily="34" charset="0"/>
                        </a:rPr>
                        <a:t>Costa Rica </a:t>
                      </a:r>
                      <a:r>
                        <a:rPr lang="en-NZ" sz="1900" b="1" dirty="0">
                          <a:latin typeface="Aptos" panose="020B0004020202020204" pitchFamily="34" charset="0"/>
                        </a:rPr>
                        <a:t>(</a:t>
                      </a:r>
                      <a:r>
                        <a:rPr lang="en-US" sz="1900" b="1" dirty="0">
                          <a:effectLst/>
                          <a:latin typeface="Aptos" panose="020B0004020202020204" pitchFamily="34" charset="0"/>
                        </a:rPr>
                        <a:t>Ostional), </a:t>
                      </a:r>
                      <a:r>
                        <a:rPr lang="en-US" sz="1900" b="1" dirty="0">
                          <a:solidFill>
                            <a:srgbClr val="C00000"/>
                          </a:solidFill>
                          <a:effectLst/>
                          <a:latin typeface="Aptos" panose="020B0004020202020204" pitchFamily="34" charset="0"/>
                        </a:rPr>
                        <a:t>Honduras</a:t>
                      </a:r>
                      <a:r>
                        <a:rPr lang="en-US" sz="1900" b="1" dirty="0">
                          <a:effectLst/>
                          <a:latin typeface="Aptos" panose="020B0004020202020204" pitchFamily="34" charset="0"/>
                        </a:rPr>
                        <a:t> (Cedeno), </a:t>
                      </a:r>
                      <a:r>
                        <a:rPr lang="en-US" sz="1900" b="1" dirty="0">
                          <a:solidFill>
                            <a:srgbClr val="C00000"/>
                          </a:solidFill>
                          <a:effectLst/>
                          <a:latin typeface="Aptos" panose="020B0004020202020204" pitchFamily="34" charset="0"/>
                        </a:rPr>
                        <a:t>Samoa</a:t>
                      </a:r>
                      <a:r>
                        <a:rPr lang="en-US" sz="1900" b="1" dirty="0">
                          <a:effectLst/>
                          <a:latin typeface="Aptos" panose="020B0004020202020204" pitchFamily="34" charset="0"/>
                        </a:rPr>
                        <a:t> (</a:t>
                      </a:r>
                      <a:r>
                        <a:rPr lang="en-US" sz="1900" b="1" dirty="0" err="1">
                          <a:effectLst/>
                          <a:latin typeface="Aptos" panose="020B0004020202020204" pitchFamily="34" charset="0"/>
                        </a:rPr>
                        <a:t>Savaia</a:t>
                      </a:r>
                      <a:r>
                        <a:rPr lang="en-US" sz="1900" b="1" spc="-10" dirty="0">
                          <a:effectLst/>
                          <a:latin typeface="Aptos" panose="020B0004020202020204" pitchFamily="34" charset="0"/>
                        </a:rPr>
                        <a:t> </a:t>
                      </a:r>
                      <a:r>
                        <a:rPr lang="en-US" sz="1900" b="1" dirty="0" err="1">
                          <a:effectLst/>
                          <a:latin typeface="Aptos" panose="020B0004020202020204" pitchFamily="34" charset="0"/>
                        </a:rPr>
                        <a:t>Lefaga</a:t>
                      </a:r>
                      <a:r>
                        <a:rPr lang="en-US" sz="1900" b="1" dirty="0">
                          <a:effectLst/>
                          <a:latin typeface="Aptos" panose="020B0004020202020204" pitchFamily="34" charset="0"/>
                        </a:rPr>
                        <a:t>)</a:t>
                      </a:r>
                      <a:endParaRPr lang="en-NZ" sz="1900" b="1" dirty="0">
                        <a:effectLst/>
                        <a:latin typeface="Aptos" panose="020B0004020202020204" pitchFamily="34" charset="0"/>
                        <a:ea typeface="Arial" panose="020B0604020202020204" pitchFamily="34" charset="0"/>
                      </a:endParaRPr>
                    </a:p>
                  </a:txBody>
                  <a:tcPr/>
                </a:tc>
                <a:extLst>
                  <a:ext uri="{0D108BD9-81ED-4DB2-BD59-A6C34878D82A}">
                    <a16:rowId xmlns:a16="http://schemas.microsoft.com/office/drawing/2014/main" val="1690289306"/>
                  </a:ext>
                </a:extLst>
              </a:tr>
              <a:tr h="688038">
                <a:tc>
                  <a:txBody>
                    <a:bodyPr/>
                    <a:lstStyle/>
                    <a:p>
                      <a:r>
                        <a:rPr lang="en-NZ" sz="1900" b="1" dirty="0">
                          <a:latin typeface="Aptos" panose="020B0004020202020204" pitchFamily="34" charset="0"/>
                        </a:rPr>
                        <a:t>2019 (RENEW)</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900" b="1" dirty="0">
                          <a:solidFill>
                            <a:srgbClr val="C00000"/>
                          </a:solidFill>
                          <a:latin typeface="Aptos" panose="020B0004020202020204" pitchFamily="34" charset="0"/>
                        </a:rPr>
                        <a:t>Costa Rica </a:t>
                      </a:r>
                      <a:r>
                        <a:rPr lang="en-NZ" sz="1900" b="1" dirty="0">
                          <a:latin typeface="Aptos" panose="020B0004020202020204" pitchFamily="34" charset="0"/>
                        </a:rPr>
                        <a:t>(Playa El Coco), </a:t>
                      </a:r>
                      <a:r>
                        <a:rPr lang="en-NZ" sz="1900" b="1" dirty="0">
                          <a:solidFill>
                            <a:srgbClr val="C00000"/>
                          </a:solidFill>
                          <a:latin typeface="Aptos" panose="020B0004020202020204" pitchFamily="34" charset="0"/>
                        </a:rPr>
                        <a:t>El Salvador </a:t>
                      </a:r>
                      <a:r>
                        <a:rPr lang="en-NZ" sz="1900" b="1" dirty="0">
                          <a:latin typeface="Aptos" panose="020B0004020202020204" pitchFamily="34" charset="0"/>
                        </a:rPr>
                        <a:t>(</a:t>
                      </a:r>
                      <a:r>
                        <a:rPr lang="en-US" sz="1900" b="1" dirty="0" err="1">
                          <a:effectLst/>
                          <a:latin typeface="Aptos" panose="020B0004020202020204" pitchFamily="34" charset="0"/>
                        </a:rPr>
                        <a:t>Tamanique</a:t>
                      </a:r>
                      <a:r>
                        <a:rPr lang="en-US" sz="1900" b="1" dirty="0">
                          <a:effectLst/>
                          <a:latin typeface="Aptos" panose="020B0004020202020204" pitchFamily="34" charset="0"/>
                        </a:rPr>
                        <a:t>, La</a:t>
                      </a:r>
                      <a:r>
                        <a:rPr lang="en-US" sz="1900" b="1" spc="-10" dirty="0">
                          <a:effectLst/>
                          <a:latin typeface="Aptos" panose="020B0004020202020204" pitchFamily="34" charset="0"/>
                        </a:rPr>
                        <a:t> </a:t>
                      </a:r>
                      <a:r>
                        <a:rPr lang="en-US" sz="1900" b="1" dirty="0">
                          <a:effectLst/>
                          <a:latin typeface="Aptos" panose="020B0004020202020204" pitchFamily="34" charset="0"/>
                        </a:rPr>
                        <a:t>Libertad )</a:t>
                      </a:r>
                      <a:r>
                        <a:rPr lang="en-NZ" sz="1900" b="1" dirty="0">
                          <a:latin typeface="Aptos" panose="020B0004020202020204" pitchFamily="34" charset="0"/>
                        </a:rPr>
                        <a:t> </a:t>
                      </a:r>
                      <a:r>
                        <a:rPr lang="en-NZ" sz="1900" b="1" dirty="0">
                          <a:solidFill>
                            <a:srgbClr val="C00000"/>
                          </a:solidFill>
                          <a:latin typeface="Aptos" panose="020B0004020202020204" pitchFamily="34" charset="0"/>
                        </a:rPr>
                        <a:t>Guatemala</a:t>
                      </a:r>
                      <a:r>
                        <a:rPr lang="en-NZ" sz="1900" b="1" dirty="0">
                          <a:latin typeface="Aptos" panose="020B0004020202020204" pitchFamily="34" charset="0"/>
                        </a:rPr>
                        <a:t> (</a:t>
                      </a:r>
                      <a:r>
                        <a:rPr lang="en-US" sz="1900" b="1" dirty="0" err="1">
                          <a:effectLst/>
                          <a:latin typeface="Aptos" panose="020B0004020202020204" pitchFamily="34" charset="0"/>
                        </a:rPr>
                        <a:t>Sipacate</a:t>
                      </a:r>
                      <a:r>
                        <a:rPr lang="en-US" sz="1900" b="1" dirty="0">
                          <a:effectLst/>
                          <a:latin typeface="Aptos" panose="020B0004020202020204" pitchFamily="34" charset="0"/>
                        </a:rPr>
                        <a:t>, San Jose Port)</a:t>
                      </a:r>
                      <a:endParaRPr lang="en-NZ" sz="1900" b="1" dirty="0">
                        <a:latin typeface="Aptos" panose="020B0004020202020204" pitchFamily="34" charset="0"/>
                      </a:endParaRPr>
                    </a:p>
                  </a:txBody>
                  <a:tcPr/>
                </a:tc>
                <a:extLst>
                  <a:ext uri="{0D108BD9-81ED-4DB2-BD59-A6C34878D82A}">
                    <a16:rowId xmlns:a16="http://schemas.microsoft.com/office/drawing/2014/main" val="4099136999"/>
                  </a:ext>
                </a:extLst>
              </a:tr>
              <a:tr h="398625">
                <a:tc>
                  <a:txBody>
                    <a:bodyPr/>
                    <a:lstStyle/>
                    <a:p>
                      <a:r>
                        <a:rPr lang="en-NZ" sz="1900" b="1" dirty="0">
                          <a:latin typeface="Aptos" panose="020B0004020202020204" pitchFamily="34" charset="0"/>
                        </a:rPr>
                        <a:t>2021</a:t>
                      </a:r>
                    </a:p>
                  </a:txBody>
                  <a:tcPr/>
                </a:tc>
                <a:tc>
                  <a:txBody>
                    <a:bodyPr/>
                    <a:lstStyle/>
                    <a:p>
                      <a:r>
                        <a:rPr lang="en-NZ" sz="1900" b="1" dirty="0">
                          <a:solidFill>
                            <a:srgbClr val="C00000"/>
                          </a:solidFill>
                          <a:latin typeface="Aptos" panose="020B0004020202020204" pitchFamily="34" charset="0"/>
                        </a:rPr>
                        <a:t>Costa Rica </a:t>
                      </a:r>
                      <a:r>
                        <a:rPr lang="en-NZ" sz="1900" b="1" dirty="0">
                          <a:latin typeface="Aptos" panose="020B0004020202020204" pitchFamily="34" charset="0"/>
                        </a:rPr>
                        <a:t>(</a:t>
                      </a:r>
                      <a:r>
                        <a:rPr lang="en-US" sz="1900" b="1" dirty="0">
                          <a:effectLst/>
                          <a:latin typeface="Aptos" panose="020B0004020202020204" pitchFamily="34" charset="0"/>
                        </a:rPr>
                        <a:t>Samara, Tamarindo, </a:t>
                      </a:r>
                      <a:r>
                        <a:rPr lang="en-US" sz="1900" b="1" dirty="0" err="1">
                          <a:effectLst/>
                          <a:latin typeface="Aptos" panose="020B0004020202020204" pitchFamily="34" charset="0"/>
                        </a:rPr>
                        <a:t>Uvita</a:t>
                      </a:r>
                      <a:r>
                        <a:rPr lang="en-US" sz="1900" b="1" dirty="0">
                          <a:effectLst/>
                          <a:latin typeface="Aptos" panose="020B0004020202020204" pitchFamily="34" charset="0"/>
                        </a:rPr>
                        <a:t>-Bahía)</a:t>
                      </a:r>
                      <a:endParaRPr lang="en-NZ" sz="1900" b="1" dirty="0">
                        <a:latin typeface="Aptos" panose="020B0004020202020204" pitchFamily="34" charset="0"/>
                      </a:endParaRPr>
                    </a:p>
                  </a:txBody>
                  <a:tcPr/>
                </a:tc>
                <a:extLst>
                  <a:ext uri="{0D108BD9-81ED-4DB2-BD59-A6C34878D82A}">
                    <a16:rowId xmlns:a16="http://schemas.microsoft.com/office/drawing/2014/main" val="2980114339"/>
                  </a:ext>
                </a:extLst>
              </a:tr>
              <a:tr h="688038">
                <a:tc>
                  <a:txBody>
                    <a:bodyPr/>
                    <a:lstStyle/>
                    <a:p>
                      <a:r>
                        <a:rPr lang="en-NZ" sz="1900" b="1" dirty="0">
                          <a:latin typeface="Aptos" panose="020B0004020202020204" pitchFamily="34" charset="0"/>
                        </a:rPr>
                        <a:t>2022</a:t>
                      </a:r>
                    </a:p>
                  </a:txBody>
                  <a:tcPr/>
                </a:tc>
                <a:tc>
                  <a:txBody>
                    <a:bodyPr/>
                    <a:lstStyle/>
                    <a:p>
                      <a:r>
                        <a:rPr lang="en-NZ" sz="1900" b="1" dirty="0">
                          <a:solidFill>
                            <a:srgbClr val="C00000"/>
                          </a:solidFill>
                          <a:latin typeface="Aptos" panose="020B0004020202020204" pitchFamily="34" charset="0"/>
                        </a:rPr>
                        <a:t>Costa Rica </a:t>
                      </a:r>
                      <a:r>
                        <a:rPr lang="en-NZ" sz="1900" b="1" dirty="0">
                          <a:latin typeface="Aptos" panose="020B0004020202020204" pitchFamily="34" charset="0"/>
                        </a:rPr>
                        <a:t>(</a:t>
                      </a:r>
                      <a:r>
                        <a:rPr lang="en-US" sz="1900" b="1" dirty="0">
                          <a:effectLst/>
                          <a:latin typeface="Aptos" panose="020B0004020202020204" pitchFamily="34" charset="0"/>
                        </a:rPr>
                        <a:t>Quepos Municipality ,Playa Hermosa, </a:t>
                      </a:r>
                      <a:r>
                        <a:rPr lang="en-US" sz="1900" b="1" dirty="0" err="1">
                          <a:effectLst/>
                          <a:latin typeface="Aptos" panose="020B0004020202020204" pitchFamily="34" charset="0"/>
                        </a:rPr>
                        <a:t>Tivives</a:t>
                      </a:r>
                      <a:r>
                        <a:rPr lang="en-US" sz="1900" b="1" dirty="0">
                          <a:effectLst/>
                          <a:latin typeface="Aptos" panose="020B0004020202020204" pitchFamily="34" charset="0"/>
                        </a:rPr>
                        <a:t>, Puerto Jiménez, Dominical, </a:t>
                      </a:r>
                      <a:r>
                        <a:rPr lang="en-US" sz="1900" b="1" dirty="0" err="1">
                          <a:effectLst/>
                          <a:latin typeface="Aptos" panose="020B0004020202020204" pitchFamily="34" charset="0"/>
                        </a:rPr>
                        <a:t>Dominicalito</a:t>
                      </a:r>
                      <a:r>
                        <a:rPr lang="en-US" sz="1900" b="1" dirty="0">
                          <a:effectLst/>
                          <a:latin typeface="Aptos" panose="020B0004020202020204" pitchFamily="34" charset="0"/>
                        </a:rPr>
                        <a:t> y </a:t>
                      </a:r>
                      <a:r>
                        <a:rPr lang="en-US" sz="1900" b="1" dirty="0" err="1">
                          <a:effectLst/>
                          <a:latin typeface="Aptos" panose="020B0004020202020204" pitchFamily="34" charset="0"/>
                        </a:rPr>
                        <a:t>Barú</a:t>
                      </a:r>
                      <a:r>
                        <a:rPr lang="en-NZ" sz="1900" b="1" dirty="0">
                          <a:latin typeface="Aptos" panose="020B0004020202020204" pitchFamily="34" charset="0"/>
                        </a:rPr>
                        <a:t>)</a:t>
                      </a:r>
                    </a:p>
                  </a:txBody>
                  <a:tcPr/>
                </a:tc>
                <a:extLst>
                  <a:ext uri="{0D108BD9-81ED-4DB2-BD59-A6C34878D82A}">
                    <a16:rowId xmlns:a16="http://schemas.microsoft.com/office/drawing/2014/main" val="2826035433"/>
                  </a:ext>
                </a:extLst>
              </a:tr>
              <a:tr h="398625">
                <a:tc>
                  <a:txBody>
                    <a:bodyPr/>
                    <a:lstStyle/>
                    <a:p>
                      <a:r>
                        <a:rPr lang="en-NZ" sz="1900" b="1" dirty="0">
                          <a:latin typeface="Aptos" panose="020B0004020202020204" pitchFamily="34" charset="0"/>
                        </a:rPr>
                        <a:t>2023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dirty="0">
                          <a:solidFill>
                            <a:srgbClr val="C00000"/>
                          </a:solidFill>
                          <a:effectLst/>
                          <a:latin typeface="Aptos" panose="020B0004020202020204" pitchFamily="34" charset="0"/>
                        </a:rPr>
                        <a:t>Fiji</a:t>
                      </a:r>
                      <a:r>
                        <a:rPr lang="en-US" sz="1900" b="1" dirty="0">
                          <a:effectLst/>
                          <a:latin typeface="Aptos" panose="020B0004020202020204" pitchFamily="34" charset="0"/>
                        </a:rPr>
                        <a:t> (</a:t>
                      </a:r>
                      <a:r>
                        <a:rPr lang="en-US" sz="1900" b="1" dirty="0" err="1">
                          <a:effectLst/>
                          <a:latin typeface="Aptos" panose="020B0004020202020204" pitchFamily="34" charset="0"/>
                        </a:rPr>
                        <a:t>Navuevu</a:t>
                      </a:r>
                      <a:r>
                        <a:rPr lang="en-US" sz="1900" b="1" dirty="0">
                          <a:effectLst/>
                          <a:latin typeface="Aptos" panose="020B0004020202020204" pitchFamily="34" charset="0"/>
                        </a:rPr>
                        <a:t>, Sila)</a:t>
                      </a:r>
                      <a:endParaRPr lang="en-NZ" sz="1900" b="1" dirty="0">
                        <a:latin typeface="Aptos" panose="020B0004020202020204" pitchFamily="34" charset="0"/>
                      </a:endParaRPr>
                    </a:p>
                  </a:txBody>
                  <a:tcPr/>
                </a:tc>
                <a:extLst>
                  <a:ext uri="{0D108BD9-81ED-4DB2-BD59-A6C34878D82A}">
                    <a16:rowId xmlns:a16="http://schemas.microsoft.com/office/drawing/2014/main" val="2332380716"/>
                  </a:ext>
                </a:extLst>
              </a:tr>
              <a:tr h="688038">
                <a:tc>
                  <a:txBody>
                    <a:bodyPr/>
                    <a:lstStyle/>
                    <a:p>
                      <a:r>
                        <a:rPr lang="en-NZ" sz="1900" b="1" dirty="0">
                          <a:latin typeface="Aptos" panose="020B0004020202020204" pitchFamily="34" charset="0"/>
                        </a:rPr>
                        <a:t>2024</a:t>
                      </a: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900" b="1" dirty="0">
                          <a:solidFill>
                            <a:srgbClr val="C00000"/>
                          </a:solidFill>
                          <a:latin typeface="Aptos" panose="020B0004020202020204" pitchFamily="34" charset="0"/>
                        </a:rPr>
                        <a:t>Ecuador</a:t>
                      </a:r>
                      <a:r>
                        <a:rPr lang="en-NZ" sz="1900" b="1" dirty="0">
                          <a:latin typeface="Aptos" panose="020B0004020202020204" pitchFamily="34" charset="0"/>
                        </a:rPr>
                        <a:t> (</a:t>
                      </a:r>
                      <a:r>
                        <a:rPr lang="en-US" sz="1900" b="1" dirty="0">
                          <a:effectLst/>
                          <a:latin typeface="Aptos" panose="020B0004020202020204" pitchFamily="34" charset="0"/>
                        </a:rPr>
                        <a:t>Puerto </a:t>
                      </a:r>
                      <a:r>
                        <a:rPr lang="en-US" sz="1900" b="1" dirty="0" err="1">
                          <a:effectLst/>
                          <a:latin typeface="Aptos" panose="020B0004020202020204" pitchFamily="34" charset="0"/>
                        </a:rPr>
                        <a:t>Baquerizo</a:t>
                      </a:r>
                      <a:r>
                        <a:rPr lang="en-US" sz="1900" b="1" dirty="0">
                          <a:effectLst/>
                          <a:latin typeface="Aptos" panose="020B0004020202020204" pitchFamily="34" charset="0"/>
                        </a:rPr>
                        <a:t> Moreno, Puerto </a:t>
                      </a:r>
                      <a:r>
                        <a:rPr lang="en-US" sz="1900" b="1" dirty="0" err="1">
                          <a:effectLst/>
                          <a:latin typeface="Aptos" panose="020B0004020202020204" pitchFamily="34" charset="0"/>
                        </a:rPr>
                        <a:t>Ayora</a:t>
                      </a:r>
                      <a:r>
                        <a:rPr lang="en-US" sz="1900" b="1" dirty="0">
                          <a:effectLst/>
                          <a:latin typeface="Aptos" panose="020B0004020202020204" pitchFamily="34" charset="0"/>
                        </a:rPr>
                        <a:t>), </a:t>
                      </a:r>
                      <a:r>
                        <a:rPr lang="en-US" sz="1900" b="1" dirty="0">
                          <a:solidFill>
                            <a:srgbClr val="C00000"/>
                          </a:solidFill>
                          <a:effectLst/>
                          <a:latin typeface="Aptos" panose="020B0004020202020204" pitchFamily="34" charset="0"/>
                        </a:rPr>
                        <a:t>Federated States of Micronesia </a:t>
                      </a:r>
                      <a:r>
                        <a:rPr lang="en-US" sz="1900" b="1" dirty="0">
                          <a:effectLst/>
                          <a:latin typeface="Aptos" panose="020B0004020202020204" pitchFamily="34" charset="0"/>
                        </a:rPr>
                        <a:t>(Chuuk, Pohnpei), </a:t>
                      </a:r>
                      <a:r>
                        <a:rPr lang="en-US" sz="1900" b="1" dirty="0">
                          <a:solidFill>
                            <a:srgbClr val="C00000"/>
                          </a:solidFill>
                          <a:effectLst/>
                          <a:latin typeface="Aptos" panose="020B0004020202020204" pitchFamily="34" charset="0"/>
                        </a:rPr>
                        <a:t>Marshall Islands </a:t>
                      </a:r>
                      <a:r>
                        <a:rPr lang="en-US" sz="1900" b="1" dirty="0">
                          <a:effectLst/>
                          <a:latin typeface="Aptos" panose="020B0004020202020204" pitchFamily="34" charset="0"/>
                        </a:rPr>
                        <a:t>(Majuro), </a:t>
                      </a:r>
                      <a:r>
                        <a:rPr lang="en-US" sz="1900" b="1" dirty="0">
                          <a:solidFill>
                            <a:srgbClr val="C00000"/>
                          </a:solidFill>
                          <a:effectLst/>
                          <a:latin typeface="Aptos" panose="020B0004020202020204" pitchFamily="34" charset="0"/>
                        </a:rPr>
                        <a:t>Palau</a:t>
                      </a:r>
                      <a:r>
                        <a:rPr lang="en-US" sz="1900" b="1" dirty="0">
                          <a:effectLst/>
                          <a:latin typeface="Aptos" panose="020B0004020202020204" pitchFamily="34" charset="0"/>
                        </a:rPr>
                        <a:t> (14/16 communities Palau)</a:t>
                      </a:r>
                      <a:endParaRPr lang="en-NZ" sz="1900" b="1" dirty="0">
                        <a:effectLst/>
                        <a:latin typeface="Aptos" panose="020B0004020202020204" pitchFamily="34" charset="0"/>
                        <a:ea typeface="Arial" panose="020B0604020202020204" pitchFamily="34" charset="0"/>
                      </a:endParaRPr>
                    </a:p>
                  </a:txBody>
                  <a:tcPr>
                    <a:solidFill>
                      <a:schemeClr val="bg1"/>
                    </a:solidFill>
                  </a:tcPr>
                </a:tc>
                <a:extLst>
                  <a:ext uri="{0D108BD9-81ED-4DB2-BD59-A6C34878D82A}">
                    <a16:rowId xmlns:a16="http://schemas.microsoft.com/office/drawing/2014/main" val="453257904"/>
                  </a:ext>
                </a:extLst>
              </a:tr>
              <a:tr h="982911">
                <a:tc>
                  <a:txBody>
                    <a:bodyPr/>
                    <a:lstStyle/>
                    <a:p>
                      <a:r>
                        <a:rPr lang="en-NZ" sz="1900" b="1" dirty="0">
                          <a:latin typeface="Aptos" panose="020B0004020202020204" pitchFamily="34" charset="0"/>
                        </a:rPr>
                        <a:t>Underway / Planned</a:t>
                      </a:r>
                    </a:p>
                  </a:txBody>
                  <a:tcPr>
                    <a:solidFill>
                      <a:schemeClr val="bg1"/>
                    </a:solidFill>
                  </a:tcPr>
                </a:tc>
                <a:tc>
                  <a:txBody>
                    <a:bodyPr/>
                    <a:lstStyle/>
                    <a:p>
                      <a:r>
                        <a:rPr lang="en-NZ" sz="1900" b="1" dirty="0">
                          <a:latin typeface="Aptos" panose="020B0004020202020204" pitchFamily="34" charset="0"/>
                        </a:rPr>
                        <a:t>Ecuador (Puerto </a:t>
                      </a:r>
                      <a:r>
                        <a:rPr lang="en-NZ" sz="1900" b="1" dirty="0" err="1">
                          <a:latin typeface="Aptos" panose="020B0004020202020204" pitchFamily="34" charset="0"/>
                        </a:rPr>
                        <a:t>Villamil</a:t>
                      </a:r>
                      <a:r>
                        <a:rPr lang="en-NZ" sz="1900" b="1" dirty="0">
                          <a:latin typeface="Aptos" panose="020B0004020202020204" pitchFamily="34" charset="0"/>
                        </a:rPr>
                        <a:t>), Federated States of Micronesia (Kosrae, Yap), Nicaragua, Panama (Puerto </a:t>
                      </a:r>
                      <a:r>
                        <a:rPr lang="en-NZ" sz="1900" b="1" dirty="0" err="1">
                          <a:latin typeface="Aptos" panose="020B0004020202020204" pitchFamily="34" charset="0"/>
                        </a:rPr>
                        <a:t>Armuelles</a:t>
                      </a:r>
                      <a:r>
                        <a:rPr lang="en-NZ" sz="1900" b="1" dirty="0">
                          <a:latin typeface="Aptos" panose="020B0004020202020204" pitchFamily="34" charset="0"/>
                        </a:rPr>
                        <a:t>), Solomon Islands (Honiara, Western Provinces), Tonga, Vanuatu (Port Vila, </a:t>
                      </a:r>
                      <a:r>
                        <a:rPr lang="en-NZ" sz="1900" b="1" dirty="0" err="1">
                          <a:latin typeface="Aptos" panose="020B0004020202020204" pitchFamily="34" charset="0"/>
                        </a:rPr>
                        <a:t>Luganville</a:t>
                      </a:r>
                      <a:r>
                        <a:rPr lang="en-NZ" sz="1900" b="1" dirty="0">
                          <a:latin typeface="Aptos" panose="020B0004020202020204" pitchFamily="34" charset="0"/>
                        </a:rPr>
                        <a:t>, </a:t>
                      </a:r>
                      <a:r>
                        <a:rPr lang="en-NZ" sz="1900" b="1" dirty="0" err="1">
                          <a:latin typeface="Aptos" panose="020B0004020202020204" pitchFamily="34" charset="0"/>
                        </a:rPr>
                        <a:t>Aneiysym</a:t>
                      </a:r>
                      <a:r>
                        <a:rPr lang="en-NZ" sz="1900" b="1" dirty="0">
                          <a:latin typeface="Aptos" panose="020B0004020202020204" pitchFamily="34" charset="0"/>
                        </a:rPr>
                        <a:t>), Vietnam, Costa Rica, El Salvador</a:t>
                      </a:r>
                    </a:p>
                  </a:txBody>
                  <a:tcPr>
                    <a:solidFill>
                      <a:schemeClr val="bg1"/>
                    </a:solidFill>
                  </a:tcPr>
                </a:tc>
                <a:extLst>
                  <a:ext uri="{0D108BD9-81ED-4DB2-BD59-A6C34878D82A}">
                    <a16:rowId xmlns:a16="http://schemas.microsoft.com/office/drawing/2014/main" val="2904535943"/>
                  </a:ext>
                </a:extLst>
              </a:tr>
            </a:tbl>
          </a:graphicData>
        </a:graphic>
      </p:graphicFrame>
      <p:pic>
        <p:nvPicPr>
          <p:cNvPr id="8" name="Graphic 7" descr="Flag with solid fill">
            <a:extLst>
              <a:ext uri="{FF2B5EF4-FFF2-40B4-BE49-F238E27FC236}">
                <a16:creationId xmlns:a16="http://schemas.microsoft.com/office/drawing/2014/main" id="{0A30DBB9-659F-A83E-C8F4-780D1D38395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69908" y="5917953"/>
            <a:ext cx="914400" cy="914400"/>
          </a:xfrm>
          <a:prstGeom prst="rect">
            <a:avLst/>
          </a:prstGeom>
        </p:spPr>
      </p:pic>
      <p:sp>
        <p:nvSpPr>
          <p:cNvPr id="9" name="TextBox 8">
            <a:extLst>
              <a:ext uri="{FF2B5EF4-FFF2-40B4-BE49-F238E27FC236}">
                <a16:creationId xmlns:a16="http://schemas.microsoft.com/office/drawing/2014/main" id="{F013E7B6-C75B-1CB0-496D-EBC222D7B78E}"/>
              </a:ext>
            </a:extLst>
          </p:cNvPr>
          <p:cNvSpPr txBox="1"/>
          <p:nvPr/>
        </p:nvSpPr>
        <p:spPr>
          <a:xfrm>
            <a:off x="5827108" y="6309133"/>
            <a:ext cx="2172390" cy="523220"/>
          </a:xfrm>
          <a:prstGeom prst="rect">
            <a:avLst/>
          </a:prstGeom>
          <a:noFill/>
        </p:spPr>
        <p:txBody>
          <a:bodyPr wrap="none" rtlCol="0">
            <a:spAutoFit/>
          </a:bodyPr>
          <a:lstStyle/>
          <a:p>
            <a:r>
              <a:rPr lang="en-NZ" sz="2800" dirty="0">
                <a:solidFill>
                  <a:schemeClr val="tx2">
                    <a:lumMod val="50000"/>
                  </a:schemeClr>
                </a:solidFill>
                <a:latin typeface="Aptos" panose="020B0004020202020204" pitchFamily="34" charset="0"/>
              </a:rPr>
              <a:t>10 Countries</a:t>
            </a:r>
          </a:p>
        </p:txBody>
      </p:sp>
      <p:pic>
        <p:nvPicPr>
          <p:cNvPr id="12" name="Graphic 11" descr="Group with solid fill">
            <a:extLst>
              <a:ext uri="{FF2B5EF4-FFF2-40B4-BE49-F238E27FC236}">
                <a16:creationId xmlns:a16="http://schemas.microsoft.com/office/drawing/2014/main" id="{0535DA88-48CF-F787-F667-C09D4574606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553222" y="5851933"/>
            <a:ext cx="914400" cy="914400"/>
          </a:xfrm>
          <a:prstGeom prst="rect">
            <a:avLst/>
          </a:prstGeom>
        </p:spPr>
      </p:pic>
      <p:sp>
        <p:nvSpPr>
          <p:cNvPr id="13" name="TextBox 12">
            <a:extLst>
              <a:ext uri="{FF2B5EF4-FFF2-40B4-BE49-F238E27FC236}">
                <a16:creationId xmlns:a16="http://schemas.microsoft.com/office/drawing/2014/main" id="{11E59E88-3056-4800-576C-1062A66094F7}"/>
              </a:ext>
            </a:extLst>
          </p:cNvPr>
          <p:cNvSpPr txBox="1"/>
          <p:nvPr/>
        </p:nvSpPr>
        <p:spPr>
          <a:xfrm>
            <a:off x="9370704" y="6243113"/>
            <a:ext cx="2690160" cy="523220"/>
          </a:xfrm>
          <a:prstGeom prst="rect">
            <a:avLst/>
          </a:prstGeom>
          <a:noFill/>
        </p:spPr>
        <p:txBody>
          <a:bodyPr wrap="none" rtlCol="0">
            <a:spAutoFit/>
          </a:bodyPr>
          <a:lstStyle/>
          <a:p>
            <a:r>
              <a:rPr lang="en-NZ" sz="2800" dirty="0">
                <a:solidFill>
                  <a:schemeClr val="tx2">
                    <a:lumMod val="50000"/>
                  </a:schemeClr>
                </a:solidFill>
                <a:latin typeface="Aptos" panose="020B0004020202020204" pitchFamily="34" charset="0"/>
              </a:rPr>
              <a:t>23 communities</a:t>
            </a:r>
          </a:p>
        </p:txBody>
      </p:sp>
      <p:pic>
        <p:nvPicPr>
          <p:cNvPr id="2" name="Picture 1">
            <a:extLst>
              <a:ext uri="{FF2B5EF4-FFF2-40B4-BE49-F238E27FC236}">
                <a16:creationId xmlns:a16="http://schemas.microsoft.com/office/drawing/2014/main" id="{5F096139-CC8F-BC8F-8552-FA37D6A9FFD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98240" y="495359"/>
            <a:ext cx="1540331" cy="1128167"/>
          </a:xfrm>
          <a:prstGeom prst="rect">
            <a:avLst/>
          </a:prstGeom>
        </p:spPr>
      </p:pic>
      <p:sp>
        <p:nvSpPr>
          <p:cNvPr id="6" name="TextBox 5">
            <a:extLst>
              <a:ext uri="{FF2B5EF4-FFF2-40B4-BE49-F238E27FC236}">
                <a16:creationId xmlns:a16="http://schemas.microsoft.com/office/drawing/2014/main" id="{7FF12E5D-BC92-94E3-7728-B575D7CF3DFD}"/>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993708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3A923A-94AE-3A51-B14D-677DEDDB10DC}"/>
              </a:ext>
            </a:extLst>
          </p:cNvPr>
          <p:cNvSpPr/>
          <p:nvPr/>
        </p:nvSpPr>
        <p:spPr>
          <a:xfrm>
            <a:off x="209224" y="398087"/>
            <a:ext cx="11235767" cy="58477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258013" y="4362275"/>
            <a:ext cx="6270171" cy="2495725"/>
          </a:xfrm>
          <a:prstGeom prst="rect">
            <a:avLst/>
          </a:prstGeom>
        </p:spPr>
      </p:pic>
      <p:sp>
        <p:nvSpPr>
          <p:cNvPr id="6" name="Rounded Rectangle 5">
            <a:extLst>
              <a:ext uri="{FF2B5EF4-FFF2-40B4-BE49-F238E27FC236}">
                <a16:creationId xmlns:a16="http://schemas.microsoft.com/office/drawing/2014/main" id="{978762EF-85C9-15C7-D5D4-C06E4F283BC7}"/>
              </a:ext>
            </a:extLst>
          </p:cNvPr>
          <p:cNvSpPr/>
          <p:nvPr/>
        </p:nvSpPr>
        <p:spPr>
          <a:xfrm>
            <a:off x="538917" y="2979589"/>
            <a:ext cx="11114166" cy="3272355"/>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a:p>
        </p:txBody>
      </p:sp>
      <p:sp>
        <p:nvSpPr>
          <p:cNvPr id="7" name="TextBox 6">
            <a:extLst>
              <a:ext uri="{FF2B5EF4-FFF2-40B4-BE49-F238E27FC236}">
                <a16:creationId xmlns:a16="http://schemas.microsoft.com/office/drawing/2014/main" id="{50BDBC2B-93FB-1618-E184-DD580F751114}"/>
              </a:ext>
            </a:extLst>
          </p:cNvPr>
          <p:cNvSpPr txBox="1"/>
          <p:nvPr/>
        </p:nvSpPr>
        <p:spPr>
          <a:xfrm>
            <a:off x="244548" y="404055"/>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PTWS Tsunami Ready Implementation Survey</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a:extLst>
              <a:ext uri="{FF2B5EF4-FFF2-40B4-BE49-F238E27FC236}">
                <a16:creationId xmlns:a16="http://schemas.microsoft.com/office/drawing/2014/main" id="{9E2E52F1-9531-76F2-3EE8-734135AC3971}"/>
              </a:ext>
            </a:extLst>
          </p:cNvPr>
          <p:cNvSpPr txBox="1"/>
          <p:nvPr/>
        </p:nvSpPr>
        <p:spPr>
          <a:xfrm>
            <a:off x="122275" y="988830"/>
            <a:ext cx="11947450" cy="5089085"/>
          </a:xfrm>
          <a:prstGeom prst="rect">
            <a:avLst/>
          </a:prstGeom>
          <a:noFill/>
        </p:spPr>
        <p:txBody>
          <a:bodyPr wrap="square" rtlCol="0">
            <a:spAutoFit/>
          </a:bodyPr>
          <a:lstStyle/>
          <a:p>
            <a:pPr marL="342900" indent="-342900">
              <a:lnSpc>
                <a:spcPct val="90000"/>
              </a:lnSpc>
              <a:spcAft>
                <a:spcPts val="800"/>
              </a:spcAft>
              <a:buFont typeface="Arial" panose="020B0604020202020204" pitchFamily="34" charset="0"/>
              <a:buChar char="•"/>
            </a:pPr>
            <a:r>
              <a:rPr lang="en-NZ" sz="2400" b="1" dirty="0">
                <a:latin typeface="Aptos" panose="020B0004020202020204" pitchFamily="34" charset="0"/>
              </a:rPr>
              <a:t>Challenging to maintain awareness of TR implement progress, success &amp; barriers.                                      </a:t>
            </a:r>
          </a:p>
          <a:p>
            <a:pPr marL="342900" indent="-342900">
              <a:lnSpc>
                <a:spcPct val="90000"/>
              </a:lnSpc>
              <a:spcAft>
                <a:spcPts val="800"/>
              </a:spcAft>
              <a:buFont typeface="Arial" panose="020B0604020202020204" pitchFamily="34" charset="0"/>
              <a:buChar char="•"/>
            </a:pPr>
            <a:r>
              <a:rPr lang="en-NZ" sz="2400" b="1" dirty="0">
                <a:latin typeface="Aptos" panose="020B0004020202020204" pitchFamily="34" charset="0"/>
              </a:rPr>
              <a:t>To be proposed at ICG/PTWS-XXXI that a regular ‘Tsunami Ready Implementation Survey’ is established for the PTWS.</a:t>
            </a:r>
            <a:endParaRPr lang="en-NZ" sz="1100" b="1" dirty="0">
              <a:latin typeface="Aptos" panose="020B0004020202020204" pitchFamily="34" charset="0"/>
            </a:endParaRPr>
          </a:p>
          <a:p>
            <a:pPr marL="342900" indent="-342900">
              <a:lnSpc>
                <a:spcPct val="90000"/>
              </a:lnSpc>
              <a:spcAft>
                <a:spcPts val="800"/>
              </a:spcAft>
              <a:buFont typeface="Arial" panose="020B0604020202020204" pitchFamily="34" charset="0"/>
              <a:buChar char="•"/>
            </a:pPr>
            <a:r>
              <a:rPr lang="en-NZ" sz="2400" b="1" dirty="0">
                <a:latin typeface="Aptos" panose="020B0004020202020204" pitchFamily="34" charset="0"/>
              </a:rPr>
              <a:t>Supports monitoring reporting on Tsunami Ready across the Pacific and also ensures that PTWS activities are representative of whole Pacific needs. </a:t>
            </a:r>
            <a:br>
              <a:rPr lang="en-NZ" sz="2000" dirty="0">
                <a:latin typeface="Aptos" panose="020B0004020202020204" pitchFamily="34" charset="0"/>
              </a:rPr>
            </a:br>
            <a:endParaRPr lang="en-NZ" sz="1600" dirty="0">
              <a:latin typeface="Aptos" panose="020B0004020202020204" pitchFamily="34" charset="0"/>
            </a:endParaRPr>
          </a:p>
          <a:p>
            <a:pPr marL="811213" lvl="7"/>
            <a:r>
              <a:rPr lang="en-NZ" sz="2400" b="1" dirty="0">
                <a:latin typeface="Aptos" panose="020B0004020202020204" pitchFamily="34" charset="0"/>
              </a:rPr>
              <a:t>Questions planned:</a:t>
            </a:r>
            <a:endParaRPr lang="en-NZ" sz="1100" b="1" dirty="0">
              <a:latin typeface="Aptos" panose="020B0004020202020204" pitchFamily="34" charset="0"/>
            </a:endParaRPr>
          </a:p>
          <a:p>
            <a:pPr marL="1144588" lvl="8" indent="-395288">
              <a:lnSpc>
                <a:spcPct val="90000"/>
              </a:lnSpc>
              <a:spcBef>
                <a:spcPts val="300"/>
              </a:spcBef>
              <a:spcAft>
                <a:spcPts val="800"/>
              </a:spcAft>
              <a:buFont typeface="Arial" panose="020B0604020202020204" pitchFamily="34" charset="0"/>
              <a:buChar char="•"/>
            </a:pPr>
            <a:r>
              <a:rPr lang="en-NZ" sz="2400" b="1" dirty="0">
                <a:solidFill>
                  <a:srgbClr val="0070C0"/>
                </a:solidFill>
                <a:latin typeface="Aptos" panose="020B0004020202020204" pitchFamily="34" charset="0"/>
              </a:rPr>
              <a:t>Intent &amp; progress with implementing the                                                                       Tsunami Ready Recognition Programme (TRRP)</a:t>
            </a:r>
          </a:p>
          <a:p>
            <a:pPr marL="1144588" lvl="8" indent="-395288">
              <a:lnSpc>
                <a:spcPct val="90000"/>
              </a:lnSpc>
              <a:spcBef>
                <a:spcPts val="300"/>
              </a:spcBef>
              <a:spcAft>
                <a:spcPts val="800"/>
              </a:spcAft>
              <a:buFont typeface="Arial" panose="020B0604020202020204" pitchFamily="34" charset="0"/>
              <a:buChar char="•"/>
            </a:pPr>
            <a:r>
              <a:rPr lang="en-NZ" sz="2400" b="1" dirty="0">
                <a:solidFill>
                  <a:srgbClr val="0070C0"/>
                </a:solidFill>
                <a:latin typeface="Aptos" panose="020B0004020202020204" pitchFamily="34" charset="0"/>
              </a:rPr>
              <a:t>Barriers and challenges with TRRP implementation</a:t>
            </a:r>
          </a:p>
          <a:p>
            <a:pPr marL="1144588" lvl="8" indent="-395288">
              <a:lnSpc>
                <a:spcPct val="90000"/>
              </a:lnSpc>
              <a:spcBef>
                <a:spcPts val="300"/>
              </a:spcBef>
              <a:spcAft>
                <a:spcPts val="800"/>
              </a:spcAft>
              <a:buFont typeface="Arial" panose="020B0604020202020204" pitchFamily="34" charset="0"/>
              <a:buChar char="•"/>
            </a:pPr>
            <a:r>
              <a:rPr lang="en-NZ" sz="2400" b="1" dirty="0">
                <a:solidFill>
                  <a:srgbClr val="0070C0"/>
                </a:solidFill>
                <a:latin typeface="Aptos" panose="020B0004020202020204" pitchFamily="34" charset="0"/>
              </a:rPr>
              <a:t>Is there is national programme instead of Tsunami Ready</a:t>
            </a:r>
          </a:p>
          <a:p>
            <a:pPr marL="1144588" lvl="8" indent="-395288">
              <a:lnSpc>
                <a:spcPct val="90000"/>
              </a:lnSpc>
              <a:spcBef>
                <a:spcPts val="300"/>
              </a:spcBef>
              <a:spcAft>
                <a:spcPts val="800"/>
              </a:spcAft>
              <a:buFont typeface="Arial" panose="020B0604020202020204" pitchFamily="34" charset="0"/>
              <a:buChar char="•"/>
            </a:pPr>
            <a:r>
              <a:rPr lang="en-NZ" sz="2400" b="1" dirty="0">
                <a:solidFill>
                  <a:srgbClr val="C00000"/>
                </a:solidFill>
                <a:latin typeface="Aptos" panose="020B0004020202020204" pitchFamily="34" charset="0"/>
              </a:rPr>
              <a:t>Questions consistent with 2025 PTWS Tsunami  Preparedness                      Capacity Assessment, and  2025/2026 Global KPI/ODTP KPI</a:t>
            </a:r>
          </a:p>
        </p:txBody>
      </p:sp>
      <p:pic>
        <p:nvPicPr>
          <p:cNvPr id="2" name="Picture 1">
            <a:extLst>
              <a:ext uri="{FF2B5EF4-FFF2-40B4-BE49-F238E27FC236}">
                <a16:creationId xmlns:a16="http://schemas.microsoft.com/office/drawing/2014/main" id="{9E7F2E27-27C8-F3BC-62A6-324AABCC6C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74545" y="3332590"/>
            <a:ext cx="1837545" cy="1345852"/>
          </a:xfrm>
          <a:prstGeom prst="rect">
            <a:avLst/>
          </a:prstGeom>
        </p:spPr>
      </p:pic>
      <p:sp>
        <p:nvSpPr>
          <p:cNvPr id="4" name="TextBox 3">
            <a:extLst>
              <a:ext uri="{FF2B5EF4-FFF2-40B4-BE49-F238E27FC236}">
                <a16:creationId xmlns:a16="http://schemas.microsoft.com/office/drawing/2014/main" id="{E1C90954-5AFC-1537-381F-6135E10F8ED6}"/>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052877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9946FD1-B878-342D-033F-B996D6198608}"/>
              </a:ext>
            </a:extLst>
          </p:cNvPr>
          <p:cNvSpPr/>
          <p:nvPr/>
        </p:nvSpPr>
        <p:spPr>
          <a:xfrm>
            <a:off x="209224" y="398086"/>
            <a:ext cx="11235767" cy="72867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258013" y="4362275"/>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187841" y="350891"/>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PTWS Tsunami Ready Implementation Survey </a:t>
            </a:r>
            <a:endParaRPr lang="en-NZ" sz="3200" dirty="0">
              <a:solidFill>
                <a:srgbClr val="0961A9"/>
              </a:solidFill>
              <a:latin typeface="Aptos ExtraBold" panose="020B0004020202020204" pitchFamily="34" charset="0"/>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a:extLst>
              <a:ext uri="{FF2B5EF4-FFF2-40B4-BE49-F238E27FC236}">
                <a16:creationId xmlns:a16="http://schemas.microsoft.com/office/drawing/2014/main" id="{9E2E52F1-9531-76F2-3EE8-734135AC3971}"/>
              </a:ext>
            </a:extLst>
          </p:cNvPr>
          <p:cNvSpPr txBox="1"/>
          <p:nvPr/>
        </p:nvSpPr>
        <p:spPr>
          <a:xfrm>
            <a:off x="375684" y="935666"/>
            <a:ext cx="11029508" cy="5747727"/>
          </a:xfrm>
          <a:prstGeom prst="rect">
            <a:avLst/>
          </a:prstGeom>
          <a:solidFill>
            <a:schemeClr val="bg1"/>
          </a:solidFill>
          <a:ln w="12700">
            <a:solidFill>
              <a:srgbClr val="C00000"/>
            </a:solidFill>
          </a:ln>
        </p:spPr>
        <p:txBody>
          <a:bodyPr wrap="square" rtlCol="0">
            <a:spAutoFit/>
          </a:bodyPr>
          <a:lstStyle/>
          <a:p>
            <a:pPr marL="187325" rtl="0">
              <a:spcBef>
                <a:spcPts val="600"/>
              </a:spcBef>
              <a:spcAft>
                <a:spcPts val="300"/>
              </a:spcAft>
            </a:pPr>
            <a:r>
              <a:rPr lang="en-NZ" sz="2200" b="0" i="0" u="none" strike="noStrike" dirty="0">
                <a:solidFill>
                  <a:srgbClr val="C00000"/>
                </a:solidFill>
                <a:effectLst/>
                <a:latin typeface="Arial" panose="020B0604020202020204" pitchFamily="34" charset="0"/>
              </a:rPr>
              <a:t>The WG3 Task Team Tsunami Ready recommends </a:t>
            </a:r>
            <a:r>
              <a:rPr lang="en-NZ" sz="2200" dirty="0">
                <a:solidFill>
                  <a:srgbClr val="C00000"/>
                </a:solidFill>
                <a:latin typeface="Arial" panose="020B0604020202020204" pitchFamily="34" charset="0"/>
                <a:cs typeface="Arial" panose="020B0604020202020204" pitchFamily="34" charset="0"/>
              </a:rPr>
              <a:t>that the ICG/PTWS:</a:t>
            </a:r>
            <a:endParaRPr lang="en-NZ" sz="2200" b="1" dirty="0">
              <a:solidFill>
                <a:srgbClr val="C00000"/>
              </a:solidFill>
              <a:latin typeface="Arial" panose="020B0604020202020204" pitchFamily="34" charset="0"/>
              <a:cs typeface="Arial" panose="020B0604020202020204" pitchFamily="34" charset="0"/>
            </a:endParaRPr>
          </a:p>
          <a:p>
            <a:pPr marL="187325" rtl="0">
              <a:spcBef>
                <a:spcPts val="600"/>
              </a:spcBef>
              <a:spcAft>
                <a:spcPts val="300"/>
              </a:spcAft>
            </a:pPr>
            <a:r>
              <a:rPr lang="en-NZ" sz="2200" b="1" i="0" u="none" strike="noStrike" dirty="0">
                <a:solidFill>
                  <a:srgbClr val="000000"/>
                </a:solidFill>
                <a:effectLst/>
                <a:latin typeface="Arial" panose="020B0604020202020204" pitchFamily="34" charset="0"/>
                <a:cs typeface="Arial" panose="020B0604020202020204" pitchFamily="34" charset="0"/>
              </a:rPr>
              <a:t>Notes with appreciation</a:t>
            </a:r>
            <a:r>
              <a:rPr lang="en-NZ" sz="2200" b="0" i="0" u="none" strike="noStrike" dirty="0">
                <a:solidFill>
                  <a:srgbClr val="000000"/>
                </a:solidFill>
                <a:effectLst/>
                <a:latin typeface="Arial" panose="020B0604020202020204" pitchFamily="34" charset="0"/>
                <a:cs typeface="Arial" panose="020B0604020202020204" pitchFamily="34" charset="0"/>
              </a:rPr>
              <a:t> the significant role that the International Tsunami Information Centre plays in the facilitation, promotion and application of the Tsunami Ready Recognition Programme across the PTWS</a:t>
            </a:r>
            <a:endParaRPr lang="en-NZ" sz="2200" b="1" i="0" u="none" strike="noStrike" dirty="0">
              <a:solidFill>
                <a:srgbClr val="000000"/>
              </a:solidFill>
              <a:effectLst/>
              <a:latin typeface="Arial" panose="020B0604020202020204" pitchFamily="34" charset="0"/>
              <a:cs typeface="Arial" panose="020B0604020202020204" pitchFamily="34" charset="0"/>
            </a:endParaRPr>
          </a:p>
          <a:p>
            <a:pPr marL="187325" rtl="0">
              <a:spcBef>
                <a:spcPts val="600"/>
              </a:spcBef>
              <a:spcAft>
                <a:spcPts val="300"/>
              </a:spcAft>
            </a:pPr>
            <a:r>
              <a:rPr lang="en-NZ" sz="2200" b="1" i="0" u="none" strike="noStrike" dirty="0">
                <a:solidFill>
                  <a:srgbClr val="000000"/>
                </a:solidFill>
                <a:effectLst/>
                <a:latin typeface="Arial" panose="020B0604020202020204" pitchFamily="34" charset="0"/>
                <a:cs typeface="Arial" panose="020B0604020202020204" pitchFamily="34" charset="0"/>
              </a:rPr>
              <a:t>Notes </a:t>
            </a:r>
            <a:r>
              <a:rPr lang="en-NZ" sz="2200" b="0" i="0" u="none" strike="noStrike" dirty="0">
                <a:solidFill>
                  <a:srgbClr val="000000"/>
                </a:solidFill>
                <a:effectLst/>
                <a:latin typeface="Arial" panose="020B0604020202020204" pitchFamily="34" charset="0"/>
                <a:cs typeface="Arial" panose="020B0604020202020204" pitchFamily="34" charset="0"/>
              </a:rPr>
              <a:t>the challenge in reporting the progress of Tsunami Ready for the PTWS, in particular interest and planning of the programme that may not have been communicated to ITIC or the IOC</a:t>
            </a:r>
            <a:endParaRPr lang="en-NZ" sz="2200" i="0" u="none" strike="noStrike" dirty="0">
              <a:solidFill>
                <a:srgbClr val="000000"/>
              </a:solidFill>
              <a:latin typeface="Arial" panose="020B0604020202020204" pitchFamily="34" charset="0"/>
              <a:cs typeface="Arial" panose="020B0604020202020204" pitchFamily="34" charset="0"/>
            </a:endParaRPr>
          </a:p>
          <a:p>
            <a:pPr marL="187325" rtl="0">
              <a:spcBef>
                <a:spcPts val="600"/>
              </a:spcBef>
              <a:spcAft>
                <a:spcPts val="300"/>
              </a:spcAft>
            </a:pPr>
            <a:r>
              <a:rPr lang="en-NZ" sz="2200" b="1" i="0" u="none" strike="noStrike" dirty="0">
                <a:solidFill>
                  <a:srgbClr val="000000"/>
                </a:solidFill>
                <a:effectLst/>
                <a:latin typeface="Arial" panose="020B0604020202020204" pitchFamily="34" charset="0"/>
                <a:cs typeface="Arial" panose="020B0604020202020204" pitchFamily="34" charset="0"/>
              </a:rPr>
              <a:t>Requests </a:t>
            </a:r>
            <a:r>
              <a:rPr lang="en-NZ" sz="2200" b="0" i="0" u="none" strike="noStrike" dirty="0">
                <a:solidFill>
                  <a:srgbClr val="000000"/>
                </a:solidFill>
                <a:effectLst/>
                <a:latin typeface="Arial" panose="020B0604020202020204" pitchFamily="34" charset="0"/>
                <a:cs typeface="Arial" panose="020B0604020202020204" pitchFamily="34" charset="0"/>
              </a:rPr>
              <a:t>the WG Task Team Tsunami Ready continue to investigate the implementation of a Tsunami Ready survey for the PTWS for implementation prior to the ICG/PTWS-XXXII, to support reporting at that Session</a:t>
            </a:r>
            <a:endParaRPr lang="en-NZ" sz="2200" i="0" u="none" strike="noStrike" dirty="0">
              <a:solidFill>
                <a:srgbClr val="000000"/>
              </a:solidFill>
              <a:latin typeface="Arial" panose="020B0604020202020204" pitchFamily="34" charset="0"/>
              <a:cs typeface="Arial" panose="020B0604020202020204" pitchFamily="34" charset="0"/>
            </a:endParaRPr>
          </a:p>
          <a:p>
            <a:pPr marL="187325" rtl="0">
              <a:spcBef>
                <a:spcPts val="600"/>
              </a:spcBef>
              <a:spcAft>
                <a:spcPts val="300"/>
              </a:spcAft>
            </a:pPr>
            <a:r>
              <a:rPr lang="en-NZ" sz="2200" b="1" i="0" u="none" strike="noStrike" dirty="0">
                <a:solidFill>
                  <a:srgbClr val="000000"/>
                </a:solidFill>
                <a:effectLst/>
                <a:latin typeface="Arial" panose="020B0604020202020204" pitchFamily="34" charset="0"/>
                <a:cs typeface="Arial" panose="020B0604020202020204" pitchFamily="34" charset="0"/>
              </a:rPr>
              <a:t>Encourages</a:t>
            </a:r>
            <a:r>
              <a:rPr lang="en-NZ" sz="2200" b="0" i="0" u="none" strike="noStrike" dirty="0">
                <a:solidFill>
                  <a:srgbClr val="000000"/>
                </a:solidFill>
                <a:effectLst/>
                <a:latin typeface="Arial" panose="020B0604020202020204" pitchFamily="34" charset="0"/>
                <a:cs typeface="Arial" panose="020B0604020202020204" pitchFamily="34" charset="0"/>
              </a:rPr>
              <a:t> member states to continue to share outcomes and progression           towards ‘100% Tsunami Ready’ with Working Group Three</a:t>
            </a:r>
            <a:endParaRPr lang="en-NZ" sz="2200" i="0" u="none" strike="noStrike" dirty="0">
              <a:solidFill>
                <a:srgbClr val="000000"/>
              </a:solidFill>
              <a:latin typeface="Arial" panose="020B0604020202020204" pitchFamily="34" charset="0"/>
              <a:cs typeface="Arial" panose="020B0604020202020204" pitchFamily="34" charset="0"/>
            </a:endParaRPr>
          </a:p>
          <a:p>
            <a:pPr marL="187325" rtl="0">
              <a:spcBef>
                <a:spcPts val="600"/>
              </a:spcBef>
              <a:spcAft>
                <a:spcPts val="300"/>
              </a:spcAft>
            </a:pPr>
            <a:r>
              <a:rPr lang="en-NZ" sz="2200" b="1" i="0" u="none" strike="noStrike" dirty="0">
                <a:solidFill>
                  <a:srgbClr val="000000"/>
                </a:solidFill>
                <a:effectLst/>
                <a:latin typeface="Arial" panose="020B0604020202020204" pitchFamily="34" charset="0"/>
                <a:cs typeface="Arial" panose="020B0604020202020204" pitchFamily="34" charset="0"/>
              </a:rPr>
              <a:t>Mandates</a:t>
            </a:r>
            <a:r>
              <a:rPr lang="en-NZ" sz="2200" b="0" i="0" u="none" strike="noStrike" dirty="0">
                <a:solidFill>
                  <a:srgbClr val="000000"/>
                </a:solidFill>
                <a:effectLst/>
                <a:latin typeface="Arial" panose="020B0604020202020204" pitchFamily="34" charset="0"/>
                <a:cs typeface="Arial" panose="020B0604020202020204" pitchFamily="34" charset="0"/>
              </a:rPr>
              <a:t> the International Tsunami Information Centre (ITIC) to                               continue to facilitate implementation and data collation regarding                                Tsunami Ready progress in the PTWS</a:t>
            </a:r>
            <a:endParaRPr lang="en-NZ" sz="2800" b="1" dirty="0">
              <a:solidFill>
                <a:srgbClr val="0961A9"/>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1C90954-5AFC-1537-381F-6135E10F8ED6}"/>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331740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D342B28-F320-0062-2345-135710F74605}"/>
              </a:ext>
            </a:extLst>
          </p:cNvPr>
          <p:cNvSpPr/>
          <p:nvPr/>
        </p:nvSpPr>
        <p:spPr>
          <a:xfrm>
            <a:off x="209224" y="398087"/>
            <a:ext cx="11235767" cy="61480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116993" y="4362275"/>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494942" y="428119"/>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Summary of Implementation Learnings </a:t>
            </a: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11875" y="-11875"/>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6" name="TextBox 5">
            <a:extLst>
              <a:ext uri="{FF2B5EF4-FFF2-40B4-BE49-F238E27FC236}">
                <a16:creationId xmlns:a16="http://schemas.microsoft.com/office/drawing/2014/main" id="{06D795C3-1003-58A3-9C86-93640271331C}"/>
              </a:ext>
            </a:extLst>
          </p:cNvPr>
          <p:cNvSpPr txBox="1"/>
          <p:nvPr/>
        </p:nvSpPr>
        <p:spPr>
          <a:xfrm>
            <a:off x="494942" y="1067883"/>
            <a:ext cx="11640350" cy="4912114"/>
          </a:xfrm>
          <a:prstGeom prst="rect">
            <a:avLst/>
          </a:prstGeom>
          <a:noFill/>
        </p:spPr>
        <p:txBody>
          <a:bodyPr wrap="square">
            <a:spAutoFit/>
          </a:bodyPr>
          <a:lstStyle/>
          <a:p>
            <a:r>
              <a:rPr lang="en-NZ" sz="2400" b="1" dirty="0">
                <a:latin typeface="Aptos" panose="020B0004020202020204" pitchFamily="34" charset="0"/>
              </a:rPr>
              <a:t>At the meeting of the PTWS  Task Team Tsunami Ready in July 2024,  implementation challenges in the Pacific and globally were discussed. </a:t>
            </a:r>
          </a:p>
          <a:p>
            <a:endParaRPr lang="en-NZ" sz="1000" b="1" dirty="0">
              <a:latin typeface="Aptos" panose="020B0004020202020204" pitchFamily="34" charset="0"/>
            </a:endParaRPr>
          </a:p>
          <a:p>
            <a:r>
              <a:rPr lang="en-NZ" sz="2400" b="1" dirty="0">
                <a:latin typeface="Aptos" panose="020B0004020202020204" pitchFamily="34" charset="0"/>
              </a:rPr>
              <a:t>Key challenges reported across ICGs include:</a:t>
            </a:r>
          </a:p>
          <a:p>
            <a:endParaRPr lang="en-NZ" sz="1000" b="1" dirty="0">
              <a:latin typeface="Aptos" panose="020B0004020202020204" pitchFamily="34" charset="0"/>
            </a:endParaRPr>
          </a:p>
          <a:p>
            <a:pPr marL="1103313" lvl="4" indent="-417513">
              <a:lnSpc>
                <a:spcPct val="90000"/>
              </a:lnSpc>
              <a:spcBef>
                <a:spcPts val="600"/>
              </a:spcBef>
              <a:spcAft>
                <a:spcPts val="600"/>
              </a:spcAft>
              <a:buFont typeface="Arial" panose="020B0604020202020204" pitchFamily="34" charset="0"/>
              <a:buChar char="•"/>
            </a:pPr>
            <a:r>
              <a:rPr lang="en-NZ" sz="2400" b="1" dirty="0">
                <a:solidFill>
                  <a:srgbClr val="0961A9"/>
                </a:solidFill>
                <a:latin typeface="Aptos" panose="020B0004020202020204" pitchFamily="34" charset="0"/>
              </a:rPr>
              <a:t>Hazard assessment, esp. inundation modelling </a:t>
            </a:r>
            <a:r>
              <a:rPr lang="en-NZ" sz="2400" b="1" dirty="0">
                <a:latin typeface="Aptos" panose="020B0004020202020204" pitchFamily="34" charset="0"/>
              </a:rPr>
              <a:t>and GIS capacity                          (+ data layers)</a:t>
            </a:r>
          </a:p>
          <a:p>
            <a:pPr marL="1103313" lvl="4" indent="-417513">
              <a:lnSpc>
                <a:spcPct val="90000"/>
              </a:lnSpc>
              <a:spcBef>
                <a:spcPts val="600"/>
              </a:spcBef>
              <a:spcAft>
                <a:spcPts val="600"/>
              </a:spcAft>
              <a:buFont typeface="Arial" panose="020B0604020202020204" pitchFamily="34" charset="0"/>
              <a:buChar char="•"/>
            </a:pPr>
            <a:r>
              <a:rPr lang="en-NZ" sz="2400" b="1" dirty="0">
                <a:latin typeface="Aptos" panose="020B0004020202020204" pitchFamily="34" charset="0"/>
              </a:rPr>
              <a:t>Application process is cumbersome / time consuming</a:t>
            </a:r>
          </a:p>
          <a:p>
            <a:pPr marL="1103313" lvl="4" indent="-417513">
              <a:lnSpc>
                <a:spcPct val="90000"/>
              </a:lnSpc>
              <a:spcBef>
                <a:spcPts val="600"/>
              </a:spcBef>
              <a:spcAft>
                <a:spcPts val="600"/>
              </a:spcAft>
              <a:buFont typeface="Arial" panose="020B0604020202020204" pitchFamily="34" charset="0"/>
              <a:buChar char="•"/>
            </a:pPr>
            <a:r>
              <a:rPr lang="en-NZ" sz="2400" b="1" dirty="0">
                <a:latin typeface="Aptos" panose="020B0004020202020204" pitchFamily="34" charset="0"/>
              </a:rPr>
              <a:t>Communities can’t be too small as that uses high levels of administration to roll out across a country but must also be meaningful (not too large)</a:t>
            </a:r>
          </a:p>
          <a:p>
            <a:pPr marL="1103313" lvl="4" indent="-417513">
              <a:lnSpc>
                <a:spcPct val="90000"/>
              </a:lnSpc>
              <a:spcBef>
                <a:spcPts val="600"/>
              </a:spcBef>
              <a:spcAft>
                <a:spcPts val="600"/>
              </a:spcAft>
              <a:buFont typeface="Arial" panose="020B0604020202020204" pitchFamily="34" charset="0"/>
              <a:buChar char="•"/>
            </a:pPr>
            <a:r>
              <a:rPr lang="en-NZ" sz="2400" b="1" dirty="0">
                <a:latin typeface="Aptos" panose="020B0004020202020204" pitchFamily="34" charset="0"/>
              </a:rPr>
              <a:t>Sustainability in effort, expertise and funding</a:t>
            </a:r>
          </a:p>
          <a:p>
            <a:pPr marL="1103313" lvl="4" indent="-417513">
              <a:lnSpc>
                <a:spcPct val="90000"/>
              </a:lnSpc>
              <a:spcBef>
                <a:spcPts val="600"/>
              </a:spcBef>
              <a:spcAft>
                <a:spcPts val="600"/>
              </a:spcAft>
              <a:buFont typeface="Arial" panose="020B0604020202020204" pitchFamily="34" charset="0"/>
              <a:buChar char="•"/>
            </a:pPr>
            <a:r>
              <a:rPr lang="en-NZ" sz="2400" b="1" dirty="0">
                <a:latin typeface="Aptos" panose="020B0004020202020204" pitchFamily="34" charset="0"/>
              </a:rPr>
              <a:t>Awareness &amp; education both in community and government</a:t>
            </a:r>
          </a:p>
          <a:p>
            <a:endParaRPr lang="en-NZ" sz="2000" b="1" dirty="0">
              <a:latin typeface="Aptos" panose="020B0004020202020204" pitchFamily="34" charset="0"/>
            </a:endParaRPr>
          </a:p>
        </p:txBody>
      </p:sp>
      <p:sp>
        <p:nvSpPr>
          <p:cNvPr id="2" name="TextBox 1">
            <a:extLst>
              <a:ext uri="{FF2B5EF4-FFF2-40B4-BE49-F238E27FC236}">
                <a16:creationId xmlns:a16="http://schemas.microsoft.com/office/drawing/2014/main" id="{FFF79B9A-52BE-FDFA-9CEC-0087363EA498}"/>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443216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EF6D8D2-26B0-EA9C-4D20-D9E3DB72B101}"/>
              </a:ext>
            </a:extLst>
          </p:cNvPr>
          <p:cNvSpPr/>
          <p:nvPr/>
        </p:nvSpPr>
        <p:spPr>
          <a:xfrm>
            <a:off x="209224" y="398087"/>
            <a:ext cx="11235767" cy="49446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543021" y="4564156"/>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94526" y="342741"/>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Further support needed for inundation modelling </a:t>
            </a: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a:extLst>
              <a:ext uri="{FF2B5EF4-FFF2-40B4-BE49-F238E27FC236}">
                <a16:creationId xmlns:a16="http://schemas.microsoft.com/office/drawing/2014/main" id="{9E2E52F1-9531-76F2-3EE8-734135AC3971}"/>
              </a:ext>
            </a:extLst>
          </p:cNvPr>
          <p:cNvSpPr txBox="1"/>
          <p:nvPr/>
        </p:nvSpPr>
        <p:spPr>
          <a:xfrm>
            <a:off x="294526" y="927516"/>
            <a:ext cx="11521790" cy="2985433"/>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NZ" sz="2100" b="1" dirty="0">
                <a:latin typeface="Aptos" panose="020B0004020202020204" pitchFamily="34" charset="0"/>
                <a:ea typeface="Calibri" panose="020F0502020204030204" pitchFamily="34" charset="0"/>
              </a:rPr>
              <a:t>The lack of i</a:t>
            </a:r>
            <a:r>
              <a:rPr lang="en-NZ" sz="2100" b="1" dirty="0">
                <a:effectLst/>
                <a:latin typeface="Aptos" panose="020B0004020202020204" pitchFamily="34" charset="0"/>
                <a:ea typeface="Calibri" panose="020F0502020204030204" pitchFamily="34" charset="0"/>
              </a:rPr>
              <a:t>nundation modelling presents real difficulties to tsunami preparedness, and Tsunami Ready Recognition.</a:t>
            </a:r>
          </a:p>
          <a:p>
            <a:pPr marL="342900" indent="-342900">
              <a:spcAft>
                <a:spcPts val="1200"/>
              </a:spcAft>
              <a:buFont typeface="Arial" panose="020B0604020202020204" pitchFamily="34" charset="0"/>
              <a:buChar char="•"/>
            </a:pPr>
            <a:r>
              <a:rPr lang="en-NZ" sz="2100" b="1" dirty="0">
                <a:effectLst/>
                <a:latin typeface="Aptos" panose="020B0004020202020204" pitchFamily="34" charset="0"/>
                <a:ea typeface="Calibri" panose="020F0502020204030204" pitchFamily="34" charset="0"/>
              </a:rPr>
              <a:t>Accurate inundation modelling requires the availability of high-resolution bathymetry and topography, which often isn't available at every location, or is very expensive to obtain.  </a:t>
            </a:r>
          </a:p>
          <a:p>
            <a:pPr marL="342900" indent="-342900">
              <a:spcAft>
                <a:spcPts val="1200"/>
              </a:spcAft>
              <a:buFont typeface="Arial" panose="020B0604020202020204" pitchFamily="34" charset="0"/>
              <a:buChar char="•"/>
            </a:pPr>
            <a:r>
              <a:rPr lang="en-NZ" sz="2100" b="1" dirty="0">
                <a:effectLst/>
                <a:latin typeface="Aptos" panose="020B0004020202020204" pitchFamily="34" charset="0"/>
                <a:ea typeface="Calibri" panose="020F0502020204030204" pitchFamily="34" charset="0"/>
              </a:rPr>
              <a:t>Advances in satellite-derived bathymetry which, when chart survey data is also available, can be used for inundation modelling</a:t>
            </a:r>
            <a:r>
              <a:rPr lang="en-NZ" sz="2100" b="1" dirty="0">
                <a:latin typeface="Aptos" panose="020B0004020202020204" pitchFamily="34" charset="0"/>
                <a:ea typeface="Calibri" panose="020F0502020204030204" pitchFamily="34" charset="0"/>
              </a:rPr>
              <a:t>. O</a:t>
            </a:r>
            <a:r>
              <a:rPr lang="en-NZ" sz="2100" b="1" dirty="0">
                <a:effectLst/>
                <a:latin typeface="Aptos" panose="020B0004020202020204" pitchFamily="34" charset="0"/>
                <a:ea typeface="Calibri" panose="020F0502020204030204" pitchFamily="34" charset="0"/>
              </a:rPr>
              <a:t>ther options considered, include taking offshore wave </a:t>
            </a:r>
            <a:r>
              <a:rPr lang="en-NZ" sz="2100" b="1" dirty="0" err="1">
                <a:effectLst/>
                <a:latin typeface="Aptos" panose="020B0004020202020204" pitchFamily="34" charset="0"/>
                <a:ea typeface="Calibri" panose="020F0502020204030204" pitchFamily="34" charset="0"/>
              </a:rPr>
              <a:t>ampl</a:t>
            </a:r>
            <a:r>
              <a:rPr lang="en-NZ" sz="2100" b="1" dirty="0">
                <a:effectLst/>
                <a:latin typeface="Aptos" panose="020B0004020202020204" pitchFamily="34" charset="0"/>
                <a:ea typeface="Calibri" panose="020F0502020204030204" pitchFamily="34" charset="0"/>
              </a:rPr>
              <a:t> from PTHA tools and extrapolating to coast using accepted scaling procedures.</a:t>
            </a:r>
            <a:r>
              <a:rPr lang="en-NZ" sz="2100" b="1" dirty="0">
                <a:solidFill>
                  <a:srgbClr val="0961A9"/>
                </a:solidFill>
                <a:latin typeface="Aptos" panose="020B0004020202020204" pitchFamily="34" charset="0"/>
              </a:rPr>
              <a:t>		</a:t>
            </a:r>
          </a:p>
        </p:txBody>
      </p:sp>
      <p:sp>
        <p:nvSpPr>
          <p:cNvPr id="2" name="TextBox 1">
            <a:extLst>
              <a:ext uri="{FF2B5EF4-FFF2-40B4-BE49-F238E27FC236}">
                <a16:creationId xmlns:a16="http://schemas.microsoft.com/office/drawing/2014/main" id="{912EC1A0-A5D1-112E-87AC-0B64B23F0866}"/>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94CE98DC-2D0F-F137-F961-4CA2ACF819C8}"/>
              </a:ext>
            </a:extLst>
          </p:cNvPr>
          <p:cNvSpPr txBox="1"/>
          <p:nvPr/>
        </p:nvSpPr>
        <p:spPr>
          <a:xfrm>
            <a:off x="801344" y="3745270"/>
            <a:ext cx="9873743" cy="2769989"/>
          </a:xfrm>
          <a:prstGeom prst="rect">
            <a:avLst/>
          </a:prstGeom>
          <a:solidFill>
            <a:schemeClr val="bg1"/>
          </a:solidFill>
          <a:ln w="28575">
            <a:solidFill>
              <a:srgbClr val="C00000"/>
            </a:solidFill>
          </a:ln>
        </p:spPr>
        <p:txBody>
          <a:bodyPr wrap="square" rtlCol="0">
            <a:spAutoFit/>
          </a:bodyPr>
          <a:lstStyle/>
          <a:p>
            <a:pPr marL="187325" rtl="0">
              <a:spcBef>
                <a:spcPts val="0"/>
              </a:spcBef>
              <a:spcAft>
                <a:spcPts val="0"/>
              </a:spcAft>
            </a:pPr>
            <a:r>
              <a:rPr lang="en-NZ" sz="2200" b="0" i="0" u="none" strike="noStrike" dirty="0">
                <a:solidFill>
                  <a:srgbClr val="C00000"/>
                </a:solidFill>
                <a:effectLst/>
                <a:latin typeface="Arial" panose="020B0604020202020204" pitchFamily="34" charset="0"/>
              </a:rPr>
              <a:t>The WG3 Task Team Tsunami Ready recommends that the ICG/PTWS:</a:t>
            </a:r>
            <a:endParaRPr lang="en-NZ" sz="2200" b="0" dirty="0">
              <a:solidFill>
                <a:srgbClr val="C00000"/>
              </a:solidFill>
              <a:effectLst/>
            </a:endParaRPr>
          </a:p>
          <a:p>
            <a:pPr marL="187325" rtl="0">
              <a:spcBef>
                <a:spcPts val="1200"/>
              </a:spcBef>
              <a:spcAft>
                <a:spcPts val="1200"/>
              </a:spcAft>
            </a:pPr>
            <a:r>
              <a:rPr lang="en-NZ" sz="2200" b="1" i="0" u="none" strike="noStrike" dirty="0">
                <a:solidFill>
                  <a:srgbClr val="000000"/>
                </a:solidFill>
                <a:effectLst/>
                <a:latin typeface="Arial" panose="020B0604020202020204" pitchFamily="34" charset="0"/>
              </a:rPr>
              <a:t>Notes </a:t>
            </a:r>
            <a:r>
              <a:rPr lang="en-NZ" sz="2200" b="0" i="0" u="none" strike="noStrike" dirty="0">
                <a:solidFill>
                  <a:srgbClr val="000000"/>
                </a:solidFill>
                <a:effectLst/>
                <a:latin typeface="Arial" panose="020B0604020202020204" pitchFamily="34" charset="0"/>
              </a:rPr>
              <a:t>the barrier that the lack of availability of high-resolution bathymetry  and topography for inundation modelling presents to tsunami preparedness and Tsunami Ready Recognition,</a:t>
            </a:r>
            <a:endParaRPr lang="en-NZ" sz="2200" b="0" dirty="0">
              <a:effectLst/>
            </a:endParaRPr>
          </a:p>
          <a:p>
            <a:pPr marL="187325"/>
            <a:r>
              <a:rPr lang="en-NZ" sz="2200" b="1" i="0" u="none" strike="noStrike" dirty="0">
                <a:solidFill>
                  <a:srgbClr val="000000"/>
                </a:solidFill>
                <a:effectLst/>
                <a:latin typeface="Arial" panose="020B0604020202020204" pitchFamily="34" charset="0"/>
              </a:rPr>
              <a:t>Requests </a:t>
            </a:r>
            <a:r>
              <a:rPr lang="en-NZ" sz="2200" b="0" i="0" u="none" strike="noStrike" dirty="0">
                <a:solidFill>
                  <a:srgbClr val="000000"/>
                </a:solidFill>
                <a:effectLst/>
                <a:latin typeface="Arial" panose="020B0604020202020204" pitchFamily="34" charset="0"/>
              </a:rPr>
              <a:t>Working Group One to consider the collation of existing or                                creation of new guidance on techniques for inundation modelling                                       where high-resolution bathymetry and topography isn’t available. </a:t>
            </a:r>
            <a:endParaRPr lang="en-NZ" sz="2200" dirty="0"/>
          </a:p>
        </p:txBody>
      </p:sp>
    </p:spTree>
    <p:extLst>
      <p:ext uri="{BB962C8B-B14F-4D97-AF65-F5344CB8AC3E}">
        <p14:creationId xmlns:p14="http://schemas.microsoft.com/office/powerpoint/2010/main" val="2353643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068306-DA9A-6D00-D828-D4491F48B3EB}"/>
              </a:ext>
            </a:extLst>
          </p:cNvPr>
          <p:cNvSpPr/>
          <p:nvPr/>
        </p:nvSpPr>
        <p:spPr>
          <a:xfrm>
            <a:off x="241121" y="356433"/>
            <a:ext cx="11235767" cy="579233"/>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543021" y="4564156"/>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404055"/>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Global efforts &amp; coordination</a:t>
            </a: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 name="TextBox 1">
            <a:extLst>
              <a:ext uri="{FF2B5EF4-FFF2-40B4-BE49-F238E27FC236}">
                <a16:creationId xmlns:a16="http://schemas.microsoft.com/office/drawing/2014/main" id="{912EC1A0-A5D1-112E-87AC-0B64B23F0866}"/>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
        <p:nvSpPr>
          <p:cNvPr id="6" name="TextBox 5">
            <a:extLst>
              <a:ext uri="{FF2B5EF4-FFF2-40B4-BE49-F238E27FC236}">
                <a16:creationId xmlns:a16="http://schemas.microsoft.com/office/drawing/2014/main" id="{A1DC3E3D-B32B-F8C7-3D3D-94C391A64D8E}"/>
              </a:ext>
            </a:extLst>
          </p:cNvPr>
          <p:cNvSpPr txBox="1"/>
          <p:nvPr/>
        </p:nvSpPr>
        <p:spPr>
          <a:xfrm>
            <a:off x="294526" y="1085108"/>
            <a:ext cx="11521790" cy="3185487"/>
          </a:xfrm>
          <a:prstGeom prst="rect">
            <a:avLst/>
          </a:prstGeom>
          <a:noFill/>
        </p:spPr>
        <p:txBody>
          <a:bodyPr wrap="square" rtlCol="0">
            <a:spAutoFit/>
          </a:bodyPr>
          <a:lstStyle/>
          <a:p>
            <a:pPr marL="342900" indent="-342900">
              <a:buFont typeface="Arial" panose="020B0604020202020204" pitchFamily="34" charset="0"/>
              <a:buChar char="•"/>
            </a:pPr>
            <a:r>
              <a:rPr lang="en-NZ" sz="2100" b="1" dirty="0">
                <a:latin typeface="Aptos" panose="020B0004020202020204" pitchFamily="34" charset="0"/>
                <a:ea typeface="Calibri" panose="020F0502020204030204" pitchFamily="34" charset="0"/>
              </a:rPr>
              <a:t>The Task Team notes the significant global efforts underway to support the implementation of the Tsunami Ready Recognition programme, including the </a:t>
            </a:r>
            <a:r>
              <a:rPr lang="en-NZ" sz="2100" b="1" dirty="0">
                <a:solidFill>
                  <a:srgbClr val="C00000"/>
                </a:solidFill>
                <a:latin typeface="Aptos" panose="020B0004020202020204" pitchFamily="34" charset="0"/>
                <a:ea typeface="Calibri" panose="020F0502020204030204" pitchFamily="34" charset="0"/>
              </a:rPr>
              <a:t>Tsunami Ready Toolkit </a:t>
            </a:r>
            <a:r>
              <a:rPr lang="en-NZ" sz="2100" b="1" dirty="0">
                <a:latin typeface="Aptos" panose="020B0004020202020204" pitchFamily="34" charset="0"/>
                <a:ea typeface="Calibri" panose="020F0502020204030204" pitchFamily="34" charset="0"/>
              </a:rPr>
              <a:t>effort underway by the TICs, and the </a:t>
            </a:r>
            <a:r>
              <a:rPr lang="en-NZ" sz="2100" b="1" dirty="0">
                <a:solidFill>
                  <a:srgbClr val="C00000"/>
                </a:solidFill>
                <a:latin typeface="Aptos" panose="020B0004020202020204" pitchFamily="34" charset="0"/>
                <a:ea typeface="Calibri" panose="020F0502020204030204" pitchFamily="34" charset="0"/>
              </a:rPr>
              <a:t>Tsunami Ready Coalition</a:t>
            </a:r>
            <a:r>
              <a:rPr lang="en-NZ" sz="2100" b="1" dirty="0">
                <a:latin typeface="Aptos" panose="020B0004020202020204" pitchFamily="34" charset="0"/>
                <a:ea typeface="Calibri" panose="020F0502020204030204" pitchFamily="34" charset="0"/>
              </a:rPr>
              <a:t>, which has developed a Coalition Implementation Plan. </a:t>
            </a:r>
          </a:p>
          <a:p>
            <a:pPr marL="171450" indent="-171450">
              <a:buFont typeface="Arial" panose="020B0604020202020204" pitchFamily="34" charset="0"/>
              <a:buChar char="•"/>
            </a:pPr>
            <a:endParaRPr lang="en-NZ" sz="1200" b="1" dirty="0">
              <a:solidFill>
                <a:srgbClr val="0961A9"/>
              </a:solidFill>
              <a:latin typeface="Aptos" panose="020B0004020202020204" pitchFamily="34" charset="0"/>
            </a:endParaRPr>
          </a:p>
          <a:p>
            <a:pPr marL="342900" indent="-342900">
              <a:buFont typeface="Arial" panose="020B0604020202020204" pitchFamily="34" charset="0"/>
              <a:buChar char="•"/>
            </a:pPr>
            <a:r>
              <a:rPr lang="en-NZ" sz="2100" b="1" dirty="0">
                <a:latin typeface="Aptos" panose="020B0004020202020204" pitchFamily="34" charset="0"/>
              </a:rPr>
              <a:t>Tsunami Ready forms a significant part of the work programme of </a:t>
            </a:r>
            <a:r>
              <a:rPr lang="en-NZ" sz="2100" b="1" dirty="0">
                <a:solidFill>
                  <a:srgbClr val="C00000"/>
                </a:solidFill>
                <a:latin typeface="Aptos" panose="020B0004020202020204" pitchFamily="34" charset="0"/>
              </a:rPr>
              <a:t>TOWS Task Team Disaster Management Preparedness</a:t>
            </a:r>
            <a:r>
              <a:rPr lang="en-NZ" sz="2100" b="1" dirty="0">
                <a:latin typeface="Aptos" panose="020B0004020202020204" pitchFamily="34" charset="0"/>
              </a:rPr>
              <a:t>, particularly discussions of global coordination, common barriers to implementation, and synergies with other programmes, including the Making Cities Resilient 2030.   </a:t>
            </a:r>
          </a:p>
          <a:p>
            <a:endParaRPr lang="en-NZ" sz="2100" b="1" dirty="0">
              <a:solidFill>
                <a:srgbClr val="0961A9"/>
              </a:solidFill>
              <a:latin typeface="Aptos" panose="020B0004020202020204" pitchFamily="34" charset="0"/>
            </a:endParaRPr>
          </a:p>
        </p:txBody>
      </p:sp>
      <p:sp>
        <p:nvSpPr>
          <p:cNvPr id="8" name="TextBox 7">
            <a:extLst>
              <a:ext uri="{FF2B5EF4-FFF2-40B4-BE49-F238E27FC236}">
                <a16:creationId xmlns:a16="http://schemas.microsoft.com/office/drawing/2014/main" id="{C9CB4D37-2423-72C9-7388-9264253DDD0B}"/>
              </a:ext>
            </a:extLst>
          </p:cNvPr>
          <p:cNvSpPr txBox="1"/>
          <p:nvPr/>
        </p:nvSpPr>
        <p:spPr>
          <a:xfrm>
            <a:off x="1130903" y="4072410"/>
            <a:ext cx="8778641" cy="1615827"/>
          </a:xfrm>
          <a:prstGeom prst="rect">
            <a:avLst/>
          </a:prstGeom>
          <a:solidFill>
            <a:schemeClr val="bg1"/>
          </a:solidFill>
          <a:ln w="28575">
            <a:solidFill>
              <a:srgbClr val="C00000"/>
            </a:solidFill>
          </a:ln>
        </p:spPr>
        <p:txBody>
          <a:bodyPr wrap="square" rtlCol="0" anchor="ctr">
            <a:spAutoFit/>
          </a:bodyPr>
          <a:lstStyle/>
          <a:p>
            <a:pPr marL="123825"/>
            <a:r>
              <a:rPr lang="en-NZ" sz="2200" dirty="0">
                <a:solidFill>
                  <a:srgbClr val="C00000"/>
                </a:solidFill>
                <a:latin typeface="Aptos" panose="020B0004020202020204" pitchFamily="34" charset="0"/>
              </a:rPr>
              <a:t>Following the recommendation of TOWS-WG-XVII, </a:t>
            </a:r>
          </a:p>
          <a:p>
            <a:pPr marL="123825"/>
            <a:r>
              <a:rPr lang="en-NZ" sz="2200" b="0" i="0" u="none" strike="noStrike" dirty="0">
                <a:solidFill>
                  <a:srgbClr val="C00000"/>
                </a:solidFill>
                <a:effectLst/>
                <a:latin typeface="Arial" panose="020B0604020202020204" pitchFamily="34" charset="0"/>
              </a:rPr>
              <a:t>WG3 Task Team Tsunami Ready recommends </a:t>
            </a:r>
            <a:r>
              <a:rPr lang="en-NZ" sz="2200" dirty="0">
                <a:solidFill>
                  <a:srgbClr val="C00000"/>
                </a:solidFill>
                <a:latin typeface="Aptos" panose="020B0004020202020204" pitchFamily="34" charset="0"/>
              </a:rPr>
              <a:t>that the ICG/PTWS:</a:t>
            </a:r>
          </a:p>
          <a:p>
            <a:pPr marL="123825"/>
            <a:endParaRPr lang="en-NZ" sz="1100" b="1" dirty="0">
              <a:solidFill>
                <a:srgbClr val="0961A9"/>
              </a:solidFill>
              <a:latin typeface="Aptos" panose="020B0004020202020204" pitchFamily="34" charset="0"/>
            </a:endParaRPr>
          </a:p>
          <a:p>
            <a:pPr marL="123825"/>
            <a:r>
              <a:rPr lang="en-NZ" sz="2200" b="1" dirty="0">
                <a:latin typeface="Aptos" panose="020B0004020202020204" pitchFamily="34" charset="0"/>
              </a:rPr>
              <a:t>Encourage</a:t>
            </a:r>
            <a:r>
              <a:rPr lang="en-NZ" sz="2200" b="1" dirty="0">
                <a:solidFill>
                  <a:srgbClr val="0961A9"/>
                </a:solidFill>
                <a:latin typeface="Aptos" panose="020B0004020202020204" pitchFamily="34" charset="0"/>
              </a:rPr>
              <a:t> </a:t>
            </a:r>
            <a:r>
              <a:rPr lang="en-NZ" sz="2200" dirty="0">
                <a:latin typeface="Aptos" panose="020B0004020202020204" pitchFamily="34" charset="0"/>
              </a:rPr>
              <a:t>Member States implementing Tsunami Ready to link with Making Cities Resilient 2030 (MCR2030)</a:t>
            </a:r>
            <a:r>
              <a:rPr lang="en-NZ" sz="2200" b="1" dirty="0">
                <a:solidFill>
                  <a:srgbClr val="0961A9"/>
                </a:solidFill>
                <a:latin typeface="Aptos" panose="020B0004020202020204" pitchFamily="34" charset="0"/>
              </a:rPr>
              <a:t>	</a:t>
            </a:r>
          </a:p>
        </p:txBody>
      </p:sp>
    </p:spTree>
    <p:extLst>
      <p:ext uri="{BB962C8B-B14F-4D97-AF65-F5344CB8AC3E}">
        <p14:creationId xmlns:p14="http://schemas.microsoft.com/office/powerpoint/2010/main" val="1261639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2543021" y="4564156"/>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404055"/>
            <a:ext cx="11947451" cy="584775"/>
          </a:xfrm>
          <a:prstGeom prst="rect">
            <a:avLst/>
          </a:prstGeom>
          <a:noFill/>
        </p:spPr>
        <p:txBody>
          <a:bodyPr wrap="square" rtlCol="0">
            <a:spAutoFit/>
          </a:bodyPr>
          <a:lstStyle/>
          <a:p>
            <a:r>
              <a:rPr lang="en-NZ" sz="3200" dirty="0">
                <a:solidFill>
                  <a:srgbClr val="C00000"/>
                </a:solidFill>
                <a:latin typeface="Aptos ExtraBold" panose="020B0004020202020204" pitchFamily="34" charset="0"/>
              </a:rPr>
              <a:t>Governance – continue TT TR</a:t>
            </a: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35666"/>
            <a:ext cx="11440632" cy="369332"/>
          </a:xfrm>
          <a:prstGeom prst="rect">
            <a:avLst/>
          </a:prstGeom>
          <a:noFill/>
        </p:spPr>
        <p:txBody>
          <a:bodyPr wrap="square" rtlCol="0">
            <a:spAutoFit/>
          </a:bodyPr>
          <a:lstStyle/>
          <a:p>
            <a:r>
              <a:rPr lang="en-NZ" i="1" dirty="0">
                <a:latin typeface="Aptos" panose="020B0004020202020204" pitchFamily="34" charset="0"/>
              </a:rPr>
              <a:t> </a:t>
            </a:r>
          </a:p>
        </p:txBody>
      </p:sp>
      <p:sp>
        <p:nvSpPr>
          <p:cNvPr id="3" name="Rectangle 2">
            <a:extLst>
              <a:ext uri="{FF2B5EF4-FFF2-40B4-BE49-F238E27FC236}">
                <a16:creationId xmlns:a16="http://schemas.microsoft.com/office/drawing/2014/main" id="{F0FA00C6-656B-A890-271D-2A7F9EB0D5AB}"/>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1" name="TextBox 10">
            <a:extLst>
              <a:ext uri="{FF2B5EF4-FFF2-40B4-BE49-F238E27FC236}">
                <a16:creationId xmlns:a16="http://schemas.microsoft.com/office/drawing/2014/main" id="{9E2E52F1-9531-76F2-3EE8-734135AC3971}"/>
              </a:ext>
            </a:extLst>
          </p:cNvPr>
          <p:cNvSpPr txBox="1"/>
          <p:nvPr/>
        </p:nvSpPr>
        <p:spPr>
          <a:xfrm>
            <a:off x="335105" y="1120332"/>
            <a:ext cx="11521790" cy="2369880"/>
          </a:xfrm>
          <a:prstGeom prst="rect">
            <a:avLst/>
          </a:prstGeom>
          <a:noFill/>
        </p:spPr>
        <p:txBody>
          <a:bodyPr wrap="square" rtlCol="0">
            <a:spAutoFit/>
          </a:bodyPr>
          <a:lstStyle/>
          <a:p>
            <a:pPr rtl="0">
              <a:spcBef>
                <a:spcPts val="0"/>
              </a:spcBef>
              <a:spcAft>
                <a:spcPts val="0"/>
              </a:spcAft>
            </a:pPr>
            <a:r>
              <a:rPr lang="en-NZ" sz="2000" b="1" i="0" u="none" strike="noStrike" dirty="0">
                <a:solidFill>
                  <a:srgbClr val="000000"/>
                </a:solidFill>
                <a:effectLst/>
                <a:latin typeface="Arial" panose="020B0604020202020204" pitchFamily="34" charset="0"/>
              </a:rPr>
              <a:t>The establishment of a Tsunami Ready Task Team at ICG/PTWS-XXX has worked well to consolidate and focus efforts to support Tsunami Ready in the PTWS, and also provided a clear engagement point for cross-ICG discussion. </a:t>
            </a:r>
            <a:endParaRPr lang="en-NZ" sz="2400" b="1" dirty="0">
              <a:effectLst/>
            </a:endParaRPr>
          </a:p>
          <a:p>
            <a:pPr rtl="0">
              <a:spcBef>
                <a:spcPts val="0"/>
              </a:spcBef>
              <a:spcAft>
                <a:spcPts val="0"/>
              </a:spcAft>
            </a:pPr>
            <a:br>
              <a:rPr lang="en-NZ" sz="2400" b="1" dirty="0">
                <a:effectLst/>
              </a:rPr>
            </a:br>
            <a:r>
              <a:rPr lang="en-NZ" sz="2000" b="1" i="0" u="none" strike="noStrike" dirty="0">
                <a:solidFill>
                  <a:srgbClr val="000000"/>
                </a:solidFill>
                <a:effectLst/>
                <a:latin typeface="Arial" panose="020B0604020202020204" pitchFamily="34" charset="0"/>
              </a:rPr>
              <a:t>The Task Team for this intersessional period has had representation from Chile, China, Ecuador, France, Japan, Malaysia, New Zealand and the USA, and met several times in 2024 to progress activities. </a:t>
            </a:r>
            <a:r>
              <a:rPr lang="en-NZ" sz="2400" b="1" dirty="0">
                <a:solidFill>
                  <a:srgbClr val="0961A9"/>
                </a:solidFill>
                <a:latin typeface="Aptos" panose="020B0004020202020204" pitchFamily="34" charset="0"/>
              </a:rPr>
              <a:t>		</a:t>
            </a:r>
          </a:p>
        </p:txBody>
      </p:sp>
      <p:sp>
        <p:nvSpPr>
          <p:cNvPr id="2" name="TextBox 1">
            <a:extLst>
              <a:ext uri="{FF2B5EF4-FFF2-40B4-BE49-F238E27FC236}">
                <a16:creationId xmlns:a16="http://schemas.microsoft.com/office/drawing/2014/main" id="{912EC1A0-A5D1-112E-87AC-0B64B23F0866}"/>
              </a:ext>
            </a:extLst>
          </p:cNvPr>
          <p:cNvSpPr txBox="1"/>
          <p:nvPr/>
        </p:nvSpPr>
        <p:spPr>
          <a:xfrm>
            <a:off x="9657962" y="0"/>
            <a:ext cx="240290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XXXI </a:t>
            </a:r>
            <a:r>
              <a:rPr lang="mi-NZ" sz="1400" b="1" dirty="0" err="1">
                <a:solidFill>
                  <a:schemeClr val="bg1"/>
                </a:solidFill>
                <a:latin typeface="Aptos Black" panose="020F0502020204030204" pitchFamily="34" charset="0"/>
              </a:rPr>
              <a:t>April</a:t>
            </a:r>
            <a:r>
              <a:rPr lang="mi-NZ" sz="1400" b="1" dirty="0">
                <a:solidFill>
                  <a:schemeClr val="bg1"/>
                </a:solidFill>
                <a:latin typeface="Aptos Black" panose="020F0502020204030204" pitchFamily="34" charset="0"/>
              </a:rPr>
              <a:t> 2025</a:t>
            </a:r>
            <a:endParaRPr lang="en-NZ" sz="14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94CE98DC-2D0F-F137-F961-4CA2ACF819C8}"/>
              </a:ext>
            </a:extLst>
          </p:cNvPr>
          <p:cNvSpPr txBox="1"/>
          <p:nvPr/>
        </p:nvSpPr>
        <p:spPr>
          <a:xfrm>
            <a:off x="375684" y="3754309"/>
            <a:ext cx="11440632" cy="2015936"/>
          </a:xfrm>
          <a:prstGeom prst="rect">
            <a:avLst/>
          </a:prstGeom>
          <a:solidFill>
            <a:schemeClr val="bg1"/>
          </a:solidFill>
          <a:ln w="28575">
            <a:solidFill>
              <a:srgbClr val="C00000"/>
            </a:solidFill>
          </a:ln>
        </p:spPr>
        <p:txBody>
          <a:bodyPr wrap="square" rtlCol="0">
            <a:spAutoFit/>
          </a:bodyPr>
          <a:lstStyle/>
          <a:p>
            <a:pPr rtl="0">
              <a:spcBef>
                <a:spcPts val="0"/>
              </a:spcBef>
              <a:spcAft>
                <a:spcPts val="0"/>
              </a:spcAft>
            </a:pPr>
            <a:endParaRPr lang="en-NZ" sz="500" b="0" i="0" u="none" strike="noStrike" dirty="0">
              <a:solidFill>
                <a:srgbClr val="C00000"/>
              </a:solidFill>
              <a:effectLst/>
              <a:latin typeface="Arial" panose="020B0604020202020204" pitchFamily="34" charset="0"/>
              <a:cs typeface="Arial" panose="020B0604020202020204" pitchFamily="34" charset="0"/>
            </a:endParaRPr>
          </a:p>
          <a:p>
            <a:pPr marL="187325" rtl="0">
              <a:spcBef>
                <a:spcPts val="0"/>
              </a:spcBef>
              <a:spcAft>
                <a:spcPts val="0"/>
              </a:spcAft>
            </a:pPr>
            <a:r>
              <a:rPr lang="en-NZ" sz="2400" b="0" i="0" u="none" strike="noStrike" dirty="0">
                <a:solidFill>
                  <a:srgbClr val="C00000"/>
                </a:solidFill>
                <a:effectLst/>
                <a:latin typeface="Arial" panose="020B0604020202020204" pitchFamily="34" charset="0"/>
                <a:cs typeface="Arial" panose="020B0604020202020204" pitchFamily="34" charset="0"/>
              </a:rPr>
              <a:t>The WG3 Task Team Tsunami Ready recommends that the ICG/PTWS:</a:t>
            </a:r>
            <a:endParaRPr lang="en-NZ" sz="2400" b="0" dirty="0">
              <a:solidFill>
                <a:srgbClr val="C00000"/>
              </a:solidFill>
              <a:effectLst/>
              <a:latin typeface="Arial" panose="020B0604020202020204" pitchFamily="34" charset="0"/>
              <a:cs typeface="Arial" panose="020B0604020202020204" pitchFamily="34" charset="0"/>
            </a:endParaRPr>
          </a:p>
          <a:p>
            <a:pPr marL="187325"/>
            <a:br>
              <a:rPr lang="en-NZ" sz="1600" b="0" dirty="0">
                <a:effectLst/>
                <a:latin typeface="Arial" panose="020B0604020202020204" pitchFamily="34" charset="0"/>
                <a:cs typeface="Arial" panose="020B0604020202020204" pitchFamily="34" charset="0"/>
              </a:rPr>
            </a:br>
            <a:r>
              <a:rPr lang="en-NZ" sz="2400" b="1" i="0" u="none" strike="noStrike" dirty="0">
                <a:solidFill>
                  <a:srgbClr val="000000"/>
                </a:solidFill>
                <a:effectLst/>
                <a:latin typeface="Arial" panose="020B0604020202020204" pitchFamily="34" charset="0"/>
                <a:cs typeface="Arial" panose="020B0604020202020204" pitchFamily="34" charset="0"/>
              </a:rPr>
              <a:t>Continues </a:t>
            </a:r>
            <a:r>
              <a:rPr lang="en-NZ" sz="2400" b="0" i="0" u="none" strike="noStrike" dirty="0">
                <a:solidFill>
                  <a:srgbClr val="000000"/>
                </a:solidFill>
                <a:effectLst/>
                <a:latin typeface="Arial" panose="020B0604020202020204" pitchFamily="34" charset="0"/>
                <a:cs typeface="Arial" panose="020B0604020202020204" pitchFamily="34" charset="0"/>
              </a:rPr>
              <a:t>the WG3 Task Team Tsunami Ready with revised Terms of Reference           to reflect the continued development and piloting of PTWS guidance for                     the Tsunami Ready Equivalency Approach.</a:t>
            </a:r>
          </a:p>
          <a:p>
            <a:endParaRPr lang="en-NZ"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2484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1732</TotalTime>
  <Words>1442</Words>
  <Application>Microsoft Macintosh PowerPoint</Application>
  <PresentationFormat>Widescreen</PresentationFormat>
  <Paragraphs>134</Paragraphs>
  <Slides>10</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Aptos</vt:lpstr>
      <vt:lpstr>Aptos Black</vt:lpstr>
      <vt:lpstr>Aptos ExtraBold</vt:lpstr>
      <vt:lpstr>Arial</vt:lpstr>
      <vt:lpstr>Calibri</vt:lpstr>
      <vt:lpstr>Calibri Light</vt:lpstr>
      <vt:lpstr>Office Theme</vt:lpstr>
      <vt:lpstr>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Laura Kong</cp:lastModifiedBy>
  <cp:revision>29</cp:revision>
  <dcterms:created xsi:type="dcterms:W3CDTF">2024-07-10T01:00:56Z</dcterms:created>
  <dcterms:modified xsi:type="dcterms:W3CDTF">2025-04-05T09:00:32Z</dcterms:modified>
</cp:coreProperties>
</file>