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 id="2147483669" r:id="rId3"/>
    <p:sldMasterId id="2147483678" r:id="rId4"/>
  </p:sldMasterIdLst>
  <p:notesMasterIdLst>
    <p:notesMasterId r:id="rId10"/>
  </p:notesMasterIdLst>
  <p:sldIdLst>
    <p:sldId id="367" r:id="rId5"/>
    <p:sldId id="410" r:id="rId6"/>
    <p:sldId id="368" r:id="rId7"/>
    <p:sldId id="413" r:id="rId8"/>
    <p:sldId id="411"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showGuides="1">
      <p:cViewPr varScale="1">
        <p:scale>
          <a:sx n="76" d="100"/>
          <a:sy n="76" d="100"/>
        </p:scale>
        <p:origin x="132" y="42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4DE9F-FECA-4299-A952-9B6317C4B46B}"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A95FB-BBEA-40FD-97C6-1DEE6D756E3C}" type="slidenum">
              <a:rPr kumimoji="1" lang="ja-JP" altLang="en-US" smtClean="0"/>
              <a:t>‹#›</a:t>
            </a:fld>
            <a:endParaRPr kumimoji="1" lang="ja-JP" altLang="en-US"/>
          </a:p>
        </p:txBody>
      </p:sp>
    </p:spTree>
    <p:extLst>
      <p:ext uri="{BB962C8B-B14F-4D97-AF65-F5344CB8AC3E}">
        <p14:creationId xmlns:p14="http://schemas.microsoft.com/office/powerpoint/2010/main" val="3632293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25" y="1379538"/>
            <a:ext cx="6623050" cy="3725862"/>
          </a:xfrm>
        </p:spPr>
      </p:sp>
      <p:sp>
        <p:nvSpPr>
          <p:cNvPr id="3" name="ノート プレースホルダー 2"/>
          <p:cNvSpPr>
            <a:spLocks noGrp="1"/>
          </p:cNvSpPr>
          <p:nvPr>
            <p:ph type="body" idx="1"/>
          </p:nvPr>
        </p:nvSpPr>
        <p:spPr/>
        <p:txBody>
          <a:bodyPr/>
          <a:lstStyle/>
          <a:p>
            <a:endParaRPr lang="en-US" altLang="ja-JP" baseline="0" dirty="0"/>
          </a:p>
          <a:p>
            <a:endParaRPr lang="en-US" altLang="ja-JP" baseline="0" dirty="0"/>
          </a:p>
          <a:p>
            <a:endParaRPr lang="en-US" altLang="ja-JP" baseline="0" dirty="0"/>
          </a:p>
          <a:p>
            <a:endParaRPr lang="en-US" altLang="ja-JP" baseline="0" dirty="0"/>
          </a:p>
          <a:p>
            <a:endParaRPr lang="en-US" altLang="ja-JP" baseline="0" dirty="0"/>
          </a:p>
          <a:p>
            <a:r>
              <a:rPr lang="en-US" altLang="ja-JP" baseline="0" dirty="0"/>
              <a:t>Argentina disagreed with the PTWS proposal r</a:t>
            </a:r>
            <a:r>
              <a:rPr lang="en-US" altLang="ja-JP" dirty="0"/>
              <a:t>egarding</a:t>
            </a:r>
            <a:r>
              <a:rPr lang="en-US" altLang="ja-JP" baseline="0" dirty="0"/>
              <a:t> the expansion of the PTWS earthquake source zone.</a:t>
            </a:r>
          </a:p>
          <a:p>
            <a:r>
              <a:rPr lang="en-US" altLang="ja-JP" baseline="0" dirty="0"/>
              <a:t>PTWS chair and IOC and relevant countries had informal consultation in order to reach the consensus.</a:t>
            </a:r>
          </a:p>
          <a:p>
            <a:r>
              <a:rPr lang="en-US" altLang="ja-JP" baseline="0" dirty="0"/>
              <a:t>As a result of the consultation, PTWS proposal for the expansion was deleted and some notes were added. </a:t>
            </a:r>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8D23A1E1-D89E-4D9F-ACC7-724568FAD569}" type="slidenum">
              <a:rPr kumimoji="0"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2</a:t>
            </a:fld>
            <a:endParaRPr kumimoji="0"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7442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90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108731907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463180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39564287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1733885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25534906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37926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65183159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2644587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0402132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381095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918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36986074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2025/3/24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199981203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97873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20093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88400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2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33131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8353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7464204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427341314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2025/3/24</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7">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883695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512507509"/>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0" cstate="email"/>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6982728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10"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9289875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B7D677-DDE4-313F-2E53-F4DCC45E5D37}"/>
              </a:ext>
            </a:extLst>
          </p:cNvPr>
          <p:cNvSpPr txBox="1"/>
          <p:nvPr/>
        </p:nvSpPr>
        <p:spPr>
          <a:xfrm>
            <a:off x="8778888" y="0"/>
            <a:ext cx="310694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ICG/PTWS-XXXI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8 - 11 April 2025</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5" name="タイトル 1">
            <a:extLst>
              <a:ext uri="{FF2B5EF4-FFF2-40B4-BE49-F238E27FC236}">
                <a16:creationId xmlns:a16="http://schemas.microsoft.com/office/drawing/2014/main" id="{E25433E0-2461-2AC7-AAF7-1AE728F5CD7C}"/>
              </a:ext>
            </a:extLst>
          </p:cNvPr>
          <p:cNvSpPr txBox="1">
            <a:spLocks/>
          </p:cNvSpPr>
          <p:nvPr/>
        </p:nvSpPr>
        <p:spPr>
          <a:xfrm>
            <a:off x="6170953" y="2791326"/>
            <a:ext cx="5215868" cy="1275347"/>
          </a:xfrm>
        </p:spPr>
        <p:txBody>
          <a:bodyPr>
            <a:normAutofit fontScale="2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endParaRPr>
          </a:p>
          <a:p>
            <a:pPr marL="0" marR="0" lvl="0" indent="0" algn="ctr" defTabSz="685800" rtl="0" eaLnBrk="1" fontAlgn="auto" latinLnBrk="0" hangingPunct="1">
              <a:lnSpc>
                <a:spcPct val="170000"/>
              </a:lnSpc>
              <a:spcBef>
                <a:spcPct val="0"/>
              </a:spcBef>
              <a:spcAft>
                <a:spcPts val="0"/>
              </a:spcAft>
              <a:buClrTx/>
              <a:buSzTx/>
              <a:buFontTx/>
              <a:buNone/>
              <a:tabLst/>
              <a:defRPr/>
            </a:pPr>
            <a:r>
              <a:rPr kumimoji="1" lang="en-US" altLang="ja-JP" sz="7200" b="0"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rPr>
              <a:t>4.6.</a:t>
            </a:r>
            <a:r>
              <a:rPr lang="en-US" altLang="ja-JP" sz="7200" dirty="0">
                <a:solidFill>
                  <a:prstClr val="white"/>
                </a:solidFill>
                <a:latin typeface="Arial" panose="020B0604020202020204" pitchFamily="34" charset="0"/>
                <a:ea typeface="游ゴシック Light" panose="020B0300000000000000" pitchFamily="50" charset="-128"/>
                <a:cs typeface="Arial" panose="020B0604020202020204" pitchFamily="34" charset="0"/>
              </a:rPr>
              <a:t> </a:t>
            </a:r>
            <a:r>
              <a:rPr kumimoji="1" lang="en-US" altLang="ja-JP" sz="7200" b="0"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rPr>
              <a:t>TSUNAMI SERVICE PROVISION CONSIDERATIONS FOR EVENTS OUTSIDE PTWS EARTHQUAKE SOURCE ZONE</a:t>
            </a:r>
          </a:p>
        </p:txBody>
      </p:sp>
      <p:sp>
        <p:nvSpPr>
          <p:cNvPr id="6" name="サブタイトル 2">
            <a:extLst>
              <a:ext uri="{FF2B5EF4-FFF2-40B4-BE49-F238E27FC236}">
                <a16:creationId xmlns:a16="http://schemas.microsoft.com/office/drawing/2014/main" id="{D90855B9-01A6-53CE-2B35-4C1BB3534EED}"/>
              </a:ext>
            </a:extLst>
          </p:cNvPr>
          <p:cNvSpPr txBox="1">
            <a:spLocks/>
          </p:cNvSpPr>
          <p:nvPr/>
        </p:nvSpPr>
        <p:spPr>
          <a:xfrm>
            <a:off x="4191759" y="4999762"/>
            <a:ext cx="3958389" cy="1655762"/>
          </a:xfr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NISHIMAE Yuji</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Chair of ICG/PTWS</a:t>
            </a:r>
          </a:p>
        </p:txBody>
      </p:sp>
    </p:spTree>
    <p:extLst>
      <p:ext uri="{BB962C8B-B14F-4D97-AF65-F5344CB8AC3E}">
        <p14:creationId xmlns:p14="http://schemas.microsoft.com/office/powerpoint/2010/main" val="356027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482266"/>
          </a:xfrm>
          <a:prstGeom prst="rect">
            <a:avLst/>
          </a:prstGeom>
          <a:solidFill>
            <a:schemeClr val="bg1"/>
          </a:solidFill>
        </p:spPr>
        <p:txBody>
          <a:bodyPr>
            <a:normAutofit/>
          </a:bodyPr>
          <a:lstStyle/>
          <a:p>
            <a:r>
              <a:rPr lang="en-US" altLang="ja-JP" sz="2400" dirty="0">
                <a:solidFill>
                  <a:schemeClr val="accent5"/>
                </a:solidFill>
                <a:latin typeface="Arial" panose="020B0604020202020204" pitchFamily="34" charset="0"/>
                <a:cs typeface="Arial" panose="020B0604020202020204" pitchFamily="34" charset="0"/>
              </a:rPr>
              <a:t>Expansion of the ICG/PTWS Earthquake Source Zone</a:t>
            </a:r>
            <a:endParaRPr lang="ja-JP" altLang="en-US" sz="2000" dirty="0">
              <a:solidFill>
                <a:schemeClr val="accent5"/>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421337" y="1655320"/>
            <a:ext cx="7724042" cy="1015663"/>
          </a:xfrm>
          <a:prstGeom prst="rect">
            <a:avLst/>
          </a:prstGeom>
          <a:noFill/>
          <a:ln w="3175">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52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south latitude and from 72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18</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1" lang="ja-JP" altLang="en-US" sz="28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Open Sans"/>
            </a:endParaRP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2264" y="45593"/>
            <a:ext cx="3580578" cy="3170534"/>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199" y="3429000"/>
            <a:ext cx="3673642" cy="2755231"/>
          </a:xfrm>
          <a:prstGeom prst="rect">
            <a:avLst/>
          </a:prstGeom>
        </p:spPr>
      </p:pic>
      <p:sp>
        <p:nvSpPr>
          <p:cNvPr id="11" name="正方形/長方形 10"/>
          <p:cNvSpPr/>
          <p:nvPr/>
        </p:nvSpPr>
        <p:spPr>
          <a:xfrm>
            <a:off x="329926" y="3753490"/>
            <a:ext cx="7815453" cy="3046988"/>
          </a:xfrm>
          <a:prstGeom prst="rect">
            <a:avLst/>
          </a:prstGeom>
          <a:solidFill>
            <a:schemeClr val="bg1"/>
          </a:solidFill>
          <a:ln w="31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The related paragraph to the Recommendation ICG/PTWS-XXX.3  was deleted.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a:t>
            </a:r>
            <a:r>
              <a:rPr kumimoji="1" lang="en-US" altLang="ja-JP" sz="1600" b="0" i="0" u="none" strike="noStrike" kern="1200" cap="none" spc="0" normalizeH="0" baseline="0" noProof="0" dirty="0" err="1">
                <a:ln>
                  <a:noFill/>
                </a:ln>
                <a:solidFill>
                  <a:srgbClr val="000000"/>
                </a:solidFill>
                <a:effectLst/>
                <a:uLnTx/>
                <a:uFillTx/>
                <a:latin typeface="Arial" panose="020B0604020202020204" pitchFamily="34" charset="0"/>
                <a:ea typeface="Roboto"/>
                <a:cs typeface="Arial" panose="020B0604020202020204" pitchFamily="34" charset="0"/>
              </a:rPr>
              <a:t>i</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 the concerns of ICG/PTWS regarding the seismic activity in the Scotia Arc region as reflected in the Executive Summary of the ICG/PTWS-XXX (IOC/ICG/PTWS-XXX/3s);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(ii) that tsunami bulletins are issued by the PTWC for the ICG/CARIBE-EWS and ICG/PTWS for earthquakes in the Scotia Arc and its adjacent seismic zones for events fulfilling certain criteria as reflected in the IOC Technical Series, 130, ‘Tsunami Watch Operations-Global Service Definition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(iii) the need for the active engagement of Argentina with the ICG/CARIBE-EWS and ICG/PTWS regarding Argentinian Search and Rescue (SAR) and NAVAREA VI coordination responsibilities;</a:t>
            </a:r>
          </a:p>
        </p:txBody>
      </p:sp>
      <p:sp>
        <p:nvSpPr>
          <p:cNvPr id="12" name="テキスト ボックス 11"/>
          <p:cNvSpPr txBox="1"/>
          <p:nvPr/>
        </p:nvSpPr>
        <p:spPr>
          <a:xfrm>
            <a:off x="362311" y="3252842"/>
            <a:ext cx="4547590"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sym typeface="Roboto"/>
              </a:rPr>
              <a:t>Adopted decision about the ESZ</a:t>
            </a:r>
          </a:p>
        </p:txBody>
      </p:sp>
      <p:sp>
        <p:nvSpPr>
          <p:cNvPr id="5" name="正方形/長方形 4"/>
          <p:cNvSpPr/>
          <p:nvPr/>
        </p:nvSpPr>
        <p:spPr>
          <a:xfrm>
            <a:off x="421337" y="1271915"/>
            <a:ext cx="434606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Recommendation ICG/PTWS-XXX.3</a:t>
            </a:r>
            <a:endPar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5046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p:nvPr/>
        </p:nvPicPr>
        <p:blipFill rotWithShape="1">
          <a:blip r:embed="rId3"/>
          <a:srcRect l="33355" t="30778" r="23645" b="11365"/>
          <a:stretch>
            <a:fillRect/>
          </a:stretch>
        </p:blipFill>
        <p:spPr bwMode="auto">
          <a:xfrm>
            <a:off x="92429" y="1226077"/>
            <a:ext cx="6824110" cy="4919842"/>
          </a:xfrm>
          <a:prstGeom prst="rect">
            <a:avLst/>
          </a:prstGeom>
          <a:ln>
            <a:noFill/>
          </a:ln>
        </p:spPr>
      </p:pic>
      <p:sp>
        <p:nvSpPr>
          <p:cNvPr id="3" name="正方形/長方形 2"/>
          <p:cNvSpPr/>
          <p:nvPr/>
        </p:nvSpPr>
        <p:spPr>
          <a:xfrm>
            <a:off x="90311" y="6340717"/>
            <a:ext cx="6826228" cy="308226"/>
          </a:xfrm>
          <a:prstGeom prst="rect">
            <a:avLst/>
          </a:prstGeom>
          <a:solidFill>
            <a:schemeClr val="bg1"/>
          </a:solidFill>
        </p:spPr>
        <p:txBody>
          <a:bodyPr wrap="none">
            <a:spAutoFit/>
          </a:bodyPr>
          <a:lstStyle/>
          <a:p>
            <a:pPr marL="457200" marR="0" lvl="0" indent="0" algn="just" defTabSz="914400" rtl="0" eaLnBrk="1" fontAlgn="auto" latinLnBrk="0" hangingPunct="1">
              <a:lnSpc>
                <a:spcPct val="13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明朝" panose="02020609040205080304" pitchFamily="17" charset="-128"/>
                <a:cs typeface="Roboto"/>
              </a:rPr>
              <a:t>PTWS Earthquake Source Zone Map (Reference: IOC/TOWS-WG-IX/3 Annex IV, page 52)</a:t>
            </a:r>
            <a:endParaRPr kumimoji="1" lang="ja-JP"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Roboto"/>
            </a:endParaRPr>
          </a:p>
        </p:txBody>
      </p:sp>
      <p:sp>
        <p:nvSpPr>
          <p:cNvPr id="6" name="正方形/長方形 5"/>
          <p:cNvSpPr/>
          <p:nvPr/>
        </p:nvSpPr>
        <p:spPr>
          <a:xfrm>
            <a:off x="379370" y="528513"/>
            <a:ext cx="571663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 </a:t>
            </a:r>
            <a:r>
              <a:rPr kumimoji="0" lang="en-US" altLang="ja-JP" sz="20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Earthquake Source Zone Map</a:t>
            </a:r>
            <a:r>
              <a:rPr kumimoji="0" lang="ja-JP" altLang="en-US" sz="20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 </a:t>
            </a:r>
            <a:r>
              <a:rPr kumimoji="0" lang="en-US" altLang="ja-JP" sz="20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of the ICG/PTWS</a:t>
            </a:r>
            <a:endParaRPr kumimoji="1" lang="ja-JP" altLang="en-US" sz="3600" b="0" i="0" u="none" strike="noStrike" kern="1200" cap="none" spc="0" normalizeH="0" baseline="0" noProof="0" dirty="0">
              <a:ln>
                <a:noFill/>
              </a:ln>
              <a:solidFill>
                <a:srgbClr val="000000"/>
              </a:solidFill>
              <a:effectLst/>
              <a:uLnTx/>
              <a:uFillTx/>
              <a:latin typeface="Roboto"/>
              <a:cs typeface="Roboto"/>
            </a:endParaRPr>
          </a:p>
        </p:txBody>
      </p:sp>
      <p:grpSp>
        <p:nvGrpSpPr>
          <p:cNvPr id="11" name="グループ化 10"/>
          <p:cNvGrpSpPr/>
          <p:nvPr/>
        </p:nvGrpSpPr>
        <p:grpSpPr>
          <a:xfrm>
            <a:off x="6895465" y="2395220"/>
            <a:ext cx="5295900" cy="2067560"/>
            <a:chOff x="10859" y="3772"/>
            <a:chExt cx="8340" cy="3256"/>
          </a:xfrm>
        </p:grpSpPr>
        <p:sp>
          <p:nvSpPr>
            <p:cNvPr id="4" name="テキストボックス 3"/>
            <p:cNvSpPr txBox="1"/>
            <p:nvPr/>
          </p:nvSpPr>
          <p:spPr>
            <a:xfrm>
              <a:off x="11993" y="3772"/>
              <a:ext cx="7207" cy="32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5023" tIns="65023" rIns="65023" bIns="65023" numCol="1" spcCol="38100" rtlCol="0" anchor="t" forceAA="0">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Bulletine issued by any earthquakes which poses a tsunmi threat</a:t>
              </a:r>
            </a:p>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en-US" altLang="ja-JP" sz="18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endParaRP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Bulletines are issued earthquakes outside the Paicific that have a potensial for generating a tsunami 30 cm or more in the Pacific</a:t>
              </a:r>
            </a:p>
          </p:txBody>
        </p:sp>
        <p:sp>
          <p:nvSpPr>
            <p:cNvPr id="7" name="四角形 6"/>
            <p:cNvSpPr/>
            <p:nvPr/>
          </p:nvSpPr>
          <p:spPr>
            <a:xfrm>
              <a:off x="10859" y="3942"/>
              <a:ext cx="1139" cy="723"/>
            </a:xfrm>
            <a:prstGeom prst="rect">
              <a:avLst/>
            </a:prstGeom>
            <a:solidFill>
              <a:srgbClr val="92D050"/>
            </a:solidFill>
            <a:ln w="12700" cap="flat">
              <a:solidFill>
                <a:schemeClr val="tx1"/>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65023" tIns="65023" rIns="65023" bIns="65023" numCol="1" spcCol="38100" rtlCol="0" anchor="ctr" forceAA="0">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Roboto"/>
                <a:sym typeface="Roboto"/>
              </a:endParaRPr>
            </a:p>
          </p:txBody>
        </p:sp>
        <p:sp>
          <p:nvSpPr>
            <p:cNvPr id="10" name="四角形 9"/>
            <p:cNvSpPr/>
            <p:nvPr/>
          </p:nvSpPr>
          <p:spPr>
            <a:xfrm>
              <a:off x="10893" y="5291"/>
              <a:ext cx="1139" cy="723"/>
            </a:xfrm>
            <a:prstGeom prst="rect">
              <a:avLst/>
            </a:prstGeom>
            <a:solidFill>
              <a:schemeClr val="bg1"/>
            </a:solidFill>
            <a:ln w="12700" cap="flat">
              <a:solidFill>
                <a:schemeClr val="tx1"/>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65023" tIns="65023" rIns="65023" bIns="65023" numCol="1" spcCol="38100" rtlCol="0" anchor="ctr" forceAA="0">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Roboto"/>
                <a:sym typeface="Roboto"/>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167FD4A-B8D4-EBB1-47A5-044DAAA2A3FA}"/>
              </a:ext>
            </a:extLst>
          </p:cNvPr>
          <p:cNvSpPr txBox="1"/>
          <p:nvPr/>
        </p:nvSpPr>
        <p:spPr>
          <a:xfrm>
            <a:off x="353476" y="1215296"/>
            <a:ext cx="10149424" cy="1015663"/>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ja-JP" sz="2000" dirty="0"/>
              <a:t>The TOWS-WG further instructed the TT-TWO to </a:t>
            </a:r>
            <a:r>
              <a:rPr lang="en-IN" altLang="ja-JP" sz="2000" b="1" dirty="0">
                <a:effectLst/>
                <a:latin typeface="Arial" panose="020B0604020202020204" pitchFamily="34" charset="0"/>
                <a:ea typeface="Arial" panose="020B0604020202020204" pitchFamily="34" charset="0"/>
                <a:cs typeface="Arial" panose="020B0604020202020204" pitchFamily="34" charset="0"/>
              </a:rPr>
              <a:t>investigate the status of the TSP service provisions in in the boundary of IOTWMS and PTWS </a:t>
            </a:r>
            <a:r>
              <a:rPr lang="en-IN" altLang="ja-JP" sz="2000" dirty="0">
                <a:effectLst/>
                <a:latin typeface="Arial" panose="020B0604020202020204" pitchFamily="34" charset="0"/>
                <a:ea typeface="Arial" panose="020B0604020202020204" pitchFamily="34" charset="0"/>
                <a:cs typeface="Arial" panose="020B0604020202020204" pitchFamily="34" charset="0"/>
              </a:rPr>
              <a:t>that are currently outside of the framework of the IOC coordinated tsunami warning systems;</a:t>
            </a:r>
            <a:endParaRPr lang="ja-JP" altLang="ja-JP" sz="20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7" name="テキスト ボックス 6">
            <a:extLst>
              <a:ext uri="{FF2B5EF4-FFF2-40B4-BE49-F238E27FC236}">
                <a16:creationId xmlns:a16="http://schemas.microsoft.com/office/drawing/2014/main" id="{8BC30132-7A34-3478-50E9-643AC7938D5A}"/>
              </a:ext>
            </a:extLst>
          </p:cNvPr>
          <p:cNvSpPr txBox="1"/>
          <p:nvPr/>
        </p:nvSpPr>
        <p:spPr>
          <a:xfrm>
            <a:off x="439538" y="343749"/>
            <a:ext cx="9936362"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ja-JP" dirty="0">
                <a:solidFill>
                  <a:schemeClr val="accent2"/>
                </a:solidFill>
              </a:rPr>
              <a:t>Instruction from the TOWS-WG regarding the TSP services in the boundary of IOTWMS and PTWS</a:t>
            </a:r>
            <a:endParaRPr lang="ja-JP" altLang="en-US" dirty="0">
              <a:solidFill>
                <a:schemeClr val="accent2"/>
              </a:solidFill>
            </a:endParaRPr>
          </a:p>
        </p:txBody>
      </p:sp>
      <p:pic>
        <p:nvPicPr>
          <p:cNvPr id="8" name="図 7">
            <a:extLst>
              <a:ext uri="{FF2B5EF4-FFF2-40B4-BE49-F238E27FC236}">
                <a16:creationId xmlns:a16="http://schemas.microsoft.com/office/drawing/2014/main" id="{90F58B52-6124-D333-386F-0B8A36CB6312}"/>
              </a:ext>
            </a:extLst>
          </p:cNvPr>
          <p:cNvPicPr>
            <a:picLocks noChangeAspect="1"/>
          </p:cNvPicPr>
          <p:nvPr/>
        </p:nvPicPr>
        <p:blipFill>
          <a:blip r:embed="rId2"/>
          <a:stretch>
            <a:fillRect/>
          </a:stretch>
        </p:blipFill>
        <p:spPr>
          <a:xfrm>
            <a:off x="5814476" y="3429000"/>
            <a:ext cx="5350314" cy="3170194"/>
          </a:xfrm>
          <a:prstGeom prst="rect">
            <a:avLst/>
          </a:prstGeom>
        </p:spPr>
      </p:pic>
      <p:pic>
        <p:nvPicPr>
          <p:cNvPr id="9" name="図 8">
            <a:extLst>
              <a:ext uri="{FF2B5EF4-FFF2-40B4-BE49-F238E27FC236}">
                <a16:creationId xmlns:a16="http://schemas.microsoft.com/office/drawing/2014/main" id="{E6F16E9A-BAA7-351C-444B-08FE5FC2A775}"/>
              </a:ext>
            </a:extLst>
          </p:cNvPr>
          <p:cNvPicPr>
            <a:picLocks noChangeAspect="1"/>
          </p:cNvPicPr>
          <p:nvPr/>
        </p:nvPicPr>
        <p:blipFill>
          <a:blip r:embed="rId3"/>
          <a:stretch>
            <a:fillRect/>
          </a:stretch>
        </p:blipFill>
        <p:spPr>
          <a:xfrm>
            <a:off x="250386" y="2745213"/>
            <a:ext cx="5462490" cy="3935918"/>
          </a:xfrm>
          <a:prstGeom prst="rect">
            <a:avLst/>
          </a:prstGeom>
        </p:spPr>
      </p:pic>
      <p:sp>
        <p:nvSpPr>
          <p:cNvPr id="11" name="テキスト ボックス 10">
            <a:extLst>
              <a:ext uri="{FF2B5EF4-FFF2-40B4-BE49-F238E27FC236}">
                <a16:creationId xmlns:a16="http://schemas.microsoft.com/office/drawing/2014/main" id="{26D5E8AF-7753-9633-C5F9-1A314A78D55C}"/>
              </a:ext>
            </a:extLst>
          </p:cNvPr>
          <p:cNvSpPr txBox="1"/>
          <p:nvPr/>
        </p:nvSpPr>
        <p:spPr>
          <a:xfrm>
            <a:off x="6059488" y="3059668"/>
            <a:ext cx="6096000"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ja-JP" dirty="0"/>
              <a:t>Earthquake Source Zone Map of the ICG/IOTWMS</a:t>
            </a:r>
            <a:endParaRPr lang="ja-JP" altLang="en-US" dirty="0"/>
          </a:p>
        </p:txBody>
      </p:sp>
      <p:sp>
        <p:nvSpPr>
          <p:cNvPr id="12" name="テキスト ボックス 11">
            <a:extLst>
              <a:ext uri="{FF2B5EF4-FFF2-40B4-BE49-F238E27FC236}">
                <a16:creationId xmlns:a16="http://schemas.microsoft.com/office/drawing/2014/main" id="{0FA3E03E-73BA-09DE-4D61-A15EEBE2BD3F}"/>
              </a:ext>
            </a:extLst>
          </p:cNvPr>
          <p:cNvSpPr txBox="1"/>
          <p:nvPr/>
        </p:nvSpPr>
        <p:spPr>
          <a:xfrm>
            <a:off x="353476" y="2300163"/>
            <a:ext cx="6096000"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ja-JP" dirty="0"/>
              <a:t>Earthquake Source Zone Map of the ICG/PTWS</a:t>
            </a:r>
            <a:endParaRPr lang="ja-JP" altLang="en-US" dirty="0"/>
          </a:p>
        </p:txBody>
      </p:sp>
    </p:spTree>
    <p:extLst>
      <p:ext uri="{BB962C8B-B14F-4D97-AF65-F5344CB8AC3E}">
        <p14:creationId xmlns:p14="http://schemas.microsoft.com/office/powerpoint/2010/main" val="31639993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A6F2FB4-4F3E-47EB-E007-B66C3E9EB2D8}"/>
              </a:ext>
            </a:extLst>
          </p:cNvPr>
          <p:cNvSpPr txBox="1"/>
          <p:nvPr/>
        </p:nvSpPr>
        <p:spPr>
          <a:xfrm>
            <a:off x="210879" y="765862"/>
            <a:ext cx="11770241" cy="461664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285750" indent="-28575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Also noting </a:t>
            </a:r>
            <a:r>
              <a:rPr lang="en-US" altLang="ja-JP" dirty="0">
                <a:latin typeface="Arial" panose="020B0604020202020204" pitchFamily="34" charset="0"/>
                <a:cs typeface="Arial" panose="020B0604020202020204" pitchFamily="34" charset="0"/>
              </a:rPr>
              <a:t>that by existing PTWS procedures, for earthquakes that occur outside of that region the PTWS TSPs are only to issue products when there is an expectation that tsunami waves exceeding 0.3 meters amplitude are expected within that TSP’s coastal service area,</a:t>
            </a:r>
          </a:p>
          <a:p>
            <a:pPr marL="285750" indent="-28575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Considering </a:t>
            </a:r>
            <a:r>
              <a:rPr lang="en-US" altLang="ja-JP" dirty="0">
                <a:latin typeface="Arial" panose="020B0604020202020204" pitchFamily="34" charset="0"/>
                <a:cs typeface="Arial" panose="020B0604020202020204" pitchFamily="34" charset="0"/>
              </a:rPr>
              <a:t>that there are cases when large earthquakes occur just outside the boundary, such as for the 2018 </a:t>
            </a:r>
            <a:r>
              <a:rPr lang="en-US" altLang="ja-JP" dirty="0" err="1">
                <a:latin typeface="Arial" panose="020B0604020202020204" pitchFamily="34" charset="0"/>
                <a:cs typeface="Arial" panose="020B0604020202020204" pitchFamily="34" charset="0"/>
              </a:rPr>
              <a:t>Palu</a:t>
            </a:r>
            <a:r>
              <a:rPr lang="en-US" altLang="ja-JP" dirty="0">
                <a:latin typeface="Arial" panose="020B0604020202020204" pitchFamily="34" charset="0"/>
                <a:cs typeface="Arial" panose="020B0604020202020204" pitchFamily="34" charset="0"/>
              </a:rPr>
              <a:t>, Indonesia, earthquake and tsunami, when it would be useful for a TSP to issue an Information Statement indicating no tsunami threat to its service area,</a:t>
            </a:r>
          </a:p>
          <a:p>
            <a:pPr marL="285750" indent="-285750">
              <a:buFont typeface="Wingdings" panose="05000000000000000000" pitchFamily="2" charset="2"/>
              <a:buChar char="Ø"/>
            </a:pPr>
            <a:r>
              <a:rPr lang="en-US" altLang="ja-JP" dirty="0">
                <a:latin typeface="Arial" panose="020B0604020202020204" pitchFamily="34" charset="0"/>
                <a:cs typeface="Arial" panose="020B0604020202020204" pitchFamily="34" charset="0"/>
              </a:rPr>
              <a:t>Decides the following:  </a:t>
            </a:r>
          </a:p>
          <a:p>
            <a:pPr marL="285750" indent="-285750">
              <a:buFont typeface="Arial" panose="020B0604020202020204" pitchFamily="34" charset="0"/>
              <a:buChar char="•"/>
            </a:pPr>
            <a:r>
              <a:rPr lang="ja-JP" altLang="en-US"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The ICG/PTWS agrees </a:t>
            </a:r>
            <a:r>
              <a:rPr lang="en-US" altLang="ja-JP" sz="1600" dirty="0">
                <a:latin typeface="Arial" panose="020B0604020202020204" pitchFamily="34" charset="0"/>
                <a:cs typeface="Arial" panose="020B0604020202020204" pitchFamily="34" charset="0"/>
              </a:rPr>
              <a:t>to retain its guidance that </a:t>
            </a:r>
            <a:r>
              <a:rPr lang="en-US" altLang="ja-JP" sz="1600" b="1" dirty="0">
                <a:latin typeface="Arial" panose="020B0604020202020204" pitchFamily="34" charset="0"/>
                <a:cs typeface="Arial" panose="020B0604020202020204" pitchFamily="34" charset="0"/>
              </a:rPr>
              <a:t>TSPs only issue threat messages </a:t>
            </a:r>
            <a:r>
              <a:rPr lang="en-US" altLang="ja-JP" sz="1600" dirty="0">
                <a:latin typeface="Arial" panose="020B0604020202020204" pitchFamily="34" charset="0"/>
                <a:cs typeface="Arial" panose="020B0604020202020204" pitchFamily="34" charset="0"/>
              </a:rPr>
              <a:t>for earthquakes outside the designated PTWS source area when tsunami amplitudes within that TSP’s coastal service area </a:t>
            </a:r>
            <a:r>
              <a:rPr lang="en-US" altLang="ja-JP" sz="1600" b="1" dirty="0">
                <a:latin typeface="Arial" panose="020B0604020202020204" pitchFamily="34" charset="0"/>
                <a:cs typeface="Arial" panose="020B0604020202020204" pitchFamily="34" charset="0"/>
              </a:rPr>
              <a:t>are expected to exceed 0.3 meters; </a:t>
            </a:r>
            <a:r>
              <a:rPr lang="en-US" altLang="ja-JP" sz="1600" dirty="0">
                <a:latin typeface="Arial" panose="020B0604020202020204" pitchFamily="34" charset="0"/>
                <a:cs typeface="Arial" panose="020B0604020202020204" pitchFamily="34" charset="0"/>
              </a:rPr>
              <a:t>and  </a:t>
            </a:r>
          </a:p>
          <a:p>
            <a:pPr marL="285750" indent="-285750">
              <a:buFont typeface="Arial" panose="020B0604020202020204" pitchFamily="34" charset="0"/>
              <a:buChar char="•"/>
            </a:pPr>
            <a:r>
              <a:rPr lang="ja-JP" altLang="en-US" sz="1600"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The ICG/PTWS agrees </a:t>
            </a:r>
            <a:r>
              <a:rPr lang="en-US" altLang="ja-JP" sz="1600" dirty="0">
                <a:latin typeface="Arial" panose="020B0604020202020204" pitchFamily="34" charset="0"/>
                <a:cs typeface="Arial" panose="020B0604020202020204" pitchFamily="34" charset="0"/>
              </a:rPr>
              <a:t>to add guidance </a:t>
            </a:r>
            <a:r>
              <a:rPr lang="en-US" altLang="ja-JP" sz="1600" b="1" dirty="0">
                <a:latin typeface="Arial" panose="020B0604020202020204" pitchFamily="34" charset="0"/>
                <a:cs typeface="Arial" panose="020B0604020202020204" pitchFamily="34" charset="0"/>
              </a:rPr>
              <a:t>to allow TSPs to issue Tsunami Information Statements for large earthquakes that occur close to but outside of the defined PTWS source boundary </a:t>
            </a:r>
            <a:r>
              <a:rPr lang="en-US" altLang="ja-JP" sz="1600" dirty="0">
                <a:latin typeface="Arial" panose="020B0604020202020204" pitchFamily="34" charset="0"/>
                <a:cs typeface="Arial" panose="020B0604020202020204" pitchFamily="34" charset="0"/>
              </a:rPr>
              <a:t>when it is judged by the TSP that the event may cause </a:t>
            </a:r>
            <a:r>
              <a:rPr lang="en-US" altLang="ja-JP" sz="1600" b="1" dirty="0">
                <a:latin typeface="Arial" panose="020B0604020202020204" pitchFamily="34" charset="0"/>
                <a:cs typeface="Arial" panose="020B0604020202020204" pitchFamily="34" charset="0"/>
              </a:rPr>
              <a:t>concern</a:t>
            </a:r>
            <a:r>
              <a:rPr lang="en-US" altLang="ja-JP" sz="1600"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within its service area </a:t>
            </a:r>
            <a:r>
              <a:rPr lang="en-US" altLang="ja-JP" sz="1600" dirty="0">
                <a:latin typeface="Arial" panose="020B0604020202020204" pitchFamily="34" charset="0"/>
                <a:cs typeface="Arial" panose="020B0604020202020204" pitchFamily="34" charset="0"/>
              </a:rPr>
              <a:t>either because of the large earthquake magnitude, because a tsunami threat or warning message has been issued closer to the earthquake, or because a tsunami has been observed;  </a:t>
            </a:r>
          </a:p>
          <a:p>
            <a:pPr marL="28575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TSPs</a:t>
            </a:r>
            <a:r>
              <a:rPr lang="en-US" altLang="ja-JP" sz="1600" dirty="0">
                <a:latin typeface="Arial" panose="020B0604020202020204" pitchFamily="34" charset="0"/>
                <a:cs typeface="Arial" panose="020B0604020202020204" pitchFamily="34" charset="0"/>
              </a:rPr>
              <a:t> will include special language within such Tsunami Information Statements to make it especially clear that it is forecasting no tsunami threat only for the coasts within its service area, and the boundary of the service area in that general region will be clearly stated. </a:t>
            </a:r>
          </a:p>
        </p:txBody>
      </p:sp>
      <p:sp>
        <p:nvSpPr>
          <p:cNvPr id="5" name="テキスト ボックス 4">
            <a:extLst>
              <a:ext uri="{FF2B5EF4-FFF2-40B4-BE49-F238E27FC236}">
                <a16:creationId xmlns:a16="http://schemas.microsoft.com/office/drawing/2014/main" id="{465CBC84-E379-716C-549F-B125FA83996C}"/>
              </a:ext>
            </a:extLst>
          </p:cNvPr>
          <p:cNvSpPr txBox="1"/>
          <p:nvPr/>
        </p:nvSpPr>
        <p:spPr>
          <a:xfrm>
            <a:off x="121978" y="0"/>
            <a:ext cx="7945179"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altLang="ja-JP" dirty="0">
                <a:solidFill>
                  <a:schemeClr val="accent3"/>
                </a:solidFill>
                <a:latin typeface="Arial" panose="020B0604020202020204" pitchFamily="34" charset="0"/>
                <a:cs typeface="Arial" panose="020B0604020202020204" pitchFamily="34" charset="0"/>
              </a:rPr>
              <a:t>Recommendation ICG/PTWS-XXVIII.2 </a:t>
            </a:r>
          </a:p>
          <a:p>
            <a:r>
              <a:rPr lang="en-US" altLang="ja-JP" dirty="0">
                <a:solidFill>
                  <a:schemeClr val="accent3"/>
                </a:solidFill>
                <a:latin typeface="Arial" panose="020B0604020202020204" pitchFamily="34" charset="0"/>
                <a:cs typeface="Arial" panose="020B0604020202020204" pitchFamily="34" charset="0"/>
              </a:rPr>
              <a:t>Tsunami Detection, Warning and Dissemination</a:t>
            </a:r>
            <a:endParaRPr lang="ja-JP" altLang="en-US" dirty="0">
              <a:solidFill>
                <a:schemeClr val="accent3"/>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C0A9EE93-5304-1169-76E8-976F5B3F51B2}"/>
              </a:ext>
            </a:extLst>
          </p:cNvPr>
          <p:cNvSpPr txBox="1"/>
          <p:nvPr/>
        </p:nvSpPr>
        <p:spPr>
          <a:xfrm>
            <a:off x="736599" y="5657148"/>
            <a:ext cx="10718800" cy="869980"/>
          </a:xfrm>
          <a:prstGeom prst="rect">
            <a:avLst/>
          </a:prstGeom>
          <a:solidFill>
            <a:schemeClr val="bg1"/>
          </a:solidFill>
          <a:ln w="28575" cap="flat">
            <a:solidFill>
              <a:srgbClr val="FF0000"/>
            </a:solidFill>
            <a:prstDash val="sysDash"/>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2400" i="0" u="none" strike="noStrike" cap="none" spc="0" normalizeH="0" baseline="0" dirty="0">
                <a:ln>
                  <a:noFill/>
                </a:ln>
                <a:solidFill>
                  <a:srgbClr val="000000"/>
                </a:solidFill>
                <a:effectLst/>
                <a:uFillTx/>
                <a:latin typeface="+mn-lt"/>
                <a:ea typeface="+mn-ea"/>
                <a:cs typeface="+mn-cs"/>
                <a:sym typeface="Roboto"/>
              </a:rPr>
              <a:t>Chair's proposal is that TSP messages to the earthquake outside the ESZ should follow the recommendation-XXVIII.</a:t>
            </a:r>
            <a:r>
              <a:rPr kumimoji="0" lang="en-US" altLang="ja-JP" sz="2400" i="0" u="none" strike="noStrike" cap="none" spc="0" normalizeH="0" baseline="0">
                <a:ln>
                  <a:noFill/>
                </a:ln>
                <a:solidFill>
                  <a:srgbClr val="000000"/>
                </a:solidFill>
                <a:effectLst/>
                <a:uFillTx/>
                <a:latin typeface="+mn-lt"/>
                <a:ea typeface="+mn-ea"/>
                <a:cs typeface="+mn-cs"/>
                <a:sym typeface="Roboto"/>
              </a:rPr>
              <a:t>2 at </a:t>
            </a:r>
            <a:r>
              <a:rPr kumimoji="0" lang="en-US" altLang="ja-JP" sz="2400" i="0" u="none" strike="noStrike" cap="none" spc="0" normalizeH="0" baseline="0" dirty="0">
                <a:ln>
                  <a:noFill/>
                </a:ln>
                <a:solidFill>
                  <a:srgbClr val="000000"/>
                </a:solidFill>
                <a:effectLst/>
                <a:uFillTx/>
                <a:latin typeface="+mn-lt"/>
                <a:ea typeface="+mn-ea"/>
                <a:cs typeface="+mn-cs"/>
                <a:sym typeface="Roboto"/>
              </a:rPr>
              <a:t>the ICG/PTWS-XXVIII Session. </a:t>
            </a:r>
            <a:endParaRPr kumimoji="0" lang="ja-JP" altLang="en-US" sz="2400" i="0" u="none" strike="noStrike" cap="none" spc="0" normalizeH="0" baseline="0" dirty="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4187112403"/>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ワイド画面</PresentationFormat>
  <Paragraphs>42</Paragraphs>
  <Slides>5</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5</vt:i4>
      </vt:variant>
    </vt:vector>
  </HeadingPairs>
  <TitlesOfParts>
    <vt:vector size="16" baseType="lpstr">
      <vt:lpstr>游ゴシック</vt:lpstr>
      <vt:lpstr>Arial</vt:lpstr>
      <vt:lpstr>Calibri</vt:lpstr>
      <vt:lpstr>Open Sans</vt:lpstr>
      <vt:lpstr>Roboto</vt:lpstr>
      <vt:lpstr>Times New Roman</vt:lpstr>
      <vt:lpstr>Wingdings</vt:lpstr>
      <vt:lpstr>9_Custom Design</vt:lpstr>
      <vt:lpstr>10_Custom Design</vt:lpstr>
      <vt:lpstr>1_Office Theme</vt:lpstr>
      <vt:lpstr>2_Office Theme</vt:lpstr>
      <vt:lpstr>PowerPoint プレゼンテーション</vt:lpstr>
      <vt:lpstr>Expansion of the ICG/PTWS Earthquake Source Zone</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2025-03-24T07:15:00Z</dcterms:created>
  <dcterms:modified xsi:type="dcterms:W3CDTF">2025-03-24T07:16:19Z</dcterms:modified>
</cp:coreProperties>
</file>