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0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F70CA"/>
    <a:srgbClr val="4472C4"/>
    <a:srgbClr val="5162E1"/>
    <a:srgbClr val="56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70B4-6ACE-4A42-A8AA-75E9306F956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9584-618E-49C0-8B91-3ED91E1B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FF0000"/>
                </a:solidFill>
              </a:rPr>
              <a:t>Seventeen key stations</a:t>
            </a:r>
            <a:r>
              <a:rPr lang="en-US" altLang="zh-CN" sz="1200" baseline="0" dirty="0">
                <a:solidFill>
                  <a:srgbClr val="FF0000"/>
                </a:solidFill>
              </a:rPr>
              <a:t> on Permanent Service for Mean Sea Level (https://psmsl.org/)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69584-618E-49C0-8B91-3ED91E1BE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69584-618E-49C0-8B91-3ED91E1BE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1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1F27-CB51-4777-BBDE-3B4546C209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17EB-43EE-407D-A569-DE5F4B8B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oc-china.cn/" TargetMode="External"/><Relationship Id="rId5" Type="http://schemas.openxmlformats.org/officeDocument/2006/relationships/hyperlink" Target="http://www.odinwestpac.org.cn/" TargetMode="External"/><Relationship Id="rId4" Type="http://schemas.openxmlformats.org/officeDocument/2006/relationships/hyperlink" Target="http://near-goos.coi.gov.c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576873"/>
            <a:ext cx="8088086" cy="3834881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altLang="zh-CN" sz="144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altLang="zh-CN" sz="1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Sea Level Network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to the 18th Session of the Group of Experts for the Global Sea Level Observing System</a:t>
            </a:r>
          </a:p>
          <a:p>
            <a:pPr eaLnBrk="1" hangingPunct="1">
              <a:lnSpc>
                <a:spcPct val="150000"/>
              </a:lnSpc>
            </a:pPr>
            <a:endParaRPr lang="en-US" altLang="zh-CN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Yuxi Jiang</a:t>
            </a:r>
          </a:p>
          <a:p>
            <a:pPr eaLnBrk="1" hangingPunct="1"/>
            <a:r>
              <a:rPr lang="en-US" altLang="zh-CN" sz="8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Marine Data and Information Service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8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12th, 2025</a:t>
            </a:r>
            <a:endParaRPr lang="en-US" altLang="zh-CN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4" y="80865"/>
            <a:ext cx="801386" cy="8013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</p:spTree>
    <p:extLst>
      <p:ext uri="{BB962C8B-B14F-4D97-AF65-F5344CB8AC3E}">
        <p14:creationId xmlns:p14="http://schemas.microsoft.com/office/powerpoint/2010/main" val="26088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100770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76187" y="233576"/>
            <a:ext cx="748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1. </a:t>
            </a: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National SL Observing Network of China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90184" y="1465755"/>
            <a:ext cx="5480180" cy="4174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68288" algn="just">
              <a:lnSpc>
                <a:spcPct val="125000"/>
              </a:lnSpc>
              <a:spcBef>
                <a:spcPts val="600"/>
              </a:spcBef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The national network of sea level observation in China is operated by National Marine Data and Information Service, Ministry of Natural Resources.</a:t>
            </a:r>
          </a:p>
          <a:p>
            <a:pPr indent="-457200" algn="just">
              <a:lnSpc>
                <a:spcPct val="125000"/>
              </a:lnSpc>
              <a:spcBef>
                <a:spcPts val="600"/>
              </a:spcBef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Seventeen key stations </a:t>
            </a:r>
            <a:r>
              <a:rPr lang="en-US" altLang="zh-CN" sz="1800" dirty="0">
                <a:solidFill>
                  <a:schemeClr val="tx1"/>
                </a:solidFill>
              </a:rPr>
              <a:t>and other basic stations along China’s coast. </a:t>
            </a:r>
          </a:p>
          <a:p>
            <a:pPr indent="-457200" algn="just">
              <a:lnSpc>
                <a:spcPct val="125000"/>
              </a:lnSpc>
              <a:spcBef>
                <a:spcPts val="600"/>
              </a:spcBef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Six stations have been registered </a:t>
            </a:r>
            <a:r>
              <a:rPr lang="en-US" altLang="zh-CN" sz="1800" dirty="0">
                <a:solidFill>
                  <a:schemeClr val="tx1"/>
                </a:solidFill>
              </a:rPr>
              <a:t>in GLOSS Core Network and monthly MSL data are sent to PSMSL on time.</a:t>
            </a:r>
          </a:p>
          <a:p>
            <a:pPr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Measure vertical land motion at most of the tide gauge locations (GNSS). </a:t>
            </a:r>
          </a:p>
          <a:p>
            <a:pPr lvl="0"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Optimize the China sea level observing network.</a:t>
            </a:r>
            <a:endParaRPr lang="en-US" altLang="zh-CN" sz="20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r="31531"/>
          <a:stretch/>
        </p:blipFill>
        <p:spPr>
          <a:xfrm>
            <a:off x="5668347" y="1316691"/>
            <a:ext cx="3247053" cy="44487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r="31224"/>
          <a:stretch/>
        </p:blipFill>
        <p:spPr>
          <a:xfrm>
            <a:off x="5710334" y="1314484"/>
            <a:ext cx="3237723" cy="44487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4" y="80865"/>
            <a:ext cx="801386" cy="8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8285"/>
              </p:ext>
            </p:extLst>
          </p:nvPr>
        </p:nvGraphicFramePr>
        <p:xfrm>
          <a:off x="85476" y="1133160"/>
          <a:ext cx="8973047" cy="495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val="1881962529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583912165"/>
                    </a:ext>
                  </a:extLst>
                </a:gridCol>
                <a:gridCol w="1165927">
                  <a:extLst>
                    <a:ext uri="{9D8B030D-6E8A-4147-A177-3AD203B41FA5}">
                      <a16:colId xmlns:a16="http://schemas.microsoft.com/office/drawing/2014/main" val="2938338117"/>
                    </a:ext>
                  </a:extLst>
                </a:gridCol>
                <a:gridCol w="1700881">
                  <a:extLst>
                    <a:ext uri="{9D8B030D-6E8A-4147-A177-3AD203B41FA5}">
                      <a16:colId xmlns:a16="http://schemas.microsoft.com/office/drawing/2014/main" val="3718114962"/>
                    </a:ext>
                  </a:extLst>
                </a:gridCol>
                <a:gridCol w="1700880">
                  <a:extLst>
                    <a:ext uri="{9D8B030D-6E8A-4147-A177-3AD203B41FA5}">
                      <a16:colId xmlns:a16="http://schemas.microsoft.com/office/drawing/2014/main" val="416263961"/>
                    </a:ext>
                  </a:extLst>
                </a:gridCol>
                <a:gridCol w="1700881">
                  <a:extLst>
                    <a:ext uri="{9D8B030D-6E8A-4147-A177-3AD203B41FA5}">
                      <a16:colId xmlns:a16="http://schemas.microsoft.com/office/drawing/2014/main" val="2176143938"/>
                    </a:ext>
                  </a:extLst>
                </a:gridCol>
              </a:tblGrid>
              <a:tr h="33965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GLOSS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Name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21796"/>
                  </a:ext>
                </a:extLst>
              </a:tr>
              <a:tr h="586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Temporal Range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Hourly height data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MSL data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95292"/>
                  </a:ext>
                </a:extLst>
              </a:tr>
              <a:tr h="6387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28º05’N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121º17’E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1959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1975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1999 </a:t>
                      </a:r>
                      <a:endParaRPr lang="en-US" sz="16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1959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2024</a:t>
                      </a:r>
                      <a:endParaRPr lang="en-US" sz="16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613175"/>
                  </a:ext>
                </a:extLst>
              </a:tr>
              <a:tr h="83369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(1513)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DALIAN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(LAOHUTAN)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38.867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121.683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1954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now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1980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1999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1954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2024</a:t>
                      </a:r>
                      <a:r>
                        <a:rPr lang="en-US" sz="160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170242"/>
                  </a:ext>
                </a:extLst>
              </a:tr>
              <a:tr h="6387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32º08’N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121º37’E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1959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now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1975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1961</a:t>
                      </a: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929883"/>
                  </a:ext>
                </a:extLst>
              </a:tr>
              <a:tr h="6387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ZHAPO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21º35’N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111º50’E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1959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now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1975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1999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1959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508473"/>
                  </a:ext>
                </a:extLst>
              </a:tr>
              <a:tr h="6387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16°50’N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112º20’E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1990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now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1990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213451"/>
                  </a:ext>
                </a:extLst>
              </a:tr>
              <a:tr h="6387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9°33’N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112º53’E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1990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 now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1998 to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8631"/>
                  </a:ext>
                </a:extLst>
              </a:tr>
            </a:tbl>
          </a:graphicData>
        </a:graphic>
      </p:graphicFrame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531136" y="268555"/>
            <a:ext cx="5942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zh-CN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GLOSS Core Network Stations in China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100770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4" y="80865"/>
            <a:ext cx="801386" cy="8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" y="1530720"/>
            <a:ext cx="8934934" cy="4347062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100770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4" y="80865"/>
            <a:ext cx="801386" cy="801386"/>
          </a:xfrm>
          <a:prstGeom prst="rect">
            <a:avLst/>
          </a:prstGeom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531136" y="268555"/>
            <a:ext cx="5942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zh-CN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GLOSS Core Network Stations in China</a:t>
            </a:r>
          </a:p>
        </p:txBody>
      </p:sp>
    </p:spTree>
    <p:extLst>
      <p:ext uri="{BB962C8B-B14F-4D97-AF65-F5344CB8AC3E}">
        <p14:creationId xmlns:p14="http://schemas.microsoft.com/office/powerpoint/2010/main" val="63556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96324"/>
              </p:ext>
            </p:extLst>
          </p:nvPr>
        </p:nvGraphicFramePr>
        <p:xfrm>
          <a:off x="228243" y="4406155"/>
          <a:ext cx="85880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37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Year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China SLR/m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74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kern="1200" dirty="0">
                        <a:solidFill>
                          <a:schemeClr val="accent2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SSP1-2.6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SSP2-4.5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SSP5-8.5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73142"/>
                  </a:ext>
                </a:extLst>
              </a:tr>
              <a:tr h="2854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2050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0.21 [0.16-0.26]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0.22 [0.19-0.28]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0.24 [0.21-0.33]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2100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0.47 [0.31-0.64]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0.59 [0.47-0.80]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0.83 [0.64-1.09]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725084" y="1907726"/>
            <a:ext cx="4410730" cy="2358715"/>
            <a:chOff x="4733270" y="2074129"/>
            <a:chExt cx="4410730" cy="23587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2074129"/>
              <a:ext cx="4193062" cy="22030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4733270" y="2654700"/>
              <a:ext cx="3099866" cy="1778144"/>
              <a:chOff x="4876800" y="3276600"/>
              <a:chExt cx="3099866" cy="177814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757466" y="4902344"/>
                <a:ext cx="1219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YEAR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876800" y="3276600"/>
                <a:ext cx="152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China SLR/m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49160" y="5831194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NOTE: Relative to 1995-2014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00770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4" y="80865"/>
            <a:ext cx="801386" cy="80138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-8186" y="2114459"/>
            <a:ext cx="4733270" cy="2151497"/>
            <a:chOff x="1866123" y="2821980"/>
            <a:chExt cx="5609442" cy="2549759"/>
          </a:xfrm>
        </p:grpSpPr>
        <p:pic>
          <p:nvPicPr>
            <p:cNvPr id="21" name="图片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4" b="3087"/>
            <a:stretch/>
          </p:blipFill>
          <p:spPr bwMode="auto">
            <a:xfrm>
              <a:off x="1866123" y="2821980"/>
              <a:ext cx="5609442" cy="24590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6" name="组合 25"/>
            <p:cNvGrpSpPr/>
            <p:nvPr/>
          </p:nvGrpSpPr>
          <p:grpSpPr>
            <a:xfrm>
              <a:off x="2907711" y="2941741"/>
              <a:ext cx="4188965" cy="1504548"/>
              <a:chOff x="2907711" y="2941741"/>
              <a:chExt cx="4188965" cy="150454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625661" y="4166096"/>
                <a:ext cx="1471015" cy="2801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rgbClr val="FF0000"/>
                    </a:solidFill>
                  </a:rPr>
                  <a:t>1993-2011 MSL</a:t>
                </a:r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907711" y="2941741"/>
                <a:ext cx="2339060" cy="7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b="1" dirty="0">
                    <a:solidFill>
                      <a:schemeClr val="tx1"/>
                    </a:solidFill>
                  </a:rPr>
                  <a:t>SLA</a:t>
                </a:r>
              </a:p>
              <a:p>
                <a:r>
                  <a:rPr lang="en-US" altLang="zh-CN" sz="1200" b="1" dirty="0">
                    <a:solidFill>
                      <a:schemeClr val="tx1"/>
                    </a:solidFill>
                  </a:rPr>
                  <a:t>10-year average SLA</a:t>
                </a:r>
              </a:p>
              <a:p>
                <a:r>
                  <a:rPr lang="en-US" altLang="zh-CN" sz="1200" b="1" dirty="0">
                    <a:solidFill>
                      <a:schemeClr val="tx1"/>
                    </a:solidFill>
                  </a:rPr>
                  <a:t>Linear trend</a:t>
                </a:r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066705" y="5091546"/>
              <a:ext cx="1471014" cy="280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6200000">
              <a:off x="1270713" y="3743744"/>
              <a:ext cx="1471014" cy="280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SLA/mm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319284" y="1155776"/>
            <a:ext cx="8420100" cy="750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The sea-level rise along the China’s coast is accelerating, with the rate increasing from 3.5 mm/</a:t>
            </a:r>
            <a:r>
              <a:rPr lang="en-US" altLang="zh-CN" sz="1800" dirty="0" err="1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yr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 during 1980-2023 to 4.0 mm/</a:t>
            </a:r>
            <a:r>
              <a:rPr lang="en-US" altLang="zh-CN" sz="1800" dirty="0" err="1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yr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 during 1993-2023.</a:t>
            </a:r>
            <a:endParaRPr lang="zh-CN" altLang="en-US" sz="1800" dirty="0">
              <a:solidFill>
                <a:schemeClr val="accent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259141" y="80335"/>
            <a:ext cx="6346609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2. Sea Level Change and Projection</a:t>
            </a:r>
          </a:p>
        </p:txBody>
      </p:sp>
    </p:spTree>
    <p:extLst>
      <p:ext uri="{BB962C8B-B14F-4D97-AF65-F5344CB8AC3E}">
        <p14:creationId xmlns:p14="http://schemas.microsoft.com/office/powerpoint/2010/main" val="106167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  <p:sp>
        <p:nvSpPr>
          <p:cNvPr id="9" name="矩形 19"/>
          <p:cNvSpPr>
            <a:spLocks noChangeArrowheads="1"/>
          </p:cNvSpPr>
          <p:nvPr/>
        </p:nvSpPr>
        <p:spPr bwMode="auto">
          <a:xfrm>
            <a:off x="387096" y="192536"/>
            <a:ext cx="5943600" cy="5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None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International Cooperation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66700" y="1380427"/>
            <a:ext cx="8610600" cy="4377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Participate in international cooperation in marine fields;</a:t>
            </a:r>
          </a:p>
          <a:p>
            <a:pPr lvl="1"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GLOSS,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JCOMM, IODE, DBCP, NEARGOOS, ODINWESTPAC, CMOC-CHINA etc.</a:t>
            </a:r>
          </a:p>
          <a:p>
            <a:pPr lvl="1"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Implement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EMOD-PACE&amp;CEMDnet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 joint projects, collaborate with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EMODnet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 and release 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Regional Assessment of Costal Hazards Connected to Sea Level Rise.</a:t>
            </a:r>
          </a:p>
          <a:p>
            <a:pPr lvl="1"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OTGA (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OceanTeacher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 Global Academy) Training Center.</a:t>
            </a:r>
            <a:endParaRPr lang="en-US" altLang="zh-CN" i="1" dirty="0">
              <a:solidFill>
                <a:schemeClr val="accent1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pPr lvl="1" indent="-457200" algn="just">
              <a:lnSpc>
                <a:spcPct val="125000"/>
              </a:lnSpc>
              <a:spcBef>
                <a:spcPts val="6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Update China’s coastal observation data and other data processed by NMDIS. The website linkage: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  <a:hlinkClick r:id="rId4"/>
              </a:rPr>
              <a:t>http://near-goos.coi.gov.cn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  <a:hlinkClick r:id="rId5"/>
              </a:rPr>
              <a:t>http://www.odinwestpac.org.cn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 and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  <a:hlinkClick r:id="rId6"/>
              </a:rPr>
              <a:t>http://www.cmoc-china.cn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.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0770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4" y="80865"/>
            <a:ext cx="801386" cy="8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81" y="99526"/>
            <a:ext cx="1001486" cy="100148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124097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223518"/>
            <a:ext cx="9144000" cy="933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123" y="6316824"/>
            <a:ext cx="734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Session of the Group of Experts for the Global Sea Level Observing System</a:t>
            </a:r>
          </a:p>
          <a:p>
            <a:pPr algn="r"/>
            <a:r>
              <a:rPr lang="en-US" sz="1600" dirty="0">
                <a:solidFill>
                  <a:srgbClr val="3F70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City, Panama, 11-14 March 2025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108719" y="2361828"/>
            <a:ext cx="6858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C00000"/>
                </a:solidFill>
                <a:ea typeface="黑体" panose="02010609060101010101" pitchFamily="49" charset="-122"/>
              </a:rPr>
              <a:t>Thanks for listening!</a:t>
            </a:r>
            <a:endParaRPr lang="zh-CN" altLang="en-US" sz="40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5686" y="3993750"/>
            <a:ext cx="56126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100" algn="ctr"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Hui Wang, E-mail: wh_cherry@126.com</a:t>
            </a:r>
          </a:p>
          <a:p>
            <a:pPr marL="197100" algn="ctr">
              <a:lnSpc>
                <a:spcPct val="150000"/>
              </a:lnSpc>
              <a:defRPr/>
            </a:pP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Wenshan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Li, E-mail: liwenshan@nmdis.org.cn</a:t>
            </a:r>
          </a:p>
        </p:txBody>
      </p:sp>
    </p:spTree>
    <p:extLst>
      <p:ext uri="{BB962C8B-B14F-4D97-AF65-F5344CB8AC3E}">
        <p14:creationId xmlns:p14="http://schemas.microsoft.com/office/powerpoint/2010/main" val="378859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649</Words>
  <Application>Microsoft Office PowerPoint</Application>
  <PresentationFormat>On-screen Show (4:3)</PresentationFormat>
  <Paragraphs>131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黑体</vt:lpstr>
      <vt:lpstr>宋体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Yuxi Jiang</dc:creator>
  <cp:lastModifiedBy>Aliaga, Bernardo</cp:lastModifiedBy>
  <cp:revision>439</cp:revision>
  <dcterms:created xsi:type="dcterms:W3CDTF">2025-03-03T10:30:03Z</dcterms:created>
  <dcterms:modified xsi:type="dcterms:W3CDTF">2025-03-07T13:04:44Z</dcterms:modified>
</cp:coreProperties>
</file>