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Lst>
  <p:notesMasterIdLst>
    <p:notesMasterId r:id="rId9"/>
  </p:notesMasterIdLst>
  <p:sldIdLst>
    <p:sldId id="262" r:id="rId4"/>
    <p:sldId id="257" r:id="rId5"/>
    <p:sldId id="259" r:id="rId6"/>
    <p:sldId id="260" r:id="rId7"/>
    <p:sldId id="261" r:id="rId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67881" autoAdjust="0"/>
  </p:normalViewPr>
  <p:slideViewPr>
    <p:cSldViewPr snapToGrid="0" showGuides="1">
      <p:cViewPr varScale="1">
        <p:scale>
          <a:sx n="63" d="100"/>
          <a:sy n="63" d="100"/>
        </p:scale>
        <p:origin x="11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CEA1CEE-DD4C-4338-A540-81CD7BF147AE}"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044012B-C7C2-41CD-9854-42AFDEA97563}" type="slidenum">
              <a:rPr kumimoji="1" lang="ja-JP" altLang="en-US" smtClean="0"/>
              <a:t>‹#›</a:t>
            </a:fld>
            <a:endParaRPr kumimoji="1" lang="ja-JP" altLang="en-US"/>
          </a:p>
        </p:txBody>
      </p:sp>
    </p:spTree>
    <p:extLst>
      <p:ext uri="{BB962C8B-B14F-4D97-AF65-F5344CB8AC3E}">
        <p14:creationId xmlns:p14="http://schemas.microsoft.com/office/powerpoint/2010/main" val="124669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6451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IOC has developed the UN Ocean Decade Tsunami Program in 2021. There are two objectives</a:t>
            </a:r>
            <a:r>
              <a:rPr kumimoji="1" lang="ja-JP" altLang="en-US" dirty="0"/>
              <a:t> </a:t>
            </a:r>
            <a:r>
              <a:rPr kumimoji="1" lang="en-US" altLang="ja-JP" dirty="0"/>
              <a:t>described</a:t>
            </a:r>
            <a:r>
              <a:rPr kumimoji="1" lang="ja-JP" altLang="en-US" dirty="0"/>
              <a:t> </a:t>
            </a:r>
            <a:r>
              <a:rPr kumimoji="1" lang="en-US" altLang="ja-JP" dirty="0"/>
              <a:t>in</a:t>
            </a:r>
            <a:r>
              <a:rPr kumimoji="1" lang="ja-JP" altLang="en-US" dirty="0"/>
              <a:t> </a:t>
            </a:r>
            <a:r>
              <a:rPr kumimoji="1" lang="en-US" altLang="ja-JP" dirty="0"/>
              <a:t>the UNODTP.</a:t>
            </a:r>
            <a:r>
              <a:rPr kumimoji="1" lang="ja-JP" altLang="en-US" dirty="0"/>
              <a:t> </a:t>
            </a:r>
            <a:endParaRPr kumimoji="1" lang="en-US" altLang="ja-JP" dirty="0"/>
          </a:p>
          <a:p>
            <a:r>
              <a:rPr kumimoji="1" lang="en-US" altLang="ja-JP" dirty="0"/>
              <a:t>The first objective is </a:t>
            </a:r>
            <a:r>
              <a:rPr kumimoji="0" lang="en-US" altLang="ja-JP" sz="1200" dirty="0">
                <a:solidFill>
                  <a:srgbClr val="000000"/>
                </a:solidFill>
                <a:latin typeface="Arial" panose="020B0604020202020204" pitchFamily="34" charset="0"/>
                <a:cs typeface="Arial" panose="020B0604020202020204" pitchFamily="34" charset="0"/>
                <a:sym typeface="Roboto"/>
              </a:rPr>
              <a:t>to develop the warning systems’ capability to issue actionable and timely tsunami warnings for tsunamis </a:t>
            </a:r>
            <a:r>
              <a:rPr kumimoji="0" lang="en-US" altLang="ja-JP" sz="1200" u="sng" dirty="0">
                <a:solidFill>
                  <a:srgbClr val="000000"/>
                </a:solidFill>
                <a:latin typeface="Arial" panose="020B0604020202020204" pitchFamily="34" charset="0"/>
                <a:cs typeface="Arial" panose="020B0604020202020204" pitchFamily="34" charset="0"/>
                <a:sym typeface="Roboto"/>
              </a:rPr>
              <a:t>from all identified sources to 100 percent of coasts at risk. </a:t>
            </a:r>
            <a:r>
              <a:rPr kumimoji="0" lang="en-US" altLang="ja-JP" sz="1200" dirty="0">
                <a:solidFill>
                  <a:srgbClr val="000000"/>
                </a:solidFill>
                <a:latin typeface="Arial" panose="020B0604020202020204" pitchFamily="34" charset="0"/>
                <a:cs typeface="Arial" panose="020B0604020202020204" pitchFamily="34" charset="0"/>
                <a:sym typeface="Roboto"/>
              </a:rPr>
              <a:t>Most urgently, the ODTP will endeavor to provide tsunami confirmation </a:t>
            </a:r>
            <a:r>
              <a:rPr kumimoji="0" lang="en-US" altLang="ja-JP" sz="1200" u="sng" dirty="0">
                <a:solidFill>
                  <a:srgbClr val="000000"/>
                </a:solidFill>
                <a:latin typeface="Arial" panose="020B0604020202020204" pitchFamily="34" charset="0"/>
                <a:cs typeface="Arial" panose="020B0604020202020204" pitchFamily="34" charset="0"/>
                <a:sym typeface="Roboto"/>
              </a:rPr>
              <a:t>within 10 minutes or less of origin.</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6008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first, I will be talking about the observation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observation network of an earthquake and a tsunami is essential for the early tsunami warning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data of the coastal tide gauges are being shared through the IOC web 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coastal tide gauges are operated by the various authorities for their own purposes. In the case of Japan, the coastal tide gauge data are shared each other and the gaps of observation are covered.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tx1"/>
                </a:solidFill>
                <a:effectLst/>
                <a:latin typeface="+mn-lt"/>
                <a:ea typeface="+mn-ea"/>
                <a:cs typeface="+mn-cs"/>
              </a:rPr>
              <a:t>The </a:t>
            </a:r>
            <a:r>
              <a:rPr kumimoji="1" lang="en-US" altLang="ja-JP" sz="1200" kern="1200" dirty="0">
                <a:solidFill>
                  <a:schemeClr val="tx1"/>
                </a:solidFill>
                <a:effectLst/>
                <a:latin typeface="+mn-lt"/>
                <a:ea typeface="+mn-ea"/>
                <a:cs typeface="+mn-cs"/>
              </a:rPr>
              <a:t>data sampling interval and transmission interval are appropriate for respective organizations and they may not be appropriate for tsunami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That tsunami is observed at the coast means that tsunami already reaches the coast. In order to detect the tsunami before arriving at the coast, offshore observation is essential.</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55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Particularly, in the case of non-seismic tsunamis, it could be crucial to detect a tsunami as close to its source as possible. For this purpose, the offshore tsunami meters are very effective for early detection of tsunami generated by non-seismic events. As of now, some offshore tsunami meter networks have been operated and cabled ocean bottom pressure sensors such as the SMART cables have been deployed and planned. Efforts are in place to develop Standard Operating Procedures (SOP) for tsunamis generated by volcanoes. Relation between the Tsunami Warning Centers and the volcanic authorities such as the Volcano Ash Advisory Canters and the volcano observatories should be deepened and enhanced for an appropriate tsunami warning by volcanoes.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867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Regarding local earthquakes, tsunami warning center should issue a tsunami warning as quick as possible. But the determination of the size of megathrust earthquakes, such as 2004 and 2011 earthquakes, is not an easy task. Recently, usefulness of the GNSS has been highlighted to assist quick determination of the size of an earthquake with </a:t>
            </a:r>
            <a:r>
              <a:rPr kumimoji="1" lang="en-US" altLang="ja-JP" sz="1200" kern="1200" dirty="0" err="1">
                <a:solidFill>
                  <a:schemeClr val="tx1"/>
                </a:solidFill>
                <a:effectLst/>
                <a:latin typeface="+mn-lt"/>
                <a:ea typeface="+mn-ea"/>
                <a:cs typeface="+mn-cs"/>
              </a:rPr>
              <a:t>tsunamigenic</a:t>
            </a:r>
            <a:r>
              <a:rPr kumimoji="1" lang="en-US" altLang="ja-JP" sz="1200" kern="1200" dirty="0">
                <a:solidFill>
                  <a:schemeClr val="tx1"/>
                </a:solidFill>
                <a:effectLst/>
                <a:latin typeface="+mn-lt"/>
                <a:ea typeface="+mn-ea"/>
                <a:cs typeface="+mn-cs"/>
              </a:rPr>
              <a:t> potential.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8FA81-B837-415E-9C5B-7235266AE9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669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569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7193259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0858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25142234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0017412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643938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5211023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01562609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970150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75867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7664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77501347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98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39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25882328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7689403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9655131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26664484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79747403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0835582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02401262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8973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5483598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4" cstate="email"/>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5"/>
          <a:srcRect/>
          <a:stretch>
            <a:fillRect/>
          </a:stretch>
        </p:blipFill>
        <p:spPr>
          <a:xfrm>
            <a:off x="1548953" y="2025894"/>
            <a:ext cx="2920169" cy="2806212"/>
          </a:xfrm>
          <a:prstGeom prst="rect">
            <a:avLst/>
          </a:prstGeom>
        </p:spPr>
      </p:pic>
      <p:sp>
        <p:nvSpPr>
          <p:cNvPr id="12" name="Rectangle"/>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2044541255"/>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4481735" y="4804036"/>
            <a:ext cx="3559175" cy="1655762"/>
          </a:xfrm>
        </p:spPr>
        <p:txBody>
          <a:bodyPr>
            <a:normAutofit/>
          </a:bodyPr>
          <a:lstStyle/>
          <a:p>
            <a:pPr marL="0" indent="0" algn="ctr">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None/>
            </a:pPr>
            <a:r>
              <a:rPr lang="en-US" altLang="ja-JP" sz="2400" dirty="0" smtClean="0">
                <a:solidFill>
                  <a:schemeClr val="bg1"/>
                </a:solidFill>
                <a:latin typeface="Arial" panose="020B0604020202020204" pitchFamily="34" charset="0"/>
                <a:cs typeface="Arial" panose="020B0604020202020204" pitchFamily="34" charset="0"/>
              </a:rPr>
              <a:t>TTTWO </a:t>
            </a:r>
            <a:r>
              <a:rPr lang="en-US" altLang="ja-JP" sz="2400" dirty="0">
                <a:solidFill>
                  <a:schemeClr val="bg1"/>
                </a:solidFill>
                <a:latin typeface="Arial" panose="020B0604020202020204" pitchFamily="34" charset="0"/>
                <a:cs typeface="Arial" panose="020B0604020202020204" pitchFamily="34" charset="0"/>
              </a:rPr>
              <a:t>Chair</a:t>
            </a:r>
          </a:p>
        </p:txBody>
      </p:sp>
      <p:sp>
        <p:nvSpPr>
          <p:cNvPr id="5" name="タイトル 1"/>
          <p:cNvSpPr txBox="1"/>
          <p:nvPr/>
        </p:nvSpPr>
        <p:spPr>
          <a:xfrm>
            <a:off x="6140116" y="2525387"/>
            <a:ext cx="6051884" cy="1201378"/>
          </a:xfr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p:txBody>
      </p:sp>
      <p:sp>
        <p:nvSpPr>
          <p:cNvPr id="6" name="正方形/長方形 5"/>
          <p:cNvSpPr/>
          <p:nvPr/>
        </p:nvSpPr>
        <p:spPr>
          <a:xfrm>
            <a:off x="6261323" y="2630484"/>
            <a:ext cx="58094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Agenda 9. Optimal Seismic and Sea Level Monitoring Networks   </a:t>
            </a:r>
          </a:p>
        </p:txBody>
      </p:sp>
      <p:sp>
        <p:nvSpPr>
          <p:cNvPr id="7" name="テキスト ボックス 6"/>
          <p:cNvSpPr txBox="1"/>
          <p:nvPr/>
        </p:nvSpPr>
        <p:spPr>
          <a:xfrm>
            <a:off x="7438052" y="0"/>
            <a:ext cx="4766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TOWS-WG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18th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Task Team on Tsunami Watch Operation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21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22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February </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2025</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41446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17866" y="6192443"/>
            <a:ext cx="11128796" cy="377537"/>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Research, Development and Implementation Plan for the Ocean Decade Tsunami </a:t>
            </a:r>
            <a:r>
              <a:rPr kumimoji="0"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Roboto"/>
              </a:rPr>
              <a:t>Programme</a:t>
            </a: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IOC Technical Series 180 </a:t>
            </a:r>
            <a:endParaRPr kumimoji="0"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7" name="正方形/長方形 6"/>
          <p:cNvSpPr/>
          <p:nvPr/>
        </p:nvSpPr>
        <p:spPr>
          <a:xfrm>
            <a:off x="7357324" y="1729319"/>
            <a:ext cx="4812395" cy="4154984"/>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The first objective of the ODTP </a:t>
            </a: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is to develop the warning systems’ capability to issue actionable and timely tsunami warnings for tsunamis </a:t>
            </a:r>
            <a:r>
              <a:rPr kumimoji="0" lang="en-US" altLang="ja-JP" sz="24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from all identified sources to 100 percent of coasts at risk. </a:t>
            </a: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Most urgently, the ODTP will endeavor to provide tsunami confirmation </a:t>
            </a:r>
            <a:r>
              <a:rPr kumimoji="0" lang="en-US" altLang="ja-JP" sz="24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within 10 minutes or less of origin for the most at-risk coastlines</a:t>
            </a: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p>
        </p:txBody>
      </p:sp>
      <p:sp>
        <p:nvSpPr>
          <p:cNvPr id="8" name="テキスト ボックス 7"/>
          <p:cNvSpPr txBox="1"/>
          <p:nvPr/>
        </p:nvSpPr>
        <p:spPr>
          <a:xfrm>
            <a:off x="96252" y="385012"/>
            <a:ext cx="9090885"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Objectives of the Ocean Decade Tsunami </a:t>
            </a:r>
            <a:r>
              <a:rPr kumimoji="0" lang="en-US" altLang="ja-JP" sz="2400" b="0" i="0" u="none" strike="noStrike" kern="1200" cap="none" spc="0" normalizeH="0" baseline="0" noProof="0" dirty="0" err="1">
                <a:ln>
                  <a:noFill/>
                </a:ln>
                <a:solidFill>
                  <a:srgbClr val="31A8DF"/>
                </a:solidFill>
                <a:effectLst/>
                <a:uLnTx/>
                <a:uFillTx/>
                <a:latin typeface="Arial" panose="020B0604020202020204" pitchFamily="34" charset="0"/>
                <a:cs typeface="Arial" panose="020B0604020202020204" pitchFamily="34" charset="0"/>
                <a:sym typeface="Roboto"/>
              </a:rPr>
              <a:t>Programme</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(ODTP)</a:t>
            </a:r>
            <a:r>
              <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(1)</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pSp>
        <p:nvGrpSpPr>
          <p:cNvPr id="11" name="グループ化 10"/>
          <p:cNvGrpSpPr/>
          <p:nvPr/>
        </p:nvGrpSpPr>
        <p:grpSpPr>
          <a:xfrm>
            <a:off x="96252" y="1193800"/>
            <a:ext cx="7067453" cy="4998643"/>
            <a:chOff x="96252" y="1193800"/>
            <a:chExt cx="7067453" cy="4998643"/>
          </a:xfrm>
        </p:grpSpPr>
        <p:pic>
          <p:nvPicPr>
            <p:cNvPr id="2" name="図 1"/>
            <p:cNvPicPr>
              <a:picLocks noChangeAspect="1"/>
            </p:cNvPicPr>
            <p:nvPr/>
          </p:nvPicPr>
          <p:blipFill rotWithShape="1">
            <a:blip r:embed="rId3"/>
            <a:srcRect t="77891"/>
            <a:stretch/>
          </p:blipFill>
          <p:spPr>
            <a:xfrm>
              <a:off x="173421" y="4935798"/>
              <a:ext cx="6796665" cy="1101844"/>
            </a:xfrm>
            <a:prstGeom prst="rect">
              <a:avLst/>
            </a:prstGeom>
            <a:ln>
              <a:noFill/>
            </a:ln>
          </p:spPr>
        </p:pic>
        <p:pic>
          <p:nvPicPr>
            <p:cNvPr id="4" name="図 3"/>
            <p:cNvPicPr>
              <a:picLocks noChangeAspect="1"/>
            </p:cNvPicPr>
            <p:nvPr/>
          </p:nvPicPr>
          <p:blipFill rotWithShape="1">
            <a:blip r:embed="rId3"/>
            <a:srcRect l="3088" t="3173" r="2609" b="24475"/>
            <a:stretch/>
          </p:blipFill>
          <p:spPr>
            <a:xfrm>
              <a:off x="367040" y="1329957"/>
              <a:ext cx="6409426" cy="3605841"/>
            </a:xfrm>
            <a:prstGeom prst="rect">
              <a:avLst/>
            </a:prstGeom>
            <a:ln>
              <a:noFill/>
            </a:ln>
          </p:spPr>
        </p:pic>
        <p:sp>
          <p:nvSpPr>
            <p:cNvPr id="10" name="正方形/長方形 9"/>
            <p:cNvSpPr/>
            <p:nvPr/>
          </p:nvSpPr>
          <p:spPr>
            <a:xfrm>
              <a:off x="96252" y="1193800"/>
              <a:ext cx="7067453" cy="4998643"/>
            </a:xfrm>
            <a:prstGeom prst="rect">
              <a:avLst/>
            </a:prstGeom>
            <a:noFill/>
            <a:ln w="12700" cap="flat">
              <a:solidFill>
                <a:schemeClr val="tx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grpSp>
    </p:spTree>
    <p:extLst>
      <p:ext uri="{BB962C8B-B14F-4D97-AF65-F5344CB8AC3E}">
        <p14:creationId xmlns:p14="http://schemas.microsoft.com/office/powerpoint/2010/main" val="21092256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692" y="1513421"/>
            <a:ext cx="5754669" cy="3224839"/>
          </a:xfrm>
          <a:prstGeom prst="rect">
            <a:avLst/>
          </a:prstGeom>
          <a:ln>
            <a:solidFill>
              <a:schemeClr val="tx1"/>
            </a:solidFill>
          </a:ln>
        </p:spPr>
      </p:pic>
      <p:sp>
        <p:nvSpPr>
          <p:cNvPr id="3" name="テキスト ボックス 2"/>
          <p:cNvSpPr txBox="1"/>
          <p:nvPr/>
        </p:nvSpPr>
        <p:spPr>
          <a:xfrm>
            <a:off x="506456" y="507329"/>
            <a:ext cx="3026339"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Sea Level Monitoring</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pSp>
        <p:nvGrpSpPr>
          <p:cNvPr id="11" name="グループ化 10"/>
          <p:cNvGrpSpPr/>
          <p:nvPr/>
        </p:nvGrpSpPr>
        <p:grpSpPr>
          <a:xfrm>
            <a:off x="6096000" y="1457316"/>
            <a:ext cx="3018276" cy="3279802"/>
            <a:chOff x="6959443" y="2379321"/>
            <a:chExt cx="3018276" cy="3279802"/>
          </a:xfrm>
        </p:grpSpPr>
        <p:pic>
          <p:nvPicPr>
            <p:cNvPr id="5" name="図 4">
              <a:extLst>
                <a:ext uri="{FF2B5EF4-FFF2-40B4-BE49-F238E27FC236}">
                  <a16:creationId xmlns:a16="http://schemas.microsoft.com/office/drawing/2014/main" id="{B48E8F09-3730-A413-EDDD-B07A0A39D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443" y="2379321"/>
              <a:ext cx="3018276" cy="3279802"/>
            </a:xfrm>
            <a:prstGeom prst="rect">
              <a:avLst/>
            </a:prstGeom>
          </p:spPr>
        </p:pic>
        <p:sp>
          <p:nvSpPr>
            <p:cNvPr id="7" name="テキスト ボックス 6">
              <a:extLst>
                <a:ext uri="{FF2B5EF4-FFF2-40B4-BE49-F238E27FC236}">
                  <a16:creationId xmlns:a16="http://schemas.microsoft.com/office/drawing/2014/main" id="{06E9966A-7A74-FA01-726D-B8A8879A4C8F}"/>
                </a:ext>
              </a:extLst>
            </p:cNvPr>
            <p:cNvSpPr txBox="1"/>
            <p:nvPr/>
          </p:nvSpPr>
          <p:spPr>
            <a:xfrm rot="17100000">
              <a:off x="9059482" y="3672371"/>
              <a:ext cx="577005" cy="2880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S-net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8" name="テキスト ボックス 7">
              <a:extLst>
                <a:ext uri="{FF2B5EF4-FFF2-40B4-BE49-F238E27FC236}">
                  <a16:creationId xmlns:a16="http://schemas.microsoft.com/office/drawing/2014/main" id="{6CEF0A5D-E4DE-7213-BC10-3281B07FBAD0}"/>
                </a:ext>
              </a:extLst>
            </p:cNvPr>
            <p:cNvSpPr txBox="1"/>
            <p:nvPr/>
          </p:nvSpPr>
          <p:spPr>
            <a:xfrm>
              <a:off x="8258198" y="4187346"/>
              <a:ext cx="676448" cy="31257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DONET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grpSp>
      <p:grpSp>
        <p:nvGrpSpPr>
          <p:cNvPr id="15" name="グループ化 14"/>
          <p:cNvGrpSpPr/>
          <p:nvPr/>
        </p:nvGrpSpPr>
        <p:grpSpPr>
          <a:xfrm>
            <a:off x="-3248297" y="2217869"/>
            <a:ext cx="2823883" cy="2694076"/>
            <a:chOff x="-2485465" y="2146789"/>
            <a:chExt cx="2823883" cy="2694076"/>
          </a:xfrm>
        </p:grpSpPr>
        <p:sp>
          <p:nvSpPr>
            <p:cNvPr id="10" name="Rectangle 10"/>
            <p:cNvSpPr>
              <a:spLocks noChangeArrowheads="1"/>
            </p:cNvSpPr>
            <p:nvPr/>
          </p:nvSpPr>
          <p:spPr bwMode="auto">
            <a:xfrm>
              <a:off x="-2485465" y="2160011"/>
              <a:ext cx="2823883" cy="2680854"/>
            </a:xfrm>
            <a:prstGeom prst="rect">
              <a:avLst/>
            </a:prstGeom>
            <a:noFill/>
            <a:ln w="9525">
              <a:solidFill>
                <a:schemeClr val="tx1"/>
              </a:solidFill>
              <a:miter lim="800000"/>
              <a:headEnd/>
              <a:tailEnd/>
            </a:ln>
          </p:spPr>
          <p:txBody>
            <a:bodyPr/>
            <a:lstStyle/>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Tide Gauge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Japan Coast Guard</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Port &amp; Harbor Bureau</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Geospatial Information Authority of Japan</a:t>
              </a:r>
              <a:endPar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Cabinet Office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Municipality, Private sector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Offshore Tsunami meter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GPS type(PHB)</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Pressure sensor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ERI</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NIED</a:t>
              </a:r>
              <a:endParaRPr kumimoji="1" lang="ja-JP" altLang="en-US" sz="1292" b="0" i="0" u="sng" strike="noStrike" kern="1200" cap="none" spc="0" normalizeH="0" baseline="0" noProof="0" dirty="0">
                <a:ln>
                  <a:noFill/>
                </a:ln>
                <a:solidFill>
                  <a:srgbClr val="F91901"/>
                </a:solidFill>
                <a:effectLst/>
                <a:uLnTx/>
                <a:uFillTx/>
                <a:latin typeface="Calibri" pitchFamily="34" charset="0"/>
                <a:ea typeface="ＭＳ Ｐゴシック" panose="020B0600070205080204" pitchFamily="50" charset="-128"/>
                <a:cs typeface="+mn-cs"/>
              </a:endParaRPr>
            </a:p>
          </p:txBody>
        </p:sp>
        <p:sp>
          <p:nvSpPr>
            <p:cNvPr id="12" name="正方形/長方形 11"/>
            <p:cNvSpPr/>
            <p:nvPr/>
          </p:nvSpPr>
          <p:spPr>
            <a:xfrm>
              <a:off x="-2485465" y="2146789"/>
              <a:ext cx="133350" cy="13335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2459351" y="3735266"/>
              <a:ext cx="133350" cy="13335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二等辺三角形 13"/>
            <p:cNvSpPr/>
            <p:nvPr/>
          </p:nvSpPr>
          <p:spPr>
            <a:xfrm>
              <a:off x="-2457886" y="3903785"/>
              <a:ext cx="133350" cy="133350"/>
            </a:xfrm>
            <a:prstGeom prst="triangl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6" name="グループ化 15"/>
          <p:cNvGrpSpPr/>
          <p:nvPr/>
        </p:nvGrpSpPr>
        <p:grpSpPr>
          <a:xfrm>
            <a:off x="9212078" y="1863287"/>
            <a:ext cx="2823883" cy="2694076"/>
            <a:chOff x="-2485465" y="2146789"/>
            <a:chExt cx="2823883" cy="2694076"/>
          </a:xfrm>
        </p:grpSpPr>
        <p:sp>
          <p:nvSpPr>
            <p:cNvPr id="17" name="Rectangle 10"/>
            <p:cNvSpPr>
              <a:spLocks noChangeArrowheads="1"/>
            </p:cNvSpPr>
            <p:nvPr/>
          </p:nvSpPr>
          <p:spPr bwMode="auto">
            <a:xfrm>
              <a:off x="-2485465" y="2160011"/>
              <a:ext cx="2823883" cy="2680854"/>
            </a:xfrm>
            <a:prstGeom prst="rect">
              <a:avLst/>
            </a:prstGeom>
            <a:noFill/>
            <a:ln w="9525">
              <a:solidFill>
                <a:schemeClr val="tx1"/>
              </a:solidFill>
              <a:miter lim="800000"/>
              <a:headEnd/>
              <a:tailEnd/>
            </a:ln>
          </p:spPr>
          <p:txBody>
            <a:bodyPr/>
            <a:lstStyle/>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Tide Gauge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Japan Coast Guard</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Port &amp; Harbor Bureau</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Geospatial Information Authority of Japan</a:t>
              </a:r>
              <a:endPar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Cabinet Office</a:t>
              </a:r>
              <a:endPar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Municipality, Private sector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Offshore Tsunami meter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GPS type(PHB)</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Pressure sensor</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JMA</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ERI</a:t>
              </a:r>
            </a:p>
            <a:p>
              <a:pPr marL="0" marR="0" lvl="0" indent="0" algn="l" defTabSz="844083" rtl="0" eaLnBrk="1" fontAlgn="auto" latinLnBrk="0" hangingPunct="1">
                <a:lnSpc>
                  <a:spcPct val="80000"/>
                </a:lnSpc>
                <a:spcBef>
                  <a:spcPct val="20000"/>
                </a:spcBef>
                <a:spcAft>
                  <a:spcPts val="0"/>
                </a:spcAft>
                <a:buClr>
                  <a:srgbClr val="C0504D"/>
                </a:buClr>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en-US" altLang="ja-JP" sz="1292"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rPr>
                <a:t>NIED</a:t>
              </a:r>
              <a:endParaRPr kumimoji="1" lang="ja-JP" altLang="en-US" sz="1292" b="0" i="0" u="sng" strike="noStrike" kern="1200" cap="none" spc="0" normalizeH="0" baseline="0" noProof="0" dirty="0">
                <a:ln>
                  <a:noFill/>
                </a:ln>
                <a:solidFill>
                  <a:srgbClr val="F91901"/>
                </a:solidFill>
                <a:effectLst/>
                <a:uLnTx/>
                <a:uFillTx/>
                <a:latin typeface="Calibri" pitchFamily="34" charset="0"/>
                <a:ea typeface="ＭＳ Ｐゴシック" panose="020B0600070205080204" pitchFamily="50" charset="-128"/>
                <a:cs typeface="+mn-cs"/>
              </a:endParaRPr>
            </a:p>
          </p:txBody>
        </p:sp>
        <p:sp>
          <p:nvSpPr>
            <p:cNvPr id="18" name="正方形/長方形 17"/>
            <p:cNvSpPr/>
            <p:nvPr/>
          </p:nvSpPr>
          <p:spPr>
            <a:xfrm>
              <a:off x="-2485465" y="2146789"/>
              <a:ext cx="133350" cy="133350"/>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2459351" y="3735266"/>
              <a:ext cx="133350" cy="133350"/>
            </a:xfrm>
            <a:prstGeom prst="rect">
              <a:avLst/>
            </a:prstGeom>
            <a:solidFill>
              <a:srgbClr val="00FF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二等辺三角形 19"/>
            <p:cNvSpPr/>
            <p:nvPr/>
          </p:nvSpPr>
          <p:spPr>
            <a:xfrm>
              <a:off x="-2457886" y="3903785"/>
              <a:ext cx="133350" cy="133350"/>
            </a:xfrm>
            <a:prstGeom prst="triangl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1" name="テキスト ボックス 20"/>
          <p:cNvSpPr txBox="1"/>
          <p:nvPr/>
        </p:nvSpPr>
        <p:spPr>
          <a:xfrm>
            <a:off x="78457" y="4800119"/>
            <a:ext cx="6017543"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from UNESCO Sea Level Monitoring Station Facility Map </a:t>
            </a:r>
            <a:endParaRPr kumimoji="0"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22" name="正方形/長方形 21"/>
          <p:cNvSpPr/>
          <p:nvPr/>
        </p:nvSpPr>
        <p:spPr>
          <a:xfrm>
            <a:off x="6598871" y="4808889"/>
            <a:ext cx="50640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Sea Level Monitoring Facilities monitored by the JMA </a:t>
            </a:r>
          </a:p>
        </p:txBody>
      </p:sp>
    </p:spTree>
    <p:extLst>
      <p:ext uri="{BB962C8B-B14F-4D97-AF65-F5344CB8AC3E}">
        <p14:creationId xmlns:p14="http://schemas.microsoft.com/office/powerpoint/2010/main" val="11536812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51066" y="1778559"/>
            <a:ext cx="3753369" cy="4078589"/>
            <a:chOff x="250414" y="1492787"/>
            <a:chExt cx="5213955" cy="5220834"/>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14" y="1492787"/>
              <a:ext cx="5213955" cy="5220834"/>
            </a:xfrm>
            <a:prstGeom prst="rect">
              <a:avLst/>
            </a:prstGeom>
          </p:spPr>
        </p:pic>
        <p:sp>
          <p:nvSpPr>
            <p:cNvPr id="3" name="楕円 2"/>
            <p:cNvSpPr/>
            <p:nvPr/>
          </p:nvSpPr>
          <p:spPr>
            <a:xfrm rot="20137122">
              <a:off x="2242547" y="4486262"/>
              <a:ext cx="607989" cy="389823"/>
            </a:xfrm>
            <a:prstGeom prst="ellipse">
              <a:avLst/>
            </a:prstGeom>
            <a:noFill/>
            <a:ln w="28575" cap="flat">
              <a:solidFill>
                <a:srgbClr val="FF0000"/>
              </a:solidFill>
              <a:prstDash val="sys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sp>
          <p:nvSpPr>
            <p:cNvPr id="4" name="テキスト ボックス 3"/>
            <p:cNvSpPr txBox="1"/>
            <p:nvPr/>
          </p:nvSpPr>
          <p:spPr>
            <a:xfrm rot="17100000">
              <a:off x="4189164" y="3265458"/>
              <a:ext cx="73860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S-net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5" name="テキスト ボックス 4"/>
            <p:cNvSpPr txBox="1"/>
            <p:nvPr/>
          </p:nvSpPr>
          <p:spPr>
            <a:xfrm>
              <a:off x="2857802" y="4399335"/>
              <a:ext cx="9396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DONET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sp>
          <p:nvSpPr>
            <p:cNvPr id="6" name="テキスト ボックス 5"/>
            <p:cNvSpPr txBox="1"/>
            <p:nvPr/>
          </p:nvSpPr>
          <p:spPr>
            <a:xfrm>
              <a:off x="2338886" y="4880009"/>
              <a:ext cx="78566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rPr>
                <a:t>N-net</a:t>
              </a:r>
              <a:endParaRPr kumimoji="0" lang="ja-JP" altLang="en-US" sz="2000" b="1" i="0" u="none" strike="noStrike" kern="1200" cap="none" spc="0" normalizeH="0" baseline="0" noProof="0" dirty="0">
                <a:ln>
                  <a:noFill/>
                </a:ln>
                <a:solidFill>
                  <a:srgbClr val="1F497D"/>
                </a:solidFill>
                <a:effectLst/>
                <a:uLnTx/>
                <a:uFillTx/>
                <a:latin typeface="Calibri" panose="020F0502020204030204"/>
                <a:ea typeface="Calibri" panose="020F0502020204030204" charset="0"/>
                <a:cs typeface="Calibri" panose="020F0502020204030204" charset="0"/>
              </a:endParaRPr>
            </a:p>
          </p:txBody>
        </p:sp>
      </p:grpSp>
      <p:sp>
        <p:nvSpPr>
          <p:cNvPr id="8" name="テキスト ボックス 7"/>
          <p:cNvSpPr txBox="1"/>
          <p:nvPr/>
        </p:nvSpPr>
        <p:spPr>
          <a:xfrm>
            <a:off x="227056" y="37429"/>
            <a:ext cx="8166401"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Use of offshore tsunami meters for early tsunami detection</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pic>
        <p:nvPicPr>
          <p:cNvPr id="14" name="図 13"/>
          <p:cNvPicPr>
            <a:picLocks noChangeAspect="1"/>
          </p:cNvPicPr>
          <p:nvPr/>
        </p:nvPicPr>
        <p:blipFill>
          <a:blip r:embed="rId4"/>
          <a:stretch>
            <a:fillRect/>
          </a:stretch>
        </p:blipFill>
        <p:spPr>
          <a:xfrm>
            <a:off x="5513550" y="4056732"/>
            <a:ext cx="4708236" cy="2637884"/>
          </a:xfrm>
          <a:prstGeom prst="rect">
            <a:avLst/>
          </a:prstGeom>
          <a:ln>
            <a:solidFill>
              <a:schemeClr val="tx1"/>
            </a:solidFill>
          </a:ln>
        </p:spPr>
      </p:pic>
      <p:sp>
        <p:nvSpPr>
          <p:cNvPr id="9" name="テキスト ボックス 8"/>
          <p:cNvSpPr txBox="1"/>
          <p:nvPr/>
        </p:nvSpPr>
        <p:spPr>
          <a:xfrm>
            <a:off x="5513550" y="3709972"/>
            <a:ext cx="3150989" cy="346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SMART Cables (Angove et. Al (2019))</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3" name="テキスト ボックス 12"/>
          <p:cNvSpPr txBox="1"/>
          <p:nvPr/>
        </p:nvSpPr>
        <p:spPr>
          <a:xfrm>
            <a:off x="582920" y="1216356"/>
            <a:ext cx="3057428"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Offshore cabled networks in Japan (S-net and DONET)</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6" name="テキスト ボックス 15"/>
          <p:cNvSpPr txBox="1"/>
          <p:nvPr/>
        </p:nvSpPr>
        <p:spPr>
          <a:xfrm>
            <a:off x="5288901" y="392081"/>
            <a:ext cx="5207036"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DART® (Deep-ocean Assessment and Reporting of Tsunamis)</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NOAA National Data Buoy Center (</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https://www.ndbc.noaa.gov/)</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11" name="図 10"/>
          <p:cNvPicPr>
            <a:picLocks noChangeAspect="1"/>
          </p:cNvPicPr>
          <p:nvPr/>
        </p:nvPicPr>
        <p:blipFill>
          <a:blip r:embed="rId5"/>
          <a:stretch>
            <a:fillRect/>
          </a:stretch>
        </p:blipFill>
        <p:spPr>
          <a:xfrm>
            <a:off x="5513550" y="957742"/>
            <a:ext cx="4757738" cy="2683979"/>
          </a:xfrm>
          <a:prstGeom prst="rect">
            <a:avLst/>
          </a:prstGeom>
        </p:spPr>
      </p:pic>
    </p:spTree>
    <p:extLst>
      <p:ext uri="{BB962C8B-B14F-4D97-AF65-F5344CB8AC3E}">
        <p14:creationId xmlns:p14="http://schemas.microsoft.com/office/powerpoint/2010/main" val="2387169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88606" y="1581744"/>
            <a:ext cx="5080394" cy="3986930"/>
          </a:xfrm>
          <a:prstGeom prst="rect">
            <a:avLst/>
          </a:prstGeom>
          <a:solidFill>
            <a:schemeClr val="bg1"/>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sp>
        <p:nvSpPr>
          <p:cNvPr id="2" name="テキスト ボックス 1"/>
          <p:cNvSpPr txBox="1"/>
          <p:nvPr/>
        </p:nvSpPr>
        <p:spPr>
          <a:xfrm>
            <a:off x="402602" y="101841"/>
            <a:ext cx="5098451" cy="869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238ACB"/>
                </a:solidFill>
                <a:effectLst/>
                <a:uLnTx/>
                <a:uFillTx/>
                <a:latin typeface="Arial" panose="020B0604020202020204" pitchFamily="34" charset="0"/>
                <a:cs typeface="Arial" panose="020B0604020202020204" pitchFamily="34" charset="0"/>
                <a:sym typeface="Roboto"/>
              </a:rPr>
              <a:t>Use of the GNSS for the tsunami warning system</a:t>
            </a:r>
            <a:endParaRPr kumimoji="0" lang="ja-JP" altLang="en-US" sz="2400" b="0" i="0" u="none" strike="noStrike" kern="1200" cap="none" spc="0" normalizeH="0" baseline="0" noProof="0" dirty="0">
              <a:ln>
                <a:noFill/>
              </a:ln>
              <a:solidFill>
                <a:srgbClr val="238ACB"/>
              </a:solidFill>
              <a:effectLst/>
              <a:uLnTx/>
              <a:uFillTx/>
              <a:latin typeface="Arial" panose="020B0604020202020204" pitchFamily="34" charset="0"/>
              <a:cs typeface="Arial" panose="020B0604020202020204" pitchFamily="34" charset="0"/>
              <a:sym typeface="Roboto"/>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827" y="3635798"/>
            <a:ext cx="4141229" cy="3105921"/>
          </a:xfrm>
          <a:prstGeom prst="rect">
            <a:avLst/>
          </a:prstGeom>
          <a:ln>
            <a:solidFill>
              <a:schemeClr val="tx1"/>
            </a:solidFill>
          </a:ln>
        </p:spPr>
      </p:pic>
      <p:sp>
        <p:nvSpPr>
          <p:cNvPr id="4" name="テキスト ボックス 3"/>
          <p:cNvSpPr txBox="1"/>
          <p:nvPr/>
        </p:nvSpPr>
        <p:spPr>
          <a:xfrm>
            <a:off x="6547549" y="2858151"/>
            <a:ext cx="5555551" cy="77764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Example in Japan: REGARD (Real-time GEONET Analysis system for Rapid Deformation monitoring) developed by the</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Geospatial Information Authority of Japan (GSI)</a:t>
            </a: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6" name="図 3" descr="日立変位_佐渡広帯域_ESK広帯域_波形（3000秒描画）rev.png"/>
          <p:cNvPicPr>
            <a:picLocks noChangeAspect="1"/>
          </p:cNvPicPr>
          <p:nvPr/>
        </p:nvPicPr>
        <p:blipFill rotWithShape="1">
          <a:blip r:embed="rId4" cstate="screen">
            <a:extLst>
              <a:ext uri="{28A0092B-C50C-407E-A947-70E740481C1C}">
                <a14:useLocalDpi xmlns:a14="http://schemas.microsoft.com/office/drawing/2010/main" val="0"/>
              </a:ext>
            </a:extLst>
          </a:blip>
          <a:srcRect l="18545" r="27546" b="43453"/>
          <a:stretch/>
        </p:blipFill>
        <p:spPr bwMode="auto">
          <a:xfrm>
            <a:off x="1001256" y="1912737"/>
            <a:ext cx="4648942" cy="3446121"/>
          </a:xfrm>
          <a:prstGeom prst="rect">
            <a:avLst/>
          </a:prstGeom>
          <a:noFill/>
          <a:ln w="9525">
            <a:noFill/>
            <a:miter lim="800000"/>
            <a:headEnd/>
            <a:tailEnd/>
          </a:ln>
        </p:spPr>
      </p:pic>
      <p:sp>
        <p:nvSpPr>
          <p:cNvPr id="7" name="テキスト ボックス 6"/>
          <p:cNvSpPr txBox="1"/>
          <p:nvPr/>
        </p:nvSpPr>
        <p:spPr>
          <a:xfrm>
            <a:off x="1501210" y="2710058"/>
            <a:ext cx="1481496" cy="276999"/>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Strong motion data</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テキスト ボックス 7"/>
          <p:cNvSpPr txBox="1"/>
          <p:nvPr/>
        </p:nvSpPr>
        <p:spPr>
          <a:xfrm>
            <a:off x="1768904" y="3691687"/>
            <a:ext cx="1274708" cy="276999"/>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Broadband data</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直線矢印コネクタ 8"/>
          <p:cNvCxnSpPr/>
          <p:nvPr/>
        </p:nvCxnSpPr>
        <p:spPr>
          <a:xfrm flipV="1">
            <a:off x="1223836" y="5213126"/>
            <a:ext cx="1018122" cy="17748"/>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20"/>
          <p:cNvSpPr txBox="1">
            <a:spLocks noChangeArrowheads="1"/>
          </p:cNvSpPr>
          <p:nvPr/>
        </p:nvSpPr>
        <p:spPr bwMode="auto">
          <a:xfrm>
            <a:off x="1265593" y="5291675"/>
            <a:ext cx="3338960" cy="276999"/>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 length necessary for Mw calculation</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3" name="図 12"/>
          <p:cNvPicPr>
            <a:picLocks noChangeAspect="1"/>
          </p:cNvPicPr>
          <p:nvPr/>
        </p:nvPicPr>
        <p:blipFill>
          <a:blip r:embed="rId5"/>
          <a:stretch>
            <a:fillRect/>
          </a:stretch>
        </p:blipFill>
        <p:spPr>
          <a:xfrm>
            <a:off x="6137624" y="536831"/>
            <a:ext cx="4379668" cy="2189834"/>
          </a:xfrm>
          <a:prstGeom prst="rect">
            <a:avLst/>
          </a:prstGeom>
        </p:spPr>
      </p:pic>
      <p:sp>
        <p:nvSpPr>
          <p:cNvPr id="5" name="テキスト ボックス 4"/>
          <p:cNvSpPr txBox="1"/>
          <p:nvPr/>
        </p:nvSpPr>
        <p:spPr>
          <a:xfrm>
            <a:off x="524224" y="5619126"/>
            <a:ext cx="5613400" cy="6545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Mw was not calculated due to over-scaled data of broadband seismometers in Japan in 2011 Tohoku Great Earthquake</a:t>
            </a: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 </a:t>
            </a:r>
            <a:endParaRPr kumimoji="0"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1697382837"/>
      </p:ext>
    </p:extLst>
  </p:cSld>
  <p:clrMapOvr>
    <a:masterClrMapping/>
  </p:clrMapOvr>
</p:sld>
</file>

<file path=ppt/theme/theme1.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778</Words>
  <Application>Microsoft Office PowerPoint</Application>
  <PresentationFormat>ワイド画面</PresentationFormat>
  <Paragraphs>69</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5</vt:i4>
      </vt:variant>
    </vt:vector>
  </HeadingPairs>
  <TitlesOfParts>
    <vt:vector size="15" baseType="lpstr">
      <vt:lpstr>ＭＳ Ｐゴシック</vt:lpstr>
      <vt:lpstr>Open Sans</vt:lpstr>
      <vt:lpstr>Roboto</vt:lpstr>
      <vt:lpstr>游ゴシック</vt:lpstr>
      <vt:lpstr>游ゴシック Light</vt:lpstr>
      <vt:lpstr>Arial</vt:lpstr>
      <vt:lpstr>Calibri</vt:lpstr>
      <vt:lpstr>3_Office Theme</vt:lpstr>
      <vt:lpstr>1_Office Theme</vt:lpstr>
      <vt:lpstr>9_Custom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Nishimae</cp:lastModifiedBy>
  <cp:revision>1</cp:revision>
  <cp:lastPrinted>2025-02-18T07:17:17Z</cp:lastPrinted>
  <dcterms:created xsi:type="dcterms:W3CDTF">2025-02-18T07:16:48Z</dcterms:created>
  <dcterms:modified xsi:type="dcterms:W3CDTF">2025-02-18T07:19:10Z</dcterms:modified>
</cp:coreProperties>
</file>