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4" r:id="rId4"/>
    <p:sldId id="275" r:id="rId5"/>
    <p:sldId id="276" r:id="rId6"/>
    <p:sldId id="277" r:id="rId7"/>
    <p:sldId id="278" r:id="rId8"/>
    <p:sldId id="27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749" y="2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4FE27D-41BA-4E9F-9382-71C21E868B28}"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56054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4FE27D-41BA-4E9F-9382-71C21E868B28}"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2792092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4FE27D-41BA-4E9F-9382-71C21E868B28}"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1884249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4FE27D-41BA-4E9F-9382-71C21E868B28}"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387145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4FE27D-41BA-4E9F-9382-71C21E868B28}"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43277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4FE27D-41BA-4E9F-9382-71C21E868B28}"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2051203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4FE27D-41BA-4E9F-9382-71C21E868B28}" type="datetimeFigureOut">
              <a:rPr lang="en-US" smtClean="0"/>
              <a:t>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356005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4FE27D-41BA-4E9F-9382-71C21E868B28}" type="datetimeFigureOut">
              <a:rPr lang="en-US" smtClean="0"/>
              <a:t>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4031068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FE27D-41BA-4E9F-9382-71C21E868B28}" type="datetimeFigureOut">
              <a:rPr lang="en-US" smtClean="0"/>
              <a:t>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2363657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4FE27D-41BA-4E9F-9382-71C21E868B28}"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3179146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4FE27D-41BA-4E9F-9382-71C21E868B28}"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02A37-4653-401E-B822-9A66D75761AF}" type="slidenum">
              <a:rPr lang="en-US" smtClean="0"/>
              <a:t>‹#›</a:t>
            </a:fld>
            <a:endParaRPr lang="en-US"/>
          </a:p>
        </p:txBody>
      </p:sp>
    </p:spTree>
    <p:extLst>
      <p:ext uri="{BB962C8B-B14F-4D97-AF65-F5344CB8AC3E}">
        <p14:creationId xmlns:p14="http://schemas.microsoft.com/office/powerpoint/2010/main" val="1687294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FE27D-41BA-4E9F-9382-71C21E868B28}" type="datetimeFigureOut">
              <a:rPr lang="en-US" smtClean="0"/>
              <a:t>2/20/2025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02A37-4653-401E-B822-9A66D75761AF}" type="slidenum">
              <a:rPr lang="en-US" smtClean="0"/>
              <a:t>‹#›</a:t>
            </a:fld>
            <a:endParaRPr lang="en-US"/>
          </a:p>
        </p:txBody>
      </p:sp>
    </p:spTree>
    <p:extLst>
      <p:ext uri="{BB962C8B-B14F-4D97-AF65-F5344CB8AC3E}">
        <p14:creationId xmlns:p14="http://schemas.microsoft.com/office/powerpoint/2010/main" val="583279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5B69AEF-2346-4BA6-8C31-4EB1A0E1ADF0}"/>
              </a:ext>
            </a:extLst>
          </p:cNvPr>
          <p:cNvSpPr txBox="1"/>
          <p:nvPr/>
        </p:nvSpPr>
        <p:spPr>
          <a:xfrm>
            <a:off x="788566" y="758111"/>
            <a:ext cx="7566870" cy="5078313"/>
          </a:xfrm>
          <a:prstGeom prst="rect">
            <a:avLst/>
          </a:prstGeom>
          <a:noFill/>
        </p:spPr>
        <p:txBody>
          <a:bodyPr wrap="square" rtlCol="0">
            <a:spAutoFit/>
          </a:bodyPr>
          <a:lstStyle/>
          <a:p>
            <a:pPr algn="ctr"/>
            <a:r>
              <a:rPr lang="en-US" sz="2400" dirty="0" smtClean="0"/>
              <a:t>TOWS-WG Task Team on Tsunami Watch Operations Meeting – February 21-22, 2025</a:t>
            </a:r>
          </a:p>
          <a:p>
            <a:pPr algn="ctr"/>
            <a:endParaRPr lang="en-US" sz="1600" dirty="0" smtClean="0"/>
          </a:p>
          <a:p>
            <a:pPr algn="ctr"/>
            <a:r>
              <a:rPr lang="en-US" sz="3600" dirty="0" smtClean="0"/>
              <a:t>Updates to the Global Services Definition Document (GSDD)</a:t>
            </a:r>
            <a:endParaRPr lang="en-US" sz="3600" dirty="0" smtClean="0"/>
          </a:p>
          <a:p>
            <a:pPr algn="ctr"/>
            <a:endParaRPr lang="en-US" sz="4400" dirty="0" smtClean="0"/>
          </a:p>
          <a:p>
            <a:pPr algn="ctr"/>
            <a:endParaRPr lang="en-US" sz="4400" dirty="0" smtClean="0"/>
          </a:p>
          <a:p>
            <a:pPr algn="ctr"/>
            <a:endParaRPr lang="en-US" sz="4400" dirty="0" smtClean="0"/>
          </a:p>
          <a:p>
            <a:pPr algn="r"/>
            <a:r>
              <a:rPr lang="en-US" sz="2800" dirty="0" smtClean="0"/>
              <a:t>Chip </a:t>
            </a:r>
            <a:r>
              <a:rPr lang="en-US" sz="2800" dirty="0" err="1" smtClean="0"/>
              <a:t>McCreery</a:t>
            </a:r>
            <a:endParaRPr lang="en-US" sz="2800" dirty="0" smtClean="0"/>
          </a:p>
          <a:p>
            <a:pPr algn="r"/>
            <a:r>
              <a:rPr lang="en-US" sz="2800" dirty="0" smtClean="0"/>
              <a:t>Director, PTWC </a:t>
            </a:r>
            <a:endParaRPr lang="en-US" sz="2800" dirty="0"/>
          </a:p>
        </p:txBody>
      </p:sp>
      <p:pic>
        <p:nvPicPr>
          <p:cNvPr id="2" name="Picture 1"/>
          <p:cNvPicPr>
            <a:picLocks noChangeAspect="1"/>
          </p:cNvPicPr>
          <p:nvPr/>
        </p:nvPicPr>
        <p:blipFill rotWithShape="1">
          <a:blip r:embed="rId2"/>
          <a:srcRect l="34867" t="9530" r="35872" b="16475"/>
          <a:stretch/>
        </p:blipFill>
        <p:spPr>
          <a:xfrm>
            <a:off x="3238501" y="2922009"/>
            <a:ext cx="2667000" cy="3793576"/>
          </a:xfrm>
          <a:prstGeom prst="rect">
            <a:avLst/>
          </a:prstGeom>
          <a:ln w="12700">
            <a:solidFill>
              <a:schemeClr val="tx1"/>
            </a:solidFill>
          </a:ln>
        </p:spPr>
      </p:pic>
    </p:spTree>
    <p:extLst>
      <p:ext uri="{BB962C8B-B14F-4D97-AF65-F5344CB8AC3E}">
        <p14:creationId xmlns:p14="http://schemas.microsoft.com/office/powerpoint/2010/main" val="543117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5B69AEF-2346-4BA6-8C31-4EB1A0E1ADF0}"/>
              </a:ext>
            </a:extLst>
          </p:cNvPr>
          <p:cNvSpPr txBox="1"/>
          <p:nvPr/>
        </p:nvSpPr>
        <p:spPr>
          <a:xfrm>
            <a:off x="427841" y="279938"/>
            <a:ext cx="8288320" cy="5293757"/>
          </a:xfrm>
          <a:prstGeom prst="rect">
            <a:avLst/>
          </a:prstGeom>
          <a:noFill/>
        </p:spPr>
        <p:txBody>
          <a:bodyPr wrap="square" rtlCol="0">
            <a:spAutoFit/>
          </a:bodyPr>
          <a:lstStyle/>
          <a:p>
            <a:pPr algn="ctr"/>
            <a:r>
              <a:rPr lang="en-US" sz="2800" dirty="0" smtClean="0">
                <a:solidFill>
                  <a:srgbClr val="C00000"/>
                </a:solidFill>
              </a:rPr>
              <a:t>Background</a:t>
            </a:r>
          </a:p>
          <a:p>
            <a:pPr algn="ctr"/>
            <a:endParaRPr lang="en-US" dirty="0"/>
          </a:p>
          <a:p>
            <a:pPr marL="342900" indent="-342900">
              <a:spcBef>
                <a:spcPts val="600"/>
              </a:spcBef>
              <a:buFont typeface="Arial" panose="020B0604020202020204" pitchFamily="34" charset="0"/>
              <a:buChar char="•"/>
            </a:pPr>
            <a:r>
              <a:rPr lang="en-US" dirty="0" smtClean="0"/>
              <a:t>The Tsunami Watch Operations Global Services Definition Document (GSDD) was written and first published as IOC Technical Document 130 in December of 2016 to describe the basic capabilities and services of the TSPs in the four regional Tsunami Warning Systems coordinated by the IOC.</a:t>
            </a:r>
          </a:p>
          <a:p>
            <a:pPr marL="342900" indent="-342900">
              <a:spcBef>
                <a:spcPts val="600"/>
              </a:spcBef>
              <a:buFont typeface="Arial" panose="020B0604020202020204" pitchFamily="34" charset="0"/>
              <a:buChar char="•"/>
            </a:pPr>
            <a:r>
              <a:rPr lang="en-US" dirty="0" smtClean="0"/>
              <a:t>Changes in the four Systems and their respective TSPs warranted a revision of the GSDD</a:t>
            </a:r>
          </a:p>
          <a:p>
            <a:pPr marL="342900" indent="-342900">
              <a:spcBef>
                <a:spcPts val="600"/>
              </a:spcBef>
              <a:buFont typeface="Arial" panose="020B0604020202020204" pitchFamily="34" charset="0"/>
              <a:buChar char="•"/>
            </a:pPr>
            <a:r>
              <a:rPr lang="en-US" dirty="0" smtClean="0"/>
              <a:t>A draft update was written and distributed last year to get feedback before a final acceptance and re-publication by the IOC.</a:t>
            </a:r>
          </a:p>
          <a:p>
            <a:pPr marL="342900" indent="-342900">
              <a:spcBef>
                <a:spcPts val="600"/>
              </a:spcBef>
              <a:buFont typeface="Arial" panose="020B0604020202020204" pitchFamily="34" charset="0"/>
              <a:buChar char="•"/>
            </a:pPr>
            <a:r>
              <a:rPr lang="en-US" dirty="0" smtClean="0"/>
              <a:t>Goals of the revision</a:t>
            </a:r>
          </a:p>
          <a:p>
            <a:pPr marL="800100" lvl="1" indent="-342900">
              <a:spcBef>
                <a:spcPts val="600"/>
              </a:spcBef>
              <a:buFont typeface="Courier New" panose="02070309020205020404" pitchFamily="49" charset="0"/>
              <a:buChar char="o"/>
            </a:pPr>
            <a:r>
              <a:rPr lang="en-US" dirty="0" smtClean="0"/>
              <a:t>Update old or incorrect information</a:t>
            </a:r>
          </a:p>
          <a:p>
            <a:pPr marL="800100" lvl="1" indent="-342900">
              <a:spcBef>
                <a:spcPts val="600"/>
              </a:spcBef>
              <a:buFont typeface="Courier New" panose="02070309020205020404" pitchFamily="49" charset="0"/>
              <a:buChar char="o"/>
            </a:pPr>
            <a:r>
              <a:rPr lang="en-US" dirty="0" smtClean="0"/>
              <a:t>Make the GSDD more descriptive and less prescriptive</a:t>
            </a:r>
          </a:p>
          <a:p>
            <a:pPr marL="800100" lvl="1" indent="-342900">
              <a:spcBef>
                <a:spcPts val="600"/>
              </a:spcBef>
              <a:buFont typeface="Courier New" panose="02070309020205020404" pitchFamily="49" charset="0"/>
              <a:buChar char="o"/>
            </a:pPr>
            <a:r>
              <a:rPr lang="en-US" dirty="0" smtClean="0"/>
              <a:t>Align terms and definitions with the Tsunami Glossary</a:t>
            </a:r>
          </a:p>
          <a:p>
            <a:pPr marL="342900" indent="-342900">
              <a:spcBef>
                <a:spcPts val="600"/>
              </a:spcBef>
              <a:buFont typeface="Arial" panose="020B0604020202020204" pitchFamily="34" charset="0"/>
              <a:buChar char="•"/>
            </a:pPr>
            <a:r>
              <a:rPr lang="en-US" dirty="0"/>
              <a:t>F</a:t>
            </a:r>
            <a:r>
              <a:rPr lang="en-US" dirty="0" smtClean="0"/>
              <a:t>eedback has now been incorporated, and with the exception of a few additional minor edits to include IOC content, it is ready for final approval.</a:t>
            </a:r>
          </a:p>
        </p:txBody>
      </p:sp>
    </p:spTree>
    <p:extLst>
      <p:ext uri="{BB962C8B-B14F-4D97-AF65-F5344CB8AC3E}">
        <p14:creationId xmlns:p14="http://schemas.microsoft.com/office/powerpoint/2010/main" val="73924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428625" y="666312"/>
            <a:ext cx="828675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1pPr>
            <a:lvl2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2pPr>
            <a:lvl3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3pPr>
            <a:lvl4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4pPr>
            <a:lvl5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5pPr>
            <a:lvl6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6pPr>
            <a:lvl7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7pPr>
            <a:lvl8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8pPr>
            <a:lvl9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9pPr>
          </a:lstStyle>
          <a:p>
            <a:pPr marR="0" lvl="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INTRODUCTION	1</a:t>
            </a:r>
            <a:endParaRPr kumimoji="0" lang="en-US" altLang="en-US" sz="800" b="0" i="0" u="none" strike="noStrike" cap="none" normalizeH="0" baseline="0" dirty="0" smtClean="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2.</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SYSTEM ARCHITECTURE OF THE GLOBAL TSUNAMI WARNING SYSTEM	1</a:t>
            </a:r>
            <a:endParaRPr kumimoji="0" lang="en-US" altLang="en-US" sz="800" b="0" i="0" u="none" strike="noStrike" cap="none" normalizeH="0" baseline="0" dirty="0" smtClean="0">
              <a:ln>
                <a:noFill/>
              </a:ln>
              <a:solidFill>
                <a:schemeClr val="tx1"/>
              </a:solidFill>
              <a:effectLst/>
              <a:latin typeface="+mn-lt"/>
            </a:endParaRPr>
          </a:p>
          <a:p>
            <a:pPr defTabSz="914400">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3.</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lang="en-US" altLang="en-US" sz="1400" b="1" dirty="0">
                <a:latin typeface="+mn-lt"/>
                <a:ea typeface="Times New Roman" panose="02020603050405020304" pitchFamily="18" charset="0"/>
                <a:cs typeface="Arial" panose="020B0604020202020204" pitchFamily="34" charset="0"/>
              </a:rPr>
              <a:t>COASTAL AREAS COVERED BY EACH RTWS AND ITS TSPS	2</a:t>
            </a: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OPERATIONAL ELEMENTS OF A REGIONAL TSUNAMI WARNING SYSTEM	2</a:t>
            </a:r>
            <a:endParaRPr kumimoji="0" lang="en-US" altLang="en-US" sz="800" b="0" i="0" u="none" strike="noStrike" cap="none" normalizeH="0" baseline="0" dirty="0" smtClean="0">
              <a:ln>
                <a:noFill/>
              </a:ln>
              <a:solidFill>
                <a:schemeClr val="tx1"/>
              </a:solidFill>
              <a:effectLst/>
              <a:latin typeface="+mn-lt"/>
            </a:endParaRPr>
          </a:p>
          <a:p>
            <a:pPr indent="400050" defTabSz="914400">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4.1</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TSUNAMI SERVICE PROVIDER</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2</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4.2</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NATIONAL TSUNAMI WARNING CENTRE</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2</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4.3</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TSUNAMI WARNING FOCAL POINT</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3</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4.4</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TSUNAMI NATIONAL CONTACT</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3</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4.5</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BILATERAL, MULTILATERAL, AND SUB-REGIONAL ARRANGEMENTS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3</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4.6</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OBSERVATIONAL NETWORKS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5</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4.7</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FORECASTING TECHNIQUES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6</a:t>
            </a:r>
            <a:endParaRPr kumimoji="0" lang="en-US" altLang="en-US" sz="800" b="0" i="0" u="none" strike="noStrike" cap="none" normalizeH="0" baseline="0" dirty="0" smtClean="0">
              <a:ln>
                <a:noFill/>
              </a:ln>
              <a:solidFill>
                <a:schemeClr val="tx1"/>
              </a:solidFill>
              <a:effectLst/>
              <a:latin typeface="+mn-lt"/>
            </a:endParaRPr>
          </a:p>
          <a:p>
            <a:pPr marR="0" lvl="0" indent="40005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4.8</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STANDARD OPERATING PROCEDURES (SOPS)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7</a:t>
            </a:r>
            <a:endParaRPr kumimoji="0" lang="en-US" altLang="en-US" sz="800" b="0" i="0" u="none" strike="noStrike" cap="none" normalizeH="0" baseline="0" dirty="0" smtClean="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5.</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REQUIREMENTS FOR TSPS, NTWCS, and TWFPS	10</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5.1</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ROLES AND RESPONSIBILITIES OF A TSP</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10</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5.2</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ROLES AND RESPONSIBILITIES OF AN NTWC:</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10</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5.3 </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ROLES AND RESPONSIBILITIES OF TWFP</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10</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5.4</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CAPABILITY REQUIREMENTS FOR A TSP</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11</a:t>
            </a:r>
            <a:endParaRPr kumimoji="0" lang="en-US" altLang="en-US" sz="800" b="0" i="0" u="none" strike="noStrike" cap="none" normalizeH="0" baseline="0" dirty="0" smtClean="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6.</a:t>
            </a:r>
            <a:r>
              <a:rPr kumimoji="0" lang="en-US" altLang="en-US" sz="1400" b="0" i="0" u="none" strike="noStrike" cap="none" normalizeH="0" baseline="0" dirty="0" smtClean="0">
                <a:ln>
                  <a:noFill/>
                </a:ln>
                <a:solidFill>
                  <a:schemeClr val="tx1"/>
                </a:solidFill>
                <a:effectLst/>
                <a:latin typeface="+mn-lt"/>
                <a:ea typeface="MS Mincho" charset="-128"/>
                <a:cs typeface="Calibri" panose="020F050202020403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TSP SERVICES OF EACH RTWS	11</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6.1</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CARIBE-EWS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11</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6.2</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IOTWMS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12</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6.3</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NEAMTWS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12</a:t>
            </a:r>
            <a:endParaRPr kumimoji="0" lang="en-US" altLang="en-US" sz="800" b="0" i="0" u="none" strike="noStrike" cap="none" normalizeH="0" baseline="0" dirty="0" smtClean="0">
              <a:ln>
                <a:noFill/>
              </a:ln>
              <a:solidFill>
                <a:schemeClr val="tx1"/>
              </a:solidFill>
              <a:effectLst/>
              <a:latin typeface="+mn-lt"/>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6.4</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PTWS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Times New Roman" panose="02020603050405020304" pitchFamily="18" charset="0"/>
              </a:rPr>
              <a:t>	12</a:t>
            </a:r>
          </a:p>
          <a:p>
            <a:pPr lvl="0" defTabSz="914400">
              <a:tabLst>
                <a:tab pos="342900" algn="l"/>
                <a:tab pos="7772400" algn="r"/>
              </a:tabLst>
            </a:pPr>
            <a:r>
              <a:rPr lang="en-US" altLang="en-US" sz="1400" b="1" dirty="0">
                <a:latin typeface="+mn-lt"/>
                <a:ea typeface="Times New Roman" panose="02020603050405020304" pitchFamily="18" charset="0"/>
                <a:cs typeface="Arial" panose="020B0604020202020204" pitchFamily="34" charset="0"/>
              </a:rPr>
              <a:t>7.</a:t>
            </a:r>
            <a:r>
              <a:rPr lang="en-US" altLang="en-US" sz="1400" dirty="0">
                <a:latin typeface="+mn-lt"/>
                <a:ea typeface="MS Mincho" charset="-128"/>
                <a:cs typeface="Arial" panose="020B0604020202020204" pitchFamily="34" charset="0"/>
              </a:rPr>
              <a:t>	</a:t>
            </a:r>
            <a:r>
              <a:rPr lang="en-US" altLang="en-US" sz="1400" b="1" dirty="0">
                <a:latin typeface="+mn-lt"/>
                <a:ea typeface="Times New Roman" panose="02020603050405020304" pitchFamily="18" charset="0"/>
                <a:cs typeface="Arial" panose="020B0604020202020204" pitchFamily="34" charset="0"/>
              </a:rPr>
              <a:t>TSP PRODUCTS	12</a:t>
            </a:r>
            <a:endParaRPr lang="en-US" altLang="en-US" sz="800" dirty="0">
              <a:latin typeface="+mn-lt"/>
              <a:cs typeface="Arial" panose="020B0604020202020204" pitchFamily="34" charset="0"/>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7.1</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PUBLIC PRODUCTS</a:t>
            </a:r>
            <a:r>
              <a:rPr lang="en-US" altLang="en-US" sz="1400" b="1" dirty="0">
                <a:latin typeface="+mn-lt"/>
                <a:ea typeface="Times New Roman" panose="02020603050405020304" pitchFamily="18" charset="0"/>
                <a:cs typeface="Arial" panose="020B0604020202020204" pitchFamily="34" charset="0"/>
              </a:rPr>
              <a:t>	12</a:t>
            </a:r>
            <a:endParaRPr lang="en-US" altLang="en-US" sz="800" dirty="0">
              <a:latin typeface="+mn-lt"/>
              <a:cs typeface="Arial" panose="020B0604020202020204" pitchFamily="34" charset="0"/>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7.2</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NON-PUBLIC PRODUCTS</a:t>
            </a:r>
            <a:r>
              <a:rPr lang="en-US" altLang="en-US" sz="1400" b="1" dirty="0">
                <a:latin typeface="+mn-lt"/>
                <a:ea typeface="Times New Roman" panose="02020603050405020304" pitchFamily="18" charset="0"/>
                <a:cs typeface="Arial" panose="020B0604020202020204" pitchFamily="34" charset="0"/>
              </a:rPr>
              <a:t>	13</a:t>
            </a:r>
            <a:endParaRPr lang="en-US" altLang="en-US" sz="800" dirty="0">
              <a:latin typeface="+mn-lt"/>
              <a:cs typeface="Arial" panose="020B0604020202020204" pitchFamily="34" charset="0"/>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7.3</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TEXT PRODUCTS</a:t>
            </a:r>
            <a:r>
              <a:rPr lang="en-US" altLang="en-US" sz="1400" b="1" dirty="0">
                <a:latin typeface="+mn-lt"/>
                <a:ea typeface="Times New Roman" panose="02020603050405020304" pitchFamily="18" charset="0"/>
                <a:cs typeface="Arial" panose="020B0604020202020204" pitchFamily="34" charset="0"/>
              </a:rPr>
              <a:t>	13</a:t>
            </a:r>
            <a:endParaRPr lang="en-US" altLang="en-US" sz="800" dirty="0">
              <a:latin typeface="+mn-lt"/>
              <a:cs typeface="Arial" panose="020B0604020202020204" pitchFamily="34" charset="0"/>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7.4</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GRAPHICAL PRODUCTS</a:t>
            </a:r>
            <a:r>
              <a:rPr lang="en-US" altLang="en-US" sz="1400" b="1" dirty="0">
                <a:latin typeface="+mn-lt"/>
                <a:ea typeface="Times New Roman" panose="02020603050405020304" pitchFamily="18" charset="0"/>
                <a:cs typeface="Arial" panose="020B0604020202020204" pitchFamily="34" charset="0"/>
              </a:rPr>
              <a:t>	14</a:t>
            </a:r>
            <a:endParaRPr lang="en-US" altLang="en-US" sz="200" dirty="0">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endParaRPr kumimoji="0" lang="en-US" altLang="en-US" sz="800" b="0" i="0" u="none" strike="noStrike" cap="none" normalizeH="0" baseline="0" dirty="0" smtClean="0">
              <a:ln>
                <a:noFill/>
              </a:ln>
              <a:solidFill>
                <a:schemeClr val="tx1"/>
              </a:solidFill>
              <a:effectLst/>
              <a:latin typeface="+mn-lt"/>
            </a:endParaRPr>
          </a:p>
        </p:txBody>
      </p:sp>
      <p:sp>
        <p:nvSpPr>
          <p:cNvPr id="4" name="TextBox 3">
            <a:extLst>
              <a:ext uri="{FF2B5EF4-FFF2-40B4-BE49-F238E27FC236}">
                <a16:creationId xmlns:a16="http://schemas.microsoft.com/office/drawing/2014/main" xmlns="" id="{05B69AEF-2346-4BA6-8C31-4EB1A0E1ADF0}"/>
              </a:ext>
            </a:extLst>
          </p:cNvPr>
          <p:cNvSpPr txBox="1"/>
          <p:nvPr/>
        </p:nvSpPr>
        <p:spPr>
          <a:xfrm>
            <a:off x="427840" y="89438"/>
            <a:ext cx="8288320" cy="523220"/>
          </a:xfrm>
          <a:prstGeom prst="rect">
            <a:avLst/>
          </a:prstGeom>
          <a:noFill/>
        </p:spPr>
        <p:txBody>
          <a:bodyPr wrap="square" rtlCol="0">
            <a:spAutoFit/>
          </a:bodyPr>
          <a:lstStyle/>
          <a:p>
            <a:pPr algn="ctr"/>
            <a:r>
              <a:rPr lang="en-US" sz="2800" dirty="0" smtClean="0">
                <a:solidFill>
                  <a:srgbClr val="C00000"/>
                </a:solidFill>
              </a:rPr>
              <a:t>Table of Contents</a:t>
            </a:r>
          </a:p>
        </p:txBody>
      </p:sp>
    </p:spTree>
    <p:extLst>
      <p:ext uri="{BB962C8B-B14F-4D97-AF65-F5344CB8AC3E}">
        <p14:creationId xmlns:p14="http://schemas.microsoft.com/office/powerpoint/2010/main" val="2982622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5B69AEF-2346-4BA6-8C31-4EB1A0E1ADF0}"/>
              </a:ext>
            </a:extLst>
          </p:cNvPr>
          <p:cNvSpPr txBox="1"/>
          <p:nvPr/>
        </p:nvSpPr>
        <p:spPr>
          <a:xfrm>
            <a:off x="427840" y="89438"/>
            <a:ext cx="8288320" cy="523220"/>
          </a:xfrm>
          <a:prstGeom prst="rect">
            <a:avLst/>
          </a:prstGeom>
          <a:noFill/>
        </p:spPr>
        <p:txBody>
          <a:bodyPr wrap="square" rtlCol="0">
            <a:spAutoFit/>
          </a:bodyPr>
          <a:lstStyle/>
          <a:p>
            <a:pPr algn="ctr"/>
            <a:r>
              <a:rPr lang="en-US" sz="2800" dirty="0" smtClean="0">
                <a:solidFill>
                  <a:srgbClr val="C00000"/>
                </a:solidFill>
              </a:rPr>
              <a:t>Table of Contents </a:t>
            </a:r>
            <a:r>
              <a:rPr lang="en-US" sz="2800" smtClean="0">
                <a:solidFill>
                  <a:srgbClr val="C00000"/>
                </a:solidFill>
              </a:rPr>
              <a:t>(continued)</a:t>
            </a:r>
            <a:endParaRPr lang="en-US" sz="2800" dirty="0" smtClean="0">
              <a:solidFill>
                <a:srgbClr val="C00000"/>
              </a:solidFill>
            </a:endParaRPr>
          </a:p>
        </p:txBody>
      </p:sp>
      <p:sp>
        <p:nvSpPr>
          <p:cNvPr id="8" name="Rectangle 5"/>
          <p:cNvSpPr>
            <a:spLocks noChangeArrowheads="1"/>
          </p:cNvSpPr>
          <p:nvPr/>
        </p:nvSpPr>
        <p:spPr bwMode="auto">
          <a:xfrm>
            <a:off x="428625" y="615773"/>
            <a:ext cx="828675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1pPr>
            <a:lvl2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2pPr>
            <a:lvl3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3pPr>
            <a:lvl4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4pPr>
            <a:lvl5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5pPr>
            <a:lvl6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6pPr>
            <a:lvl7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7pPr>
            <a:lvl8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8pPr>
            <a:lvl9pPr eaLnBrk="0" fontAlgn="base" hangingPunct="0">
              <a:spcBef>
                <a:spcPct val="0"/>
              </a:spcBef>
              <a:spcAft>
                <a:spcPct val="0"/>
              </a:spcAft>
              <a:tabLst>
                <a:tab pos="360363" algn="l"/>
                <a:tab pos="5732463" algn="r"/>
              </a:tabLs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tab pos="360363" algn="l"/>
                <a:tab pos="5732463" algn="r"/>
              </a:tabLst>
            </a:pP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8.</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TSP PRODUCTS FOR THE MARITIME COMMUNITY	15</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9.</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COMMON SPATIAL DATASET	15</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EVENT ASSESSMENTS &amp; PROCEDURES	15</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10.1</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EVENT ASSESSMENTS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15</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10.2</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 FOR INITIAL NAMING OF TSUNAMIGENIC EARTHQUAKES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15</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10.3	PROCEDURE FOR HANDLING MULTIPLE EARTHQUAKES IN QUICK SUCCESSION	</a:t>
            </a:r>
            <a:r>
              <a:rPr lang="en-US" altLang="en-US" sz="1400" b="1" dirty="0">
                <a:latin typeface="+mn-lt"/>
                <a:ea typeface="Times New Roman" panose="02020603050405020304" pitchFamily="18" charset="0"/>
                <a:cs typeface="Arial" panose="020B0604020202020204" pitchFamily="34" charset="0"/>
              </a:rPr>
              <a:t>16</a:t>
            </a: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10.4</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PROCEDURES FOR NON-SEISMIC TSUNAMI SOURCES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16</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10.5</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PROCEDURES FOR HANDLING NEAR-FIELD TSUNAMIS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17</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10.6</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PROCEDURES FOR REPORTING FORECAST AND OBSERVED TSUNAMI WAVES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17</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10.7</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PROCEDURES FOR TERMINATING EVENT SERVICES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19</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10.8</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PROCEDURES IN CASE A FALSE OR INCORRECT PRODUCT IS ISSUED</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19</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R="0" lvl="0" indent="457200" defTabSz="914400" rtl="0" eaLnBrk="0" fontAlgn="base" latinLnBrk="0" hangingPunct="0">
              <a:lnSpc>
                <a:spcPct val="100000"/>
              </a:lnSpc>
              <a:spcBef>
                <a:spcPct val="0"/>
              </a:spcBef>
              <a:spcAft>
                <a:spcPct val="0"/>
              </a:spcAft>
              <a:buClrTx/>
              <a:buSzTx/>
              <a:buFontTx/>
              <a:buNone/>
              <a:tabLst>
                <a:tab pos="914400" algn="l"/>
                <a:tab pos="7772400" algn="r"/>
              </a:tabLst>
            </a:pP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10.9</a:t>
            </a:r>
            <a:r>
              <a:rPr kumimoji="0" lang="en-US" altLang="en-US" sz="1400" b="0" i="0" u="none" strike="noStrike" cap="none" normalizeH="0" baseline="0" dirty="0" smtClean="0">
                <a:ln>
                  <a:noFill/>
                </a:ln>
                <a:solidFill>
                  <a:schemeClr val="tx1"/>
                </a:solidFill>
                <a:effectLst/>
                <a:latin typeface="+mn-lt"/>
                <a:ea typeface="MS Mincho" charset="-128"/>
                <a:cs typeface="Arial" panose="020B0604020202020204" pitchFamily="34" charset="0"/>
              </a:rPr>
              <a:t>	</a:t>
            </a:r>
            <a:r>
              <a:rPr kumimoji="0" lang="en-US" altLang="en-US" sz="1400" b="0"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COMMUNICATIONS TESTS AND WAVE EXERCISES</a:t>
            </a: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	19</a:t>
            </a:r>
            <a:endParaRPr kumimoji="0" lang="en-US" altLang="en-US" sz="800" b="0" i="0" u="none" strike="noStrike" cap="none" normalizeH="0" baseline="0" dirty="0" smtClean="0">
              <a:ln>
                <a:noFill/>
              </a:ln>
              <a:solidFill>
                <a:schemeClr val="tx1"/>
              </a:solidFill>
              <a:effectLst/>
              <a:latin typeface="+mn-lt"/>
              <a:cs typeface="Arial" panose="020B0604020202020204" pitchFamily="34" charset="0"/>
            </a:endParaRPr>
          </a:p>
          <a:p>
            <a:pPr marL="342900" marR="0" lvl="0" indent="-342900" defTabSz="914400" rtl="0" eaLnBrk="0" fontAlgn="base" latinLnBrk="0" hangingPunct="0">
              <a:lnSpc>
                <a:spcPct val="100000"/>
              </a:lnSpc>
              <a:spcBef>
                <a:spcPct val="0"/>
              </a:spcBef>
              <a:spcAft>
                <a:spcPct val="0"/>
              </a:spcAft>
              <a:buClrTx/>
              <a:buSzTx/>
              <a:buFontTx/>
              <a:buAutoNum type="arabicPeriod" startAt="11"/>
              <a:tabLst>
                <a:tab pos="360363" algn="l"/>
                <a:tab pos="7772400" algn="r"/>
              </a:tabLst>
            </a:pPr>
            <a:r>
              <a:rPr kumimoji="0" lang="en-US" altLang="en-US" sz="1400" b="1" i="0" u="none" strike="noStrike" cap="none" normalizeH="0" baseline="0" dirty="0" smtClean="0">
                <a:ln>
                  <a:noFill/>
                </a:ln>
                <a:solidFill>
                  <a:schemeClr val="tx1"/>
                </a:solidFill>
                <a:effectLst/>
                <a:latin typeface="+mn-lt"/>
                <a:ea typeface="Times New Roman" panose="02020603050405020304" pitchFamily="18" charset="0"/>
                <a:cs typeface="Arial" panose="020B0604020202020204" pitchFamily="34" charset="0"/>
              </a:rPr>
              <a:t>DISSEMINATION METHODS	19</a:t>
            </a: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12.</a:t>
            </a:r>
            <a:r>
              <a:rPr lang="en-US" altLang="en-US" sz="1400" dirty="0">
                <a:latin typeface="+mn-lt"/>
                <a:ea typeface="MS Mincho" charset="-128"/>
                <a:cs typeface="Calibri" panose="020F0502020204030204" pitchFamily="34" charset="0"/>
              </a:rPr>
              <a:t>	</a:t>
            </a:r>
            <a:r>
              <a:rPr lang="en-US" altLang="en-US" sz="1400" b="1" dirty="0">
                <a:latin typeface="+mn-lt"/>
                <a:ea typeface="Times New Roman" panose="02020603050405020304" pitchFamily="18" charset="0"/>
                <a:cs typeface="Arial" panose="020B0604020202020204" pitchFamily="34" charset="0"/>
              </a:rPr>
              <a:t>KEY PERFORMANCE INDICATORS	20</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12.1</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TSP PERFORMANCE</a:t>
            </a:r>
            <a:r>
              <a:rPr lang="en-US" altLang="en-US" sz="1400" b="1" dirty="0">
                <a:latin typeface="+mn-lt"/>
                <a:ea typeface="Times New Roman" panose="02020603050405020304" pitchFamily="18" charset="0"/>
                <a:cs typeface="Times New Roman" panose="02020603050405020304" pitchFamily="18" charset="0"/>
              </a:rPr>
              <a:t>	21</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12.2 </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TSP FUNCTIONAL STATUS</a:t>
            </a:r>
            <a:r>
              <a:rPr lang="en-US" altLang="en-US" sz="1400" b="1" dirty="0">
                <a:latin typeface="+mn-lt"/>
                <a:ea typeface="Times New Roman" panose="02020603050405020304" pitchFamily="18" charset="0"/>
                <a:cs typeface="Times New Roman" panose="02020603050405020304" pitchFamily="18" charset="0"/>
              </a:rPr>
              <a:t>	21</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12.3 </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NTWC FUNCTIONAL STATUS</a:t>
            </a:r>
            <a:r>
              <a:rPr lang="en-US" altLang="en-US" sz="1400" b="1" dirty="0">
                <a:latin typeface="+mn-lt"/>
                <a:ea typeface="Times New Roman" panose="02020603050405020304" pitchFamily="18" charset="0"/>
                <a:cs typeface="Times New Roman" panose="02020603050405020304" pitchFamily="18" charset="0"/>
              </a:rPr>
              <a:t>	21</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12.4 </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TWFP FUNCTIONAL STATUS</a:t>
            </a:r>
            <a:r>
              <a:rPr lang="en-US" altLang="en-US" sz="1400" b="1" dirty="0">
                <a:latin typeface="+mn-lt"/>
                <a:ea typeface="Times New Roman" panose="02020603050405020304" pitchFamily="18" charset="0"/>
                <a:cs typeface="Times New Roman" panose="02020603050405020304" pitchFamily="18" charset="0"/>
              </a:rPr>
              <a:t>	22</a:t>
            </a:r>
            <a:endParaRPr lang="en-US" altLang="en-US" sz="800" dirty="0">
              <a:latin typeface="+mn-lt"/>
            </a:endParaRP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13.</a:t>
            </a:r>
            <a:r>
              <a:rPr lang="en-US" altLang="en-US" sz="1400" dirty="0">
                <a:latin typeface="+mn-lt"/>
                <a:ea typeface="MS Mincho" charset="-128"/>
                <a:cs typeface="Calibri" panose="020F0502020204030204" pitchFamily="34" charset="0"/>
              </a:rPr>
              <a:t>	</a:t>
            </a:r>
            <a:r>
              <a:rPr lang="en-US" altLang="en-US" sz="1400" b="1" dirty="0">
                <a:latin typeface="+mn-lt"/>
                <a:ea typeface="Times New Roman" panose="02020603050405020304" pitchFamily="18" charset="0"/>
                <a:cs typeface="Arial" panose="020B0604020202020204" pitchFamily="34" charset="0"/>
              </a:rPr>
              <a:t>LIMITATIONS OF THE SYSTEMS/PROCEDURES	22</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13.1</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EARTHQUAKE PARAMETERS</a:t>
            </a:r>
            <a:r>
              <a:rPr lang="en-US" altLang="en-US" sz="1400" b="1" dirty="0">
                <a:latin typeface="+mn-lt"/>
                <a:ea typeface="Times New Roman" panose="02020603050405020304" pitchFamily="18" charset="0"/>
                <a:cs typeface="Times New Roman" panose="02020603050405020304" pitchFamily="18" charset="0"/>
              </a:rPr>
              <a:t>	23</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13.2</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INITIAL ESTIMATED ARRIVAL TIMES AND WAVE AMPLITUDES</a:t>
            </a:r>
            <a:r>
              <a:rPr lang="en-US" altLang="en-US" sz="1400" b="1" dirty="0">
                <a:latin typeface="+mn-lt"/>
                <a:ea typeface="Times New Roman" panose="02020603050405020304" pitchFamily="18" charset="0"/>
                <a:cs typeface="Times New Roman" panose="02020603050405020304" pitchFamily="18" charset="0"/>
              </a:rPr>
              <a:t>	23</a:t>
            </a:r>
            <a:endParaRPr lang="en-US" altLang="en-US" sz="800" dirty="0">
              <a:latin typeface="+mn-lt"/>
            </a:endParaRPr>
          </a:p>
          <a:p>
            <a:pPr lvl="0" indent="457200" defTabSz="914400">
              <a:tabLst>
                <a:tab pos="914400" algn="l"/>
                <a:tab pos="7772400" algn="r"/>
              </a:tabLst>
            </a:pPr>
            <a:r>
              <a:rPr lang="en-US" altLang="en-US" sz="1400" dirty="0">
                <a:latin typeface="+mn-lt"/>
                <a:ea typeface="Times New Roman" panose="02020603050405020304" pitchFamily="18" charset="0"/>
                <a:cs typeface="Arial" panose="020B0604020202020204" pitchFamily="34" charset="0"/>
              </a:rPr>
              <a:t>13.3</a:t>
            </a:r>
            <a:r>
              <a:rPr lang="en-US" altLang="en-US" sz="1400" dirty="0">
                <a:latin typeface="+mn-lt"/>
                <a:ea typeface="MS Mincho" charset="-128"/>
                <a:cs typeface="Arial" panose="020B0604020202020204" pitchFamily="34" charset="0"/>
              </a:rPr>
              <a:t>	</a:t>
            </a:r>
            <a:r>
              <a:rPr lang="en-US" altLang="en-US" sz="1400" dirty="0">
                <a:latin typeface="+mn-lt"/>
                <a:ea typeface="Times New Roman" panose="02020603050405020304" pitchFamily="18" charset="0"/>
                <a:cs typeface="Arial" panose="020B0604020202020204" pitchFamily="34" charset="0"/>
              </a:rPr>
              <a:t>AREA OF THREAT AND NO THREATS</a:t>
            </a:r>
            <a:r>
              <a:rPr lang="en-US" altLang="en-US" sz="1400" b="1" dirty="0">
                <a:latin typeface="+mn-lt"/>
                <a:ea typeface="Times New Roman" panose="02020603050405020304" pitchFamily="18" charset="0"/>
                <a:cs typeface="Times New Roman" panose="02020603050405020304" pitchFamily="18" charset="0"/>
              </a:rPr>
              <a:t>	23</a:t>
            </a:r>
            <a:endParaRPr lang="en-US" altLang="en-US" sz="800" dirty="0">
              <a:latin typeface="+mn-lt"/>
            </a:endParaRP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14.</a:t>
            </a:r>
            <a:r>
              <a:rPr lang="en-US" altLang="en-US" sz="1400" dirty="0">
                <a:latin typeface="+mn-lt"/>
                <a:ea typeface="MS Mincho" charset="-128"/>
                <a:cs typeface="Calibri" panose="020F0502020204030204" pitchFamily="34" charset="0"/>
              </a:rPr>
              <a:t>	</a:t>
            </a:r>
            <a:r>
              <a:rPr lang="en-US" altLang="en-US" sz="1400" b="1" dirty="0">
                <a:latin typeface="+mn-lt"/>
                <a:ea typeface="Times New Roman" panose="02020603050405020304" pitchFamily="18" charset="0"/>
                <a:cs typeface="Arial" panose="020B0604020202020204" pitchFamily="34" charset="0"/>
              </a:rPr>
              <a:t>TRAINING AND CAPACITY BUILDING	24</a:t>
            </a:r>
            <a:endParaRPr lang="en-US" altLang="en-US" sz="800" dirty="0">
              <a:latin typeface="+mn-lt"/>
            </a:endParaRP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15.</a:t>
            </a:r>
            <a:r>
              <a:rPr lang="en-US" altLang="en-US" sz="1400" dirty="0">
                <a:latin typeface="+mn-lt"/>
                <a:ea typeface="MS Mincho" charset="-128"/>
                <a:cs typeface="Calibri" panose="020F0502020204030204" pitchFamily="34" charset="0"/>
              </a:rPr>
              <a:t>	</a:t>
            </a:r>
            <a:r>
              <a:rPr lang="en-US" altLang="en-US" sz="1400" b="1" dirty="0">
                <a:latin typeface="+mn-lt"/>
                <a:ea typeface="Times New Roman" panose="02020603050405020304" pitchFamily="18" charset="0"/>
                <a:cs typeface="Arial" panose="020B0604020202020204" pitchFamily="34" charset="0"/>
              </a:rPr>
              <a:t>CONCLUSION	24</a:t>
            </a:r>
            <a:endParaRPr lang="en-US" altLang="en-US" sz="800" dirty="0">
              <a:latin typeface="+mn-lt"/>
            </a:endParaRP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ANNEX I - Earthquake Source Zone Maps of the Regional Tsunami Warning Systems	1</a:t>
            </a:r>
            <a:endParaRPr lang="en-US" altLang="en-US" sz="800" dirty="0">
              <a:latin typeface="+mn-lt"/>
            </a:endParaRPr>
          </a:p>
          <a:p>
            <a:pPr lvl="0" defTabSz="914400">
              <a:tabLst>
                <a:tab pos="360363" algn="l"/>
                <a:tab pos="7772400" algn="r"/>
              </a:tabLst>
            </a:pPr>
            <a:r>
              <a:rPr lang="en-US" altLang="en-US" sz="1400" b="1" dirty="0">
                <a:latin typeface="+mn-lt"/>
                <a:ea typeface="Times New Roman" panose="02020603050405020304" pitchFamily="18" charset="0"/>
                <a:cs typeface="Arial" panose="020B0604020202020204" pitchFamily="34" charset="0"/>
              </a:rPr>
              <a:t>ANNEX II - List of Acronyms	1</a:t>
            </a:r>
            <a:endParaRPr kumimoji="0" lang="en-US" altLang="en-US" sz="1400" b="0" i="0" u="none" strike="noStrike" cap="none" normalizeH="0" baseline="0" dirty="0" smtClean="0">
              <a:ln>
                <a:noFill/>
              </a:ln>
              <a:solidFill>
                <a:schemeClr val="tx1"/>
              </a:solidFill>
              <a:effectLst/>
              <a:latin typeface="+mn-lt"/>
              <a:cs typeface="Arial" panose="020B0604020202020204" pitchFamily="34" charset="0"/>
            </a:endParaRPr>
          </a:p>
        </p:txBody>
      </p:sp>
    </p:spTree>
    <p:extLst>
      <p:ext uri="{BB962C8B-B14F-4D97-AF65-F5344CB8AC3E}">
        <p14:creationId xmlns:p14="http://schemas.microsoft.com/office/powerpoint/2010/main" val="2466910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22293" t="27222" r="2916" b="4259"/>
          <a:stretch/>
        </p:blipFill>
        <p:spPr>
          <a:xfrm>
            <a:off x="265312" y="1800226"/>
            <a:ext cx="8613378" cy="4438648"/>
          </a:xfrm>
          <a:prstGeom prst="rect">
            <a:avLst/>
          </a:prstGeom>
        </p:spPr>
      </p:pic>
      <p:sp>
        <p:nvSpPr>
          <p:cNvPr id="4" name="TextBox 3"/>
          <p:cNvSpPr txBox="1"/>
          <p:nvPr/>
        </p:nvSpPr>
        <p:spPr>
          <a:xfrm>
            <a:off x="265312" y="600075"/>
            <a:ext cx="8613377" cy="923330"/>
          </a:xfrm>
          <a:prstGeom prst="rect">
            <a:avLst/>
          </a:prstGeom>
          <a:solidFill>
            <a:schemeClr val="bg1">
              <a:lumMod val="85000"/>
            </a:schemeClr>
          </a:solidFill>
        </p:spPr>
        <p:txBody>
          <a:bodyPr wrap="square" rtlCol="0">
            <a:spAutoFit/>
          </a:bodyPr>
          <a:lstStyle/>
          <a:p>
            <a:r>
              <a:rPr lang="en-US" dirty="0" smtClean="0"/>
              <a:t>Added a figure in section 4 of the GSDD as an example from the CARIBE-EWS of the flow of information to the community from various sources as part of their tsunami warning process (suggestion from Christa von </a:t>
            </a:r>
            <a:r>
              <a:rPr lang="en-US" dirty="0" err="1" smtClean="0"/>
              <a:t>Hillebrandt</a:t>
            </a:r>
            <a:r>
              <a:rPr lang="en-US" dirty="0" smtClean="0"/>
              <a:t>).</a:t>
            </a:r>
            <a:endParaRPr lang="en-US" dirty="0"/>
          </a:p>
        </p:txBody>
      </p:sp>
      <p:sp>
        <p:nvSpPr>
          <p:cNvPr id="5" name="Rectangle 4"/>
          <p:cNvSpPr/>
          <p:nvPr/>
        </p:nvSpPr>
        <p:spPr>
          <a:xfrm>
            <a:off x="265311" y="1800227"/>
            <a:ext cx="8613377" cy="4438648"/>
          </a:xfrm>
          <a:prstGeom prst="rect">
            <a:avLst/>
          </a:prstGeom>
          <a:solidFill>
            <a:srgbClr val="FFD96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3372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311" y="266700"/>
            <a:ext cx="8613377" cy="646331"/>
          </a:xfrm>
          <a:prstGeom prst="rect">
            <a:avLst/>
          </a:prstGeom>
          <a:solidFill>
            <a:schemeClr val="bg1">
              <a:lumMod val="85000"/>
            </a:schemeClr>
          </a:solidFill>
        </p:spPr>
        <p:txBody>
          <a:bodyPr wrap="square" rtlCol="0">
            <a:spAutoFit/>
          </a:bodyPr>
          <a:lstStyle/>
          <a:p>
            <a:r>
              <a:rPr lang="en-US" dirty="0" smtClean="0"/>
              <a:t>Added a bullet point in Section 11 to note the elimination of fax service from TSPs unless it is requested as essential (suggestion from the Steering Group for IOTWMS) </a:t>
            </a:r>
            <a:endParaRPr lang="en-US" dirty="0"/>
          </a:p>
        </p:txBody>
      </p:sp>
      <p:sp>
        <p:nvSpPr>
          <p:cNvPr id="6" name="TextBox 5"/>
          <p:cNvSpPr txBox="1"/>
          <p:nvPr/>
        </p:nvSpPr>
        <p:spPr>
          <a:xfrm>
            <a:off x="633413" y="1638300"/>
            <a:ext cx="7877175" cy="2031325"/>
          </a:xfrm>
          <a:prstGeom prst="rect">
            <a:avLst/>
          </a:prstGeom>
          <a:noFill/>
        </p:spPr>
        <p:txBody>
          <a:bodyPr wrap="square" rtlCol="0">
            <a:spAutoFit/>
          </a:bodyPr>
          <a:lstStyle/>
          <a:p>
            <a:pPr marL="285750" indent="-285750">
              <a:buFont typeface="Arial" panose="020B0604020202020204" pitchFamily="34" charset="0"/>
              <a:buChar char="•"/>
            </a:pPr>
            <a:r>
              <a:rPr lang="en-US" dirty="0"/>
              <a:t>Note that TSP dissemination by FAX has become increasingly unreliable. It is scheduled to be discontinued by March 31, 2025, across all four RTWSs unless a recipient TWFP or NTWC requests that their service be continued because they do not have sufficient redundancy with other methods to ensure they can reliably receive the TSP products. In those cases, TSPs and their respective ICGs will work to provide redundancy using methods other than FAX.</a:t>
            </a:r>
          </a:p>
          <a:p>
            <a:endParaRPr lang="en-US" dirty="0"/>
          </a:p>
        </p:txBody>
      </p:sp>
      <p:sp>
        <p:nvSpPr>
          <p:cNvPr id="7" name="Rectangle 6"/>
          <p:cNvSpPr/>
          <p:nvPr/>
        </p:nvSpPr>
        <p:spPr>
          <a:xfrm>
            <a:off x="633413" y="1524001"/>
            <a:ext cx="7877174" cy="1981200"/>
          </a:xfrm>
          <a:prstGeom prst="rect">
            <a:avLst/>
          </a:prstGeom>
          <a:solidFill>
            <a:srgbClr val="FFD96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450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311" y="266700"/>
            <a:ext cx="8613377" cy="646331"/>
          </a:xfrm>
          <a:prstGeom prst="rect">
            <a:avLst/>
          </a:prstGeom>
          <a:solidFill>
            <a:schemeClr val="bg1">
              <a:lumMod val="85000"/>
            </a:schemeClr>
          </a:solidFill>
        </p:spPr>
        <p:txBody>
          <a:bodyPr wrap="square" rtlCol="0">
            <a:spAutoFit/>
          </a:bodyPr>
          <a:lstStyle/>
          <a:p>
            <a:r>
              <a:rPr lang="en-US" dirty="0" smtClean="0"/>
              <a:t>Changed Section 10.4 from Procedures for </a:t>
            </a:r>
            <a:r>
              <a:rPr lang="en-US" dirty="0" err="1" smtClean="0"/>
              <a:t>Hunga</a:t>
            </a:r>
            <a:r>
              <a:rPr lang="en-US" dirty="0" smtClean="0"/>
              <a:t> Tonga to Procedures for Non-Seismic Events (suggestion from the Steering Group for IOTWMS) </a:t>
            </a:r>
            <a:endParaRPr lang="en-US" dirty="0"/>
          </a:p>
        </p:txBody>
      </p:sp>
      <p:pic>
        <p:nvPicPr>
          <p:cNvPr id="2" name="Picture 1"/>
          <p:cNvPicPr>
            <a:picLocks noChangeAspect="1"/>
          </p:cNvPicPr>
          <p:nvPr/>
        </p:nvPicPr>
        <p:blipFill rotWithShape="1">
          <a:blip r:embed="rId2"/>
          <a:srcRect l="35625" t="18518" r="4688" b="3147"/>
          <a:stretch/>
        </p:blipFill>
        <p:spPr>
          <a:xfrm>
            <a:off x="723900" y="974018"/>
            <a:ext cx="7696200" cy="5681490"/>
          </a:xfrm>
          <a:prstGeom prst="rect">
            <a:avLst/>
          </a:prstGeom>
        </p:spPr>
      </p:pic>
      <p:sp>
        <p:nvSpPr>
          <p:cNvPr id="3" name="Rectangle 2"/>
          <p:cNvSpPr/>
          <p:nvPr/>
        </p:nvSpPr>
        <p:spPr>
          <a:xfrm>
            <a:off x="800100" y="974018"/>
            <a:ext cx="7543800" cy="4960057"/>
          </a:xfrm>
          <a:prstGeom prst="rect">
            <a:avLst/>
          </a:prstGeom>
          <a:solidFill>
            <a:srgbClr val="FFD96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7022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311" y="266700"/>
            <a:ext cx="8613377" cy="646331"/>
          </a:xfrm>
          <a:prstGeom prst="rect">
            <a:avLst/>
          </a:prstGeom>
          <a:solidFill>
            <a:schemeClr val="bg1">
              <a:lumMod val="85000"/>
            </a:schemeClr>
          </a:solidFill>
        </p:spPr>
        <p:txBody>
          <a:bodyPr wrap="square" rtlCol="0">
            <a:spAutoFit/>
          </a:bodyPr>
          <a:lstStyle/>
          <a:p>
            <a:r>
              <a:rPr lang="en-US" dirty="0" smtClean="0"/>
              <a:t>Changed “and” to “and/or” for the dissemination by GTS and internet in Section 5.4. (Chip </a:t>
            </a:r>
            <a:r>
              <a:rPr lang="en-US" dirty="0" err="1" smtClean="0"/>
              <a:t>McCreery</a:t>
            </a:r>
            <a:r>
              <a:rPr lang="en-US" dirty="0" smtClean="0"/>
              <a:t> suggestion to be less prescriptive) </a:t>
            </a:r>
            <a:endParaRPr lang="en-US" dirty="0"/>
          </a:p>
        </p:txBody>
      </p:sp>
      <p:sp>
        <p:nvSpPr>
          <p:cNvPr id="3" name="TextBox 2"/>
          <p:cNvSpPr txBox="1"/>
          <p:nvPr/>
        </p:nvSpPr>
        <p:spPr>
          <a:xfrm>
            <a:off x="265310" y="913031"/>
            <a:ext cx="8613378" cy="6032421"/>
          </a:xfrm>
          <a:prstGeom prst="rect">
            <a:avLst/>
          </a:prstGeom>
          <a:noFill/>
        </p:spPr>
        <p:txBody>
          <a:bodyPr wrap="square" rtlCol="0">
            <a:spAutoFit/>
          </a:bodyPr>
          <a:lstStyle/>
          <a:p>
            <a:pPr>
              <a:spcBef>
                <a:spcPts val="1200"/>
              </a:spcBef>
            </a:pPr>
            <a:r>
              <a:rPr lang="en-US" sz="1400" dirty="0">
                <a:latin typeface="Arial" panose="020B0604020202020204" pitchFamily="34" charset="0"/>
                <a:cs typeface="Arial" panose="020B0604020202020204" pitchFamily="34" charset="0"/>
              </a:rPr>
              <a:t>5.4	CAPABILITY REQUIREMENTS FOR A TSP</a:t>
            </a:r>
            <a:endParaRPr lang="en-US" b="1" i="1" dirty="0">
              <a:latin typeface="Arial" panose="020B0604020202020204" pitchFamily="34" charset="0"/>
            </a:endParaRPr>
          </a:p>
          <a:p>
            <a:pPr algn="just"/>
            <a:r>
              <a:rPr lang="en-US" sz="1400" dirty="0">
                <a:solidFill>
                  <a:srgbClr val="000000"/>
                </a:solidFill>
                <a:latin typeface="Arial" panose="020B0604020202020204" pitchFamily="34" charset="0"/>
                <a:ea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indent="450215" algn="just">
              <a:spcAft>
                <a:spcPts val="600"/>
              </a:spcAft>
            </a:pPr>
            <a:r>
              <a:rPr lang="en-US" sz="1400" dirty="0">
                <a:solidFill>
                  <a:srgbClr val="000000"/>
                </a:solidFill>
                <a:latin typeface="Arial" panose="020B0604020202020204" pitchFamily="34" charset="0"/>
                <a:ea typeface="Times New Roman" panose="02020603050405020304" pitchFamily="18" charset="0"/>
              </a:rPr>
              <a:t>In order for a TSP to provide the required services, they need to have certain essential capabilities common to all TSPs of the four RTWSs. They may also need to have additional capabilities as prescribed by the ICGs of each RTWS. Some of the key essential capabilities are listed below:</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Access to real time seismic data and the capability to rapidly analyze earthquakes within their ESZ to determine their hypocenter location and depth as well as their magnitude</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Access to real time data from coastal sea-level gauges and deep-ocean tsunameters in the region of their ESZ and </a:t>
            </a:r>
            <a:r>
              <a:rPr lang="en-US" sz="1400" dirty="0" err="1">
                <a:solidFill>
                  <a:srgbClr val="000000"/>
                </a:solidFill>
                <a:latin typeface="Arial" panose="020B0604020202020204" pitchFamily="34" charset="0"/>
                <a:ea typeface="Times New Roman" panose="02020603050405020304" pitchFamily="18" charset="0"/>
              </a:rPr>
              <a:t>AoS</a:t>
            </a:r>
            <a:r>
              <a:rPr lang="en-US" sz="1400" dirty="0">
                <a:solidFill>
                  <a:srgbClr val="000000"/>
                </a:solidFill>
                <a:latin typeface="Arial" panose="020B0604020202020204" pitchFamily="34" charset="0"/>
                <a:ea typeface="Times New Roman" panose="02020603050405020304" pitchFamily="18" charset="0"/>
              </a:rPr>
              <a:t> and the capability to measure and interpret tsunami signals recorded on those gauges. </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Access to historical data of earthquakes and tsunamis within the region of their ESZ and </a:t>
            </a:r>
            <a:r>
              <a:rPr lang="en-US" sz="1400" dirty="0" err="1">
                <a:solidFill>
                  <a:srgbClr val="000000"/>
                </a:solidFill>
                <a:latin typeface="Arial" panose="020B0604020202020204" pitchFamily="34" charset="0"/>
                <a:ea typeface="Times New Roman" panose="02020603050405020304" pitchFamily="18" charset="0"/>
              </a:rPr>
              <a:t>AoS</a:t>
            </a:r>
            <a:r>
              <a:rPr lang="en-US" sz="1400" dirty="0">
                <a:solidFill>
                  <a:srgbClr val="000000"/>
                </a:solidFill>
                <a:latin typeface="Arial" panose="020B0604020202020204" pitchFamily="34" charset="0"/>
                <a:ea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Capability to forecast tsunami arrival times and coastal amplitudes using a database of pre-run tsunami scenarios and/or by running tsunami forecast models in real time.</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Capability to validate and/or revise forecasts in light of additional seismic and sea-level data</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Capability to create and disseminate tsunami advisory products in a standardized format in conformance with any standards agreed upon by the IOC or the ICG of their RTWS.</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Capability to disseminate tsunami advisory products freely and timely to TWFPs and NTWCs within their </a:t>
            </a:r>
            <a:r>
              <a:rPr lang="en-US" sz="1400" dirty="0" err="1">
                <a:solidFill>
                  <a:srgbClr val="000000"/>
                </a:solidFill>
                <a:latin typeface="Arial" panose="020B0604020202020204" pitchFamily="34" charset="0"/>
                <a:ea typeface="Times New Roman" panose="02020603050405020304" pitchFamily="18" charset="0"/>
              </a:rPr>
              <a:t>AoS</a:t>
            </a:r>
            <a:r>
              <a:rPr lang="en-US" sz="1400" dirty="0">
                <a:solidFill>
                  <a:srgbClr val="000000"/>
                </a:solidFill>
                <a:latin typeface="Arial" panose="020B0604020202020204" pitchFamily="34" charset="0"/>
                <a:ea typeface="Times New Roman" panose="02020603050405020304" pitchFamily="18" charset="0"/>
              </a:rPr>
              <a:t> as well as to any other TSPs within their RTWS using the Global Telecommunications System (GTS), the Internet, </a:t>
            </a:r>
            <a:r>
              <a:rPr lang="en-US" sz="1400" dirty="0">
                <a:solidFill>
                  <a:srgbClr val="C00000"/>
                </a:solidFill>
                <a:latin typeface="Arial" panose="020B0604020202020204" pitchFamily="34" charset="0"/>
                <a:ea typeface="Times New Roman" panose="02020603050405020304" pitchFamily="18" charset="0"/>
              </a:rPr>
              <a:t>and/or</a:t>
            </a:r>
            <a:r>
              <a:rPr lang="en-US" sz="1400" dirty="0">
                <a:solidFill>
                  <a:srgbClr val="000000"/>
                </a:solidFill>
                <a:latin typeface="Arial" panose="020B0604020202020204" pitchFamily="34" charset="0"/>
                <a:ea typeface="Times New Roman" panose="02020603050405020304" pitchFamily="18" charset="0"/>
              </a:rPr>
              <a:t> any other means that ensure a secure and reliable receipt. </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Have adequately trained and experienced staff, utilities, and resources to operate functionally 24 hours per day, seven days per week (24/7).</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Have adequate infrastructure, redundancies, and back-up facilities to continue operating during power cuts and other emergencies and outages. </a:t>
            </a:r>
            <a:endParaRPr lang="en-US" sz="16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tabLst>
                <a:tab pos="857250" algn="l"/>
              </a:tabLst>
            </a:pPr>
            <a:r>
              <a:rPr lang="en-US" sz="1400" dirty="0">
                <a:solidFill>
                  <a:srgbClr val="000000"/>
                </a:solidFill>
                <a:latin typeface="Arial" panose="020B0604020202020204" pitchFamily="34" charset="0"/>
                <a:ea typeface="Times New Roman" panose="02020603050405020304" pitchFamily="18" charset="0"/>
              </a:rPr>
              <a:t>TSP staff should be able to communicate in English.</a:t>
            </a:r>
            <a:endParaRPr lang="en-US" sz="16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265309" y="4886325"/>
            <a:ext cx="8613379" cy="714375"/>
          </a:xfrm>
          <a:prstGeom prst="rect">
            <a:avLst/>
          </a:prstGeom>
          <a:solidFill>
            <a:srgbClr val="FFD96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8911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1697</TotalTime>
  <Words>380</Words>
  <Application>Microsoft Office PowerPoint</Application>
  <PresentationFormat>On-screen Show (4:3)</PresentationFormat>
  <Paragraphs>92</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Courier New</vt:lpstr>
      <vt:lpstr>MS Mincho</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cmccreery</dc:creator>
  <cp:lastModifiedBy>PTWC</cp:lastModifiedBy>
  <cp:revision>39</cp:revision>
  <dcterms:created xsi:type="dcterms:W3CDTF">2025-02-06T17:41:15Z</dcterms:created>
  <dcterms:modified xsi:type="dcterms:W3CDTF">2025-02-21T15:39:40Z</dcterms:modified>
</cp:coreProperties>
</file>