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 id="2147483680" r:id="rId3"/>
    <p:sldMasterId id="2147483682" r:id="rId4"/>
  </p:sldMasterIdLst>
  <p:notesMasterIdLst>
    <p:notesMasterId r:id="rId13"/>
  </p:notesMasterIdLst>
  <p:sldIdLst>
    <p:sldId id="256" r:id="rId5"/>
    <p:sldId id="269" r:id="rId6"/>
    <p:sldId id="276" r:id="rId7"/>
    <p:sldId id="271" r:id="rId8"/>
    <p:sldId id="272" r:id="rId9"/>
    <p:sldId id="275" r:id="rId10"/>
    <p:sldId id="270" r:id="rId11"/>
    <p:sldId id="273" r:id="rId12"/>
  </p:sldIdLst>
  <p:sldSz cx="12192000" cy="6858000"/>
  <p:notesSz cx="6858000" cy="9144000"/>
  <p:embeddedFontLst>
    <p:embeddedFont>
      <p:font typeface="Open Sans" panose="020B0606030504020204" pitchFamily="34" charset="0"/>
      <p:regular r:id="rId14"/>
      <p:bold r:id="rId15"/>
      <p:italic r:id="rId16"/>
      <p:boldItalic r:id="rId17"/>
    </p:embeddedFont>
    <p:embeddedFont>
      <p:font typeface="Roboto" panose="02000000000000000000"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hfl7V5e24uAWjTYx6+bnQdys7xr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33"/>
    <p:restoredTop sz="94678"/>
  </p:normalViewPr>
  <p:slideViewPr>
    <p:cSldViewPr snapToGrid="0">
      <p:cViewPr varScale="1">
        <p:scale>
          <a:sx n="109" d="100"/>
          <a:sy n="109" d="100"/>
        </p:scale>
        <p:origin x="20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8A187A06-3DB1-1A69-10FE-44FEEB4BFDB9}"/>
            </a:ext>
          </a:extLst>
        </p:cNvPr>
        <p:cNvGrpSpPr/>
        <p:nvPr/>
      </p:nvGrpSpPr>
      <p:grpSpPr>
        <a:xfrm>
          <a:off x="0" y="0"/>
          <a:ext cx="0" cy="0"/>
          <a:chOff x="0" y="0"/>
          <a:chExt cx="0" cy="0"/>
        </a:xfrm>
      </p:grpSpPr>
      <p:sp>
        <p:nvSpPr>
          <p:cNvPr id="175" name="Google Shape;175;p5:notes">
            <a:extLst>
              <a:ext uri="{FF2B5EF4-FFF2-40B4-BE49-F238E27FC236}">
                <a16:creationId xmlns:a16="http://schemas.microsoft.com/office/drawing/2014/main" id="{5706265C-5D35-437B-C423-0F2FD12B023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5:notes">
            <a:extLst>
              <a:ext uri="{FF2B5EF4-FFF2-40B4-BE49-F238E27FC236}">
                <a16:creationId xmlns:a16="http://schemas.microsoft.com/office/drawing/2014/main" id="{917AD34C-F522-2091-4BC7-3AB1BD9573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2696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D663E279-7B45-81DB-BF2F-10752B0F75B8}"/>
            </a:ext>
          </a:extLst>
        </p:cNvPr>
        <p:cNvGrpSpPr/>
        <p:nvPr/>
      </p:nvGrpSpPr>
      <p:grpSpPr>
        <a:xfrm>
          <a:off x="0" y="0"/>
          <a:ext cx="0" cy="0"/>
          <a:chOff x="0" y="0"/>
          <a:chExt cx="0" cy="0"/>
        </a:xfrm>
      </p:grpSpPr>
      <p:sp>
        <p:nvSpPr>
          <p:cNvPr id="175" name="Google Shape;175;p5:notes">
            <a:extLst>
              <a:ext uri="{FF2B5EF4-FFF2-40B4-BE49-F238E27FC236}">
                <a16:creationId xmlns:a16="http://schemas.microsoft.com/office/drawing/2014/main" id="{8D662950-4B7D-DCB2-F936-DCB0CB6CC39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5:notes">
            <a:extLst>
              <a:ext uri="{FF2B5EF4-FFF2-40B4-BE49-F238E27FC236}">
                <a16:creationId xmlns:a16="http://schemas.microsoft.com/office/drawing/2014/main" id="{979E20E9-0FFD-A7C2-3034-6E7FDB59730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5994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A57E1245-E281-67DC-3DD8-9D0ED6007756}"/>
            </a:ext>
          </a:extLst>
        </p:cNvPr>
        <p:cNvGrpSpPr/>
        <p:nvPr/>
      </p:nvGrpSpPr>
      <p:grpSpPr>
        <a:xfrm>
          <a:off x="0" y="0"/>
          <a:ext cx="0" cy="0"/>
          <a:chOff x="0" y="0"/>
          <a:chExt cx="0" cy="0"/>
        </a:xfrm>
      </p:grpSpPr>
      <p:sp>
        <p:nvSpPr>
          <p:cNvPr id="175" name="Google Shape;175;p5:notes">
            <a:extLst>
              <a:ext uri="{FF2B5EF4-FFF2-40B4-BE49-F238E27FC236}">
                <a16:creationId xmlns:a16="http://schemas.microsoft.com/office/drawing/2014/main" id="{71CEAE8C-3D6A-7B98-4D3C-1F42F21E790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5:notes">
            <a:extLst>
              <a:ext uri="{FF2B5EF4-FFF2-40B4-BE49-F238E27FC236}">
                <a16:creationId xmlns:a16="http://schemas.microsoft.com/office/drawing/2014/main" id="{4C2CBB88-0D09-DD53-9933-9F97C80DB6F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6989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3C2B6B1F-E0DF-9C47-81E9-FA6601665968}"/>
            </a:ext>
          </a:extLst>
        </p:cNvPr>
        <p:cNvGrpSpPr/>
        <p:nvPr/>
      </p:nvGrpSpPr>
      <p:grpSpPr>
        <a:xfrm>
          <a:off x="0" y="0"/>
          <a:ext cx="0" cy="0"/>
          <a:chOff x="0" y="0"/>
          <a:chExt cx="0" cy="0"/>
        </a:xfrm>
      </p:grpSpPr>
      <p:sp>
        <p:nvSpPr>
          <p:cNvPr id="175" name="Google Shape;175;p5:notes">
            <a:extLst>
              <a:ext uri="{FF2B5EF4-FFF2-40B4-BE49-F238E27FC236}">
                <a16:creationId xmlns:a16="http://schemas.microsoft.com/office/drawing/2014/main" id="{9AD1B788-5E53-4539-64A2-6AD510D058A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5:notes">
            <a:extLst>
              <a:ext uri="{FF2B5EF4-FFF2-40B4-BE49-F238E27FC236}">
                <a16:creationId xmlns:a16="http://schemas.microsoft.com/office/drawing/2014/main" id="{1AB5A90C-B0CF-0D15-325A-35C7781478C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2910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813DFE00-5477-4D7F-AC39-479EF653AAE5}"/>
            </a:ext>
          </a:extLst>
        </p:cNvPr>
        <p:cNvGrpSpPr/>
        <p:nvPr/>
      </p:nvGrpSpPr>
      <p:grpSpPr>
        <a:xfrm>
          <a:off x="0" y="0"/>
          <a:ext cx="0" cy="0"/>
          <a:chOff x="0" y="0"/>
          <a:chExt cx="0" cy="0"/>
        </a:xfrm>
      </p:grpSpPr>
      <p:sp>
        <p:nvSpPr>
          <p:cNvPr id="175" name="Google Shape;175;p5:notes">
            <a:extLst>
              <a:ext uri="{FF2B5EF4-FFF2-40B4-BE49-F238E27FC236}">
                <a16:creationId xmlns:a16="http://schemas.microsoft.com/office/drawing/2014/main" id="{E42904E9-957D-31B7-E5BB-F2EDB95602D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5:notes">
            <a:extLst>
              <a:ext uri="{FF2B5EF4-FFF2-40B4-BE49-F238E27FC236}">
                <a16:creationId xmlns:a16="http://schemas.microsoft.com/office/drawing/2014/main" id="{8FFF81D3-4C23-69D4-A877-5FEC042CAF1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1324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06E3CBF6-4F2A-23F4-67DF-BBA0BA8677F5}"/>
            </a:ext>
          </a:extLst>
        </p:cNvPr>
        <p:cNvGrpSpPr/>
        <p:nvPr/>
      </p:nvGrpSpPr>
      <p:grpSpPr>
        <a:xfrm>
          <a:off x="0" y="0"/>
          <a:ext cx="0" cy="0"/>
          <a:chOff x="0" y="0"/>
          <a:chExt cx="0" cy="0"/>
        </a:xfrm>
      </p:grpSpPr>
      <p:sp>
        <p:nvSpPr>
          <p:cNvPr id="175" name="Google Shape;175;p5:notes">
            <a:extLst>
              <a:ext uri="{FF2B5EF4-FFF2-40B4-BE49-F238E27FC236}">
                <a16:creationId xmlns:a16="http://schemas.microsoft.com/office/drawing/2014/main" id="{6E73CDE3-FFBF-D372-3324-8FAFB610EF0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5:notes">
            <a:extLst>
              <a:ext uri="{FF2B5EF4-FFF2-40B4-BE49-F238E27FC236}">
                <a16:creationId xmlns:a16="http://schemas.microsoft.com/office/drawing/2014/main" id="{5415D77E-786E-FBD1-71CE-356A704A6B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09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76EF52BE-5B32-2968-2FF0-989B0F02139F}"/>
            </a:ext>
          </a:extLst>
        </p:cNvPr>
        <p:cNvGrpSpPr/>
        <p:nvPr/>
      </p:nvGrpSpPr>
      <p:grpSpPr>
        <a:xfrm>
          <a:off x="0" y="0"/>
          <a:ext cx="0" cy="0"/>
          <a:chOff x="0" y="0"/>
          <a:chExt cx="0" cy="0"/>
        </a:xfrm>
      </p:grpSpPr>
      <p:sp>
        <p:nvSpPr>
          <p:cNvPr id="175" name="Google Shape;175;p5:notes">
            <a:extLst>
              <a:ext uri="{FF2B5EF4-FFF2-40B4-BE49-F238E27FC236}">
                <a16:creationId xmlns:a16="http://schemas.microsoft.com/office/drawing/2014/main" id="{DDEAFABD-BCF2-88DB-04C0-3CD8830DB8C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5:notes">
            <a:extLst>
              <a:ext uri="{FF2B5EF4-FFF2-40B4-BE49-F238E27FC236}">
                <a16:creationId xmlns:a16="http://schemas.microsoft.com/office/drawing/2014/main" id="{6F4F8820-B8F7-0217-B954-03989E6472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0737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57"/>
        <p:cNvGrpSpPr/>
        <p:nvPr/>
      </p:nvGrpSpPr>
      <p:grpSpPr>
        <a:xfrm>
          <a:off x="0" y="0"/>
          <a:ext cx="0" cy="0"/>
          <a:chOff x="0" y="0"/>
          <a:chExt cx="0" cy="0"/>
        </a:xfrm>
      </p:grpSpPr>
      <p:pic>
        <p:nvPicPr>
          <p:cNvPr id="58" name="Google Shape;58;p23"/>
          <p:cNvPicPr preferRelativeResize="0"/>
          <p:nvPr/>
        </p:nvPicPr>
        <p:blipFill rotWithShape="1">
          <a:blip r:embed="rId2">
            <a:alphaModFix/>
          </a:blip>
          <a:srcRect l="1241" t="77476" r="38086" b="1775"/>
          <a:stretch/>
        </p:blipFill>
        <p:spPr>
          <a:xfrm>
            <a:off x="0" y="6148552"/>
            <a:ext cx="12192000" cy="70944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60"/>
        <p:cNvGrpSpPr/>
        <p:nvPr/>
      </p:nvGrpSpPr>
      <p:grpSpPr>
        <a:xfrm>
          <a:off x="0" y="0"/>
          <a:ext cx="0" cy="0"/>
          <a:chOff x="0" y="0"/>
          <a:chExt cx="0" cy="0"/>
        </a:xfrm>
      </p:grpSpPr>
      <p:pic>
        <p:nvPicPr>
          <p:cNvPr id="61" name="Google Shape;61;p40"/>
          <p:cNvPicPr preferRelativeResize="0"/>
          <p:nvPr/>
        </p:nvPicPr>
        <p:blipFill rotWithShape="1">
          <a:blip r:embed="rId2">
            <a:alphaModFix/>
          </a:blip>
          <a:srcRect l="2893" t="50353" r="5606" b="36489"/>
          <a:stretch/>
        </p:blipFill>
        <p:spPr>
          <a:xfrm>
            <a:off x="-10510" y="6148552"/>
            <a:ext cx="12225126" cy="70944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62"/>
        <p:cNvGrpSpPr/>
        <p:nvPr/>
      </p:nvGrpSpPr>
      <p:grpSpPr>
        <a:xfrm>
          <a:off x="0" y="0"/>
          <a:ext cx="0" cy="0"/>
          <a:chOff x="0" y="0"/>
          <a:chExt cx="0" cy="0"/>
        </a:xfrm>
      </p:grpSpPr>
      <p:pic>
        <p:nvPicPr>
          <p:cNvPr id="63" name="Google Shape;63;p41"/>
          <p:cNvPicPr preferRelativeResize="0"/>
          <p:nvPr/>
        </p:nvPicPr>
        <p:blipFill rotWithShape="1">
          <a:blip r:embed="rId2">
            <a:alphaModFix/>
          </a:blip>
          <a:srcRect/>
          <a:stretch/>
        </p:blipFill>
        <p:spPr>
          <a:xfrm>
            <a:off x="7661409" y="1881352"/>
            <a:ext cx="3490842" cy="35314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64"/>
        <p:cNvGrpSpPr/>
        <p:nvPr/>
      </p:nvGrpSpPr>
      <p:grpSpPr>
        <a:xfrm>
          <a:off x="0" y="0"/>
          <a:ext cx="0" cy="0"/>
          <a:chOff x="0" y="0"/>
          <a:chExt cx="0" cy="0"/>
        </a:xfrm>
      </p:grpSpPr>
      <p:pic>
        <p:nvPicPr>
          <p:cNvPr id="65" name="Google Shape;65;p42"/>
          <p:cNvPicPr preferRelativeResize="0"/>
          <p:nvPr/>
        </p:nvPicPr>
        <p:blipFill rotWithShape="1">
          <a:blip r:embed="rId2">
            <a:alphaModFix/>
          </a:blip>
          <a:srcRect l="-9850" t="-943" r="-1"/>
          <a:stretch/>
        </p:blipFill>
        <p:spPr>
          <a:xfrm>
            <a:off x="7338429" y="1779105"/>
            <a:ext cx="3970734" cy="3977470"/>
          </a:xfrm>
          <a:prstGeom prst="rect">
            <a:avLst/>
          </a:prstGeom>
          <a:noFill/>
          <a:ln>
            <a:noFill/>
          </a:ln>
        </p:spPr>
      </p:pic>
      <p:sp>
        <p:nvSpPr>
          <p:cNvPr id="66" name="Google Shape;66;p42"/>
          <p:cNvSpPr txBox="1"/>
          <p:nvPr/>
        </p:nvSpPr>
        <p:spPr>
          <a:xfrm>
            <a:off x="9045603" y="6356345"/>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Roboto"/>
                <a:ea typeface="Roboto"/>
                <a:cs typeface="Roboto"/>
                <a:sym typeface="Roboto"/>
              </a:rPr>
              <a:t>‹#›</a:t>
            </a:fld>
            <a:endParaRPr sz="1200">
              <a:solidFill>
                <a:srgbClr val="888888"/>
              </a:solidFill>
              <a:latin typeface="Roboto"/>
              <a:ea typeface="Roboto"/>
              <a:cs typeface="Roboto"/>
              <a:sym typeface="Robo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4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2"/>
        <p:cNvGrpSpPr/>
        <p:nvPr/>
      </p:nvGrpSpPr>
      <p:grpSpPr>
        <a:xfrm>
          <a:off x="0" y="0"/>
          <a:ext cx="0" cy="0"/>
          <a:chOff x="0" y="0"/>
          <a:chExt cx="0" cy="0"/>
        </a:xfrm>
      </p:grpSpPr>
      <p:sp>
        <p:nvSpPr>
          <p:cNvPr id="153" name="Google Shape;153;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5"/>
          <p:cNvPicPr preferRelativeResize="0"/>
          <p:nvPr/>
        </p:nvPicPr>
        <p:blipFill rotWithShape="1">
          <a:blip r:embed="rId3">
            <a:alphaModFix/>
          </a:blip>
          <a:srcRect/>
          <a:stretch/>
        </p:blipFill>
        <p:spPr>
          <a:xfrm>
            <a:off x="10071544" y="216362"/>
            <a:ext cx="1999700" cy="951923"/>
          </a:xfrm>
          <a:prstGeom prst="rect">
            <a:avLst/>
          </a:prstGeom>
          <a:noFill/>
          <a:ln>
            <a:noFill/>
          </a:ln>
        </p:spPr>
      </p:pic>
      <p:sp>
        <p:nvSpPr>
          <p:cNvPr id="14" name="Google Shape;14;p15"/>
          <p:cNvSpPr/>
          <p:nvPr/>
        </p:nvSpPr>
        <p:spPr>
          <a:xfrm rot="5400000">
            <a:off x="1721007" y="3812568"/>
            <a:ext cx="1639614" cy="110484"/>
          </a:xfrm>
          <a:prstGeom prst="rect">
            <a:avLst/>
          </a:prstGeom>
          <a:solidFill>
            <a:schemeClr val="lt1"/>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5" name="Google Shape;15;p15"/>
          <p:cNvSpPr/>
          <p:nvPr/>
        </p:nvSpPr>
        <p:spPr>
          <a:xfrm>
            <a:off x="0" y="-7428"/>
            <a:ext cx="12192000" cy="6858000"/>
          </a:xfrm>
          <a:prstGeom prst="rect">
            <a:avLst/>
          </a:prstGeom>
          <a:solidFill>
            <a:srgbClr val="006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 name="Google Shape;16;p15"/>
          <p:cNvPicPr preferRelativeResize="0"/>
          <p:nvPr/>
        </p:nvPicPr>
        <p:blipFill rotWithShape="1">
          <a:blip r:embed="rId4">
            <a:alphaModFix/>
          </a:blip>
          <a:srcRect/>
          <a:stretch/>
        </p:blipFill>
        <p:spPr>
          <a:xfrm>
            <a:off x="1548951" y="2025894"/>
            <a:ext cx="2920169" cy="2806212"/>
          </a:xfrm>
          <a:prstGeom prst="rect">
            <a:avLst/>
          </a:prstGeom>
          <a:noFill/>
          <a:ln>
            <a:noFill/>
          </a:ln>
        </p:spPr>
      </p:pic>
      <p:sp>
        <p:nvSpPr>
          <p:cNvPr id="17" name="Google Shape;17;p15"/>
          <p:cNvSpPr/>
          <p:nvPr/>
        </p:nvSpPr>
        <p:spPr>
          <a:xfrm rot="5400000">
            <a:off x="4884289" y="3379881"/>
            <a:ext cx="2423422" cy="98238"/>
          </a:xfrm>
          <a:prstGeom prst="rect">
            <a:avLst/>
          </a:prstGeom>
          <a:solidFill>
            <a:schemeClr val="lt1"/>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
        <p:cNvGrpSpPr/>
        <p:nvPr/>
      </p:nvGrpSpPr>
      <p:grpSpPr>
        <a:xfrm>
          <a:off x="0" y="0"/>
          <a:ext cx="0" cy="0"/>
          <a:chOff x="0" y="0"/>
          <a:chExt cx="0" cy="0"/>
        </a:xfrm>
      </p:grpSpPr>
      <p:sp>
        <p:nvSpPr>
          <p:cNvPr id="52" name="Google Shape;52;p21"/>
          <p:cNvSpPr/>
          <p:nvPr/>
        </p:nvSpPr>
        <p:spPr>
          <a:xfrm rot="10800000">
            <a:off x="518275" y="1074002"/>
            <a:ext cx="2423422" cy="98238"/>
          </a:xfrm>
          <a:prstGeom prst="rect">
            <a:avLst/>
          </a:prstGeom>
          <a:solidFill>
            <a:srgbClr val="0069B4"/>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Roboto"/>
              <a:ea typeface="Roboto"/>
              <a:cs typeface="Roboto"/>
              <a:sym typeface="Roboto"/>
            </a:endParaRPr>
          </a:p>
        </p:txBody>
      </p:sp>
      <p:pic>
        <p:nvPicPr>
          <p:cNvPr id="53" name="Google Shape;53;p21"/>
          <p:cNvPicPr preferRelativeResize="0"/>
          <p:nvPr/>
        </p:nvPicPr>
        <p:blipFill rotWithShape="1">
          <a:blip r:embed="rId6">
            <a:alphaModFix/>
          </a:blip>
          <a:srcRect/>
          <a:stretch/>
        </p:blipFill>
        <p:spPr>
          <a:xfrm>
            <a:off x="10575486" y="152363"/>
            <a:ext cx="1495758" cy="1405711"/>
          </a:xfrm>
          <a:prstGeom prst="rect">
            <a:avLst/>
          </a:prstGeom>
          <a:noFill/>
          <a:ln>
            <a:noFill/>
          </a:ln>
        </p:spPr>
      </p:pic>
      <p:sp>
        <p:nvSpPr>
          <p:cNvPr id="54" name="Google Shape;54;p21"/>
          <p:cNvSpPr/>
          <p:nvPr/>
        </p:nvSpPr>
        <p:spPr>
          <a:xfrm>
            <a:off x="0" y="6148552"/>
            <a:ext cx="12192000" cy="709448"/>
          </a:xfrm>
          <a:prstGeom prst="rect">
            <a:avLst/>
          </a:prstGeom>
          <a:solidFill>
            <a:srgbClr val="0069B4"/>
          </a:solidFill>
          <a:ln>
            <a:noFill/>
          </a:ln>
        </p:spPr>
        <p:txBody>
          <a:bodyPr spcFirstLastPara="1" wrap="square" lIns="65000" tIns="65000" rIns="65000" bIns="65000" anchor="ctr" anchorCtr="0">
            <a:spAutoFit/>
          </a:bodyPr>
          <a:lstStyle/>
          <a:p>
            <a:pPr marL="0" marR="0" lvl="0" indent="0" algn="l" rtl="0">
              <a:lnSpc>
                <a:spcPct val="100000"/>
              </a:lnSpc>
              <a:spcBef>
                <a:spcPts val="0"/>
              </a:spcBef>
              <a:spcAft>
                <a:spcPts val="0"/>
              </a:spcAft>
              <a:buClr>
                <a:schemeClr val="dk1"/>
              </a:buClr>
              <a:buSzPts val="2400"/>
              <a:buFont typeface="Roboto"/>
              <a:buNone/>
            </a:pPr>
            <a:endParaRPr sz="2400" b="0" i="0" u="none" strike="noStrike" cap="none">
              <a:solidFill>
                <a:srgbClr val="000000"/>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47"/>
          <p:cNvSpPr/>
          <p:nvPr/>
        </p:nvSpPr>
        <p:spPr>
          <a:xfrm>
            <a:off x="4585098" y="2105715"/>
            <a:ext cx="2976412" cy="3010378"/>
          </a:xfrm>
          <a:prstGeom prst="ellipse">
            <a:avLst/>
          </a:prstGeom>
          <a:solidFill>
            <a:srgbClr val="F2F2F2"/>
          </a:solidFill>
          <a:ln w="57150" cap="flat" cmpd="sng">
            <a:solidFill>
              <a:srgbClr val="0069B4"/>
            </a:solidFill>
            <a:prstDash val="solid"/>
            <a:miter lim="400000"/>
            <a:headEnd type="none" w="sm" len="sm"/>
            <a:tailEnd type="none" w="sm" len="sm"/>
          </a:ln>
        </p:spPr>
        <p:txBody>
          <a:bodyPr spcFirstLastPara="1" wrap="square" lIns="65000" tIns="65000" rIns="65000" bIns="65000" anchor="ctr" anchorCtr="0">
            <a:noAutofit/>
          </a:bodyPr>
          <a:lstStyle/>
          <a:p>
            <a:pPr marL="0" marR="0" lvl="0" indent="0" algn="ctr" rtl="0">
              <a:spcBef>
                <a:spcPts val="0"/>
              </a:spcBef>
              <a:spcAft>
                <a:spcPts val="0"/>
              </a:spcAft>
              <a:buNone/>
            </a:pPr>
            <a:endParaRPr sz="1800">
              <a:solidFill>
                <a:srgbClr val="41B7C8"/>
              </a:solidFill>
              <a:latin typeface="Calibri"/>
              <a:ea typeface="Calibri"/>
              <a:cs typeface="Calibri"/>
              <a:sym typeface="Calibri"/>
            </a:endParaRPr>
          </a:p>
        </p:txBody>
      </p:sp>
      <p:sp>
        <p:nvSpPr>
          <p:cNvPr id="136" name="Google Shape;136;p47"/>
          <p:cNvSpPr/>
          <p:nvPr/>
        </p:nvSpPr>
        <p:spPr>
          <a:xfrm>
            <a:off x="701293" y="2204006"/>
            <a:ext cx="2976412" cy="3010378"/>
          </a:xfrm>
          <a:prstGeom prst="ellipse">
            <a:avLst/>
          </a:prstGeom>
          <a:solidFill>
            <a:srgbClr val="F2F2F2"/>
          </a:solidFill>
          <a:ln w="57150" cap="flat" cmpd="sng">
            <a:solidFill>
              <a:srgbClr val="0069B4"/>
            </a:solidFill>
            <a:prstDash val="solid"/>
            <a:miter lim="400000"/>
            <a:headEnd type="none" w="sm" len="sm"/>
            <a:tailEnd type="none" w="sm" len="sm"/>
          </a:ln>
        </p:spPr>
        <p:txBody>
          <a:bodyPr spcFirstLastPara="1" wrap="square" lIns="65000" tIns="65000" rIns="65000" bIns="65000" anchor="ctr" anchorCtr="0">
            <a:noAutofit/>
          </a:bodyPr>
          <a:lstStyle/>
          <a:p>
            <a:pPr marL="0" marR="0" lvl="0" indent="0" algn="ctr" rtl="0">
              <a:spcBef>
                <a:spcPts val="0"/>
              </a:spcBef>
              <a:spcAft>
                <a:spcPts val="0"/>
              </a:spcAft>
              <a:buNone/>
            </a:pPr>
            <a:endParaRPr sz="1800">
              <a:solidFill>
                <a:srgbClr val="41B7C8"/>
              </a:solidFill>
              <a:latin typeface="Calibri"/>
              <a:ea typeface="Calibri"/>
              <a:cs typeface="Calibri"/>
              <a:sym typeface="Calibri"/>
            </a:endParaRPr>
          </a:p>
        </p:txBody>
      </p:sp>
      <p:sp>
        <p:nvSpPr>
          <p:cNvPr id="137" name="Google Shape;137;p47"/>
          <p:cNvSpPr txBox="1"/>
          <p:nvPr/>
        </p:nvSpPr>
        <p:spPr>
          <a:xfrm>
            <a:off x="1697784" y="3511090"/>
            <a:ext cx="131381" cy="469870"/>
          </a:xfrm>
          <a:prstGeom prst="rect">
            <a:avLst/>
          </a:prstGeom>
          <a:noFill/>
          <a:ln>
            <a:noFill/>
          </a:ln>
        </p:spPr>
        <p:txBody>
          <a:bodyPr spcFirstLastPara="1" wrap="square" lIns="65000" tIns="65000" rIns="65000" bIns="65000" anchor="t" anchorCtr="0">
            <a:spAutoFit/>
          </a:bodyPr>
          <a:lstStyle/>
          <a:p>
            <a:pPr marL="0" marR="0" lvl="0" indent="0" algn="l" rtl="0">
              <a:spcBef>
                <a:spcPts val="0"/>
              </a:spcBef>
              <a:spcAft>
                <a:spcPts val="0"/>
              </a:spcAft>
              <a:buNone/>
            </a:pPr>
            <a:endParaRPr sz="2200" b="1">
              <a:solidFill>
                <a:schemeClr val="dk1"/>
              </a:solidFill>
              <a:latin typeface="Open Sans"/>
              <a:ea typeface="Open Sans"/>
              <a:cs typeface="Open Sans"/>
              <a:sym typeface="Open Sans"/>
            </a:endParaRPr>
          </a:p>
        </p:txBody>
      </p:sp>
      <p:sp>
        <p:nvSpPr>
          <p:cNvPr id="138" name="Google Shape;138;p47"/>
          <p:cNvSpPr txBox="1"/>
          <p:nvPr/>
        </p:nvSpPr>
        <p:spPr>
          <a:xfrm>
            <a:off x="5592372" y="3291783"/>
            <a:ext cx="131381" cy="469870"/>
          </a:xfrm>
          <a:prstGeom prst="rect">
            <a:avLst/>
          </a:prstGeom>
          <a:noFill/>
          <a:ln>
            <a:noFill/>
          </a:ln>
        </p:spPr>
        <p:txBody>
          <a:bodyPr spcFirstLastPara="1" wrap="square" lIns="65000" tIns="65000" rIns="65000" bIns="65000" anchor="t" anchorCtr="0">
            <a:spAutoFit/>
          </a:bodyPr>
          <a:lstStyle/>
          <a:p>
            <a:pPr marL="0" marR="0" lvl="0" indent="0" algn="l" rtl="0">
              <a:spcBef>
                <a:spcPts val="0"/>
              </a:spcBef>
              <a:spcAft>
                <a:spcPts val="0"/>
              </a:spcAft>
              <a:buNone/>
            </a:pPr>
            <a:endParaRPr sz="2200" b="1">
              <a:solidFill>
                <a:schemeClr val="dk1"/>
              </a:solidFill>
              <a:latin typeface="Open Sans"/>
              <a:ea typeface="Open Sans"/>
              <a:cs typeface="Open Sans"/>
              <a:sym typeface="Open Sans"/>
            </a:endParaRPr>
          </a:p>
        </p:txBody>
      </p:sp>
      <p:sp>
        <p:nvSpPr>
          <p:cNvPr id="139" name="Google Shape;139;p47"/>
          <p:cNvSpPr/>
          <p:nvPr/>
        </p:nvSpPr>
        <p:spPr>
          <a:xfrm>
            <a:off x="8491953" y="2236268"/>
            <a:ext cx="2976412" cy="3010378"/>
          </a:xfrm>
          <a:prstGeom prst="ellipse">
            <a:avLst/>
          </a:prstGeom>
          <a:solidFill>
            <a:srgbClr val="F2F2F2"/>
          </a:solidFill>
          <a:ln w="57150" cap="flat" cmpd="sng">
            <a:solidFill>
              <a:srgbClr val="0069B4"/>
            </a:solidFill>
            <a:prstDash val="solid"/>
            <a:miter lim="400000"/>
            <a:headEnd type="none" w="sm" len="sm"/>
            <a:tailEnd type="none" w="sm" len="sm"/>
          </a:ln>
        </p:spPr>
        <p:txBody>
          <a:bodyPr spcFirstLastPara="1" wrap="square" lIns="65000" tIns="65000" rIns="65000" bIns="65000" anchor="ctr" anchorCtr="0">
            <a:noAutofit/>
          </a:bodyPr>
          <a:lstStyle/>
          <a:p>
            <a:pPr marL="0" marR="0" lvl="0" indent="0" algn="ctr" rtl="0">
              <a:spcBef>
                <a:spcPts val="0"/>
              </a:spcBef>
              <a:spcAft>
                <a:spcPts val="0"/>
              </a:spcAft>
              <a:buNone/>
            </a:pPr>
            <a:endParaRPr sz="1800">
              <a:solidFill>
                <a:srgbClr val="41B7C8"/>
              </a:solidFill>
              <a:latin typeface="Calibri"/>
              <a:ea typeface="Calibri"/>
              <a:cs typeface="Calibri"/>
              <a:sym typeface="Calibri"/>
            </a:endParaRPr>
          </a:p>
        </p:txBody>
      </p:sp>
      <p:sp>
        <p:nvSpPr>
          <p:cNvPr id="140" name="Google Shape;140;p47"/>
          <p:cNvSpPr/>
          <p:nvPr/>
        </p:nvSpPr>
        <p:spPr>
          <a:xfrm>
            <a:off x="10561169" y="1924232"/>
            <a:ext cx="1025586" cy="1024496"/>
          </a:xfrm>
          <a:prstGeom prst="ellipse">
            <a:avLst/>
          </a:prstGeom>
          <a:solidFill>
            <a:srgbClr val="183254"/>
          </a:solidFill>
          <a:ln>
            <a:noFill/>
          </a:ln>
        </p:spPr>
        <p:txBody>
          <a:bodyPr spcFirstLastPara="1" wrap="square" lIns="65000" tIns="65000" rIns="65000" bIns="65000" anchor="ctr" anchorCtr="0">
            <a:noAutofit/>
          </a:bodyPr>
          <a:lstStyle/>
          <a:p>
            <a:pPr marL="0" marR="0" lvl="0" indent="0" algn="ctr" rtl="0">
              <a:spcBef>
                <a:spcPts val="0"/>
              </a:spcBef>
              <a:spcAft>
                <a:spcPts val="0"/>
              </a:spcAft>
              <a:buNone/>
            </a:pPr>
            <a:endParaRPr sz="1800">
              <a:solidFill>
                <a:srgbClr val="41B7C8"/>
              </a:solidFill>
              <a:latin typeface="Calibri"/>
              <a:ea typeface="Calibri"/>
              <a:cs typeface="Calibri"/>
              <a:sym typeface="Calibri"/>
            </a:endParaRPr>
          </a:p>
        </p:txBody>
      </p:sp>
      <p:sp>
        <p:nvSpPr>
          <p:cNvPr id="141" name="Google Shape;141;p47"/>
          <p:cNvSpPr txBox="1"/>
          <p:nvPr/>
        </p:nvSpPr>
        <p:spPr>
          <a:xfrm>
            <a:off x="9529307" y="3526718"/>
            <a:ext cx="131381" cy="469870"/>
          </a:xfrm>
          <a:prstGeom prst="rect">
            <a:avLst/>
          </a:prstGeom>
          <a:noFill/>
          <a:ln>
            <a:noFill/>
          </a:ln>
        </p:spPr>
        <p:txBody>
          <a:bodyPr spcFirstLastPara="1" wrap="square" lIns="65000" tIns="65000" rIns="65000" bIns="65000" anchor="t" anchorCtr="0">
            <a:spAutoFit/>
          </a:bodyPr>
          <a:lstStyle/>
          <a:p>
            <a:pPr marL="0" marR="0" lvl="0" indent="0" algn="l" rtl="0">
              <a:spcBef>
                <a:spcPts val="0"/>
              </a:spcBef>
              <a:spcAft>
                <a:spcPts val="0"/>
              </a:spcAft>
              <a:buNone/>
            </a:pPr>
            <a:endParaRPr sz="2200" b="1">
              <a:solidFill>
                <a:schemeClr val="dk1"/>
              </a:solidFill>
              <a:latin typeface="Open Sans"/>
              <a:ea typeface="Open Sans"/>
              <a:cs typeface="Open Sans"/>
              <a:sym typeface="Open Sans"/>
            </a:endParaRPr>
          </a:p>
        </p:txBody>
      </p:sp>
      <p:sp>
        <p:nvSpPr>
          <p:cNvPr id="142" name="Google Shape;142;p47"/>
          <p:cNvSpPr/>
          <p:nvPr/>
        </p:nvSpPr>
        <p:spPr>
          <a:xfrm>
            <a:off x="4731524" y="4539439"/>
            <a:ext cx="1025586" cy="1024496"/>
          </a:xfrm>
          <a:prstGeom prst="ellipse">
            <a:avLst/>
          </a:prstGeom>
          <a:solidFill>
            <a:srgbClr val="67BB89"/>
          </a:solidFill>
          <a:ln>
            <a:noFill/>
          </a:ln>
        </p:spPr>
        <p:txBody>
          <a:bodyPr spcFirstLastPara="1" wrap="square" lIns="65000" tIns="65000" rIns="65000" bIns="65000" anchor="ctr" anchorCtr="0">
            <a:noAutofit/>
          </a:bodyPr>
          <a:lstStyle/>
          <a:p>
            <a:pPr marL="0" marR="0" lvl="0" indent="0" algn="ctr" rtl="0">
              <a:spcBef>
                <a:spcPts val="0"/>
              </a:spcBef>
              <a:spcAft>
                <a:spcPts val="0"/>
              </a:spcAft>
              <a:buNone/>
            </a:pPr>
            <a:endParaRPr sz="1800">
              <a:solidFill>
                <a:srgbClr val="41B7C8"/>
              </a:solidFill>
              <a:latin typeface="Calibri"/>
              <a:ea typeface="Calibri"/>
              <a:cs typeface="Calibri"/>
              <a:sym typeface="Calibri"/>
            </a:endParaRPr>
          </a:p>
        </p:txBody>
      </p:sp>
      <p:sp>
        <p:nvSpPr>
          <p:cNvPr id="143" name="Google Shape;143;p47"/>
          <p:cNvSpPr/>
          <p:nvPr/>
        </p:nvSpPr>
        <p:spPr>
          <a:xfrm>
            <a:off x="582903" y="1846397"/>
            <a:ext cx="1025586" cy="1024496"/>
          </a:xfrm>
          <a:prstGeom prst="ellipse">
            <a:avLst/>
          </a:prstGeom>
          <a:solidFill>
            <a:srgbClr val="FCC002"/>
          </a:solidFill>
          <a:ln>
            <a:noFill/>
          </a:ln>
        </p:spPr>
        <p:txBody>
          <a:bodyPr spcFirstLastPara="1" wrap="square" lIns="65000" tIns="65000" rIns="65000" bIns="65000" anchor="ctr" anchorCtr="0">
            <a:noAutofit/>
          </a:bodyPr>
          <a:lstStyle/>
          <a:p>
            <a:pPr marL="0" marR="0" lvl="0" indent="0" algn="ctr" rtl="0">
              <a:spcBef>
                <a:spcPts val="0"/>
              </a:spcBef>
              <a:spcAft>
                <a:spcPts val="0"/>
              </a:spcAft>
              <a:buNone/>
            </a:pPr>
            <a:endParaRPr sz="1800">
              <a:solidFill>
                <a:srgbClr val="41B7C8"/>
              </a:solidFill>
              <a:latin typeface="Calibri"/>
              <a:ea typeface="Calibri"/>
              <a:cs typeface="Calibri"/>
              <a:sym typeface="Calibri"/>
            </a:endParaRPr>
          </a:p>
        </p:txBody>
      </p:sp>
      <p:pic>
        <p:nvPicPr>
          <p:cNvPr id="144" name="Google Shape;144;p47"/>
          <p:cNvPicPr preferRelativeResize="0"/>
          <p:nvPr/>
        </p:nvPicPr>
        <p:blipFill rotWithShape="1">
          <a:blip r:embed="rId3">
            <a:alphaModFix/>
          </a:blip>
          <a:srcRect/>
          <a:stretch/>
        </p:blipFill>
        <p:spPr>
          <a:xfrm>
            <a:off x="10575486" y="152363"/>
            <a:ext cx="1495758" cy="1405711"/>
          </a:xfrm>
          <a:prstGeom prst="rect">
            <a:avLst/>
          </a:prstGeom>
          <a:noFill/>
          <a:ln>
            <a:noFill/>
          </a:ln>
        </p:spPr>
      </p:pic>
      <p:sp>
        <p:nvSpPr>
          <p:cNvPr id="145" name="Google Shape;145;p47"/>
          <p:cNvSpPr/>
          <p:nvPr/>
        </p:nvSpPr>
        <p:spPr>
          <a:xfrm rot="10800000">
            <a:off x="518275" y="1074002"/>
            <a:ext cx="2423422" cy="98238"/>
          </a:xfrm>
          <a:prstGeom prst="rect">
            <a:avLst/>
          </a:prstGeom>
          <a:solidFill>
            <a:srgbClr val="0069B4"/>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47"/>
          <p:cNvSpPr/>
          <p:nvPr/>
        </p:nvSpPr>
        <p:spPr>
          <a:xfrm>
            <a:off x="0" y="6148552"/>
            <a:ext cx="12192000" cy="709448"/>
          </a:xfrm>
          <a:prstGeom prst="rect">
            <a:avLst/>
          </a:prstGeom>
          <a:solidFill>
            <a:srgbClr val="0069B4"/>
          </a:solidFill>
          <a:ln>
            <a:noFill/>
          </a:ln>
        </p:spPr>
        <p:txBody>
          <a:bodyPr spcFirstLastPara="1" wrap="square" lIns="65000" tIns="65000" rIns="65000" bIns="65000" anchor="ctr" anchorCtr="0">
            <a:sp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
        <p:cNvGrpSpPr/>
        <p:nvPr/>
      </p:nvGrpSpPr>
      <p:grpSpPr>
        <a:xfrm>
          <a:off x="0" y="0"/>
          <a:ext cx="0" cy="0"/>
          <a:chOff x="0" y="0"/>
          <a:chExt cx="0" cy="0"/>
        </a:xfrm>
      </p:grpSpPr>
      <p:sp>
        <p:nvSpPr>
          <p:cNvPr id="149" name="Google Shape;149;p49"/>
          <p:cNvSpPr/>
          <p:nvPr/>
        </p:nvSpPr>
        <p:spPr>
          <a:xfrm>
            <a:off x="558706" y="1744852"/>
            <a:ext cx="11074588" cy="4768934"/>
          </a:xfrm>
          <a:prstGeom prst="rect">
            <a:avLst/>
          </a:prstGeom>
          <a:solidFill>
            <a:schemeClr val="lt1"/>
          </a:solidFill>
          <a:ln w="28575" cap="flat" cmpd="sng">
            <a:solidFill>
              <a:srgbClr val="0069B4"/>
            </a:solidFill>
            <a:prstDash val="solid"/>
            <a:miter lim="800000"/>
            <a:headEnd type="none" w="sm" len="sm"/>
            <a:tailEnd type="none" w="sm" len="sm"/>
          </a:ln>
        </p:spPr>
        <p:txBody>
          <a:bodyPr spcFirstLastPara="1" wrap="square" lIns="65000" tIns="65000" rIns="65000" bIns="65000" anchor="ctr" anchorCtr="0">
            <a:sp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pic>
        <p:nvPicPr>
          <p:cNvPr id="150" name="Google Shape;150;p49"/>
          <p:cNvPicPr preferRelativeResize="0"/>
          <p:nvPr/>
        </p:nvPicPr>
        <p:blipFill rotWithShape="1">
          <a:blip r:embed="rId3">
            <a:alphaModFix/>
          </a:blip>
          <a:srcRect/>
          <a:stretch/>
        </p:blipFill>
        <p:spPr>
          <a:xfrm>
            <a:off x="10575486" y="152363"/>
            <a:ext cx="1495758" cy="1405711"/>
          </a:xfrm>
          <a:prstGeom prst="rect">
            <a:avLst/>
          </a:prstGeom>
          <a:noFill/>
          <a:ln>
            <a:noFill/>
          </a:ln>
        </p:spPr>
      </p:pic>
      <p:sp>
        <p:nvSpPr>
          <p:cNvPr id="151" name="Google Shape;151;p49"/>
          <p:cNvSpPr/>
          <p:nvPr/>
        </p:nvSpPr>
        <p:spPr>
          <a:xfrm rot="10800000">
            <a:off x="518275" y="1074002"/>
            <a:ext cx="2423422" cy="98238"/>
          </a:xfrm>
          <a:prstGeom prst="rect">
            <a:avLst/>
          </a:prstGeom>
          <a:solidFill>
            <a:srgbClr val="0069B4"/>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
          <p:cNvSpPr/>
          <p:nvPr/>
        </p:nvSpPr>
        <p:spPr>
          <a:xfrm>
            <a:off x="6305797" y="2123999"/>
            <a:ext cx="5498275" cy="25852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dirty="0">
                <a:solidFill>
                  <a:schemeClr val="lt1"/>
                </a:solidFill>
                <a:latin typeface="Arial"/>
                <a:ea typeface="Arial"/>
                <a:cs typeface="Arial"/>
                <a:sym typeface="Arial"/>
              </a:rPr>
              <a:t>TT-TWO Meeting</a:t>
            </a:r>
          </a:p>
          <a:p>
            <a:pPr algn="ctr"/>
            <a:endParaRPr lang="en-US" sz="1800" b="1" dirty="0">
              <a:solidFill>
                <a:schemeClr val="lt1"/>
              </a:solidFill>
            </a:endParaRPr>
          </a:p>
          <a:p>
            <a:pPr algn="ctr"/>
            <a:r>
              <a:rPr lang="en-US" sz="1800" b="1" dirty="0">
                <a:solidFill>
                  <a:schemeClr val="lt1"/>
                </a:solidFill>
              </a:rPr>
              <a:t>21-22 February 2025</a:t>
            </a:r>
          </a:p>
          <a:p>
            <a:pPr marL="0" marR="0" lvl="0" indent="0" algn="ctr" rtl="0">
              <a:spcBef>
                <a:spcPts val="0"/>
              </a:spcBef>
              <a:spcAft>
                <a:spcPts val="0"/>
              </a:spcAft>
              <a:buNone/>
            </a:pPr>
            <a:endParaRPr lang="en-US" sz="1800" b="1" dirty="0">
              <a:solidFill>
                <a:schemeClr val="lt1"/>
              </a:solidFill>
            </a:endParaRPr>
          </a:p>
          <a:p>
            <a:pPr marL="0" marR="0" lvl="0" indent="0" algn="ctr" rtl="0">
              <a:spcBef>
                <a:spcPts val="0"/>
              </a:spcBef>
              <a:spcAft>
                <a:spcPts val="0"/>
              </a:spcAft>
              <a:buNone/>
            </a:pPr>
            <a:r>
              <a:rPr lang="en-US" sz="1800" b="1" dirty="0">
                <a:solidFill>
                  <a:schemeClr val="lt1"/>
                </a:solidFill>
              </a:rPr>
              <a:t>Agenda Item 10.3: Other non-seismic sources</a:t>
            </a:r>
            <a:endParaRPr lang="en-US" sz="1800" b="1" i="0" u="none" strike="noStrike" cap="none" dirty="0">
              <a:solidFill>
                <a:schemeClr val="lt1"/>
              </a:solidFill>
              <a:latin typeface="Arial"/>
              <a:ea typeface="Arial"/>
              <a:cs typeface="Arial"/>
              <a:sym typeface="Arial"/>
            </a:endParaRPr>
          </a:p>
          <a:p>
            <a:pPr algn="ctr"/>
            <a:endParaRPr lang="en-US" sz="2000" b="1" i="0" u="none" strike="noStrike" cap="none" dirty="0">
              <a:solidFill>
                <a:schemeClr val="lt1"/>
              </a:solidFill>
              <a:latin typeface="Arial"/>
              <a:ea typeface="Arial"/>
              <a:cs typeface="Arial"/>
              <a:sym typeface="Arial"/>
            </a:endParaRPr>
          </a:p>
          <a:p>
            <a:pPr marL="0" marR="0" lvl="0" indent="0" algn="ctr" rtl="0">
              <a:spcBef>
                <a:spcPts val="0"/>
              </a:spcBef>
              <a:spcAft>
                <a:spcPts val="0"/>
              </a:spcAft>
              <a:buNone/>
            </a:pPr>
            <a:endParaRPr sz="4000" b="1" i="0" u="none" strike="noStrike" cap="none" dirty="0">
              <a:solidFill>
                <a:schemeClr val="lt1"/>
              </a:solidFill>
              <a:latin typeface="Arial"/>
              <a:ea typeface="Arial"/>
              <a:cs typeface="Arial"/>
              <a:sym typeface="Arial"/>
            </a:endParaRPr>
          </a:p>
        </p:txBody>
      </p:sp>
      <p:sp>
        <p:nvSpPr>
          <p:cNvPr id="159" name="Google Shape;159;p1"/>
          <p:cNvSpPr/>
          <p:nvPr/>
        </p:nvSpPr>
        <p:spPr>
          <a:xfrm>
            <a:off x="0" y="5207559"/>
            <a:ext cx="12192000" cy="1077178"/>
          </a:xfrm>
          <a:prstGeom prst="rect">
            <a:avLst/>
          </a:prstGeom>
          <a:noFill/>
          <a:ln>
            <a:noFill/>
          </a:ln>
        </p:spPr>
        <p:txBody>
          <a:bodyPr spcFirstLastPara="1" wrap="square" lIns="91425" tIns="45700" rIns="91425" bIns="45700" anchor="t" anchorCtr="0">
            <a:spAutoFit/>
          </a:bodyPr>
          <a:lstStyle/>
          <a:p>
            <a:pPr algn="ctr"/>
            <a:r>
              <a:rPr lang="en-US" sz="1600" dirty="0" err="1">
                <a:solidFill>
                  <a:schemeClr val="bg1"/>
                </a:solidFill>
              </a:rPr>
              <a:t>Öcal</a:t>
            </a:r>
            <a:r>
              <a:rPr lang="en-US" sz="1600" dirty="0">
                <a:solidFill>
                  <a:schemeClr val="bg1"/>
                </a:solidFill>
              </a:rPr>
              <a:t> </a:t>
            </a:r>
            <a:r>
              <a:rPr lang="en-US" sz="1600" dirty="0" err="1">
                <a:solidFill>
                  <a:schemeClr val="bg1"/>
                </a:solidFill>
              </a:rPr>
              <a:t>Necmioğlu</a:t>
            </a:r>
            <a:r>
              <a:rPr lang="en-US" sz="1600" dirty="0">
                <a:solidFill>
                  <a:schemeClr val="bg1"/>
                </a:solidFill>
              </a:rPr>
              <a:t> </a:t>
            </a:r>
          </a:p>
          <a:p>
            <a:pPr algn="ctr"/>
            <a:endParaRPr lang="en-US" sz="1600" dirty="0">
              <a:solidFill>
                <a:schemeClr val="bg1"/>
              </a:solidFill>
            </a:endParaRPr>
          </a:p>
          <a:p>
            <a:pPr algn="ctr"/>
            <a:r>
              <a:rPr lang="en-US" sz="1600" dirty="0">
                <a:solidFill>
                  <a:schemeClr val="bg1"/>
                </a:solidFill>
              </a:rPr>
              <a:t>Technical Secretary of ICG/CARIBE-EWS</a:t>
            </a:r>
          </a:p>
          <a:p>
            <a:pPr marL="0" marR="0" lvl="0" indent="0" algn="ctr" rtl="0">
              <a:spcBef>
                <a:spcPts val="0"/>
              </a:spcBef>
              <a:spcAft>
                <a:spcPts val="0"/>
              </a:spcAft>
              <a:buNone/>
            </a:pPr>
            <a:r>
              <a:rPr lang="en-US" sz="1600" i="0" u="none" strike="noStrike" cap="none" dirty="0">
                <a:solidFill>
                  <a:schemeClr val="bg1"/>
                </a:solidFill>
                <a:latin typeface="Arial"/>
                <a:ea typeface="Arial"/>
                <a:cs typeface="Arial"/>
                <a:sym typeface="Arial"/>
              </a:rPr>
              <a:t>Tsunami Resilience Section</a:t>
            </a:r>
            <a:endParaRPr sz="1600" i="0" u="none" strike="noStrike" cap="none" dirty="0">
              <a:solidFill>
                <a:schemeClr val="bg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DAD8BCA4-4225-CF46-EC85-8290ACA4DB8C}"/>
            </a:ext>
          </a:extLst>
        </p:cNvPr>
        <p:cNvGrpSpPr/>
        <p:nvPr/>
      </p:nvGrpSpPr>
      <p:grpSpPr>
        <a:xfrm>
          <a:off x="0" y="0"/>
          <a:ext cx="0" cy="0"/>
          <a:chOff x="0" y="0"/>
          <a:chExt cx="0" cy="0"/>
        </a:xfrm>
      </p:grpSpPr>
      <p:sp>
        <p:nvSpPr>
          <p:cNvPr id="178" name="Google Shape;178;p5">
            <a:extLst>
              <a:ext uri="{FF2B5EF4-FFF2-40B4-BE49-F238E27FC236}">
                <a16:creationId xmlns:a16="http://schemas.microsoft.com/office/drawing/2014/main" id="{50C4E16D-06E8-C418-B666-FB200F494A52}"/>
              </a:ext>
            </a:extLst>
          </p:cNvPr>
          <p:cNvSpPr txBox="1"/>
          <p:nvPr/>
        </p:nvSpPr>
        <p:spPr>
          <a:xfrm>
            <a:off x="496984" y="176681"/>
            <a:ext cx="10285316" cy="869933"/>
          </a:xfrm>
          <a:prstGeom prst="rect">
            <a:avLst/>
          </a:prstGeom>
          <a:noFill/>
          <a:ln>
            <a:noFill/>
          </a:ln>
        </p:spPr>
        <p:txBody>
          <a:bodyPr spcFirstLastPara="1" wrap="square" lIns="65000" tIns="65000" rIns="65000" bIns="65000" anchor="t" anchorCtr="0">
            <a:spAutoFit/>
          </a:bodyPr>
          <a:lstStyle/>
          <a:p>
            <a:pPr>
              <a:buClr>
                <a:srgbClr val="002060"/>
              </a:buClr>
              <a:buSzPts val="2400"/>
            </a:pPr>
            <a:r>
              <a:rPr lang="en-GB" sz="2400" b="1" dirty="0">
                <a:solidFill>
                  <a:srgbClr val="002060"/>
                </a:solidFill>
              </a:rPr>
              <a:t>21 November 2000 </a:t>
            </a:r>
            <a:r>
              <a:rPr lang="en-GB" sz="2400" b="1" dirty="0" err="1">
                <a:solidFill>
                  <a:srgbClr val="002060"/>
                </a:solidFill>
              </a:rPr>
              <a:t>Paatuut</a:t>
            </a:r>
            <a:r>
              <a:rPr lang="en-GB" sz="2400" b="1" dirty="0">
                <a:solidFill>
                  <a:srgbClr val="002060"/>
                </a:solidFill>
              </a:rPr>
              <a:t> (West Greenland) Landslide and Tsunami </a:t>
            </a:r>
          </a:p>
          <a:p>
            <a:pPr marL="0" marR="0" lvl="0" indent="0" algn="l" rtl="0">
              <a:lnSpc>
                <a:spcPct val="100000"/>
              </a:lnSpc>
              <a:spcBef>
                <a:spcPts val="0"/>
              </a:spcBef>
              <a:spcAft>
                <a:spcPts val="0"/>
              </a:spcAft>
              <a:buClr>
                <a:srgbClr val="002060"/>
              </a:buClr>
              <a:buSzPts val="2400"/>
              <a:buFont typeface="Arial"/>
              <a:buNone/>
            </a:pPr>
            <a:endParaRPr sz="2400" b="1" dirty="0">
              <a:solidFill>
                <a:srgbClr val="002060"/>
              </a:solidFill>
            </a:endParaRPr>
          </a:p>
        </p:txBody>
      </p:sp>
      <p:sp>
        <p:nvSpPr>
          <p:cNvPr id="2" name="TextBox 1">
            <a:extLst>
              <a:ext uri="{FF2B5EF4-FFF2-40B4-BE49-F238E27FC236}">
                <a16:creationId xmlns:a16="http://schemas.microsoft.com/office/drawing/2014/main" id="{8DB80185-05B5-595E-3402-12C56908D70B}"/>
              </a:ext>
            </a:extLst>
          </p:cNvPr>
          <p:cNvSpPr txBox="1"/>
          <p:nvPr/>
        </p:nvSpPr>
        <p:spPr>
          <a:xfrm>
            <a:off x="4953000" y="1772326"/>
            <a:ext cx="6877049" cy="2308324"/>
          </a:xfrm>
          <a:prstGeom prst="rect">
            <a:avLst/>
          </a:prstGeom>
          <a:noFill/>
        </p:spPr>
        <p:txBody>
          <a:bodyPr wrap="square" rtlCol="0">
            <a:spAutoFit/>
          </a:bodyPr>
          <a:lstStyle/>
          <a:p>
            <a:pPr algn="just"/>
            <a:r>
              <a:rPr lang="en-GB" sz="1800" dirty="0">
                <a:effectLst/>
                <a:latin typeface="Arial" panose="020B0604020202020204" pitchFamily="34" charset="0"/>
              </a:rPr>
              <a:t>A large landslide occurred November 21, 2000 at </a:t>
            </a:r>
            <a:r>
              <a:rPr lang="en-GB" sz="1800" dirty="0" err="1">
                <a:effectLst/>
                <a:latin typeface="Arial" panose="020B0604020202020204" pitchFamily="34" charset="0"/>
              </a:rPr>
              <a:t>Paatuut</a:t>
            </a:r>
            <a:r>
              <a:rPr lang="en-GB" sz="1800" dirty="0">
                <a:effectLst/>
                <a:latin typeface="Arial" panose="020B0604020202020204" pitchFamily="34" charset="0"/>
              </a:rPr>
              <a:t>, facing the </a:t>
            </a:r>
            <a:r>
              <a:rPr lang="en-GB" sz="1800" dirty="0" err="1">
                <a:effectLst/>
                <a:latin typeface="Arial" panose="020B0604020202020204" pitchFamily="34" charset="0"/>
              </a:rPr>
              <a:t>Vaigat</a:t>
            </a:r>
            <a:r>
              <a:rPr lang="en-GB" sz="1800" dirty="0">
                <a:effectLst/>
                <a:latin typeface="Arial" panose="020B0604020202020204" pitchFamily="34" charset="0"/>
              </a:rPr>
              <a:t> Strait on the west coast of Greenland. 90 million m3 (260 million tons) of mainly basaltic material slid very rapidly (average velocity 140 km/h) down from 1,000–1,400 m altitude. Approximately 30 million m3 (87 million tons) entered the sea, creating a tsunami with an run-up height of 50 m close to the landslide and 28 m at </a:t>
            </a:r>
            <a:r>
              <a:rPr lang="en-GB" sz="1800" dirty="0" err="1">
                <a:effectLst/>
                <a:latin typeface="Arial" panose="020B0604020202020204" pitchFamily="34" charset="0"/>
              </a:rPr>
              <a:t>Qullissat</a:t>
            </a:r>
            <a:r>
              <a:rPr lang="en-GB" sz="1800" dirty="0">
                <a:effectLst/>
                <a:latin typeface="Arial" panose="020B0604020202020204" pitchFamily="34" charset="0"/>
              </a:rPr>
              <a:t>, an abandoned mining town opposite </a:t>
            </a:r>
            <a:r>
              <a:rPr lang="en-GB" sz="1800" dirty="0" err="1">
                <a:effectLst/>
                <a:latin typeface="Arial" panose="020B0604020202020204" pitchFamily="34" charset="0"/>
              </a:rPr>
              <a:t>Paatuut</a:t>
            </a:r>
            <a:r>
              <a:rPr lang="en-GB" sz="1800" dirty="0">
                <a:effectLst/>
                <a:latin typeface="Arial" panose="020B0604020202020204" pitchFamily="34" charset="0"/>
              </a:rPr>
              <a:t> across the 20 km wide </a:t>
            </a:r>
            <a:r>
              <a:rPr lang="en-GB" sz="1800" dirty="0" err="1">
                <a:effectLst/>
                <a:latin typeface="Arial" panose="020B0604020202020204" pitchFamily="34" charset="0"/>
              </a:rPr>
              <a:t>Vaigat</a:t>
            </a:r>
            <a:r>
              <a:rPr lang="en-GB" sz="1800" dirty="0">
                <a:effectLst/>
                <a:latin typeface="Arial" panose="020B0604020202020204" pitchFamily="34" charset="0"/>
              </a:rPr>
              <a:t> strait.</a:t>
            </a:r>
          </a:p>
        </p:txBody>
      </p:sp>
      <p:sp>
        <p:nvSpPr>
          <p:cNvPr id="5" name="TextBox 4">
            <a:extLst>
              <a:ext uri="{FF2B5EF4-FFF2-40B4-BE49-F238E27FC236}">
                <a16:creationId xmlns:a16="http://schemas.microsoft.com/office/drawing/2014/main" id="{6A142730-A8CF-9CF7-A927-1743A2AACDF8}"/>
              </a:ext>
            </a:extLst>
          </p:cNvPr>
          <p:cNvSpPr txBox="1"/>
          <p:nvPr/>
        </p:nvSpPr>
        <p:spPr>
          <a:xfrm>
            <a:off x="4972051" y="5604913"/>
            <a:ext cx="2710999" cy="369332"/>
          </a:xfrm>
          <a:prstGeom prst="rect">
            <a:avLst/>
          </a:prstGeom>
          <a:noFill/>
        </p:spPr>
        <p:txBody>
          <a:bodyPr wrap="none" rtlCol="0">
            <a:spAutoFit/>
          </a:bodyPr>
          <a:lstStyle/>
          <a:p>
            <a:r>
              <a:rPr lang="en-US" sz="1800" dirty="0"/>
              <a:t>Trine Dahl-Jensen, 2003</a:t>
            </a:r>
          </a:p>
        </p:txBody>
      </p:sp>
      <p:pic>
        <p:nvPicPr>
          <p:cNvPr id="10" name="Picture 9" descr="A collage of photos of snow covered mountains&#10;&#10;Description automatically generated">
            <a:extLst>
              <a:ext uri="{FF2B5EF4-FFF2-40B4-BE49-F238E27FC236}">
                <a16:creationId xmlns:a16="http://schemas.microsoft.com/office/drawing/2014/main" id="{13201260-A203-CA66-E330-F282A9F025CF}"/>
              </a:ext>
            </a:extLst>
          </p:cNvPr>
          <p:cNvPicPr>
            <a:picLocks noChangeAspect="1"/>
          </p:cNvPicPr>
          <p:nvPr/>
        </p:nvPicPr>
        <p:blipFill>
          <a:blip r:embed="rId3"/>
          <a:stretch>
            <a:fillRect/>
          </a:stretch>
        </p:blipFill>
        <p:spPr>
          <a:xfrm>
            <a:off x="496985" y="1185049"/>
            <a:ext cx="4475066" cy="4831245"/>
          </a:xfrm>
          <a:prstGeom prst="rect">
            <a:avLst/>
          </a:prstGeom>
        </p:spPr>
      </p:pic>
    </p:spTree>
    <p:extLst>
      <p:ext uri="{BB962C8B-B14F-4D97-AF65-F5344CB8AC3E}">
        <p14:creationId xmlns:p14="http://schemas.microsoft.com/office/powerpoint/2010/main" val="3437115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9E66C658-286F-69EB-749F-9DD1C5724412}"/>
            </a:ext>
          </a:extLst>
        </p:cNvPr>
        <p:cNvGrpSpPr/>
        <p:nvPr/>
      </p:nvGrpSpPr>
      <p:grpSpPr>
        <a:xfrm>
          <a:off x="0" y="0"/>
          <a:ext cx="0" cy="0"/>
          <a:chOff x="0" y="0"/>
          <a:chExt cx="0" cy="0"/>
        </a:xfrm>
      </p:grpSpPr>
      <p:sp>
        <p:nvSpPr>
          <p:cNvPr id="178" name="Google Shape;178;p5">
            <a:extLst>
              <a:ext uri="{FF2B5EF4-FFF2-40B4-BE49-F238E27FC236}">
                <a16:creationId xmlns:a16="http://schemas.microsoft.com/office/drawing/2014/main" id="{D63E64B7-8221-FB9B-D112-3439CC0D92B7}"/>
              </a:ext>
            </a:extLst>
          </p:cNvPr>
          <p:cNvSpPr txBox="1"/>
          <p:nvPr/>
        </p:nvSpPr>
        <p:spPr>
          <a:xfrm>
            <a:off x="496984" y="176681"/>
            <a:ext cx="10285316" cy="1239265"/>
          </a:xfrm>
          <a:prstGeom prst="rect">
            <a:avLst/>
          </a:prstGeom>
          <a:noFill/>
          <a:ln>
            <a:noFill/>
          </a:ln>
        </p:spPr>
        <p:txBody>
          <a:bodyPr spcFirstLastPara="1" wrap="square" lIns="65000" tIns="65000" rIns="65000" bIns="65000" anchor="t" anchorCtr="0">
            <a:spAutoFit/>
          </a:bodyPr>
          <a:lstStyle/>
          <a:p>
            <a:pPr>
              <a:buClr>
                <a:srgbClr val="002060"/>
              </a:buClr>
              <a:buSzPts val="2400"/>
            </a:pPr>
            <a:r>
              <a:rPr lang="en-GB" sz="2400" b="1" dirty="0">
                <a:solidFill>
                  <a:srgbClr val="002060"/>
                </a:solidFill>
              </a:rPr>
              <a:t>2007 Patagonian </a:t>
            </a:r>
            <a:r>
              <a:rPr lang="en-GB" sz="2400" b="1" dirty="0" err="1">
                <a:solidFill>
                  <a:srgbClr val="002060"/>
                </a:solidFill>
              </a:rPr>
              <a:t>Fjordland</a:t>
            </a:r>
            <a:r>
              <a:rPr lang="en-GB" sz="2400" b="1" dirty="0">
                <a:solidFill>
                  <a:srgbClr val="002060"/>
                </a:solidFill>
              </a:rPr>
              <a:t> seismic crisis in </a:t>
            </a:r>
            <a:r>
              <a:rPr lang="en-GB" sz="2400" b="1" dirty="0" err="1">
                <a:solidFill>
                  <a:srgbClr val="002060"/>
                </a:solidFill>
              </a:rPr>
              <a:t>Aisén</a:t>
            </a:r>
            <a:r>
              <a:rPr lang="en-GB" sz="2400" b="1" dirty="0">
                <a:solidFill>
                  <a:srgbClr val="002060"/>
                </a:solidFill>
              </a:rPr>
              <a:t> (45o25’S), Chile </a:t>
            </a:r>
          </a:p>
          <a:p>
            <a:pPr>
              <a:buClr>
                <a:srgbClr val="002060"/>
              </a:buClr>
              <a:buSzPts val="2400"/>
            </a:pPr>
            <a:r>
              <a:rPr lang="en-GB" sz="2400" b="1" dirty="0">
                <a:solidFill>
                  <a:srgbClr val="002060"/>
                </a:solidFill>
              </a:rPr>
              <a:t> </a:t>
            </a:r>
          </a:p>
          <a:p>
            <a:pPr marL="0" marR="0" lvl="0" indent="0" algn="l" rtl="0">
              <a:lnSpc>
                <a:spcPct val="100000"/>
              </a:lnSpc>
              <a:spcBef>
                <a:spcPts val="0"/>
              </a:spcBef>
              <a:spcAft>
                <a:spcPts val="0"/>
              </a:spcAft>
              <a:buClr>
                <a:srgbClr val="002060"/>
              </a:buClr>
              <a:buSzPts val="2400"/>
              <a:buFont typeface="Arial"/>
              <a:buNone/>
            </a:pPr>
            <a:endParaRPr sz="2400" b="1" dirty="0">
              <a:solidFill>
                <a:srgbClr val="002060"/>
              </a:solidFill>
            </a:endParaRPr>
          </a:p>
        </p:txBody>
      </p:sp>
      <p:sp>
        <p:nvSpPr>
          <p:cNvPr id="2" name="TextBox 1">
            <a:extLst>
              <a:ext uri="{FF2B5EF4-FFF2-40B4-BE49-F238E27FC236}">
                <a16:creationId xmlns:a16="http://schemas.microsoft.com/office/drawing/2014/main" id="{197D54D9-911B-B216-E79C-2212542F5DBA}"/>
              </a:ext>
            </a:extLst>
          </p:cNvPr>
          <p:cNvSpPr txBox="1"/>
          <p:nvPr/>
        </p:nvSpPr>
        <p:spPr>
          <a:xfrm>
            <a:off x="389408" y="1210212"/>
            <a:ext cx="10032063" cy="2031325"/>
          </a:xfrm>
          <a:prstGeom prst="rect">
            <a:avLst/>
          </a:prstGeom>
          <a:noFill/>
        </p:spPr>
        <p:txBody>
          <a:bodyPr wrap="square" rtlCol="0">
            <a:spAutoFit/>
          </a:bodyPr>
          <a:lstStyle/>
          <a:p>
            <a:pPr algn="just"/>
            <a:r>
              <a:rPr lang="en-GB" sz="1800" dirty="0">
                <a:effectLst/>
                <a:latin typeface="Arial" panose="020B0604020202020204" pitchFamily="34" charset="0"/>
              </a:rPr>
              <a:t>The epicentre of the long-lasting seismic crisis started on the evening of January 22, 2007 and it was located 20 km to the west of Puerto </a:t>
            </a:r>
            <a:r>
              <a:rPr lang="en-GB" sz="1800" dirty="0" err="1">
                <a:effectLst/>
                <a:latin typeface="Arial" panose="020B0604020202020204" pitchFamily="34" charset="0"/>
              </a:rPr>
              <a:t>Chacabuco</a:t>
            </a:r>
            <a:r>
              <a:rPr lang="en-GB" sz="1800" dirty="0">
                <a:effectLst/>
                <a:latin typeface="Arial" panose="020B0604020202020204" pitchFamily="34" charset="0"/>
              </a:rPr>
              <a:t> in the Patagonian </a:t>
            </a:r>
            <a:r>
              <a:rPr lang="en-GB" sz="1800" dirty="0" err="1">
                <a:effectLst/>
                <a:latin typeface="Arial" panose="020B0604020202020204" pitchFamily="34" charset="0"/>
              </a:rPr>
              <a:t>fjordland</a:t>
            </a:r>
            <a:r>
              <a:rPr lang="en-GB" sz="1800" dirty="0">
                <a:effectLst/>
                <a:latin typeface="Arial" panose="020B0604020202020204" pitchFamily="34" charset="0"/>
              </a:rPr>
              <a:t>, Chile. Approximately 7,000 events were recorded up to early May, four of which reached magnitudes greater than 5 (Richter), with local intensities up to VII in Puerto </a:t>
            </a:r>
            <a:r>
              <a:rPr lang="en-GB" sz="1800" dirty="0" err="1">
                <a:effectLst/>
                <a:latin typeface="Arial" panose="020B0604020202020204" pitchFamily="34" charset="0"/>
              </a:rPr>
              <a:t>Chacabuco</a:t>
            </a:r>
            <a:r>
              <a:rPr lang="en-GB" sz="1800" dirty="0">
                <a:effectLst/>
                <a:latin typeface="Arial" panose="020B0604020202020204" pitchFamily="34" charset="0"/>
              </a:rPr>
              <a:t> and Puerto Aisén and VI in </a:t>
            </a:r>
            <a:r>
              <a:rPr lang="en-GB" sz="1800" dirty="0" err="1">
                <a:effectLst/>
                <a:latin typeface="Arial" panose="020B0604020202020204" pitchFamily="34" charset="0"/>
              </a:rPr>
              <a:t>Coihaique</a:t>
            </a:r>
            <a:r>
              <a:rPr lang="en-GB" sz="1800" dirty="0">
                <a:effectLst/>
                <a:latin typeface="Arial" panose="020B0604020202020204" pitchFamily="34" charset="0"/>
              </a:rPr>
              <a:t>. The seismic swarm was located within the </a:t>
            </a:r>
            <a:r>
              <a:rPr lang="en-GB" sz="1800" dirty="0" err="1">
                <a:effectLst/>
                <a:latin typeface="Arial" panose="020B0604020202020204" pitchFamily="34" charset="0"/>
              </a:rPr>
              <a:t>Liquiñe-Ofqui</a:t>
            </a:r>
            <a:r>
              <a:rPr lang="en-GB" sz="1800" dirty="0">
                <a:effectLst/>
                <a:latin typeface="Arial" panose="020B0604020202020204" pitchFamily="34" charset="0"/>
              </a:rPr>
              <a:t> Fault Zone (LOFZ), which controls the emplacement of several monogenetic volcanic cones and larger stratovolcanoes. </a:t>
            </a:r>
          </a:p>
        </p:txBody>
      </p:sp>
      <p:pic>
        <p:nvPicPr>
          <p:cNvPr id="3" name="Picture 2">
            <a:extLst>
              <a:ext uri="{FF2B5EF4-FFF2-40B4-BE49-F238E27FC236}">
                <a16:creationId xmlns:a16="http://schemas.microsoft.com/office/drawing/2014/main" id="{06D34202-5A1B-EA98-6F0C-F1A2F11033ED}"/>
              </a:ext>
            </a:extLst>
          </p:cNvPr>
          <p:cNvPicPr>
            <a:picLocks noChangeAspect="1"/>
          </p:cNvPicPr>
          <p:nvPr/>
        </p:nvPicPr>
        <p:blipFill>
          <a:blip r:embed="rId3"/>
          <a:stretch>
            <a:fillRect/>
          </a:stretch>
        </p:blipFill>
        <p:spPr>
          <a:xfrm>
            <a:off x="389408" y="3241538"/>
            <a:ext cx="5558586" cy="2871206"/>
          </a:xfrm>
          <a:prstGeom prst="rect">
            <a:avLst/>
          </a:prstGeom>
        </p:spPr>
      </p:pic>
      <p:sp>
        <p:nvSpPr>
          <p:cNvPr id="4" name="TextBox 3">
            <a:extLst>
              <a:ext uri="{FF2B5EF4-FFF2-40B4-BE49-F238E27FC236}">
                <a16:creationId xmlns:a16="http://schemas.microsoft.com/office/drawing/2014/main" id="{38E404EE-E898-A833-2473-A94417B6FE3E}"/>
              </a:ext>
            </a:extLst>
          </p:cNvPr>
          <p:cNvSpPr txBox="1"/>
          <p:nvPr/>
        </p:nvSpPr>
        <p:spPr>
          <a:xfrm>
            <a:off x="5947994" y="2988000"/>
            <a:ext cx="6030646" cy="3139321"/>
          </a:xfrm>
          <a:prstGeom prst="rect">
            <a:avLst/>
          </a:prstGeom>
          <a:noFill/>
        </p:spPr>
        <p:txBody>
          <a:bodyPr wrap="square" rtlCol="0">
            <a:spAutoFit/>
          </a:bodyPr>
          <a:lstStyle/>
          <a:p>
            <a:pPr algn="just"/>
            <a:r>
              <a:rPr lang="en-GB" sz="1800" dirty="0">
                <a:effectLst/>
                <a:latin typeface="Arial" panose="020B0604020202020204" pitchFamily="34" charset="0"/>
              </a:rPr>
              <a:t>The January 23 (Ms 5,2) and April 1 (Ms 5,4) events caused minor damages in salmon industry installations near the epicentral zone, however the earthquake that occurred at 13:54 hours (local time) on April 21 (Mw 6,2) triggered various mass movements on the </a:t>
            </a:r>
            <a:r>
              <a:rPr lang="en-GB" sz="1800" dirty="0" err="1">
                <a:effectLst/>
                <a:latin typeface="Arial" panose="020B0604020202020204" pitchFamily="34" charset="0"/>
              </a:rPr>
              <a:t>Fiordo</a:t>
            </a:r>
            <a:r>
              <a:rPr lang="en-GB" sz="1800" dirty="0">
                <a:effectLst/>
                <a:latin typeface="Arial" panose="020B0604020202020204" pitchFamily="34" charset="0"/>
              </a:rPr>
              <a:t> Aisén slopes and generated tsunamis. Debris flows and tsunami waves caused the death of three people and the disappearance of seven, in addition to severe damages to the salmon industry installations. A similar phenomenon had occurred in 1927, but then fewer people inhabited the area.</a:t>
            </a:r>
          </a:p>
        </p:txBody>
      </p:sp>
      <p:sp>
        <p:nvSpPr>
          <p:cNvPr id="5" name="TextBox 4">
            <a:extLst>
              <a:ext uri="{FF2B5EF4-FFF2-40B4-BE49-F238E27FC236}">
                <a16:creationId xmlns:a16="http://schemas.microsoft.com/office/drawing/2014/main" id="{7E7051BC-25D4-E7E5-B316-5E0912B6C092}"/>
              </a:ext>
            </a:extLst>
          </p:cNvPr>
          <p:cNvSpPr txBox="1"/>
          <p:nvPr/>
        </p:nvSpPr>
        <p:spPr>
          <a:xfrm>
            <a:off x="3396920" y="5838004"/>
            <a:ext cx="2505354" cy="369332"/>
          </a:xfrm>
          <a:prstGeom prst="rect">
            <a:avLst/>
          </a:prstGeom>
          <a:noFill/>
        </p:spPr>
        <p:txBody>
          <a:bodyPr wrap="square" rtlCol="0">
            <a:spAutoFit/>
          </a:bodyPr>
          <a:lstStyle/>
          <a:p>
            <a:pPr algn="r"/>
            <a:r>
              <a:rPr lang="en-GB" sz="1800" dirty="0"/>
              <a:t>Naranjo et al.</a:t>
            </a:r>
            <a:r>
              <a:rPr lang="en-US" sz="1800"/>
              <a:t>, 2009</a:t>
            </a:r>
            <a:endParaRPr lang="en-US" sz="1800" dirty="0"/>
          </a:p>
        </p:txBody>
      </p:sp>
    </p:spTree>
    <p:extLst>
      <p:ext uri="{BB962C8B-B14F-4D97-AF65-F5344CB8AC3E}">
        <p14:creationId xmlns:p14="http://schemas.microsoft.com/office/powerpoint/2010/main" val="3304063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93B07E93-186A-37F5-07C4-872286B5FCB2}"/>
            </a:ext>
          </a:extLst>
        </p:cNvPr>
        <p:cNvGrpSpPr/>
        <p:nvPr/>
      </p:nvGrpSpPr>
      <p:grpSpPr>
        <a:xfrm>
          <a:off x="0" y="0"/>
          <a:ext cx="0" cy="0"/>
          <a:chOff x="0" y="0"/>
          <a:chExt cx="0" cy="0"/>
        </a:xfrm>
      </p:grpSpPr>
      <p:sp>
        <p:nvSpPr>
          <p:cNvPr id="178" name="Google Shape;178;p5">
            <a:extLst>
              <a:ext uri="{FF2B5EF4-FFF2-40B4-BE49-F238E27FC236}">
                <a16:creationId xmlns:a16="http://schemas.microsoft.com/office/drawing/2014/main" id="{4E7368E1-4409-B5F1-4545-E38BCE2D41E1}"/>
              </a:ext>
            </a:extLst>
          </p:cNvPr>
          <p:cNvSpPr txBox="1"/>
          <p:nvPr/>
        </p:nvSpPr>
        <p:spPr>
          <a:xfrm>
            <a:off x="496984" y="176681"/>
            <a:ext cx="9913291" cy="500601"/>
          </a:xfrm>
          <a:prstGeom prst="rect">
            <a:avLst/>
          </a:prstGeom>
          <a:noFill/>
          <a:ln>
            <a:noFill/>
          </a:ln>
        </p:spPr>
        <p:txBody>
          <a:bodyPr spcFirstLastPara="1" wrap="square" lIns="65000" tIns="65000" rIns="65000" bIns="65000" anchor="t" anchorCtr="0">
            <a:spAutoFit/>
          </a:bodyPr>
          <a:lstStyle/>
          <a:p>
            <a:pPr marL="0" marR="0" lvl="0" indent="0" algn="l" rtl="0">
              <a:lnSpc>
                <a:spcPct val="100000"/>
              </a:lnSpc>
              <a:spcBef>
                <a:spcPts val="0"/>
              </a:spcBef>
              <a:spcAft>
                <a:spcPts val="0"/>
              </a:spcAft>
              <a:buClr>
                <a:srgbClr val="002060"/>
              </a:buClr>
              <a:buSzPts val="2400"/>
              <a:buFont typeface="Arial"/>
              <a:buNone/>
            </a:pPr>
            <a:r>
              <a:rPr lang="en-GB" sz="2400" b="1" dirty="0">
                <a:solidFill>
                  <a:srgbClr val="002060"/>
                </a:solidFill>
              </a:rPr>
              <a:t>2017 </a:t>
            </a:r>
            <a:r>
              <a:rPr lang="en-GB" sz="2400" b="1" dirty="0" err="1">
                <a:solidFill>
                  <a:srgbClr val="002060"/>
                </a:solidFill>
              </a:rPr>
              <a:t>Karrat</a:t>
            </a:r>
            <a:r>
              <a:rPr lang="en-GB" sz="2400" b="1" dirty="0">
                <a:solidFill>
                  <a:srgbClr val="002060"/>
                </a:solidFill>
              </a:rPr>
              <a:t> Fjord  Tsunami in Greenland </a:t>
            </a:r>
          </a:p>
        </p:txBody>
      </p:sp>
      <p:sp>
        <p:nvSpPr>
          <p:cNvPr id="2" name="TextBox 1">
            <a:extLst>
              <a:ext uri="{FF2B5EF4-FFF2-40B4-BE49-F238E27FC236}">
                <a16:creationId xmlns:a16="http://schemas.microsoft.com/office/drawing/2014/main" id="{DF79F826-8F05-50B9-E3C2-BA65177AA72B}"/>
              </a:ext>
            </a:extLst>
          </p:cNvPr>
          <p:cNvSpPr txBox="1"/>
          <p:nvPr/>
        </p:nvSpPr>
        <p:spPr>
          <a:xfrm>
            <a:off x="496984" y="1512561"/>
            <a:ext cx="9913291" cy="646331"/>
          </a:xfrm>
          <a:prstGeom prst="rect">
            <a:avLst/>
          </a:prstGeom>
          <a:noFill/>
        </p:spPr>
        <p:txBody>
          <a:bodyPr wrap="square" rtlCol="0">
            <a:spAutoFit/>
          </a:bodyPr>
          <a:lstStyle/>
          <a:p>
            <a:r>
              <a:rPr lang="en-GB" sz="1800" dirty="0">
                <a:effectLst/>
                <a:latin typeface="Arial" panose="020B0604020202020204" pitchFamily="34" charset="0"/>
              </a:rPr>
              <a:t>Greenland’s </a:t>
            </a:r>
            <a:r>
              <a:rPr lang="en-GB" sz="1800" dirty="0" err="1">
                <a:effectLst/>
                <a:latin typeface="Arial" panose="020B0604020202020204" pitchFamily="34" charset="0"/>
              </a:rPr>
              <a:t>Karrat</a:t>
            </a:r>
            <a:r>
              <a:rPr lang="en-GB" sz="1800" dirty="0">
                <a:effectLst/>
                <a:latin typeface="Arial" panose="020B0604020202020204" pitchFamily="34" charset="0"/>
              </a:rPr>
              <a:t> Fjord in 2017 flooded the village of </a:t>
            </a:r>
            <a:r>
              <a:rPr lang="en-GB" sz="1800" dirty="0" err="1">
                <a:effectLst/>
                <a:latin typeface="Arial" panose="020B0604020202020204" pitchFamily="34" charset="0"/>
              </a:rPr>
              <a:t>Nuugaatsiaq</a:t>
            </a:r>
            <a:r>
              <a:rPr lang="en-GB" sz="1800" dirty="0">
                <a:effectLst/>
                <a:latin typeface="Arial" panose="020B0604020202020204" pitchFamily="34" charset="0"/>
              </a:rPr>
              <a:t>, destroying 11 houses and killing four people.</a:t>
            </a:r>
          </a:p>
        </p:txBody>
      </p:sp>
      <p:pic>
        <p:nvPicPr>
          <p:cNvPr id="3" name="Picture 2">
            <a:extLst>
              <a:ext uri="{FF2B5EF4-FFF2-40B4-BE49-F238E27FC236}">
                <a16:creationId xmlns:a16="http://schemas.microsoft.com/office/drawing/2014/main" id="{D3E90E0E-2C19-EF11-C6CE-174361F318E9}"/>
              </a:ext>
            </a:extLst>
          </p:cNvPr>
          <p:cNvPicPr>
            <a:picLocks noChangeAspect="1"/>
          </p:cNvPicPr>
          <p:nvPr/>
        </p:nvPicPr>
        <p:blipFill>
          <a:blip r:embed="rId3"/>
          <a:stretch>
            <a:fillRect/>
          </a:stretch>
        </p:blipFill>
        <p:spPr>
          <a:xfrm>
            <a:off x="5347709" y="2057392"/>
            <a:ext cx="5788126" cy="3780000"/>
          </a:xfrm>
          <a:prstGeom prst="rect">
            <a:avLst/>
          </a:prstGeom>
        </p:spPr>
      </p:pic>
      <p:pic>
        <p:nvPicPr>
          <p:cNvPr id="4" name="Picture 3">
            <a:extLst>
              <a:ext uri="{FF2B5EF4-FFF2-40B4-BE49-F238E27FC236}">
                <a16:creationId xmlns:a16="http://schemas.microsoft.com/office/drawing/2014/main" id="{036D0FBE-E811-1D79-E4D2-AB4995BE9E0B}"/>
              </a:ext>
            </a:extLst>
          </p:cNvPr>
          <p:cNvPicPr>
            <a:picLocks noChangeAspect="1"/>
          </p:cNvPicPr>
          <p:nvPr/>
        </p:nvPicPr>
        <p:blipFill>
          <a:blip r:embed="rId4"/>
          <a:stretch>
            <a:fillRect/>
          </a:stretch>
        </p:blipFill>
        <p:spPr>
          <a:xfrm>
            <a:off x="539914" y="2246523"/>
            <a:ext cx="4807795" cy="3780000"/>
          </a:xfrm>
          <a:prstGeom prst="rect">
            <a:avLst/>
          </a:prstGeom>
        </p:spPr>
      </p:pic>
      <p:sp>
        <p:nvSpPr>
          <p:cNvPr id="5" name="TextBox 4">
            <a:extLst>
              <a:ext uri="{FF2B5EF4-FFF2-40B4-BE49-F238E27FC236}">
                <a16:creationId xmlns:a16="http://schemas.microsoft.com/office/drawing/2014/main" id="{52814A50-CF47-2489-B598-7EAFF4897684}"/>
              </a:ext>
            </a:extLst>
          </p:cNvPr>
          <p:cNvSpPr txBox="1"/>
          <p:nvPr/>
        </p:nvSpPr>
        <p:spPr>
          <a:xfrm>
            <a:off x="8648700" y="5786761"/>
            <a:ext cx="1915909" cy="369332"/>
          </a:xfrm>
          <a:prstGeom prst="rect">
            <a:avLst/>
          </a:prstGeom>
          <a:noFill/>
        </p:spPr>
        <p:txBody>
          <a:bodyPr wrap="none" rtlCol="0">
            <a:spAutoFit/>
          </a:bodyPr>
          <a:lstStyle/>
          <a:p>
            <a:r>
              <a:rPr lang="en-US" sz="1800" dirty="0"/>
              <a:t>Paris et al., 2019</a:t>
            </a:r>
          </a:p>
        </p:txBody>
      </p:sp>
      <p:pic>
        <p:nvPicPr>
          <p:cNvPr id="6" name="Picture 5">
            <a:extLst>
              <a:ext uri="{FF2B5EF4-FFF2-40B4-BE49-F238E27FC236}">
                <a16:creationId xmlns:a16="http://schemas.microsoft.com/office/drawing/2014/main" id="{982F1D22-E9D4-C49A-6D52-BF4FC503E6E8}"/>
              </a:ext>
            </a:extLst>
          </p:cNvPr>
          <p:cNvPicPr>
            <a:picLocks noChangeAspect="1"/>
          </p:cNvPicPr>
          <p:nvPr/>
        </p:nvPicPr>
        <p:blipFill>
          <a:blip r:embed="rId5"/>
          <a:stretch>
            <a:fillRect/>
          </a:stretch>
        </p:blipFill>
        <p:spPr>
          <a:xfrm>
            <a:off x="6636327" y="23741"/>
            <a:ext cx="3560619" cy="1426103"/>
          </a:xfrm>
          <a:prstGeom prst="rect">
            <a:avLst/>
          </a:prstGeom>
        </p:spPr>
      </p:pic>
    </p:spTree>
    <p:extLst>
      <p:ext uri="{BB962C8B-B14F-4D97-AF65-F5344CB8AC3E}">
        <p14:creationId xmlns:p14="http://schemas.microsoft.com/office/powerpoint/2010/main" val="4118433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D7C0702B-2CDC-15B8-7A57-FE15D25EAAFD}"/>
            </a:ext>
          </a:extLst>
        </p:cNvPr>
        <p:cNvGrpSpPr/>
        <p:nvPr/>
      </p:nvGrpSpPr>
      <p:grpSpPr>
        <a:xfrm>
          <a:off x="0" y="0"/>
          <a:ext cx="0" cy="0"/>
          <a:chOff x="0" y="0"/>
          <a:chExt cx="0" cy="0"/>
        </a:xfrm>
      </p:grpSpPr>
      <p:sp>
        <p:nvSpPr>
          <p:cNvPr id="178" name="Google Shape;178;p5">
            <a:extLst>
              <a:ext uri="{FF2B5EF4-FFF2-40B4-BE49-F238E27FC236}">
                <a16:creationId xmlns:a16="http://schemas.microsoft.com/office/drawing/2014/main" id="{C2032AF5-E4FA-5246-CD75-BD737AA6B84D}"/>
              </a:ext>
            </a:extLst>
          </p:cNvPr>
          <p:cNvSpPr txBox="1"/>
          <p:nvPr/>
        </p:nvSpPr>
        <p:spPr>
          <a:xfrm>
            <a:off x="496984" y="176681"/>
            <a:ext cx="9913291" cy="500601"/>
          </a:xfrm>
          <a:prstGeom prst="rect">
            <a:avLst/>
          </a:prstGeom>
          <a:noFill/>
          <a:ln>
            <a:noFill/>
          </a:ln>
        </p:spPr>
        <p:txBody>
          <a:bodyPr spcFirstLastPara="1" wrap="square" lIns="65000" tIns="65000" rIns="65000" bIns="65000" anchor="t" anchorCtr="0">
            <a:spAutoFit/>
          </a:bodyPr>
          <a:lstStyle/>
          <a:p>
            <a:pPr marL="0" marR="0" lvl="0" indent="0" algn="l" rtl="0">
              <a:lnSpc>
                <a:spcPct val="100000"/>
              </a:lnSpc>
              <a:spcBef>
                <a:spcPts val="0"/>
              </a:spcBef>
              <a:spcAft>
                <a:spcPts val="0"/>
              </a:spcAft>
              <a:buClr>
                <a:srgbClr val="002060"/>
              </a:buClr>
              <a:buSzPts val="2400"/>
              <a:buFont typeface="Arial"/>
              <a:buNone/>
            </a:pPr>
            <a:r>
              <a:rPr lang="en-GB" sz="2400" b="1" dirty="0">
                <a:solidFill>
                  <a:srgbClr val="002060"/>
                </a:solidFill>
                <a:latin typeface="+mj-lt"/>
              </a:rPr>
              <a:t>HTHH 2022 vs Sulzberger Ice Shelf (West Antarctica)</a:t>
            </a:r>
            <a:endParaRPr sz="2400" b="1" dirty="0">
              <a:solidFill>
                <a:srgbClr val="002060"/>
              </a:solidFill>
              <a:latin typeface="+mj-lt"/>
            </a:endParaRPr>
          </a:p>
        </p:txBody>
      </p:sp>
      <p:sp>
        <p:nvSpPr>
          <p:cNvPr id="2" name="TextBox 1">
            <a:extLst>
              <a:ext uri="{FF2B5EF4-FFF2-40B4-BE49-F238E27FC236}">
                <a16:creationId xmlns:a16="http://schemas.microsoft.com/office/drawing/2014/main" id="{4B79FD62-A4C5-48D0-8198-8AD1C623DDB9}"/>
              </a:ext>
            </a:extLst>
          </p:cNvPr>
          <p:cNvSpPr txBox="1"/>
          <p:nvPr/>
        </p:nvSpPr>
        <p:spPr>
          <a:xfrm>
            <a:off x="4933950" y="1743429"/>
            <a:ext cx="6877050" cy="2369880"/>
          </a:xfrm>
          <a:prstGeom prst="rect">
            <a:avLst/>
          </a:prstGeom>
          <a:noFill/>
        </p:spPr>
        <p:txBody>
          <a:bodyPr wrap="square" rtlCol="0">
            <a:spAutoFit/>
          </a:bodyPr>
          <a:lstStyle/>
          <a:p>
            <a:pPr algn="just"/>
            <a:r>
              <a:rPr lang="en-GB" sz="1800" dirty="0">
                <a:solidFill>
                  <a:srgbClr val="000000"/>
                </a:solidFill>
                <a:effectLst/>
                <a:latin typeface="+mj-lt"/>
              </a:rPr>
              <a:t>On January 15, 2022, the eruption of the </a:t>
            </a:r>
            <a:r>
              <a:rPr lang="en-GB" sz="1800" dirty="0" err="1">
                <a:solidFill>
                  <a:srgbClr val="000000"/>
                </a:solidFill>
                <a:effectLst/>
                <a:latin typeface="+mj-lt"/>
              </a:rPr>
              <a:t>Hunga</a:t>
            </a:r>
            <a:r>
              <a:rPr lang="en-GB" sz="1800" dirty="0">
                <a:solidFill>
                  <a:srgbClr val="000000"/>
                </a:solidFill>
                <a:effectLst/>
                <a:latin typeface="+mj-lt"/>
              </a:rPr>
              <a:t>-Tonga volcano unleashed a tsunami that rapidly traversed the Pacific Ocean, soon reaching the Sulzberger Ice Shelf (SIS), West Antarctica. In the aftermath, the West Sulzberger Ice Shelf (WSIS) experienced a significant calving event, shedding 106 km2 of ice and reducing its size to the smallest recorded since 1948.</a:t>
            </a:r>
          </a:p>
          <a:p>
            <a:pPr algn="just"/>
            <a:endParaRPr lang="en-GB" sz="2000" dirty="0">
              <a:latin typeface="+mj-lt"/>
            </a:endParaRPr>
          </a:p>
          <a:p>
            <a:pPr algn="just"/>
            <a:endParaRPr lang="en-GB" sz="2000" dirty="0">
              <a:effectLst/>
              <a:latin typeface="+mj-lt"/>
            </a:endParaRPr>
          </a:p>
        </p:txBody>
      </p:sp>
      <p:sp>
        <p:nvSpPr>
          <p:cNvPr id="5" name="TextBox 4">
            <a:extLst>
              <a:ext uri="{FF2B5EF4-FFF2-40B4-BE49-F238E27FC236}">
                <a16:creationId xmlns:a16="http://schemas.microsoft.com/office/drawing/2014/main" id="{E741DB8E-38AD-204C-B147-DB8E8BF8154D}"/>
              </a:ext>
            </a:extLst>
          </p:cNvPr>
          <p:cNvSpPr txBox="1"/>
          <p:nvPr/>
        </p:nvSpPr>
        <p:spPr>
          <a:xfrm>
            <a:off x="4933950" y="5615481"/>
            <a:ext cx="2127564" cy="369332"/>
          </a:xfrm>
          <a:prstGeom prst="rect">
            <a:avLst/>
          </a:prstGeom>
          <a:noFill/>
        </p:spPr>
        <p:txBody>
          <a:bodyPr wrap="square" rtlCol="0">
            <a:spAutoFit/>
          </a:bodyPr>
          <a:lstStyle/>
          <a:p>
            <a:r>
              <a:rPr lang="en-GB" sz="1800" dirty="0">
                <a:solidFill>
                  <a:srgbClr val="000000"/>
                </a:solidFill>
                <a:effectLst/>
                <a:latin typeface="+mj-lt"/>
              </a:rPr>
              <a:t>Zhao </a:t>
            </a:r>
            <a:r>
              <a:rPr lang="en-GB" sz="1800" dirty="0">
                <a:latin typeface="+mj-lt"/>
              </a:rPr>
              <a:t>e</a:t>
            </a:r>
            <a:r>
              <a:rPr lang="en-GB" sz="1800" dirty="0">
                <a:solidFill>
                  <a:srgbClr val="000000"/>
                </a:solidFill>
                <a:effectLst/>
                <a:latin typeface="+mj-lt"/>
              </a:rPr>
              <a:t>t al, 2024</a:t>
            </a:r>
          </a:p>
        </p:txBody>
      </p:sp>
      <p:pic>
        <p:nvPicPr>
          <p:cNvPr id="4" name="Picture 3">
            <a:extLst>
              <a:ext uri="{FF2B5EF4-FFF2-40B4-BE49-F238E27FC236}">
                <a16:creationId xmlns:a16="http://schemas.microsoft.com/office/drawing/2014/main" id="{B14BA7B4-6BD2-3822-26D5-688F33683620}"/>
              </a:ext>
            </a:extLst>
          </p:cNvPr>
          <p:cNvPicPr>
            <a:picLocks noChangeAspect="1"/>
          </p:cNvPicPr>
          <p:nvPr/>
        </p:nvPicPr>
        <p:blipFill>
          <a:blip r:embed="rId3"/>
          <a:stretch>
            <a:fillRect/>
          </a:stretch>
        </p:blipFill>
        <p:spPr>
          <a:xfrm>
            <a:off x="496984" y="1406842"/>
            <a:ext cx="4436966" cy="4577971"/>
          </a:xfrm>
          <a:prstGeom prst="rect">
            <a:avLst/>
          </a:prstGeom>
        </p:spPr>
      </p:pic>
    </p:spTree>
    <p:extLst>
      <p:ext uri="{BB962C8B-B14F-4D97-AF65-F5344CB8AC3E}">
        <p14:creationId xmlns:p14="http://schemas.microsoft.com/office/powerpoint/2010/main" val="2068381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17DD84F7-4972-CD66-946C-0DE60B52EB78}"/>
            </a:ext>
          </a:extLst>
        </p:cNvPr>
        <p:cNvGrpSpPr/>
        <p:nvPr/>
      </p:nvGrpSpPr>
      <p:grpSpPr>
        <a:xfrm>
          <a:off x="0" y="0"/>
          <a:ext cx="0" cy="0"/>
          <a:chOff x="0" y="0"/>
          <a:chExt cx="0" cy="0"/>
        </a:xfrm>
      </p:grpSpPr>
      <p:sp>
        <p:nvSpPr>
          <p:cNvPr id="178" name="Google Shape;178;p5">
            <a:extLst>
              <a:ext uri="{FF2B5EF4-FFF2-40B4-BE49-F238E27FC236}">
                <a16:creationId xmlns:a16="http://schemas.microsoft.com/office/drawing/2014/main" id="{525FEA82-A37A-A92D-AE54-18DC524CE259}"/>
              </a:ext>
            </a:extLst>
          </p:cNvPr>
          <p:cNvSpPr txBox="1"/>
          <p:nvPr/>
        </p:nvSpPr>
        <p:spPr>
          <a:xfrm>
            <a:off x="496984" y="176681"/>
            <a:ext cx="9913291" cy="500601"/>
          </a:xfrm>
          <a:prstGeom prst="rect">
            <a:avLst/>
          </a:prstGeom>
          <a:noFill/>
          <a:ln>
            <a:noFill/>
          </a:ln>
        </p:spPr>
        <p:txBody>
          <a:bodyPr spcFirstLastPara="1" wrap="square" lIns="65000" tIns="65000" rIns="65000" bIns="65000" anchor="t" anchorCtr="0">
            <a:spAutoFit/>
          </a:bodyPr>
          <a:lstStyle/>
          <a:p>
            <a:pPr marL="0" marR="0" lvl="0" indent="0" algn="l" rtl="0">
              <a:lnSpc>
                <a:spcPct val="100000"/>
              </a:lnSpc>
              <a:spcBef>
                <a:spcPts val="0"/>
              </a:spcBef>
              <a:spcAft>
                <a:spcPts val="0"/>
              </a:spcAft>
              <a:buClr>
                <a:srgbClr val="002060"/>
              </a:buClr>
              <a:buSzPts val="2400"/>
              <a:buFont typeface="Arial"/>
              <a:buNone/>
            </a:pPr>
            <a:r>
              <a:rPr lang="en-GB" sz="2400" b="1" dirty="0">
                <a:solidFill>
                  <a:srgbClr val="002060"/>
                </a:solidFill>
                <a:latin typeface="+mj-lt"/>
              </a:rPr>
              <a:t>HTHH 2022 vs Sulzberger Ice Shelf (West Antarctica)</a:t>
            </a:r>
            <a:endParaRPr sz="2400" b="1" dirty="0">
              <a:solidFill>
                <a:srgbClr val="002060"/>
              </a:solidFill>
              <a:latin typeface="+mj-lt"/>
            </a:endParaRPr>
          </a:p>
        </p:txBody>
      </p:sp>
      <p:sp>
        <p:nvSpPr>
          <p:cNvPr id="2" name="TextBox 1">
            <a:extLst>
              <a:ext uri="{FF2B5EF4-FFF2-40B4-BE49-F238E27FC236}">
                <a16:creationId xmlns:a16="http://schemas.microsoft.com/office/drawing/2014/main" id="{F1A53331-3DBA-041F-273E-0B294E112C66}"/>
              </a:ext>
            </a:extLst>
          </p:cNvPr>
          <p:cNvSpPr txBox="1"/>
          <p:nvPr/>
        </p:nvSpPr>
        <p:spPr>
          <a:xfrm>
            <a:off x="5281716" y="1673004"/>
            <a:ext cx="6529284" cy="2339102"/>
          </a:xfrm>
          <a:prstGeom prst="rect">
            <a:avLst/>
          </a:prstGeom>
          <a:noFill/>
        </p:spPr>
        <p:txBody>
          <a:bodyPr wrap="square" rtlCol="0">
            <a:spAutoFit/>
          </a:bodyPr>
          <a:lstStyle/>
          <a:p>
            <a:pPr algn="just"/>
            <a:r>
              <a:rPr lang="en-GB" sz="1800" dirty="0">
                <a:latin typeface="+mj-lt"/>
              </a:rPr>
              <a:t>W</a:t>
            </a:r>
            <a:r>
              <a:rPr lang="en-GB" sz="1800" dirty="0">
                <a:solidFill>
                  <a:srgbClr val="000000"/>
                </a:solidFill>
                <a:effectLst/>
                <a:latin typeface="+mj-lt"/>
              </a:rPr>
              <a:t>hile the tsunami had an effect on the ice shelf, but the relatively small tsunami-induced flexural strains in the ice shelves suggest that the tsunami itself may not have been sufficient to cause the calving of stable ice shelves. However, for ice shelves already prone to calving, the additional stresses imposed by the tsunami may act as the final trigger for calving.</a:t>
            </a:r>
          </a:p>
          <a:p>
            <a:pPr algn="just"/>
            <a:endParaRPr lang="en-GB" sz="2000" dirty="0">
              <a:effectLst/>
              <a:latin typeface="+mj-lt"/>
            </a:endParaRPr>
          </a:p>
        </p:txBody>
      </p:sp>
      <p:pic>
        <p:nvPicPr>
          <p:cNvPr id="3" name="Picture 2">
            <a:extLst>
              <a:ext uri="{FF2B5EF4-FFF2-40B4-BE49-F238E27FC236}">
                <a16:creationId xmlns:a16="http://schemas.microsoft.com/office/drawing/2014/main" id="{75B4DCF8-A202-F0AA-EB05-8A23EC6E62C3}"/>
              </a:ext>
            </a:extLst>
          </p:cNvPr>
          <p:cNvPicPr>
            <a:picLocks noChangeAspect="1"/>
          </p:cNvPicPr>
          <p:nvPr/>
        </p:nvPicPr>
        <p:blipFill>
          <a:blip r:embed="rId3"/>
          <a:stretch>
            <a:fillRect/>
          </a:stretch>
        </p:blipFill>
        <p:spPr>
          <a:xfrm>
            <a:off x="496984" y="1325464"/>
            <a:ext cx="4784732" cy="4667250"/>
          </a:xfrm>
          <a:prstGeom prst="rect">
            <a:avLst/>
          </a:prstGeom>
        </p:spPr>
      </p:pic>
      <p:sp>
        <p:nvSpPr>
          <p:cNvPr id="4" name="TextBox 3">
            <a:extLst>
              <a:ext uri="{FF2B5EF4-FFF2-40B4-BE49-F238E27FC236}">
                <a16:creationId xmlns:a16="http://schemas.microsoft.com/office/drawing/2014/main" id="{4C9510FB-192D-3403-67C9-1AD8025EE22D}"/>
              </a:ext>
            </a:extLst>
          </p:cNvPr>
          <p:cNvSpPr txBox="1"/>
          <p:nvPr/>
        </p:nvSpPr>
        <p:spPr>
          <a:xfrm>
            <a:off x="5281716" y="5623382"/>
            <a:ext cx="2127564" cy="369332"/>
          </a:xfrm>
          <a:prstGeom prst="rect">
            <a:avLst/>
          </a:prstGeom>
          <a:noFill/>
        </p:spPr>
        <p:txBody>
          <a:bodyPr wrap="square" rtlCol="0">
            <a:spAutoFit/>
          </a:bodyPr>
          <a:lstStyle/>
          <a:p>
            <a:r>
              <a:rPr lang="en-GB" sz="1800" dirty="0">
                <a:solidFill>
                  <a:srgbClr val="000000"/>
                </a:solidFill>
                <a:effectLst/>
                <a:latin typeface="+mj-lt"/>
              </a:rPr>
              <a:t>Zhao </a:t>
            </a:r>
            <a:r>
              <a:rPr lang="en-GB" sz="1800" dirty="0">
                <a:latin typeface="+mj-lt"/>
              </a:rPr>
              <a:t>e</a:t>
            </a:r>
            <a:r>
              <a:rPr lang="en-GB" sz="1800" dirty="0">
                <a:solidFill>
                  <a:srgbClr val="000000"/>
                </a:solidFill>
                <a:effectLst/>
                <a:latin typeface="+mj-lt"/>
              </a:rPr>
              <a:t>t al, 2024</a:t>
            </a:r>
          </a:p>
        </p:txBody>
      </p:sp>
    </p:spTree>
    <p:extLst>
      <p:ext uri="{BB962C8B-B14F-4D97-AF65-F5344CB8AC3E}">
        <p14:creationId xmlns:p14="http://schemas.microsoft.com/office/powerpoint/2010/main" val="137028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0B3DA680-EC32-3463-1F94-93693204E909}"/>
            </a:ext>
          </a:extLst>
        </p:cNvPr>
        <p:cNvGrpSpPr/>
        <p:nvPr/>
      </p:nvGrpSpPr>
      <p:grpSpPr>
        <a:xfrm>
          <a:off x="0" y="0"/>
          <a:ext cx="0" cy="0"/>
          <a:chOff x="0" y="0"/>
          <a:chExt cx="0" cy="0"/>
        </a:xfrm>
      </p:grpSpPr>
      <p:sp>
        <p:nvSpPr>
          <p:cNvPr id="178" name="Google Shape;178;p5">
            <a:extLst>
              <a:ext uri="{FF2B5EF4-FFF2-40B4-BE49-F238E27FC236}">
                <a16:creationId xmlns:a16="http://schemas.microsoft.com/office/drawing/2014/main" id="{387EDAA7-CA3C-9F68-5DF0-681C8D29727B}"/>
              </a:ext>
            </a:extLst>
          </p:cNvPr>
          <p:cNvSpPr txBox="1"/>
          <p:nvPr/>
        </p:nvSpPr>
        <p:spPr>
          <a:xfrm>
            <a:off x="496984" y="176681"/>
            <a:ext cx="9913291" cy="500601"/>
          </a:xfrm>
          <a:prstGeom prst="rect">
            <a:avLst/>
          </a:prstGeom>
          <a:noFill/>
          <a:ln>
            <a:noFill/>
          </a:ln>
        </p:spPr>
        <p:txBody>
          <a:bodyPr spcFirstLastPara="1" wrap="square" lIns="65000" tIns="65000" rIns="65000" bIns="65000" anchor="t" anchorCtr="0">
            <a:spAutoFit/>
          </a:bodyPr>
          <a:lstStyle/>
          <a:p>
            <a:pPr marL="0" marR="0" lvl="0" indent="0" algn="l" rtl="0">
              <a:lnSpc>
                <a:spcPct val="100000"/>
              </a:lnSpc>
              <a:spcBef>
                <a:spcPts val="0"/>
              </a:spcBef>
              <a:spcAft>
                <a:spcPts val="0"/>
              </a:spcAft>
              <a:buClr>
                <a:srgbClr val="002060"/>
              </a:buClr>
              <a:buSzPts val="2400"/>
              <a:buFont typeface="Arial"/>
              <a:buNone/>
            </a:pPr>
            <a:r>
              <a:rPr lang="en-GB" sz="2400" b="1" dirty="0">
                <a:solidFill>
                  <a:srgbClr val="002060"/>
                </a:solidFill>
              </a:rPr>
              <a:t>16 September 2023 mega-tsunami in Greenland</a:t>
            </a:r>
            <a:endParaRPr sz="2400" b="1" dirty="0">
              <a:solidFill>
                <a:srgbClr val="002060"/>
              </a:solidFill>
            </a:endParaRPr>
          </a:p>
        </p:txBody>
      </p:sp>
      <p:sp>
        <p:nvSpPr>
          <p:cNvPr id="2" name="TextBox 1">
            <a:extLst>
              <a:ext uri="{FF2B5EF4-FFF2-40B4-BE49-F238E27FC236}">
                <a16:creationId xmlns:a16="http://schemas.microsoft.com/office/drawing/2014/main" id="{1BA1EA53-8366-6305-DD74-BBC0FA109CD4}"/>
              </a:ext>
            </a:extLst>
          </p:cNvPr>
          <p:cNvSpPr txBox="1"/>
          <p:nvPr/>
        </p:nvSpPr>
        <p:spPr>
          <a:xfrm>
            <a:off x="4421512" y="1173063"/>
            <a:ext cx="5988763" cy="923330"/>
          </a:xfrm>
          <a:prstGeom prst="rect">
            <a:avLst/>
          </a:prstGeom>
          <a:noFill/>
        </p:spPr>
        <p:txBody>
          <a:bodyPr wrap="square" rtlCol="0">
            <a:spAutoFit/>
          </a:bodyPr>
          <a:lstStyle/>
          <a:p>
            <a:pPr algn="just"/>
            <a:r>
              <a:rPr lang="en-GB" sz="1800" dirty="0">
                <a:effectLst/>
                <a:latin typeface="Arial" panose="020B0604020202020204" pitchFamily="34" charset="0"/>
              </a:rPr>
              <a:t>On 16 September 2023, a mega-tsunami ripped through eastern Greenland. The waters reached 200 metres high in some places and damaged an empty military base.</a:t>
            </a:r>
          </a:p>
        </p:txBody>
      </p:sp>
      <p:sp>
        <p:nvSpPr>
          <p:cNvPr id="5" name="TextBox 4">
            <a:extLst>
              <a:ext uri="{FF2B5EF4-FFF2-40B4-BE49-F238E27FC236}">
                <a16:creationId xmlns:a16="http://schemas.microsoft.com/office/drawing/2014/main" id="{D33D1E9A-EBC5-56C8-8D77-5B424087A84E}"/>
              </a:ext>
            </a:extLst>
          </p:cNvPr>
          <p:cNvSpPr txBox="1"/>
          <p:nvPr/>
        </p:nvSpPr>
        <p:spPr>
          <a:xfrm>
            <a:off x="9359586" y="5684937"/>
            <a:ext cx="2852063" cy="369332"/>
          </a:xfrm>
          <a:prstGeom prst="rect">
            <a:avLst/>
          </a:prstGeom>
          <a:noFill/>
        </p:spPr>
        <p:txBody>
          <a:bodyPr wrap="none" rtlCol="0">
            <a:spAutoFit/>
          </a:bodyPr>
          <a:lstStyle/>
          <a:p>
            <a:r>
              <a:rPr lang="en-US" sz="1800" dirty="0"/>
              <a:t>Carrillo-Ponce et al., 2024</a:t>
            </a:r>
          </a:p>
        </p:txBody>
      </p:sp>
      <p:pic>
        <p:nvPicPr>
          <p:cNvPr id="12" name="Picture 11">
            <a:extLst>
              <a:ext uri="{FF2B5EF4-FFF2-40B4-BE49-F238E27FC236}">
                <a16:creationId xmlns:a16="http://schemas.microsoft.com/office/drawing/2014/main" id="{C4ADE9AD-DD6A-E5EE-4C80-82C05ED3196E}"/>
              </a:ext>
            </a:extLst>
          </p:cNvPr>
          <p:cNvPicPr>
            <a:picLocks noChangeAspect="1"/>
          </p:cNvPicPr>
          <p:nvPr/>
        </p:nvPicPr>
        <p:blipFill>
          <a:blip r:embed="rId3"/>
          <a:stretch>
            <a:fillRect/>
          </a:stretch>
        </p:blipFill>
        <p:spPr>
          <a:xfrm>
            <a:off x="4400550" y="2096393"/>
            <a:ext cx="4959036" cy="4000566"/>
          </a:xfrm>
          <a:prstGeom prst="rect">
            <a:avLst/>
          </a:prstGeom>
        </p:spPr>
      </p:pic>
      <p:pic>
        <p:nvPicPr>
          <p:cNvPr id="16" name="Picture 15" descr="A close-up of a map&#10;&#10;Description automatically generated">
            <a:extLst>
              <a:ext uri="{FF2B5EF4-FFF2-40B4-BE49-F238E27FC236}">
                <a16:creationId xmlns:a16="http://schemas.microsoft.com/office/drawing/2014/main" id="{59956D73-821E-2750-4358-DF5A076C5E38}"/>
              </a:ext>
            </a:extLst>
          </p:cNvPr>
          <p:cNvPicPr>
            <a:picLocks noChangeAspect="1"/>
          </p:cNvPicPr>
          <p:nvPr/>
        </p:nvPicPr>
        <p:blipFill>
          <a:blip r:embed="rId4"/>
          <a:stretch>
            <a:fillRect/>
          </a:stretch>
        </p:blipFill>
        <p:spPr>
          <a:xfrm>
            <a:off x="382685" y="1368802"/>
            <a:ext cx="4017865" cy="4576137"/>
          </a:xfrm>
          <a:prstGeom prst="rect">
            <a:avLst/>
          </a:prstGeom>
        </p:spPr>
      </p:pic>
    </p:spTree>
    <p:extLst>
      <p:ext uri="{BB962C8B-B14F-4D97-AF65-F5344CB8AC3E}">
        <p14:creationId xmlns:p14="http://schemas.microsoft.com/office/powerpoint/2010/main" val="1586691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4F04E513-EE69-3F3A-5822-5F949E3D3CFE}"/>
            </a:ext>
          </a:extLst>
        </p:cNvPr>
        <p:cNvGrpSpPr/>
        <p:nvPr/>
      </p:nvGrpSpPr>
      <p:grpSpPr>
        <a:xfrm>
          <a:off x="0" y="0"/>
          <a:ext cx="0" cy="0"/>
          <a:chOff x="0" y="0"/>
          <a:chExt cx="0" cy="0"/>
        </a:xfrm>
      </p:grpSpPr>
      <p:sp>
        <p:nvSpPr>
          <p:cNvPr id="178" name="Google Shape;178;p5">
            <a:extLst>
              <a:ext uri="{FF2B5EF4-FFF2-40B4-BE49-F238E27FC236}">
                <a16:creationId xmlns:a16="http://schemas.microsoft.com/office/drawing/2014/main" id="{929AB221-FD97-FA35-984C-5E7F42B4C402}"/>
              </a:ext>
            </a:extLst>
          </p:cNvPr>
          <p:cNvSpPr txBox="1"/>
          <p:nvPr/>
        </p:nvSpPr>
        <p:spPr>
          <a:xfrm>
            <a:off x="496984" y="176681"/>
            <a:ext cx="9913291" cy="500601"/>
          </a:xfrm>
          <a:prstGeom prst="rect">
            <a:avLst/>
          </a:prstGeom>
          <a:noFill/>
          <a:ln>
            <a:noFill/>
          </a:ln>
        </p:spPr>
        <p:txBody>
          <a:bodyPr spcFirstLastPara="1" wrap="square" lIns="65000" tIns="65000" rIns="65000" bIns="65000" anchor="t" anchorCtr="0">
            <a:spAutoFit/>
          </a:bodyPr>
          <a:lstStyle/>
          <a:p>
            <a:pPr marL="0" marR="0" lvl="0" indent="0" algn="l" rtl="0">
              <a:lnSpc>
                <a:spcPct val="100000"/>
              </a:lnSpc>
              <a:spcBef>
                <a:spcPts val="0"/>
              </a:spcBef>
              <a:spcAft>
                <a:spcPts val="0"/>
              </a:spcAft>
              <a:buClr>
                <a:srgbClr val="002060"/>
              </a:buClr>
              <a:buSzPts val="2400"/>
              <a:buFont typeface="Arial"/>
              <a:buNone/>
            </a:pPr>
            <a:r>
              <a:rPr lang="en-GB" sz="2400" b="1" dirty="0">
                <a:solidFill>
                  <a:srgbClr val="002060"/>
                </a:solidFill>
              </a:rPr>
              <a:t>Landslide generated tsunamis in the context of climate change</a:t>
            </a:r>
            <a:endParaRPr sz="2400" b="1" dirty="0">
              <a:solidFill>
                <a:srgbClr val="002060"/>
              </a:solidFill>
            </a:endParaRPr>
          </a:p>
        </p:txBody>
      </p:sp>
      <p:sp>
        <p:nvSpPr>
          <p:cNvPr id="2" name="TextBox 1">
            <a:extLst>
              <a:ext uri="{FF2B5EF4-FFF2-40B4-BE49-F238E27FC236}">
                <a16:creationId xmlns:a16="http://schemas.microsoft.com/office/drawing/2014/main" id="{CE1380D2-6ECB-1A0F-8B6F-01B3EB264E65}"/>
              </a:ext>
            </a:extLst>
          </p:cNvPr>
          <p:cNvSpPr txBox="1"/>
          <p:nvPr/>
        </p:nvSpPr>
        <p:spPr>
          <a:xfrm>
            <a:off x="6018858" y="1736337"/>
            <a:ext cx="5982642" cy="4524315"/>
          </a:xfrm>
          <a:prstGeom prst="rect">
            <a:avLst/>
          </a:prstGeom>
          <a:noFill/>
        </p:spPr>
        <p:txBody>
          <a:bodyPr wrap="square" rtlCol="0">
            <a:spAutoFit/>
          </a:bodyPr>
          <a:lstStyle/>
          <a:p>
            <a:pPr algn="just"/>
            <a:r>
              <a:rPr lang="en-GB" sz="1800" dirty="0">
                <a:effectLst/>
                <a:latin typeface="Arial" panose="020B0604020202020204" pitchFamily="34" charset="0"/>
              </a:rPr>
              <a:t>- Tsunami risk can be considered on the rise as a result of landslides due to increased rainfall or glacial melting as a result of global warming/climate change.</a:t>
            </a:r>
          </a:p>
          <a:p>
            <a:pPr algn="just"/>
            <a:endParaRPr lang="en-GB" sz="1800" dirty="0">
              <a:latin typeface="Arial" panose="020B0604020202020204" pitchFamily="34" charset="0"/>
            </a:endParaRPr>
          </a:p>
          <a:p>
            <a:pPr algn="just"/>
            <a:r>
              <a:rPr lang="en-GB" sz="1800" dirty="0">
                <a:effectLst/>
                <a:latin typeface="Arial" panose="020B0604020202020204" pitchFamily="34" charset="0"/>
              </a:rPr>
              <a:t>- Tsunamis generated by landslides (in a non-volcanic setting) remains as a challenge.</a:t>
            </a:r>
          </a:p>
          <a:p>
            <a:pPr algn="just"/>
            <a:endParaRPr lang="en-GB" sz="1800" dirty="0">
              <a:effectLst/>
              <a:latin typeface="Arial" panose="020B0604020202020204" pitchFamily="34" charset="0"/>
            </a:endParaRPr>
          </a:p>
          <a:p>
            <a:pPr algn="just"/>
            <a:r>
              <a:rPr lang="en-GB" sz="1800" dirty="0">
                <a:effectLst/>
                <a:latin typeface="Arial" panose="020B0604020202020204" pitchFamily="34" charset="0"/>
              </a:rPr>
              <a:t>- Antarctica’s continental margins may pose an unknown submarine landslide-generated tsunami risk to Southern Hemisphere populations and infrastructure.</a:t>
            </a:r>
          </a:p>
          <a:p>
            <a:pPr algn="just"/>
            <a:endParaRPr lang="en-GB" sz="1800" dirty="0">
              <a:effectLst/>
              <a:latin typeface="Arial" panose="020B0604020202020204" pitchFamily="34" charset="0"/>
            </a:endParaRPr>
          </a:p>
          <a:p>
            <a:pPr algn="just"/>
            <a:r>
              <a:rPr lang="en-GB" sz="1800" dirty="0">
                <a:effectLst/>
                <a:latin typeface="Arial" panose="020B0604020202020204" pitchFamily="34" charset="0"/>
              </a:rPr>
              <a:t>- The issue of landslide generated tsunamis in the glacial context (tsunamis created by glacier break-up) may need closer attention, both from the scientific/resilience and intergovernmental point of view.</a:t>
            </a:r>
          </a:p>
          <a:p>
            <a:pPr algn="just"/>
            <a:endParaRPr lang="en-GB" sz="1800" dirty="0">
              <a:effectLst/>
              <a:latin typeface="Arial" panose="020B0604020202020204" pitchFamily="34" charset="0"/>
            </a:endParaRPr>
          </a:p>
        </p:txBody>
      </p:sp>
      <p:pic>
        <p:nvPicPr>
          <p:cNvPr id="3" name="Picture 2">
            <a:extLst>
              <a:ext uri="{FF2B5EF4-FFF2-40B4-BE49-F238E27FC236}">
                <a16:creationId xmlns:a16="http://schemas.microsoft.com/office/drawing/2014/main" id="{7B93A096-3EB1-1409-12B4-3A375042BDA4}"/>
              </a:ext>
            </a:extLst>
          </p:cNvPr>
          <p:cNvPicPr>
            <a:picLocks noChangeAspect="1"/>
          </p:cNvPicPr>
          <p:nvPr/>
        </p:nvPicPr>
        <p:blipFill>
          <a:blip r:embed="rId3"/>
          <a:stretch>
            <a:fillRect/>
          </a:stretch>
        </p:blipFill>
        <p:spPr>
          <a:xfrm>
            <a:off x="535083" y="1354736"/>
            <a:ext cx="5483775" cy="4569813"/>
          </a:xfrm>
          <a:prstGeom prst="rect">
            <a:avLst/>
          </a:prstGeom>
        </p:spPr>
      </p:pic>
    </p:spTree>
    <p:extLst>
      <p:ext uri="{BB962C8B-B14F-4D97-AF65-F5344CB8AC3E}">
        <p14:creationId xmlns:p14="http://schemas.microsoft.com/office/powerpoint/2010/main" val="3885784540"/>
      </p:ext>
    </p:extLst>
  </p:cSld>
  <p:clrMapOvr>
    <a:masterClrMapping/>
  </p:clrMapOvr>
</p:sld>
</file>

<file path=ppt/theme/theme1.xml><?xml version="1.0" encoding="utf-8"?>
<a:theme xmlns:a="http://schemas.openxmlformats.org/drawingml/2006/main" name="9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5727</TotalTime>
  <Words>700</Words>
  <Application>Microsoft Macintosh PowerPoint</Application>
  <PresentationFormat>Widescreen</PresentationFormat>
  <Paragraphs>37</Paragraphs>
  <Slides>8</Slides>
  <Notes>8</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8</vt:i4>
      </vt:variant>
    </vt:vector>
  </HeadingPairs>
  <TitlesOfParts>
    <vt:vector size="16" baseType="lpstr">
      <vt:lpstr>Roboto</vt:lpstr>
      <vt:lpstr>Calibri</vt:lpstr>
      <vt:lpstr>Open Sans</vt:lpstr>
      <vt:lpstr>Arial</vt:lpstr>
      <vt:lpstr>9_Custom Design</vt:lpstr>
      <vt:lpstr>1_Office Theme</vt:lpstr>
      <vt:lpstr>4_Custom Design</vt:lpstr>
      <vt:lpstr>6_Custom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Tesan, Maeva</dc:creator>
  <cp:lastModifiedBy>Ocal Necmioglu (UNESCO/IOC)</cp:lastModifiedBy>
  <cp:revision>54</cp:revision>
  <dcterms:created xsi:type="dcterms:W3CDTF">2019-09-03T09:02:06Z</dcterms:created>
  <dcterms:modified xsi:type="dcterms:W3CDTF">2025-02-21T17:00:38Z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0x0101009354335BECF21B40B6CCFAE91E076EEB</vt:lpwstr>
  </property>
</Properties>
</file>