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5" r:id="rId3"/>
    <p:sldMasterId id="2147483678" r:id="rId4"/>
    <p:sldMasterId id="2147483690" r:id="rId5"/>
  </p:sldMasterIdLst>
  <p:notesMasterIdLst>
    <p:notesMasterId r:id="rId17"/>
  </p:notesMasterIdLst>
  <p:sldIdLst>
    <p:sldId id="257" r:id="rId6"/>
    <p:sldId id="265" r:id="rId7"/>
    <p:sldId id="266" r:id="rId8"/>
    <p:sldId id="276" r:id="rId9"/>
    <p:sldId id="274" r:id="rId10"/>
    <p:sldId id="275" r:id="rId11"/>
    <p:sldId id="270" r:id="rId12"/>
    <p:sldId id="271" r:id="rId13"/>
    <p:sldId id="272" r:id="rId14"/>
    <p:sldId id="267" r:id="rId15"/>
    <p:sldId id="260"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7" autoAdjust="0"/>
    <p:restoredTop sz="86395" autoAdjust="0"/>
  </p:normalViewPr>
  <p:slideViewPr>
    <p:cSldViewPr snapToGrid="0" showGuides="1">
      <p:cViewPr varScale="1">
        <p:scale>
          <a:sx n="110" d="100"/>
          <a:sy n="110" d="100"/>
        </p:scale>
        <p:origin x="1464"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2CF83-8114-42C0-A0C3-8191AEC04627}" type="doc">
      <dgm:prSet loTypeId="urn:microsoft.com/office/officeart/2005/8/layout/process1" loCatId="process" qsTypeId="urn:microsoft.com/office/officeart/2005/8/quickstyle/3d2" qsCatId="3D" csTypeId="urn:microsoft.com/office/officeart/2005/8/colors/accent1_2" csCatId="accent1" phldr="1"/>
      <dgm:spPr/>
      <dgm:t>
        <a:bodyPr/>
        <a:lstStyle/>
        <a:p>
          <a:endParaRPr kumimoji="1" lang="ja-JP" altLang="en-US"/>
        </a:p>
      </dgm:t>
    </dgm:pt>
    <dgm:pt modelId="{A52E5FE9-C355-4A8F-AC58-DD8183DE3074}">
      <dgm:prSet phldrT="[テキスト]"/>
      <dgm:spPr/>
      <dgm:t>
        <a:bodyPr/>
        <a:lstStyle/>
        <a:p>
          <a:r>
            <a:rPr kumimoji="1" lang="en-US" altLang="ja-JP" dirty="0">
              <a:solidFill>
                <a:schemeClr val="tx1"/>
              </a:solidFill>
              <a:latin typeface="Arial" panose="020B0604020202020204" pitchFamily="34" charset="0"/>
              <a:cs typeface="Arial" panose="020B0604020202020204" pitchFamily="34" charset="0"/>
            </a:rPr>
            <a:t>IOC CL No.3027 dated on 5 February </a:t>
          </a:r>
          <a:endParaRPr kumimoji="1" lang="ja-JP" altLang="en-US" dirty="0">
            <a:solidFill>
              <a:schemeClr val="tx1"/>
            </a:solidFill>
            <a:latin typeface="Arial" panose="020B0604020202020204" pitchFamily="34" charset="0"/>
            <a:cs typeface="Arial" panose="020B0604020202020204" pitchFamily="34" charset="0"/>
          </a:endParaRPr>
        </a:p>
      </dgm:t>
    </dgm:pt>
    <dgm:pt modelId="{38F4BACF-C42F-4250-95C7-919CB90F3DDF}" type="parTrans" cxnId="{B99E6B0B-095A-4DB0-AB05-C81E89B81B36}">
      <dgm:prSet/>
      <dgm:spPr/>
      <dgm:t>
        <a:bodyPr/>
        <a:lstStyle/>
        <a:p>
          <a:endParaRPr kumimoji="1" lang="ja-JP" altLang="en-US"/>
        </a:p>
      </dgm:t>
    </dgm:pt>
    <dgm:pt modelId="{0A884F50-C5BA-415C-96B7-E3C471647E2B}" type="sibTrans" cxnId="{B99E6B0B-095A-4DB0-AB05-C81E89B81B36}">
      <dgm:prSet/>
      <dgm:spPr/>
      <dgm:t>
        <a:bodyPr/>
        <a:lstStyle/>
        <a:p>
          <a:endParaRPr kumimoji="1" lang="ja-JP" altLang="en-US"/>
        </a:p>
      </dgm:t>
    </dgm:pt>
    <dgm:pt modelId="{A33FB913-2D3F-4841-8806-77DE8C94EFAC}">
      <dgm:prSet phldrT="[テキスト]"/>
      <dgm:spPr/>
      <dgm:t>
        <a:bodyPr/>
        <a:lstStyle/>
        <a:p>
          <a:r>
            <a:rPr kumimoji="1" lang="en-US" altLang="ja-JP" b="0" dirty="0">
              <a:solidFill>
                <a:schemeClr val="tx1"/>
              </a:solidFill>
              <a:latin typeface="Arial" panose="020B0604020202020204" pitchFamily="34" charset="0"/>
              <a:cs typeface="Arial" panose="020B0604020202020204" pitchFamily="34" charset="0"/>
            </a:rPr>
            <a:t>Questions and Answers for Survey by 4 March  </a:t>
          </a:r>
          <a:endParaRPr kumimoji="1" lang="ja-JP" altLang="en-US" b="0" dirty="0">
            <a:solidFill>
              <a:schemeClr val="tx1"/>
            </a:solidFill>
            <a:latin typeface="Arial" panose="020B0604020202020204" pitchFamily="34" charset="0"/>
            <a:cs typeface="Arial" panose="020B0604020202020204" pitchFamily="34" charset="0"/>
          </a:endParaRPr>
        </a:p>
      </dgm:t>
    </dgm:pt>
    <dgm:pt modelId="{3F59ED50-3FD3-4BF4-99E1-75804489E4E5}" type="parTrans" cxnId="{0AA437E2-5FE8-4094-BBB8-FAB13389C0D0}">
      <dgm:prSet/>
      <dgm:spPr/>
      <dgm:t>
        <a:bodyPr/>
        <a:lstStyle/>
        <a:p>
          <a:endParaRPr kumimoji="1" lang="ja-JP" altLang="en-US"/>
        </a:p>
      </dgm:t>
    </dgm:pt>
    <dgm:pt modelId="{B6833261-5DF4-4EEE-B94A-06CA60CC1267}" type="sibTrans" cxnId="{0AA437E2-5FE8-4094-BBB8-FAB13389C0D0}">
      <dgm:prSet/>
      <dgm:spPr/>
      <dgm:t>
        <a:bodyPr/>
        <a:lstStyle/>
        <a:p>
          <a:endParaRPr kumimoji="1" lang="ja-JP" altLang="en-US"/>
        </a:p>
      </dgm:t>
    </dgm:pt>
    <dgm:pt modelId="{6AFD5227-B716-47C0-9564-A92F8170A8B9}">
      <dgm:prSet phldrT="[テキスト]"/>
      <dgm:spPr/>
      <dgm:t>
        <a:bodyPr/>
        <a:lstStyle/>
        <a:p>
          <a:r>
            <a:rPr kumimoji="1" lang="en-US" altLang="ja-JP" dirty="0">
              <a:solidFill>
                <a:schemeClr val="tx1"/>
              </a:solidFill>
              <a:latin typeface="Arial" panose="020B0604020202020204" pitchFamily="34" charset="0"/>
              <a:cs typeface="Arial" panose="020B0604020202020204" pitchFamily="34" charset="0"/>
            </a:rPr>
            <a:t>ICG/PTWS XXXI</a:t>
          </a:r>
        </a:p>
        <a:p>
          <a:r>
            <a:rPr kumimoji="1" lang="en-US" altLang="ja-JP" dirty="0">
              <a:solidFill>
                <a:schemeClr val="tx1"/>
              </a:solidFill>
              <a:latin typeface="Arial" panose="020B0604020202020204" pitchFamily="34" charset="0"/>
              <a:cs typeface="Arial" panose="020B0604020202020204" pitchFamily="34" charset="0"/>
            </a:rPr>
            <a:t>in April in Beijing</a:t>
          </a:r>
          <a:endParaRPr kumimoji="1" lang="ja-JP" altLang="en-US" dirty="0">
            <a:solidFill>
              <a:schemeClr val="tx1"/>
            </a:solidFill>
            <a:latin typeface="Arial" panose="020B0604020202020204" pitchFamily="34" charset="0"/>
            <a:cs typeface="Arial" panose="020B0604020202020204" pitchFamily="34" charset="0"/>
          </a:endParaRPr>
        </a:p>
      </dgm:t>
    </dgm:pt>
    <dgm:pt modelId="{1A6B210D-9BD0-4FF4-82ED-6603635A21DF}" type="parTrans" cxnId="{7F205BBD-89A2-4F31-86F2-DE7A2D7E99B0}">
      <dgm:prSet/>
      <dgm:spPr/>
      <dgm:t>
        <a:bodyPr/>
        <a:lstStyle/>
        <a:p>
          <a:endParaRPr kumimoji="1" lang="ja-JP" altLang="en-US"/>
        </a:p>
      </dgm:t>
    </dgm:pt>
    <dgm:pt modelId="{50132DEE-3B4D-455C-AAA1-655C1316B86A}" type="sibTrans" cxnId="{7F205BBD-89A2-4F31-86F2-DE7A2D7E99B0}">
      <dgm:prSet/>
      <dgm:spPr/>
      <dgm:t>
        <a:bodyPr/>
        <a:lstStyle/>
        <a:p>
          <a:endParaRPr kumimoji="1" lang="ja-JP" altLang="en-US"/>
        </a:p>
      </dgm:t>
    </dgm:pt>
    <dgm:pt modelId="{344F3F41-A2B8-4036-9D67-4219CB3E895A}">
      <dgm:prSet phldrT="[テキスト]"/>
      <dgm:spPr/>
      <dgm:t>
        <a:bodyPr/>
        <a:lstStyle/>
        <a:p>
          <a:r>
            <a:rPr kumimoji="1" lang="en-US" altLang="en-US" dirty="0">
              <a:solidFill>
                <a:schemeClr val="tx1"/>
              </a:solidFill>
              <a:latin typeface="Arial" panose="020B0604020202020204" pitchFamily="34" charset="0"/>
              <a:cs typeface="Arial" panose="020B0604020202020204" pitchFamily="34" charset="0"/>
            </a:rPr>
            <a:t>Validation Workshop in May in Manila</a:t>
          </a:r>
          <a:endParaRPr kumimoji="1" lang="ja-JP" altLang="en-US" dirty="0">
            <a:solidFill>
              <a:schemeClr val="tx1"/>
            </a:solidFill>
            <a:latin typeface="Arial" panose="020B0604020202020204" pitchFamily="34" charset="0"/>
            <a:cs typeface="Arial" panose="020B0604020202020204" pitchFamily="34" charset="0"/>
          </a:endParaRPr>
        </a:p>
      </dgm:t>
    </dgm:pt>
    <dgm:pt modelId="{FAAFF245-0930-4DC7-AEF9-F23BC29F53FC}" type="parTrans" cxnId="{B4DCD48D-F67C-4C3D-968F-3FFE73D5A121}">
      <dgm:prSet/>
      <dgm:spPr/>
      <dgm:t>
        <a:bodyPr/>
        <a:lstStyle/>
        <a:p>
          <a:endParaRPr kumimoji="1" lang="ja-JP" altLang="en-US"/>
        </a:p>
      </dgm:t>
    </dgm:pt>
    <dgm:pt modelId="{B064995E-6364-42A2-8425-4B7AD609A49F}" type="sibTrans" cxnId="{B4DCD48D-F67C-4C3D-968F-3FFE73D5A121}">
      <dgm:prSet/>
      <dgm:spPr/>
      <dgm:t>
        <a:bodyPr/>
        <a:lstStyle/>
        <a:p>
          <a:endParaRPr kumimoji="1" lang="ja-JP" altLang="en-US"/>
        </a:p>
      </dgm:t>
    </dgm:pt>
    <dgm:pt modelId="{F523EDB2-9D50-4855-9D60-59AE44E22699}">
      <dgm:prSet phldrT="[テキスト]"/>
      <dgm:spPr/>
      <dgm:t>
        <a:bodyPr/>
        <a:lstStyle/>
        <a:p>
          <a:r>
            <a:rPr kumimoji="1" lang="en-US" altLang="ja-JP" dirty="0">
              <a:solidFill>
                <a:schemeClr val="tx1"/>
              </a:solidFill>
              <a:latin typeface="Arial" panose="020B0604020202020204" pitchFamily="34" charset="0"/>
              <a:cs typeface="Arial" panose="020B0604020202020204" pitchFamily="34" charset="0"/>
            </a:rPr>
            <a:t>IOC/UNESCO 32</a:t>
          </a:r>
          <a:r>
            <a:rPr kumimoji="1" lang="en-US" altLang="ja-JP" baseline="30000" dirty="0">
              <a:solidFill>
                <a:schemeClr val="tx1"/>
              </a:solidFill>
              <a:latin typeface="Arial" panose="020B0604020202020204" pitchFamily="34" charset="0"/>
              <a:cs typeface="Arial" panose="020B0604020202020204" pitchFamily="34" charset="0"/>
            </a:rPr>
            <a:t>nd</a:t>
          </a:r>
          <a:r>
            <a:rPr kumimoji="1" lang="en-US" altLang="ja-JP" dirty="0">
              <a:solidFill>
                <a:schemeClr val="tx1"/>
              </a:solidFill>
              <a:latin typeface="Arial" panose="020B0604020202020204" pitchFamily="34" charset="0"/>
              <a:cs typeface="Arial" panose="020B0604020202020204" pitchFamily="34" charset="0"/>
            </a:rPr>
            <a:t> Assembly in June</a:t>
          </a:r>
          <a:endParaRPr kumimoji="1" lang="ja-JP" altLang="en-US" dirty="0">
            <a:solidFill>
              <a:schemeClr val="tx1"/>
            </a:solidFill>
            <a:latin typeface="Arial" panose="020B0604020202020204" pitchFamily="34" charset="0"/>
            <a:cs typeface="Arial" panose="020B0604020202020204" pitchFamily="34" charset="0"/>
          </a:endParaRPr>
        </a:p>
      </dgm:t>
    </dgm:pt>
    <dgm:pt modelId="{11B1B544-457E-4F07-82A8-CD4D9DF5452E}" type="parTrans" cxnId="{7B8B5FAD-F584-42EF-B666-60AC2E5C3778}">
      <dgm:prSet/>
      <dgm:spPr/>
      <dgm:t>
        <a:bodyPr/>
        <a:lstStyle/>
        <a:p>
          <a:endParaRPr kumimoji="1" lang="ja-JP" altLang="en-US"/>
        </a:p>
      </dgm:t>
    </dgm:pt>
    <dgm:pt modelId="{FBC1A02E-E319-4CE6-B659-D842955837E1}" type="sibTrans" cxnId="{7B8B5FAD-F584-42EF-B666-60AC2E5C3778}">
      <dgm:prSet/>
      <dgm:spPr/>
      <dgm:t>
        <a:bodyPr/>
        <a:lstStyle/>
        <a:p>
          <a:endParaRPr kumimoji="1" lang="ja-JP" altLang="en-US"/>
        </a:p>
      </dgm:t>
    </dgm:pt>
    <dgm:pt modelId="{DB174006-EF2B-49D6-B4E0-6918C0103ADB}">
      <dgm:prSet phldrT="[テキスト]"/>
      <dgm:spPr/>
      <dgm:t>
        <a:bodyPr/>
        <a:lstStyle/>
        <a:p>
          <a:r>
            <a:rPr lang="en-US" altLang="ja-JP" dirty="0">
              <a:solidFill>
                <a:schemeClr val="tx1"/>
              </a:solidFill>
              <a:latin typeface="Arial" panose="020B0604020202020204" pitchFamily="34" charset="0"/>
              <a:cs typeface="Arial" panose="020B0604020202020204" pitchFamily="34" charset="0"/>
            </a:rPr>
            <a:t>Technical report and Policy Report to be distributed to ICG/PTWS Member States in October</a:t>
          </a:r>
          <a:endParaRPr kumimoji="1" lang="ja-JP" altLang="en-US" dirty="0">
            <a:solidFill>
              <a:schemeClr val="tx1"/>
            </a:solidFill>
            <a:latin typeface="Arial" panose="020B0604020202020204" pitchFamily="34" charset="0"/>
            <a:cs typeface="Arial" panose="020B0604020202020204" pitchFamily="34" charset="0"/>
          </a:endParaRPr>
        </a:p>
      </dgm:t>
    </dgm:pt>
    <dgm:pt modelId="{5AF27ED9-CED3-4AD4-B032-E109E3E0B955}" type="parTrans" cxnId="{7916DA95-727A-455C-994B-EF529A70B1B9}">
      <dgm:prSet/>
      <dgm:spPr/>
      <dgm:t>
        <a:bodyPr/>
        <a:lstStyle/>
        <a:p>
          <a:endParaRPr kumimoji="1" lang="ja-JP" altLang="en-US"/>
        </a:p>
      </dgm:t>
    </dgm:pt>
    <dgm:pt modelId="{91A8F537-9678-4F97-BF9D-8A514B819388}" type="sibTrans" cxnId="{7916DA95-727A-455C-994B-EF529A70B1B9}">
      <dgm:prSet/>
      <dgm:spPr/>
      <dgm:t>
        <a:bodyPr/>
        <a:lstStyle/>
        <a:p>
          <a:endParaRPr kumimoji="1" lang="ja-JP" altLang="en-US"/>
        </a:p>
      </dgm:t>
    </dgm:pt>
    <dgm:pt modelId="{A5F32A16-4515-494B-9200-2D85A25DAB4E}" type="pres">
      <dgm:prSet presAssocID="{F542CF83-8114-42C0-A0C3-8191AEC04627}" presName="Name0" presStyleCnt="0">
        <dgm:presLayoutVars>
          <dgm:dir/>
          <dgm:resizeHandles val="exact"/>
        </dgm:presLayoutVars>
      </dgm:prSet>
      <dgm:spPr/>
    </dgm:pt>
    <dgm:pt modelId="{85D684AB-0896-4E7A-BB3F-D2BD26AC9EF7}" type="pres">
      <dgm:prSet presAssocID="{A52E5FE9-C355-4A8F-AC58-DD8183DE3074}" presName="node" presStyleLbl="node1" presStyleIdx="0" presStyleCnt="6" custAng="0">
        <dgm:presLayoutVars>
          <dgm:bulletEnabled val="1"/>
        </dgm:presLayoutVars>
      </dgm:prSet>
      <dgm:spPr/>
    </dgm:pt>
    <dgm:pt modelId="{C50379F9-0ACA-470F-91C9-DE72F85D7F1E}" type="pres">
      <dgm:prSet presAssocID="{0A884F50-C5BA-415C-96B7-E3C471647E2B}" presName="sibTrans" presStyleLbl="sibTrans2D1" presStyleIdx="0" presStyleCnt="5"/>
      <dgm:spPr/>
    </dgm:pt>
    <dgm:pt modelId="{5AD63C55-13B6-4C40-A769-5583C805CB9A}" type="pres">
      <dgm:prSet presAssocID="{0A884F50-C5BA-415C-96B7-E3C471647E2B}" presName="connectorText" presStyleLbl="sibTrans2D1" presStyleIdx="0" presStyleCnt="5"/>
      <dgm:spPr/>
    </dgm:pt>
    <dgm:pt modelId="{C152F15F-780A-4334-A2B2-DF33E3E32BDD}" type="pres">
      <dgm:prSet presAssocID="{A33FB913-2D3F-4841-8806-77DE8C94EFAC}" presName="node" presStyleLbl="node1" presStyleIdx="1" presStyleCnt="6">
        <dgm:presLayoutVars>
          <dgm:bulletEnabled val="1"/>
        </dgm:presLayoutVars>
      </dgm:prSet>
      <dgm:spPr/>
    </dgm:pt>
    <dgm:pt modelId="{1B87C41A-6CBF-48C7-9C65-0E9913EFCFB0}" type="pres">
      <dgm:prSet presAssocID="{B6833261-5DF4-4EEE-B94A-06CA60CC1267}" presName="sibTrans" presStyleLbl="sibTrans2D1" presStyleIdx="1" presStyleCnt="5"/>
      <dgm:spPr/>
    </dgm:pt>
    <dgm:pt modelId="{DC2134E7-BABD-4EA2-9B3A-9ABED517C8AC}" type="pres">
      <dgm:prSet presAssocID="{B6833261-5DF4-4EEE-B94A-06CA60CC1267}" presName="connectorText" presStyleLbl="sibTrans2D1" presStyleIdx="1" presStyleCnt="5"/>
      <dgm:spPr/>
    </dgm:pt>
    <dgm:pt modelId="{859C3351-9312-43EA-9272-6141B85D875D}" type="pres">
      <dgm:prSet presAssocID="{6AFD5227-B716-47C0-9564-A92F8170A8B9}" presName="node" presStyleLbl="node1" presStyleIdx="2" presStyleCnt="6">
        <dgm:presLayoutVars>
          <dgm:bulletEnabled val="1"/>
        </dgm:presLayoutVars>
      </dgm:prSet>
      <dgm:spPr/>
    </dgm:pt>
    <dgm:pt modelId="{3653AB5F-5497-4B58-AB96-04E79F66D3C3}" type="pres">
      <dgm:prSet presAssocID="{50132DEE-3B4D-455C-AAA1-655C1316B86A}" presName="sibTrans" presStyleLbl="sibTrans2D1" presStyleIdx="2" presStyleCnt="5"/>
      <dgm:spPr/>
    </dgm:pt>
    <dgm:pt modelId="{AD586803-9A8A-4088-BB0E-F3D96A82B129}" type="pres">
      <dgm:prSet presAssocID="{50132DEE-3B4D-455C-AAA1-655C1316B86A}" presName="connectorText" presStyleLbl="sibTrans2D1" presStyleIdx="2" presStyleCnt="5"/>
      <dgm:spPr/>
    </dgm:pt>
    <dgm:pt modelId="{E946F0AD-1644-41CD-9E2F-DA4B162A3FA4}" type="pres">
      <dgm:prSet presAssocID="{344F3F41-A2B8-4036-9D67-4219CB3E895A}" presName="node" presStyleLbl="node1" presStyleIdx="3" presStyleCnt="6">
        <dgm:presLayoutVars>
          <dgm:bulletEnabled val="1"/>
        </dgm:presLayoutVars>
      </dgm:prSet>
      <dgm:spPr/>
    </dgm:pt>
    <dgm:pt modelId="{D9BFE9BF-0445-424C-B7B7-66B1330DE6FE}" type="pres">
      <dgm:prSet presAssocID="{B064995E-6364-42A2-8425-4B7AD609A49F}" presName="sibTrans" presStyleLbl="sibTrans2D1" presStyleIdx="3" presStyleCnt="5"/>
      <dgm:spPr/>
    </dgm:pt>
    <dgm:pt modelId="{090EBECF-31BA-49E6-91CD-1AD409D9DB78}" type="pres">
      <dgm:prSet presAssocID="{B064995E-6364-42A2-8425-4B7AD609A49F}" presName="connectorText" presStyleLbl="sibTrans2D1" presStyleIdx="3" presStyleCnt="5"/>
      <dgm:spPr/>
    </dgm:pt>
    <dgm:pt modelId="{21992F8E-9F37-4D6F-8326-24AC5758380E}" type="pres">
      <dgm:prSet presAssocID="{F523EDB2-9D50-4855-9D60-59AE44E22699}" presName="node" presStyleLbl="node1" presStyleIdx="4" presStyleCnt="6">
        <dgm:presLayoutVars>
          <dgm:bulletEnabled val="1"/>
        </dgm:presLayoutVars>
      </dgm:prSet>
      <dgm:spPr/>
    </dgm:pt>
    <dgm:pt modelId="{F7A02039-35C0-4EBA-A402-92E704B72FD4}" type="pres">
      <dgm:prSet presAssocID="{FBC1A02E-E319-4CE6-B659-D842955837E1}" presName="sibTrans" presStyleLbl="sibTrans2D1" presStyleIdx="4" presStyleCnt="5"/>
      <dgm:spPr/>
    </dgm:pt>
    <dgm:pt modelId="{234B5E87-37DF-46C8-906E-EFAA774360A5}" type="pres">
      <dgm:prSet presAssocID="{FBC1A02E-E319-4CE6-B659-D842955837E1}" presName="connectorText" presStyleLbl="sibTrans2D1" presStyleIdx="4" presStyleCnt="5"/>
      <dgm:spPr/>
    </dgm:pt>
    <dgm:pt modelId="{40E94EC8-EC25-44C5-93FE-3ED545633B59}" type="pres">
      <dgm:prSet presAssocID="{DB174006-EF2B-49D6-B4E0-6918C0103ADB}" presName="node" presStyleLbl="node1" presStyleIdx="5" presStyleCnt="6">
        <dgm:presLayoutVars>
          <dgm:bulletEnabled val="1"/>
        </dgm:presLayoutVars>
      </dgm:prSet>
      <dgm:spPr/>
    </dgm:pt>
  </dgm:ptLst>
  <dgm:cxnLst>
    <dgm:cxn modelId="{3FC86909-6532-497E-9A1F-F72693C573ED}" type="presOf" srcId="{B6833261-5DF4-4EEE-B94A-06CA60CC1267}" destId="{1B87C41A-6CBF-48C7-9C65-0E9913EFCFB0}" srcOrd="0" destOrd="0" presId="urn:microsoft.com/office/officeart/2005/8/layout/process1"/>
    <dgm:cxn modelId="{B99E6B0B-095A-4DB0-AB05-C81E89B81B36}" srcId="{F542CF83-8114-42C0-A0C3-8191AEC04627}" destId="{A52E5FE9-C355-4A8F-AC58-DD8183DE3074}" srcOrd="0" destOrd="0" parTransId="{38F4BACF-C42F-4250-95C7-919CB90F3DDF}" sibTransId="{0A884F50-C5BA-415C-96B7-E3C471647E2B}"/>
    <dgm:cxn modelId="{63B06114-8032-41CE-B436-BB6970A8624A}" type="presOf" srcId="{DB174006-EF2B-49D6-B4E0-6918C0103ADB}" destId="{40E94EC8-EC25-44C5-93FE-3ED545633B59}" srcOrd="0" destOrd="0" presId="urn:microsoft.com/office/officeart/2005/8/layout/process1"/>
    <dgm:cxn modelId="{5E24DC3F-9033-4717-B8BD-2B495F791539}" type="presOf" srcId="{A33FB913-2D3F-4841-8806-77DE8C94EFAC}" destId="{C152F15F-780A-4334-A2B2-DF33E3E32BDD}" srcOrd="0" destOrd="0" presId="urn:microsoft.com/office/officeart/2005/8/layout/process1"/>
    <dgm:cxn modelId="{91A74D43-5D38-4046-A83C-5F5EE7367640}" type="presOf" srcId="{F523EDB2-9D50-4855-9D60-59AE44E22699}" destId="{21992F8E-9F37-4D6F-8326-24AC5758380E}" srcOrd="0" destOrd="0" presId="urn:microsoft.com/office/officeart/2005/8/layout/process1"/>
    <dgm:cxn modelId="{3A555E55-4A16-4757-BDE0-D314885FD484}" type="presOf" srcId="{344F3F41-A2B8-4036-9D67-4219CB3E895A}" destId="{E946F0AD-1644-41CD-9E2F-DA4B162A3FA4}" srcOrd="0" destOrd="0" presId="urn:microsoft.com/office/officeart/2005/8/layout/process1"/>
    <dgm:cxn modelId="{60C1DF72-4F13-40B2-8FB6-7841BF9D0669}" type="presOf" srcId="{50132DEE-3B4D-455C-AAA1-655C1316B86A}" destId="{AD586803-9A8A-4088-BB0E-F3D96A82B129}" srcOrd="1" destOrd="0" presId="urn:microsoft.com/office/officeart/2005/8/layout/process1"/>
    <dgm:cxn modelId="{6DCBF884-1975-4A14-BC6F-F97007121713}" type="presOf" srcId="{A52E5FE9-C355-4A8F-AC58-DD8183DE3074}" destId="{85D684AB-0896-4E7A-BB3F-D2BD26AC9EF7}" srcOrd="0" destOrd="0" presId="urn:microsoft.com/office/officeart/2005/8/layout/process1"/>
    <dgm:cxn modelId="{B4DCD48D-F67C-4C3D-968F-3FFE73D5A121}" srcId="{F542CF83-8114-42C0-A0C3-8191AEC04627}" destId="{344F3F41-A2B8-4036-9D67-4219CB3E895A}" srcOrd="3" destOrd="0" parTransId="{FAAFF245-0930-4DC7-AEF9-F23BC29F53FC}" sibTransId="{B064995E-6364-42A2-8425-4B7AD609A49F}"/>
    <dgm:cxn modelId="{22FEAF90-22FC-4554-A3BE-8EC3240E8CC3}" type="presOf" srcId="{B6833261-5DF4-4EEE-B94A-06CA60CC1267}" destId="{DC2134E7-BABD-4EA2-9B3A-9ABED517C8AC}" srcOrd="1" destOrd="0" presId="urn:microsoft.com/office/officeart/2005/8/layout/process1"/>
    <dgm:cxn modelId="{7916DA95-727A-455C-994B-EF529A70B1B9}" srcId="{F542CF83-8114-42C0-A0C3-8191AEC04627}" destId="{DB174006-EF2B-49D6-B4E0-6918C0103ADB}" srcOrd="5" destOrd="0" parTransId="{5AF27ED9-CED3-4AD4-B032-E109E3E0B955}" sibTransId="{91A8F537-9678-4F97-BF9D-8A514B819388}"/>
    <dgm:cxn modelId="{82746D9F-7DB8-4CBA-B58C-686658C92C2F}" type="presOf" srcId="{0A884F50-C5BA-415C-96B7-E3C471647E2B}" destId="{C50379F9-0ACA-470F-91C9-DE72F85D7F1E}" srcOrd="0" destOrd="0" presId="urn:microsoft.com/office/officeart/2005/8/layout/process1"/>
    <dgm:cxn modelId="{169F1AA3-71D6-474E-B59D-ACB90F053B14}" type="presOf" srcId="{F542CF83-8114-42C0-A0C3-8191AEC04627}" destId="{A5F32A16-4515-494B-9200-2D85A25DAB4E}" srcOrd="0" destOrd="0" presId="urn:microsoft.com/office/officeart/2005/8/layout/process1"/>
    <dgm:cxn modelId="{AFFE9FA8-8D65-4233-8A61-B85883DEF89C}" type="presOf" srcId="{6AFD5227-B716-47C0-9564-A92F8170A8B9}" destId="{859C3351-9312-43EA-9272-6141B85D875D}" srcOrd="0" destOrd="0" presId="urn:microsoft.com/office/officeart/2005/8/layout/process1"/>
    <dgm:cxn modelId="{7B8B5FAD-F584-42EF-B666-60AC2E5C3778}" srcId="{F542CF83-8114-42C0-A0C3-8191AEC04627}" destId="{F523EDB2-9D50-4855-9D60-59AE44E22699}" srcOrd="4" destOrd="0" parTransId="{11B1B544-457E-4F07-82A8-CD4D9DF5452E}" sibTransId="{FBC1A02E-E319-4CE6-B659-D842955837E1}"/>
    <dgm:cxn modelId="{7F205BBD-89A2-4F31-86F2-DE7A2D7E99B0}" srcId="{F542CF83-8114-42C0-A0C3-8191AEC04627}" destId="{6AFD5227-B716-47C0-9564-A92F8170A8B9}" srcOrd="2" destOrd="0" parTransId="{1A6B210D-9BD0-4FF4-82ED-6603635A21DF}" sibTransId="{50132DEE-3B4D-455C-AAA1-655C1316B86A}"/>
    <dgm:cxn modelId="{EFD6F2BD-543E-408E-A608-8FD5DBBE32B6}" type="presOf" srcId="{FBC1A02E-E319-4CE6-B659-D842955837E1}" destId="{F7A02039-35C0-4EBA-A402-92E704B72FD4}" srcOrd="0" destOrd="0" presId="urn:microsoft.com/office/officeart/2005/8/layout/process1"/>
    <dgm:cxn modelId="{2433E1C6-7CB3-464A-B551-A5013539A3FB}" type="presOf" srcId="{0A884F50-C5BA-415C-96B7-E3C471647E2B}" destId="{5AD63C55-13B6-4C40-A769-5583C805CB9A}" srcOrd="1" destOrd="0" presId="urn:microsoft.com/office/officeart/2005/8/layout/process1"/>
    <dgm:cxn modelId="{4762A8D3-AD60-4876-99C6-2D44853C194C}" type="presOf" srcId="{FBC1A02E-E319-4CE6-B659-D842955837E1}" destId="{234B5E87-37DF-46C8-906E-EFAA774360A5}" srcOrd="1" destOrd="0" presId="urn:microsoft.com/office/officeart/2005/8/layout/process1"/>
    <dgm:cxn modelId="{0259D6DC-E09E-43E4-8EB3-74F5DF2EAF48}" type="presOf" srcId="{B064995E-6364-42A2-8425-4B7AD609A49F}" destId="{D9BFE9BF-0445-424C-B7B7-66B1330DE6FE}" srcOrd="0" destOrd="0" presId="urn:microsoft.com/office/officeart/2005/8/layout/process1"/>
    <dgm:cxn modelId="{0AA437E2-5FE8-4094-BBB8-FAB13389C0D0}" srcId="{F542CF83-8114-42C0-A0C3-8191AEC04627}" destId="{A33FB913-2D3F-4841-8806-77DE8C94EFAC}" srcOrd="1" destOrd="0" parTransId="{3F59ED50-3FD3-4BF4-99E1-75804489E4E5}" sibTransId="{B6833261-5DF4-4EEE-B94A-06CA60CC1267}"/>
    <dgm:cxn modelId="{7A900CFB-2158-4D78-BDD9-4EEFF2963A53}" type="presOf" srcId="{B064995E-6364-42A2-8425-4B7AD609A49F}" destId="{090EBECF-31BA-49E6-91CD-1AD409D9DB78}" srcOrd="1" destOrd="0" presId="urn:microsoft.com/office/officeart/2005/8/layout/process1"/>
    <dgm:cxn modelId="{8EB7A9FB-30D8-4678-A115-669E86B93858}" type="presOf" srcId="{50132DEE-3B4D-455C-AAA1-655C1316B86A}" destId="{3653AB5F-5497-4B58-AB96-04E79F66D3C3}" srcOrd="0" destOrd="0" presId="urn:microsoft.com/office/officeart/2005/8/layout/process1"/>
    <dgm:cxn modelId="{021526B7-8A55-4DAF-90F6-28A00063024A}" type="presParOf" srcId="{A5F32A16-4515-494B-9200-2D85A25DAB4E}" destId="{85D684AB-0896-4E7A-BB3F-D2BD26AC9EF7}" srcOrd="0" destOrd="0" presId="urn:microsoft.com/office/officeart/2005/8/layout/process1"/>
    <dgm:cxn modelId="{01107A6D-D138-4F1F-9153-BCB6832F6C30}" type="presParOf" srcId="{A5F32A16-4515-494B-9200-2D85A25DAB4E}" destId="{C50379F9-0ACA-470F-91C9-DE72F85D7F1E}" srcOrd="1" destOrd="0" presId="urn:microsoft.com/office/officeart/2005/8/layout/process1"/>
    <dgm:cxn modelId="{13D94739-F2C3-4C44-A3E2-9C82E57A6817}" type="presParOf" srcId="{C50379F9-0ACA-470F-91C9-DE72F85D7F1E}" destId="{5AD63C55-13B6-4C40-A769-5583C805CB9A}" srcOrd="0" destOrd="0" presId="urn:microsoft.com/office/officeart/2005/8/layout/process1"/>
    <dgm:cxn modelId="{6069F27E-456B-4337-869F-57E3145FE7A5}" type="presParOf" srcId="{A5F32A16-4515-494B-9200-2D85A25DAB4E}" destId="{C152F15F-780A-4334-A2B2-DF33E3E32BDD}" srcOrd="2" destOrd="0" presId="urn:microsoft.com/office/officeart/2005/8/layout/process1"/>
    <dgm:cxn modelId="{A73AB3DA-29A1-4548-9E8C-A7680E216D25}" type="presParOf" srcId="{A5F32A16-4515-494B-9200-2D85A25DAB4E}" destId="{1B87C41A-6CBF-48C7-9C65-0E9913EFCFB0}" srcOrd="3" destOrd="0" presId="urn:microsoft.com/office/officeart/2005/8/layout/process1"/>
    <dgm:cxn modelId="{0E9DF38C-D09D-4A6C-AFF0-6D47AC52216D}" type="presParOf" srcId="{1B87C41A-6CBF-48C7-9C65-0E9913EFCFB0}" destId="{DC2134E7-BABD-4EA2-9B3A-9ABED517C8AC}" srcOrd="0" destOrd="0" presId="urn:microsoft.com/office/officeart/2005/8/layout/process1"/>
    <dgm:cxn modelId="{2CFE02C6-4BAF-45B1-BDA0-4153002BC280}" type="presParOf" srcId="{A5F32A16-4515-494B-9200-2D85A25DAB4E}" destId="{859C3351-9312-43EA-9272-6141B85D875D}" srcOrd="4" destOrd="0" presId="urn:microsoft.com/office/officeart/2005/8/layout/process1"/>
    <dgm:cxn modelId="{1206A218-6231-4AB3-B710-4EF2A6199E3D}" type="presParOf" srcId="{A5F32A16-4515-494B-9200-2D85A25DAB4E}" destId="{3653AB5F-5497-4B58-AB96-04E79F66D3C3}" srcOrd="5" destOrd="0" presId="urn:microsoft.com/office/officeart/2005/8/layout/process1"/>
    <dgm:cxn modelId="{29E3806A-D6FD-4668-B2FD-6847DF0F16E4}" type="presParOf" srcId="{3653AB5F-5497-4B58-AB96-04E79F66D3C3}" destId="{AD586803-9A8A-4088-BB0E-F3D96A82B129}" srcOrd="0" destOrd="0" presId="urn:microsoft.com/office/officeart/2005/8/layout/process1"/>
    <dgm:cxn modelId="{C099F1E6-4ADA-45CF-94D6-F5FA55DF4EE9}" type="presParOf" srcId="{A5F32A16-4515-494B-9200-2D85A25DAB4E}" destId="{E946F0AD-1644-41CD-9E2F-DA4B162A3FA4}" srcOrd="6" destOrd="0" presId="urn:microsoft.com/office/officeart/2005/8/layout/process1"/>
    <dgm:cxn modelId="{F4E4CA24-34D3-48F6-8560-CD04FDBB61D0}" type="presParOf" srcId="{A5F32A16-4515-494B-9200-2D85A25DAB4E}" destId="{D9BFE9BF-0445-424C-B7B7-66B1330DE6FE}" srcOrd="7" destOrd="0" presId="urn:microsoft.com/office/officeart/2005/8/layout/process1"/>
    <dgm:cxn modelId="{1462CA00-8BAD-4D58-AE57-C6AB2A1C286D}" type="presParOf" srcId="{D9BFE9BF-0445-424C-B7B7-66B1330DE6FE}" destId="{090EBECF-31BA-49E6-91CD-1AD409D9DB78}" srcOrd="0" destOrd="0" presId="urn:microsoft.com/office/officeart/2005/8/layout/process1"/>
    <dgm:cxn modelId="{6D462085-880B-4C09-8F2F-C1216E1E0771}" type="presParOf" srcId="{A5F32A16-4515-494B-9200-2D85A25DAB4E}" destId="{21992F8E-9F37-4D6F-8326-24AC5758380E}" srcOrd="8" destOrd="0" presId="urn:microsoft.com/office/officeart/2005/8/layout/process1"/>
    <dgm:cxn modelId="{0E931B6D-40FB-4DD0-A67B-9AF79E9BEE7D}" type="presParOf" srcId="{A5F32A16-4515-494B-9200-2D85A25DAB4E}" destId="{F7A02039-35C0-4EBA-A402-92E704B72FD4}" srcOrd="9" destOrd="0" presId="urn:microsoft.com/office/officeart/2005/8/layout/process1"/>
    <dgm:cxn modelId="{A3936607-1606-4FE1-A64B-9D6CAD042E97}" type="presParOf" srcId="{F7A02039-35C0-4EBA-A402-92E704B72FD4}" destId="{234B5E87-37DF-46C8-906E-EFAA774360A5}" srcOrd="0" destOrd="0" presId="urn:microsoft.com/office/officeart/2005/8/layout/process1"/>
    <dgm:cxn modelId="{98931C10-357A-4E16-B31E-686D4DD22063}" type="presParOf" srcId="{A5F32A16-4515-494B-9200-2D85A25DAB4E}" destId="{40E94EC8-EC25-44C5-93FE-3ED545633B59}"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493C7F-C9E0-4BF8-9C92-CE1D7A1CBD2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977E91C9-0122-4E06-8E48-4077A79A6093}">
      <dgm:prSet phldrT="[テキスト]"/>
      <dgm:spPr/>
      <dgm:t>
        <a:bodyPr/>
        <a:lstStyle/>
        <a:p>
          <a:r>
            <a:rPr kumimoji="1" lang="en-US" altLang="ja-JP"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IOC Decision A-32/3.4.1</a:t>
          </a:r>
        </a:p>
        <a:p>
          <a:r>
            <a:rPr kumimoji="1" lang="en-US" altLang="ja-JP"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Warning and Mitigation Systems for Ocean Hazards</a:t>
          </a:r>
          <a:endParaRPr kumimoji="1" lang="ja-JP" altLang="en-US" dirty="0">
            <a:solidFill>
              <a:schemeClr val="bg1"/>
            </a:solidFill>
          </a:endParaRPr>
        </a:p>
      </dgm:t>
    </dgm:pt>
    <dgm:pt modelId="{2042AFC2-0D47-43C6-AB11-C8ADBFB47B58}" type="parTrans" cxnId="{635BCF4F-EE53-4388-8D76-E18DB6468224}">
      <dgm:prSet/>
      <dgm:spPr/>
      <dgm:t>
        <a:bodyPr/>
        <a:lstStyle/>
        <a:p>
          <a:endParaRPr kumimoji="1" lang="ja-JP" altLang="en-US"/>
        </a:p>
      </dgm:t>
    </dgm:pt>
    <dgm:pt modelId="{EAB616A5-BDED-4772-AC4F-EDAA08DA26AA}" type="sibTrans" cxnId="{635BCF4F-EE53-4388-8D76-E18DB6468224}">
      <dgm:prSet/>
      <dgm:spPr/>
      <dgm:t>
        <a:bodyPr/>
        <a:lstStyle/>
        <a:p>
          <a:endParaRPr kumimoji="1" lang="ja-JP" altLang="en-US"/>
        </a:p>
      </dgm:t>
    </dgm:pt>
    <dgm:pt modelId="{4A8A698E-2742-4931-BC73-D9CEDE718B9E}">
      <dgm:prSet phldrT="[テキスト]" custT="1"/>
      <dgm:spPr/>
      <dgm:t>
        <a:bodyPr/>
        <a:lstStyle/>
        <a:p>
          <a:r>
            <a:rPr kumimoji="1" lang="en-US" altLang="ja-JP" sz="1800" b="1" u="sng"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TOWS-WG </a:t>
          </a:r>
          <a:r>
            <a:rPr kumimoji="1" lang="en-GB" altLang="ja-JP" sz="1800" b="1" u="sng"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I</a:t>
          </a:r>
          <a:r>
            <a:rPr kumimoji="1" lang="en-GB" altLang="ja-JP" sz="1800" b="1" u="none"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nstructs</a:t>
          </a:r>
          <a:r>
            <a:rPr kumimoji="1" lang="en-GB" altLang="ja-JP" sz="18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 the regional Intergovernmental Coordination Groups (ICGs) to;</a:t>
          </a:r>
          <a:endParaRPr kumimoji="1" lang="ja-JP" altLang="en-US" sz="1800" dirty="0"/>
        </a:p>
      </dgm:t>
    </dgm:pt>
    <dgm:pt modelId="{57F7DD4B-80BA-4388-BA98-F0E166B4AA83}" type="parTrans" cxnId="{752E7AC3-B8AC-4A81-95CA-4C235F42BB16}">
      <dgm:prSet/>
      <dgm:spPr/>
      <dgm:t>
        <a:bodyPr/>
        <a:lstStyle/>
        <a:p>
          <a:endParaRPr kumimoji="1" lang="ja-JP" altLang="en-US"/>
        </a:p>
      </dgm:t>
    </dgm:pt>
    <dgm:pt modelId="{E8FE2944-0DF6-4CB7-BAA0-91CEDF703D8A}" type="sibTrans" cxnId="{752E7AC3-B8AC-4A81-95CA-4C235F42BB16}">
      <dgm:prSet/>
      <dgm:spPr/>
      <dgm:t>
        <a:bodyPr/>
        <a:lstStyle/>
        <a:p>
          <a:endParaRPr kumimoji="1" lang="ja-JP" altLang="en-US"/>
        </a:p>
      </dgm:t>
    </dgm:pt>
    <dgm:pt modelId="{891F1861-B6F2-4B8D-8FC4-A9D05D690A0F}">
      <dgm:prSet phldrT="[テキスト]"/>
      <dgm:spPr/>
      <dgm:t>
        <a:bodyPr/>
        <a:lstStyle/>
        <a:p>
          <a:r>
            <a:rPr lang="en-US" altLang="ja-JP" b="1" dirty="0">
              <a:latin typeface="Arial" panose="020B0604020202020204" pitchFamily="34" charset="0"/>
              <a:cs typeface="Arial" panose="020B0604020202020204" pitchFamily="34" charset="0"/>
            </a:rPr>
            <a:t>R</a:t>
          </a:r>
          <a:r>
            <a:rPr lang="en-US" altLang="ja-JP" b="1" dirty="0">
              <a:latin typeface="Arial" panose="020B0604020202020204" pitchFamily="34" charset="0"/>
              <a:ea typeface="游ゴシック" panose="020B0400000000000000" pitchFamily="50" charset="-128"/>
              <a:cs typeface="Arial" panose="020B0604020202020204" pitchFamily="34" charset="0"/>
            </a:rPr>
            <a:t>ecommendation ICG/PTWS-XXX.4</a:t>
          </a:r>
          <a:endParaRPr kumimoji="1" lang="ja-JP" altLang="en-US" dirty="0"/>
        </a:p>
      </dgm:t>
    </dgm:pt>
    <dgm:pt modelId="{51FA5C89-14C6-44BC-8E22-9C75A4F43396}" type="parTrans" cxnId="{81CE7D68-7440-44D1-B290-F93B64324FD0}">
      <dgm:prSet/>
      <dgm:spPr/>
      <dgm:t>
        <a:bodyPr/>
        <a:lstStyle/>
        <a:p>
          <a:endParaRPr kumimoji="1" lang="ja-JP" altLang="en-US"/>
        </a:p>
      </dgm:t>
    </dgm:pt>
    <dgm:pt modelId="{7280E52B-B03C-4200-A0A4-866961A91801}" type="sibTrans" cxnId="{81CE7D68-7440-44D1-B290-F93B64324FD0}">
      <dgm:prSet/>
      <dgm:spPr/>
      <dgm:t>
        <a:bodyPr/>
        <a:lstStyle/>
        <a:p>
          <a:endParaRPr kumimoji="1" lang="ja-JP" altLang="en-US"/>
        </a:p>
      </dgm:t>
    </dgm:pt>
    <dgm:pt modelId="{FCB2CC00-4F23-4BEA-94EF-9AD838D34E53}">
      <dgm:prSet phldrT="[テキスト]" custT="1"/>
      <dgm:spPr/>
      <dgm:t>
        <a:bodyPr/>
        <a:lstStyle/>
        <a:p>
          <a:r>
            <a:rPr lang="en-US" altLang="ja-JP" sz="1600" b="1" dirty="0">
              <a:solidFill>
                <a:srgbClr val="FF0000"/>
              </a:solidFill>
              <a:latin typeface="Arial" panose="020B0604020202020204" pitchFamily="34" charset="0"/>
              <a:ea typeface="Arial" panose="020B0604020202020204" pitchFamily="34" charset="0"/>
              <a:cs typeface="Arial" panose="020B0604020202020204" pitchFamily="34" charset="0"/>
            </a:rPr>
            <a:t>ICG/PTWS </a:t>
          </a:r>
          <a:r>
            <a:rPr lang="en-GB" altLang="ja-JP" sz="1600" b="1" dirty="0">
              <a:solidFill>
                <a:srgbClr val="FF0000"/>
              </a:solidFill>
              <a:latin typeface="Arial" panose="020B0604020202020204" pitchFamily="34" charset="0"/>
              <a:ea typeface="Arial" panose="020B0604020202020204" pitchFamily="34" charset="0"/>
              <a:cs typeface="Arial" panose="020B0604020202020204" pitchFamily="34" charset="0"/>
            </a:rPr>
            <a:t>Recommends</a:t>
          </a:r>
          <a:r>
            <a:rPr lang="en-GB" altLang="ja-JP" sz="1600" dirty="0">
              <a:solidFill>
                <a:srgbClr val="FF0000"/>
              </a:solidFill>
              <a:latin typeface="Arial" panose="020B0604020202020204" pitchFamily="34" charset="0"/>
              <a:ea typeface="Arial" panose="020B0604020202020204" pitchFamily="34" charset="0"/>
              <a:cs typeface="Arial" panose="020B0604020202020204" pitchFamily="34" charset="0"/>
            </a:rPr>
            <a:t> the PTWC to finalize necessary preparations to provide special tsunami maritime safety products specifically for ships for all NAVAREA Coordinators in the Pacific and in the Southwest Atlantic (e.g. NAVAREAs VI, X, XI, XII, XIII, XIV, XV, and XVI) to transmit to the NTWCs to be forwarded to the NAVAREA Coordinators of their countries, or upon their request directly to the NAVAREA Coordinators in the absence of a NTWC,</a:t>
          </a:r>
          <a:endParaRPr kumimoji="1" lang="ja-JP" altLang="en-US" sz="1600" dirty="0">
            <a:solidFill>
              <a:srgbClr val="FF0000"/>
            </a:solidFill>
          </a:endParaRPr>
        </a:p>
      </dgm:t>
    </dgm:pt>
    <dgm:pt modelId="{4EEC932F-6FA8-4D54-B3B6-C941758C17C3}" type="parTrans" cxnId="{6F0A98C5-83DC-4A55-AAD4-68812965ABBB}">
      <dgm:prSet/>
      <dgm:spPr/>
      <dgm:t>
        <a:bodyPr/>
        <a:lstStyle/>
        <a:p>
          <a:endParaRPr kumimoji="1" lang="ja-JP" altLang="en-US"/>
        </a:p>
      </dgm:t>
    </dgm:pt>
    <dgm:pt modelId="{C01BF69D-CEF8-4AA0-B6F0-4203B40A0CCF}" type="sibTrans" cxnId="{6F0A98C5-83DC-4A55-AAD4-68812965ABBB}">
      <dgm:prSet/>
      <dgm:spPr/>
      <dgm:t>
        <a:bodyPr/>
        <a:lstStyle/>
        <a:p>
          <a:endParaRPr kumimoji="1" lang="ja-JP" altLang="en-US"/>
        </a:p>
      </dgm:t>
    </dgm:pt>
    <dgm:pt modelId="{4000CCFE-366F-4D67-897D-B76F62175D31}">
      <dgm:prSet phldrT="[テキスト]"/>
      <dgm:spPr/>
      <dgm:t>
        <a:bodyPr/>
        <a:lstStyle/>
        <a:p>
          <a:r>
            <a:rPr lang="en-US" altLang="ja-JP" b="1" dirty="0">
              <a:latin typeface="Arial" panose="020B0604020202020204" pitchFamily="34" charset="0"/>
              <a:cs typeface="Arial" panose="020B0604020202020204" pitchFamily="34" charset="0"/>
            </a:rPr>
            <a:t>IOC/TOWS-WG-XVII DECISIONS AND RECOMMENDATIONS</a:t>
          </a:r>
          <a:endParaRPr kumimoji="1" lang="ja-JP" altLang="en-US" dirty="0"/>
        </a:p>
      </dgm:t>
    </dgm:pt>
    <dgm:pt modelId="{AC912E43-88BD-4B5E-8EEC-B7B7BFA45B82}" type="parTrans" cxnId="{FA9F368A-7B85-418D-9F05-CCC0B1B4920E}">
      <dgm:prSet/>
      <dgm:spPr/>
      <dgm:t>
        <a:bodyPr/>
        <a:lstStyle/>
        <a:p>
          <a:endParaRPr kumimoji="1" lang="ja-JP" altLang="en-US"/>
        </a:p>
      </dgm:t>
    </dgm:pt>
    <dgm:pt modelId="{D22B28C2-0BB9-4DFE-A9A9-73D0944E26AA}" type="sibTrans" cxnId="{FA9F368A-7B85-418D-9F05-CCC0B1B4920E}">
      <dgm:prSet/>
      <dgm:spPr/>
      <dgm:t>
        <a:bodyPr/>
        <a:lstStyle/>
        <a:p>
          <a:endParaRPr kumimoji="1" lang="ja-JP" altLang="en-US"/>
        </a:p>
      </dgm:t>
    </dgm:pt>
    <dgm:pt modelId="{A5CB4995-5F8F-400F-A92F-369566D2EE93}">
      <dgm:prSet phldrT="[テキスト]"/>
      <dgm:spPr/>
      <dgm:t>
        <a:bodyPr/>
        <a:lstStyle/>
        <a:p>
          <a:r>
            <a:rPr kumimoji="1" lang="en-US" altLang="ja-JP" b="1"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The TOWS-WG Group recommended to Intergovernmental Coordination Groups (ICGs):</a:t>
          </a:r>
          <a:endParaRPr kumimoji="1" lang="ja-JP" altLang="en-US" b="1" dirty="0"/>
        </a:p>
      </dgm:t>
    </dgm:pt>
    <dgm:pt modelId="{E7DDBB4C-1E82-4CDF-ABC6-9FB33E3B998D}" type="parTrans" cxnId="{09AECFEE-0D0D-4C22-AA3D-3CCFFAB436EE}">
      <dgm:prSet/>
      <dgm:spPr/>
      <dgm:t>
        <a:bodyPr/>
        <a:lstStyle/>
        <a:p>
          <a:endParaRPr kumimoji="1" lang="ja-JP" altLang="en-US"/>
        </a:p>
      </dgm:t>
    </dgm:pt>
    <dgm:pt modelId="{017A5050-31F7-44F2-AD40-8FAEC71A6655}" type="sibTrans" cxnId="{09AECFEE-0D0D-4C22-AA3D-3CCFFAB436EE}">
      <dgm:prSet/>
      <dgm:spPr/>
      <dgm:t>
        <a:bodyPr/>
        <a:lstStyle/>
        <a:p>
          <a:endParaRPr kumimoji="1" lang="ja-JP" altLang="en-US"/>
        </a:p>
      </dgm:t>
    </dgm:pt>
    <dgm:pt modelId="{B14746A6-2376-458D-BB79-E700E129B8BD}">
      <dgm:prSet custT="1"/>
      <dgm:spPr/>
      <dgm:t>
        <a:bodyPr/>
        <a:lstStyle/>
        <a:p>
          <a:r>
            <a:rPr kumimoji="1" lang="en-GB" altLang="ja-JP" sz="18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TSPs in collaboration with NAVAREA operators of the International Hydrographic Organization (IHO) test the tsunami maritime safety products in 2023/24, with a view to operationally implementing them in 2024-2025</a:t>
          </a:r>
        </a:p>
      </dgm:t>
    </dgm:pt>
    <dgm:pt modelId="{DBE3D1F1-9E0A-4534-A1DD-050E283FB211}" type="parTrans" cxnId="{C1899E99-4726-42CB-8F3B-FD32504F1BE2}">
      <dgm:prSet/>
      <dgm:spPr/>
      <dgm:t>
        <a:bodyPr/>
        <a:lstStyle/>
        <a:p>
          <a:endParaRPr kumimoji="1" lang="ja-JP" altLang="en-US"/>
        </a:p>
      </dgm:t>
    </dgm:pt>
    <dgm:pt modelId="{DB6BB71B-7BBA-4DF6-B1C6-5651C2B33E2F}" type="sibTrans" cxnId="{C1899E99-4726-42CB-8F3B-FD32504F1BE2}">
      <dgm:prSet/>
      <dgm:spPr/>
      <dgm:t>
        <a:bodyPr/>
        <a:lstStyle/>
        <a:p>
          <a:endParaRPr kumimoji="1" lang="ja-JP" altLang="en-US"/>
        </a:p>
      </dgm:t>
    </dgm:pt>
    <dgm:pt modelId="{7B1706EB-352D-47EA-B809-69BE71931426}">
      <dgm:prSet/>
      <dgm:spPr/>
      <dgm:t>
        <a:bodyPr/>
        <a:lstStyle/>
        <a:p>
          <a:r>
            <a:rPr kumimoji="1" lang="en-GB" altLang="ja-JP"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TSPs identified for each ICG to trial dissemination of maritime bulletins to respective NAVAREA operators in their Area of Service (</a:t>
          </a:r>
          <a:r>
            <a:rPr kumimoji="1" lang="en-GB" altLang="ja-JP" dirty="0" err="1">
              <a:solidFill>
                <a:prstClr val="black"/>
              </a:solidFill>
              <a:latin typeface="Arial" panose="020B0604020202020204" pitchFamily="34" charset="0"/>
              <a:ea typeface="ＭＳ Ｐゴシック" panose="020B0600070205080204" pitchFamily="50" charset="-128"/>
              <a:cs typeface="Arial" panose="020B0604020202020204" pitchFamily="34" charset="0"/>
            </a:rPr>
            <a:t>AoS</a:t>
          </a:r>
          <a:r>
            <a:rPr kumimoji="1" lang="en-GB" altLang="ja-JP"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 in the second half of 2024 for full operational implementation in 2025;</a:t>
          </a:r>
        </a:p>
      </dgm:t>
    </dgm:pt>
    <dgm:pt modelId="{451B73A3-1887-4A9C-B42E-490266B5A0E2}" type="parTrans" cxnId="{A3E557C9-4467-4928-8079-939A2D5BBB56}">
      <dgm:prSet/>
      <dgm:spPr/>
      <dgm:t>
        <a:bodyPr/>
        <a:lstStyle/>
        <a:p>
          <a:endParaRPr kumimoji="1" lang="ja-JP" altLang="en-US"/>
        </a:p>
      </dgm:t>
    </dgm:pt>
    <dgm:pt modelId="{1C628724-E7A7-4038-8CC9-00EF5BF758B9}" type="sibTrans" cxnId="{A3E557C9-4467-4928-8079-939A2D5BBB56}">
      <dgm:prSet/>
      <dgm:spPr/>
      <dgm:t>
        <a:bodyPr/>
        <a:lstStyle/>
        <a:p>
          <a:endParaRPr kumimoji="1" lang="ja-JP" altLang="en-US"/>
        </a:p>
      </dgm:t>
    </dgm:pt>
    <dgm:pt modelId="{F16309C0-73B9-4489-B420-B08C712F49A8}" type="pres">
      <dgm:prSet presAssocID="{B0493C7F-C9E0-4BF8-9C92-CE1D7A1CBD21}" presName="linearFlow" presStyleCnt="0">
        <dgm:presLayoutVars>
          <dgm:dir/>
          <dgm:animLvl val="lvl"/>
          <dgm:resizeHandles val="exact"/>
        </dgm:presLayoutVars>
      </dgm:prSet>
      <dgm:spPr/>
    </dgm:pt>
    <dgm:pt modelId="{995DBCC2-24BF-4EF0-905C-00377688F718}" type="pres">
      <dgm:prSet presAssocID="{977E91C9-0122-4E06-8E48-4077A79A6093}" presName="composite" presStyleCnt="0"/>
      <dgm:spPr/>
    </dgm:pt>
    <dgm:pt modelId="{4DDE54BB-E2AC-4E13-A81E-507D6F390BBA}" type="pres">
      <dgm:prSet presAssocID="{977E91C9-0122-4E06-8E48-4077A79A6093}" presName="parentText" presStyleLbl="alignNode1" presStyleIdx="0" presStyleCnt="3">
        <dgm:presLayoutVars>
          <dgm:chMax val="1"/>
          <dgm:bulletEnabled val="1"/>
        </dgm:presLayoutVars>
      </dgm:prSet>
      <dgm:spPr/>
    </dgm:pt>
    <dgm:pt modelId="{C5253889-7739-4662-B86C-5134A70609BE}" type="pres">
      <dgm:prSet presAssocID="{977E91C9-0122-4E06-8E48-4077A79A6093}" presName="descendantText" presStyleLbl="alignAcc1" presStyleIdx="0" presStyleCnt="3" custScaleY="106711">
        <dgm:presLayoutVars>
          <dgm:bulletEnabled val="1"/>
        </dgm:presLayoutVars>
      </dgm:prSet>
      <dgm:spPr/>
    </dgm:pt>
    <dgm:pt modelId="{1DD108B9-6EB9-412C-968E-780F5CC1883D}" type="pres">
      <dgm:prSet presAssocID="{EAB616A5-BDED-4772-AC4F-EDAA08DA26AA}" presName="sp" presStyleCnt="0"/>
      <dgm:spPr/>
    </dgm:pt>
    <dgm:pt modelId="{21985330-8E2A-49A1-807F-6A5096A64D4C}" type="pres">
      <dgm:prSet presAssocID="{891F1861-B6F2-4B8D-8FC4-A9D05D690A0F}" presName="composite" presStyleCnt="0"/>
      <dgm:spPr/>
    </dgm:pt>
    <dgm:pt modelId="{D7F39BA1-28B5-4A0E-B860-2DCE6A453C76}" type="pres">
      <dgm:prSet presAssocID="{891F1861-B6F2-4B8D-8FC4-A9D05D690A0F}" presName="parentText" presStyleLbl="alignNode1" presStyleIdx="1" presStyleCnt="3">
        <dgm:presLayoutVars>
          <dgm:chMax val="1"/>
          <dgm:bulletEnabled val="1"/>
        </dgm:presLayoutVars>
      </dgm:prSet>
      <dgm:spPr/>
    </dgm:pt>
    <dgm:pt modelId="{7E09E7EF-1283-4E10-B40A-57109983D75F}" type="pres">
      <dgm:prSet presAssocID="{891F1861-B6F2-4B8D-8FC4-A9D05D690A0F}" presName="descendantText" presStyleLbl="alignAcc1" presStyleIdx="1" presStyleCnt="3">
        <dgm:presLayoutVars>
          <dgm:bulletEnabled val="1"/>
        </dgm:presLayoutVars>
      </dgm:prSet>
      <dgm:spPr/>
    </dgm:pt>
    <dgm:pt modelId="{BF0FFDA2-4E3E-4E43-B27E-DC38220F53D6}" type="pres">
      <dgm:prSet presAssocID="{7280E52B-B03C-4200-A0A4-866961A91801}" presName="sp" presStyleCnt="0"/>
      <dgm:spPr/>
    </dgm:pt>
    <dgm:pt modelId="{A73A640D-1189-4E0A-862A-84EC321A3DBA}" type="pres">
      <dgm:prSet presAssocID="{4000CCFE-366F-4D67-897D-B76F62175D31}" presName="composite" presStyleCnt="0"/>
      <dgm:spPr/>
    </dgm:pt>
    <dgm:pt modelId="{760A7242-DFE5-46DC-AE7D-C36D84ACB044}" type="pres">
      <dgm:prSet presAssocID="{4000CCFE-366F-4D67-897D-B76F62175D31}" presName="parentText" presStyleLbl="alignNode1" presStyleIdx="2" presStyleCnt="3">
        <dgm:presLayoutVars>
          <dgm:chMax val="1"/>
          <dgm:bulletEnabled val="1"/>
        </dgm:presLayoutVars>
      </dgm:prSet>
      <dgm:spPr/>
    </dgm:pt>
    <dgm:pt modelId="{15901615-20A0-4C02-8FB3-9B6D1D9FF29B}" type="pres">
      <dgm:prSet presAssocID="{4000CCFE-366F-4D67-897D-B76F62175D31}" presName="descendantText" presStyleLbl="alignAcc1" presStyleIdx="2" presStyleCnt="3">
        <dgm:presLayoutVars>
          <dgm:bulletEnabled val="1"/>
        </dgm:presLayoutVars>
      </dgm:prSet>
      <dgm:spPr/>
    </dgm:pt>
  </dgm:ptLst>
  <dgm:cxnLst>
    <dgm:cxn modelId="{ED055508-B34D-4F58-A789-D4B001BD8360}" type="presOf" srcId="{4000CCFE-366F-4D67-897D-B76F62175D31}" destId="{760A7242-DFE5-46DC-AE7D-C36D84ACB044}" srcOrd="0" destOrd="0" presId="urn:microsoft.com/office/officeart/2005/8/layout/chevron2"/>
    <dgm:cxn modelId="{3A5CC73D-1C0B-4CF4-B8F9-04EC1F66D108}" type="presOf" srcId="{B0493C7F-C9E0-4BF8-9C92-CE1D7A1CBD21}" destId="{F16309C0-73B9-4489-B420-B08C712F49A8}" srcOrd="0" destOrd="0" presId="urn:microsoft.com/office/officeart/2005/8/layout/chevron2"/>
    <dgm:cxn modelId="{635BCF4F-EE53-4388-8D76-E18DB6468224}" srcId="{B0493C7F-C9E0-4BF8-9C92-CE1D7A1CBD21}" destId="{977E91C9-0122-4E06-8E48-4077A79A6093}" srcOrd="0" destOrd="0" parTransId="{2042AFC2-0D47-43C6-AB11-C8ADBFB47B58}" sibTransId="{EAB616A5-BDED-4772-AC4F-EDAA08DA26AA}"/>
    <dgm:cxn modelId="{808A5553-4C00-46C6-B630-26F31A420EC0}" type="presOf" srcId="{891F1861-B6F2-4B8D-8FC4-A9D05D690A0F}" destId="{D7F39BA1-28B5-4A0E-B860-2DCE6A453C76}" srcOrd="0" destOrd="0" presId="urn:microsoft.com/office/officeart/2005/8/layout/chevron2"/>
    <dgm:cxn modelId="{7E5D7156-9854-49B3-93E8-612E2A1DDBBA}" type="presOf" srcId="{7B1706EB-352D-47EA-B809-69BE71931426}" destId="{15901615-20A0-4C02-8FB3-9B6D1D9FF29B}" srcOrd="0" destOrd="1" presId="urn:microsoft.com/office/officeart/2005/8/layout/chevron2"/>
    <dgm:cxn modelId="{C23F8F64-7F1D-44BB-ADB6-16EA9D1C2FC9}" type="presOf" srcId="{977E91C9-0122-4E06-8E48-4077A79A6093}" destId="{4DDE54BB-E2AC-4E13-A81E-507D6F390BBA}" srcOrd="0" destOrd="0" presId="urn:microsoft.com/office/officeart/2005/8/layout/chevron2"/>
    <dgm:cxn modelId="{81CE7D68-7440-44D1-B290-F93B64324FD0}" srcId="{B0493C7F-C9E0-4BF8-9C92-CE1D7A1CBD21}" destId="{891F1861-B6F2-4B8D-8FC4-A9D05D690A0F}" srcOrd="1" destOrd="0" parTransId="{51FA5C89-14C6-44BC-8E22-9C75A4F43396}" sibTransId="{7280E52B-B03C-4200-A0A4-866961A91801}"/>
    <dgm:cxn modelId="{A0A09B7F-4670-4ED2-B881-63F92009F705}" type="presOf" srcId="{A5CB4995-5F8F-400F-A92F-369566D2EE93}" destId="{15901615-20A0-4C02-8FB3-9B6D1D9FF29B}" srcOrd="0" destOrd="0" presId="urn:microsoft.com/office/officeart/2005/8/layout/chevron2"/>
    <dgm:cxn modelId="{FA9F368A-7B85-418D-9F05-CCC0B1B4920E}" srcId="{B0493C7F-C9E0-4BF8-9C92-CE1D7A1CBD21}" destId="{4000CCFE-366F-4D67-897D-B76F62175D31}" srcOrd="2" destOrd="0" parTransId="{AC912E43-88BD-4B5E-8EEC-B7B7BFA45B82}" sibTransId="{D22B28C2-0BB9-4DFE-A9A9-73D0944E26AA}"/>
    <dgm:cxn modelId="{32508E96-BC34-4E6E-BAD2-0B950645323B}" type="presOf" srcId="{B14746A6-2376-458D-BB79-E700E129B8BD}" destId="{C5253889-7739-4662-B86C-5134A70609BE}" srcOrd="0" destOrd="1" presId="urn:microsoft.com/office/officeart/2005/8/layout/chevron2"/>
    <dgm:cxn modelId="{C1899E99-4726-42CB-8F3B-FD32504F1BE2}" srcId="{977E91C9-0122-4E06-8E48-4077A79A6093}" destId="{B14746A6-2376-458D-BB79-E700E129B8BD}" srcOrd="1" destOrd="0" parTransId="{DBE3D1F1-9E0A-4534-A1DD-050E283FB211}" sibTransId="{DB6BB71B-7BBA-4DF6-B1C6-5651C2B33E2F}"/>
    <dgm:cxn modelId="{131F409E-9439-488B-9B00-7B6FC902AB84}" type="presOf" srcId="{FCB2CC00-4F23-4BEA-94EF-9AD838D34E53}" destId="{7E09E7EF-1283-4E10-B40A-57109983D75F}" srcOrd="0" destOrd="0" presId="urn:microsoft.com/office/officeart/2005/8/layout/chevron2"/>
    <dgm:cxn modelId="{752E7AC3-B8AC-4A81-95CA-4C235F42BB16}" srcId="{977E91C9-0122-4E06-8E48-4077A79A6093}" destId="{4A8A698E-2742-4931-BC73-D9CEDE718B9E}" srcOrd="0" destOrd="0" parTransId="{57F7DD4B-80BA-4388-BA98-F0E166B4AA83}" sibTransId="{E8FE2944-0DF6-4CB7-BAA0-91CEDF703D8A}"/>
    <dgm:cxn modelId="{6F0A98C5-83DC-4A55-AAD4-68812965ABBB}" srcId="{891F1861-B6F2-4B8D-8FC4-A9D05D690A0F}" destId="{FCB2CC00-4F23-4BEA-94EF-9AD838D34E53}" srcOrd="0" destOrd="0" parTransId="{4EEC932F-6FA8-4D54-B3B6-C941758C17C3}" sibTransId="{C01BF69D-CEF8-4AA0-B6F0-4203B40A0CCF}"/>
    <dgm:cxn modelId="{A3E557C9-4467-4928-8079-939A2D5BBB56}" srcId="{4000CCFE-366F-4D67-897D-B76F62175D31}" destId="{7B1706EB-352D-47EA-B809-69BE71931426}" srcOrd="1" destOrd="0" parTransId="{451B73A3-1887-4A9C-B42E-490266B5A0E2}" sibTransId="{1C628724-E7A7-4038-8CC9-00EF5BF758B9}"/>
    <dgm:cxn modelId="{DA981EE6-8747-4EBB-A4A6-495692AE54DA}" type="presOf" srcId="{4A8A698E-2742-4931-BC73-D9CEDE718B9E}" destId="{C5253889-7739-4662-B86C-5134A70609BE}" srcOrd="0" destOrd="0" presId="urn:microsoft.com/office/officeart/2005/8/layout/chevron2"/>
    <dgm:cxn modelId="{09AECFEE-0D0D-4C22-AA3D-3CCFFAB436EE}" srcId="{4000CCFE-366F-4D67-897D-B76F62175D31}" destId="{A5CB4995-5F8F-400F-A92F-369566D2EE93}" srcOrd="0" destOrd="0" parTransId="{E7DDBB4C-1E82-4CDF-ABC6-9FB33E3B998D}" sibTransId="{017A5050-31F7-44F2-AD40-8FAEC71A6655}"/>
    <dgm:cxn modelId="{CB4018A4-DC9C-4A07-8247-FBC8AB7311AA}" type="presParOf" srcId="{F16309C0-73B9-4489-B420-B08C712F49A8}" destId="{995DBCC2-24BF-4EF0-905C-00377688F718}" srcOrd="0" destOrd="0" presId="urn:microsoft.com/office/officeart/2005/8/layout/chevron2"/>
    <dgm:cxn modelId="{E16C3093-896D-4C03-AEC6-85E2F7B99FF4}" type="presParOf" srcId="{995DBCC2-24BF-4EF0-905C-00377688F718}" destId="{4DDE54BB-E2AC-4E13-A81E-507D6F390BBA}" srcOrd="0" destOrd="0" presId="urn:microsoft.com/office/officeart/2005/8/layout/chevron2"/>
    <dgm:cxn modelId="{81C079AF-DEB6-47A1-904B-F5316AAA86E3}" type="presParOf" srcId="{995DBCC2-24BF-4EF0-905C-00377688F718}" destId="{C5253889-7739-4662-B86C-5134A70609BE}" srcOrd="1" destOrd="0" presId="urn:microsoft.com/office/officeart/2005/8/layout/chevron2"/>
    <dgm:cxn modelId="{98295B2A-7B47-47A8-B03A-DEFAC3BDE18F}" type="presParOf" srcId="{F16309C0-73B9-4489-B420-B08C712F49A8}" destId="{1DD108B9-6EB9-412C-968E-780F5CC1883D}" srcOrd="1" destOrd="0" presId="urn:microsoft.com/office/officeart/2005/8/layout/chevron2"/>
    <dgm:cxn modelId="{D9729219-C7C4-472E-A33D-1A2D7217D0B5}" type="presParOf" srcId="{F16309C0-73B9-4489-B420-B08C712F49A8}" destId="{21985330-8E2A-49A1-807F-6A5096A64D4C}" srcOrd="2" destOrd="0" presId="urn:microsoft.com/office/officeart/2005/8/layout/chevron2"/>
    <dgm:cxn modelId="{38927F8B-E82A-42E9-BC81-44BFE82EF1AB}" type="presParOf" srcId="{21985330-8E2A-49A1-807F-6A5096A64D4C}" destId="{D7F39BA1-28B5-4A0E-B860-2DCE6A453C76}" srcOrd="0" destOrd="0" presId="urn:microsoft.com/office/officeart/2005/8/layout/chevron2"/>
    <dgm:cxn modelId="{8E05EE01-E4C7-42F1-AF80-A8A36B84F189}" type="presParOf" srcId="{21985330-8E2A-49A1-807F-6A5096A64D4C}" destId="{7E09E7EF-1283-4E10-B40A-57109983D75F}" srcOrd="1" destOrd="0" presId="urn:microsoft.com/office/officeart/2005/8/layout/chevron2"/>
    <dgm:cxn modelId="{A7848641-C70E-41AA-8EF1-12D28B375614}" type="presParOf" srcId="{F16309C0-73B9-4489-B420-B08C712F49A8}" destId="{BF0FFDA2-4E3E-4E43-B27E-DC38220F53D6}" srcOrd="3" destOrd="0" presId="urn:microsoft.com/office/officeart/2005/8/layout/chevron2"/>
    <dgm:cxn modelId="{96E48518-AA6A-4904-901A-B74FFF85147C}" type="presParOf" srcId="{F16309C0-73B9-4489-B420-B08C712F49A8}" destId="{A73A640D-1189-4E0A-862A-84EC321A3DBA}" srcOrd="4" destOrd="0" presId="urn:microsoft.com/office/officeart/2005/8/layout/chevron2"/>
    <dgm:cxn modelId="{5EE8C2A5-0F04-4114-AEC5-78875BDF737C}" type="presParOf" srcId="{A73A640D-1189-4E0A-862A-84EC321A3DBA}" destId="{760A7242-DFE5-46DC-AE7D-C36D84ACB044}" srcOrd="0" destOrd="0" presId="urn:microsoft.com/office/officeart/2005/8/layout/chevron2"/>
    <dgm:cxn modelId="{5A170885-EB16-455A-BE84-590A2511DE2D}" type="presParOf" srcId="{A73A640D-1189-4E0A-862A-84EC321A3DBA}" destId="{15901615-20A0-4C02-8FB3-9B6D1D9FF29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318564-CA1F-40C0-97F3-D1066BBA5DA7}" type="doc">
      <dgm:prSet loTypeId="urn:microsoft.com/office/officeart/2005/8/layout/hProcess11" loCatId="process" qsTypeId="urn:microsoft.com/office/officeart/2005/8/quickstyle/simple1" qsCatId="simple" csTypeId="urn:microsoft.com/office/officeart/2005/8/colors/accent1_2" csCatId="accent1" phldr="1"/>
      <dgm:spPr/>
    </dgm:pt>
    <dgm:pt modelId="{642D82F0-90E6-4E91-9B65-44CDE6B09BB2}">
      <dgm:prSet phldrT="[テキスト]" custT="1"/>
      <dgm:spPr/>
      <dgm:t>
        <a:bodyPr/>
        <a:lstStyle/>
        <a:p>
          <a:r>
            <a:rPr kumimoji="1" lang="en-US" altLang="ja-JP" sz="1600" b="1" dirty="0">
              <a:latin typeface="Arial" panose="020B0604020202020204" pitchFamily="34" charset="0"/>
              <a:cs typeface="Arial" panose="020B0604020202020204" pitchFamily="34" charset="0"/>
            </a:rPr>
            <a:t>March 2024 PTWS-SC</a:t>
          </a:r>
        </a:p>
        <a:p>
          <a:r>
            <a:rPr kumimoji="1" lang="en-US" altLang="ja-JP" sz="1600" b="1" i="1" dirty="0">
              <a:latin typeface="Arial" panose="020B0604020202020204" pitchFamily="34" charset="0"/>
              <a:cs typeface="Arial" panose="020B0604020202020204" pitchFamily="34" charset="0"/>
            </a:rPr>
            <a:t>Confirmation of the schedule for editing</a:t>
          </a:r>
          <a:endParaRPr kumimoji="1" lang="ja-JP" altLang="en-US" sz="1600" b="1" i="1" dirty="0">
            <a:latin typeface="Arial" panose="020B0604020202020204" pitchFamily="34" charset="0"/>
            <a:cs typeface="Arial" panose="020B0604020202020204" pitchFamily="34" charset="0"/>
          </a:endParaRPr>
        </a:p>
      </dgm:t>
    </dgm:pt>
    <dgm:pt modelId="{47342FA1-0E7A-4CCB-89B1-2726C3838AAD}" type="parTrans" cxnId="{6E24B795-0686-43A7-98EF-3B61885EADDD}">
      <dgm:prSet/>
      <dgm:spPr/>
      <dgm:t>
        <a:bodyPr/>
        <a:lstStyle/>
        <a:p>
          <a:endParaRPr kumimoji="1" lang="ja-JP" altLang="en-US"/>
        </a:p>
      </dgm:t>
    </dgm:pt>
    <dgm:pt modelId="{2368D49F-D3AF-49A5-8EA1-FB20D56D95F7}" type="sibTrans" cxnId="{6E24B795-0686-43A7-98EF-3B61885EADDD}">
      <dgm:prSet/>
      <dgm:spPr/>
      <dgm:t>
        <a:bodyPr/>
        <a:lstStyle/>
        <a:p>
          <a:endParaRPr kumimoji="1" lang="ja-JP" altLang="en-US"/>
        </a:p>
      </dgm:t>
    </dgm:pt>
    <dgm:pt modelId="{81E2C042-AA60-4C9D-A7A8-14E2DF05D391}">
      <dgm:prSet phldrT="[テキスト]" custT="1"/>
      <dgm:spPr/>
      <dgm:t>
        <a:bodyPr/>
        <a:lstStyle/>
        <a:p>
          <a:r>
            <a:rPr kumimoji="1" lang="en-US" altLang="ja-JP" sz="1600" b="1" dirty="0">
              <a:latin typeface="Arial" panose="020B0604020202020204" pitchFamily="34" charset="0"/>
              <a:cs typeface="Arial" panose="020B0604020202020204" pitchFamily="34" charset="0"/>
            </a:rPr>
            <a:t>September 2024 PTWS-SC</a:t>
          </a:r>
        </a:p>
        <a:p>
          <a:r>
            <a:rPr kumimoji="1" lang="en-US" altLang="ja-JP" sz="1600" b="1" i="1" dirty="0">
              <a:latin typeface="Arial" panose="020B0604020202020204" pitchFamily="34" charset="0"/>
              <a:cs typeface="Arial" panose="020B0604020202020204" pitchFamily="34" charset="0"/>
            </a:rPr>
            <a:t>Report on progress status from each TSP </a:t>
          </a:r>
        </a:p>
        <a:p>
          <a:endParaRPr kumimoji="1" lang="ja-JP" altLang="en-US" sz="2000" dirty="0">
            <a:latin typeface="Arial" panose="020B0604020202020204" pitchFamily="34" charset="0"/>
            <a:cs typeface="Arial" panose="020B0604020202020204" pitchFamily="34" charset="0"/>
          </a:endParaRPr>
        </a:p>
      </dgm:t>
    </dgm:pt>
    <dgm:pt modelId="{80ED6F11-00E9-4C30-A0C7-E684E84ED619}" type="parTrans" cxnId="{06FCB571-D465-478A-A669-41E3BE7BAA0A}">
      <dgm:prSet/>
      <dgm:spPr/>
      <dgm:t>
        <a:bodyPr/>
        <a:lstStyle/>
        <a:p>
          <a:endParaRPr kumimoji="1" lang="ja-JP" altLang="en-US"/>
        </a:p>
      </dgm:t>
    </dgm:pt>
    <dgm:pt modelId="{649B3646-5FBE-4C0C-B342-AAE21DE6141D}" type="sibTrans" cxnId="{06FCB571-D465-478A-A669-41E3BE7BAA0A}">
      <dgm:prSet/>
      <dgm:spPr/>
      <dgm:t>
        <a:bodyPr/>
        <a:lstStyle/>
        <a:p>
          <a:endParaRPr kumimoji="1" lang="ja-JP" altLang="en-US"/>
        </a:p>
      </dgm:t>
    </dgm:pt>
    <dgm:pt modelId="{B67FEF73-1898-4A05-B4B6-BD82E07E081F}">
      <dgm:prSet phldrT="[テキスト]" custT="1"/>
      <dgm:spPr/>
      <dgm:t>
        <a:bodyPr/>
        <a:lstStyle/>
        <a:p>
          <a:r>
            <a:rPr kumimoji="1" lang="en-US" altLang="ja-JP" sz="1600" b="1" dirty="0">
              <a:latin typeface="Arial" panose="020B0604020202020204" pitchFamily="34" charset="0"/>
              <a:cs typeface="Arial" panose="020B0604020202020204" pitchFamily="34" charset="0"/>
            </a:rPr>
            <a:t>April 2024</a:t>
          </a:r>
        </a:p>
        <a:p>
          <a:r>
            <a:rPr kumimoji="1" lang="en-US" altLang="ja-JP" sz="1600" b="1" dirty="0">
              <a:latin typeface="Arial" panose="020B0604020202020204" pitchFamily="34" charset="0"/>
              <a:cs typeface="Arial" panose="020B0604020202020204" pitchFamily="34" charset="0"/>
            </a:rPr>
            <a:t>ICG/PTWS XXXI-Session</a:t>
          </a:r>
        </a:p>
        <a:p>
          <a:r>
            <a:rPr kumimoji="1" lang="en-US" altLang="ja-JP" sz="1600" b="1" i="1" dirty="0">
              <a:latin typeface="Arial" panose="020B0604020202020204" pitchFamily="34" charset="0"/>
              <a:cs typeface="Arial" panose="020B0604020202020204" pitchFamily="34" charset="0"/>
            </a:rPr>
            <a:t>Report on progress status from each TSP</a:t>
          </a:r>
        </a:p>
        <a:p>
          <a:r>
            <a:rPr kumimoji="1" lang="en-US" altLang="ja-JP" sz="1600" b="1" i="1" dirty="0">
              <a:latin typeface="Arial" panose="020B0604020202020204" pitchFamily="34" charset="0"/>
              <a:cs typeface="Arial" panose="020B0604020202020204" pitchFamily="34" charset="0"/>
            </a:rPr>
            <a:t>Possibly finalized </a:t>
          </a:r>
        </a:p>
      </dgm:t>
    </dgm:pt>
    <dgm:pt modelId="{0C6620CC-A873-4849-96B2-74C6EEA4D9A8}" type="parTrans" cxnId="{A5300ABE-F309-4E2B-A8FE-7B1A1C4B6878}">
      <dgm:prSet/>
      <dgm:spPr/>
      <dgm:t>
        <a:bodyPr/>
        <a:lstStyle/>
        <a:p>
          <a:endParaRPr kumimoji="1" lang="ja-JP" altLang="en-US"/>
        </a:p>
      </dgm:t>
    </dgm:pt>
    <dgm:pt modelId="{C61B8BB2-7C4A-4FBD-8611-D5724740FBD0}" type="sibTrans" cxnId="{A5300ABE-F309-4E2B-A8FE-7B1A1C4B6878}">
      <dgm:prSet/>
      <dgm:spPr/>
      <dgm:t>
        <a:bodyPr/>
        <a:lstStyle/>
        <a:p>
          <a:endParaRPr kumimoji="1" lang="ja-JP" altLang="en-US"/>
        </a:p>
      </dgm:t>
    </dgm:pt>
    <dgm:pt modelId="{FA7818C9-9800-4229-827E-1F311B08BA66}" type="pres">
      <dgm:prSet presAssocID="{61318564-CA1F-40C0-97F3-D1066BBA5DA7}" presName="Name0" presStyleCnt="0">
        <dgm:presLayoutVars>
          <dgm:dir/>
          <dgm:resizeHandles val="exact"/>
        </dgm:presLayoutVars>
      </dgm:prSet>
      <dgm:spPr/>
    </dgm:pt>
    <dgm:pt modelId="{51102EA4-CE8F-46ED-B4C8-E15641CACE48}" type="pres">
      <dgm:prSet presAssocID="{61318564-CA1F-40C0-97F3-D1066BBA5DA7}" presName="arrow" presStyleLbl="bgShp" presStyleIdx="0" presStyleCnt="1" custLinFactNeighborY="-3410"/>
      <dgm:spPr/>
    </dgm:pt>
    <dgm:pt modelId="{6CA57389-34EF-4ED5-BE3D-E4044ED845CA}" type="pres">
      <dgm:prSet presAssocID="{61318564-CA1F-40C0-97F3-D1066BBA5DA7}" presName="points" presStyleCnt="0"/>
      <dgm:spPr/>
    </dgm:pt>
    <dgm:pt modelId="{F7B1BB86-FE78-46DE-B2C6-649BC639638E}" type="pres">
      <dgm:prSet presAssocID="{642D82F0-90E6-4E91-9B65-44CDE6B09BB2}" presName="compositeA" presStyleCnt="0"/>
      <dgm:spPr/>
    </dgm:pt>
    <dgm:pt modelId="{989485FD-FAB5-4EE1-AB87-D3C5671C2AB4}" type="pres">
      <dgm:prSet presAssocID="{642D82F0-90E6-4E91-9B65-44CDE6B09BB2}" presName="textA" presStyleLbl="revTx" presStyleIdx="0" presStyleCnt="3">
        <dgm:presLayoutVars>
          <dgm:bulletEnabled val="1"/>
        </dgm:presLayoutVars>
      </dgm:prSet>
      <dgm:spPr/>
    </dgm:pt>
    <dgm:pt modelId="{51B3816C-71D2-44C6-9079-8BE4347AF106}" type="pres">
      <dgm:prSet presAssocID="{642D82F0-90E6-4E91-9B65-44CDE6B09BB2}" presName="circleA" presStyleLbl="node1" presStyleIdx="0" presStyleCnt="3"/>
      <dgm:spPr/>
    </dgm:pt>
    <dgm:pt modelId="{0A1A5474-FBED-42D2-9717-C6CEF1DAE07C}" type="pres">
      <dgm:prSet presAssocID="{642D82F0-90E6-4E91-9B65-44CDE6B09BB2}" presName="spaceA" presStyleCnt="0"/>
      <dgm:spPr/>
    </dgm:pt>
    <dgm:pt modelId="{D4322F5F-A9BA-4575-87E6-185C2E4579F3}" type="pres">
      <dgm:prSet presAssocID="{2368D49F-D3AF-49A5-8EA1-FB20D56D95F7}" presName="space" presStyleCnt="0"/>
      <dgm:spPr/>
    </dgm:pt>
    <dgm:pt modelId="{DBFF66DC-920A-4956-83E5-D5375175CB66}" type="pres">
      <dgm:prSet presAssocID="{81E2C042-AA60-4C9D-A7A8-14E2DF05D391}" presName="compositeB" presStyleCnt="0"/>
      <dgm:spPr/>
    </dgm:pt>
    <dgm:pt modelId="{D17692CE-B382-4F19-9C2B-E28E59233B08}" type="pres">
      <dgm:prSet presAssocID="{81E2C042-AA60-4C9D-A7A8-14E2DF05D391}" presName="textB" presStyleLbl="revTx" presStyleIdx="1" presStyleCnt="3">
        <dgm:presLayoutVars>
          <dgm:bulletEnabled val="1"/>
        </dgm:presLayoutVars>
      </dgm:prSet>
      <dgm:spPr/>
    </dgm:pt>
    <dgm:pt modelId="{B79E50C9-E040-4456-8688-055173623E6E}" type="pres">
      <dgm:prSet presAssocID="{81E2C042-AA60-4C9D-A7A8-14E2DF05D391}" presName="circleB" presStyleLbl="node1" presStyleIdx="1" presStyleCnt="3"/>
      <dgm:spPr/>
    </dgm:pt>
    <dgm:pt modelId="{C661492D-1221-4417-9507-63456C816D21}" type="pres">
      <dgm:prSet presAssocID="{81E2C042-AA60-4C9D-A7A8-14E2DF05D391}" presName="spaceB" presStyleCnt="0"/>
      <dgm:spPr/>
    </dgm:pt>
    <dgm:pt modelId="{D45BED30-8AE5-4425-B14A-18C1447AE38F}" type="pres">
      <dgm:prSet presAssocID="{649B3646-5FBE-4C0C-B342-AAE21DE6141D}" presName="space" presStyleCnt="0"/>
      <dgm:spPr/>
    </dgm:pt>
    <dgm:pt modelId="{8EA3EE46-ABF0-4BF5-A41C-935CEE0A7613}" type="pres">
      <dgm:prSet presAssocID="{B67FEF73-1898-4A05-B4B6-BD82E07E081F}" presName="compositeA" presStyleCnt="0"/>
      <dgm:spPr/>
    </dgm:pt>
    <dgm:pt modelId="{FB93A77A-4A75-434D-AE9E-074D11A56992}" type="pres">
      <dgm:prSet presAssocID="{B67FEF73-1898-4A05-B4B6-BD82E07E081F}" presName="textA" presStyleLbl="revTx" presStyleIdx="2" presStyleCnt="3">
        <dgm:presLayoutVars>
          <dgm:bulletEnabled val="1"/>
        </dgm:presLayoutVars>
      </dgm:prSet>
      <dgm:spPr/>
    </dgm:pt>
    <dgm:pt modelId="{73AAE731-043E-42A4-B128-608B342FE28A}" type="pres">
      <dgm:prSet presAssocID="{B67FEF73-1898-4A05-B4B6-BD82E07E081F}" presName="circleA" presStyleLbl="node1" presStyleIdx="2" presStyleCnt="3"/>
      <dgm:spPr/>
    </dgm:pt>
    <dgm:pt modelId="{A3D189F9-5B7B-4399-B26B-612663AF9B6D}" type="pres">
      <dgm:prSet presAssocID="{B67FEF73-1898-4A05-B4B6-BD82E07E081F}" presName="spaceA" presStyleCnt="0"/>
      <dgm:spPr/>
    </dgm:pt>
  </dgm:ptLst>
  <dgm:cxnLst>
    <dgm:cxn modelId="{0DE69604-6BA5-4EE0-A525-5C6CB4EBB1F3}" type="presOf" srcId="{61318564-CA1F-40C0-97F3-D1066BBA5DA7}" destId="{FA7818C9-9800-4229-827E-1F311B08BA66}" srcOrd="0" destOrd="0" presId="urn:microsoft.com/office/officeart/2005/8/layout/hProcess11"/>
    <dgm:cxn modelId="{F91EC118-DCF6-453E-ADB6-3DBBD14C3073}" type="presOf" srcId="{B67FEF73-1898-4A05-B4B6-BD82E07E081F}" destId="{FB93A77A-4A75-434D-AE9E-074D11A56992}" srcOrd="0" destOrd="0" presId="urn:microsoft.com/office/officeart/2005/8/layout/hProcess11"/>
    <dgm:cxn modelId="{06FCB571-D465-478A-A669-41E3BE7BAA0A}" srcId="{61318564-CA1F-40C0-97F3-D1066BBA5DA7}" destId="{81E2C042-AA60-4C9D-A7A8-14E2DF05D391}" srcOrd="1" destOrd="0" parTransId="{80ED6F11-00E9-4C30-A0C7-E684E84ED619}" sibTransId="{649B3646-5FBE-4C0C-B342-AAE21DE6141D}"/>
    <dgm:cxn modelId="{6E24B795-0686-43A7-98EF-3B61885EADDD}" srcId="{61318564-CA1F-40C0-97F3-D1066BBA5DA7}" destId="{642D82F0-90E6-4E91-9B65-44CDE6B09BB2}" srcOrd="0" destOrd="0" parTransId="{47342FA1-0E7A-4CCB-89B1-2726C3838AAD}" sibTransId="{2368D49F-D3AF-49A5-8EA1-FB20D56D95F7}"/>
    <dgm:cxn modelId="{BB827FAF-3295-4B4A-8EB2-8FFDD27D4124}" type="presOf" srcId="{81E2C042-AA60-4C9D-A7A8-14E2DF05D391}" destId="{D17692CE-B382-4F19-9C2B-E28E59233B08}" srcOrd="0" destOrd="0" presId="urn:microsoft.com/office/officeart/2005/8/layout/hProcess11"/>
    <dgm:cxn modelId="{A5300ABE-F309-4E2B-A8FE-7B1A1C4B6878}" srcId="{61318564-CA1F-40C0-97F3-D1066BBA5DA7}" destId="{B67FEF73-1898-4A05-B4B6-BD82E07E081F}" srcOrd="2" destOrd="0" parTransId="{0C6620CC-A873-4849-96B2-74C6EEA4D9A8}" sibTransId="{C61B8BB2-7C4A-4FBD-8611-D5724740FBD0}"/>
    <dgm:cxn modelId="{8B405AD7-D91D-48AD-A530-AC0FF7178E16}" type="presOf" srcId="{642D82F0-90E6-4E91-9B65-44CDE6B09BB2}" destId="{989485FD-FAB5-4EE1-AB87-D3C5671C2AB4}" srcOrd="0" destOrd="0" presId="urn:microsoft.com/office/officeart/2005/8/layout/hProcess11"/>
    <dgm:cxn modelId="{83344B85-4571-4F0F-B422-08160E88485C}" type="presParOf" srcId="{FA7818C9-9800-4229-827E-1F311B08BA66}" destId="{51102EA4-CE8F-46ED-B4C8-E15641CACE48}" srcOrd="0" destOrd="0" presId="urn:microsoft.com/office/officeart/2005/8/layout/hProcess11"/>
    <dgm:cxn modelId="{B3CB30B7-8C23-4620-A391-10758029CC40}" type="presParOf" srcId="{FA7818C9-9800-4229-827E-1F311B08BA66}" destId="{6CA57389-34EF-4ED5-BE3D-E4044ED845CA}" srcOrd="1" destOrd="0" presId="urn:microsoft.com/office/officeart/2005/8/layout/hProcess11"/>
    <dgm:cxn modelId="{68DAD143-8EB9-4758-A11D-DC531B0569ED}" type="presParOf" srcId="{6CA57389-34EF-4ED5-BE3D-E4044ED845CA}" destId="{F7B1BB86-FE78-46DE-B2C6-649BC639638E}" srcOrd="0" destOrd="0" presId="urn:microsoft.com/office/officeart/2005/8/layout/hProcess11"/>
    <dgm:cxn modelId="{63C96655-1A1D-49B3-AE5C-3743121F8DEB}" type="presParOf" srcId="{F7B1BB86-FE78-46DE-B2C6-649BC639638E}" destId="{989485FD-FAB5-4EE1-AB87-D3C5671C2AB4}" srcOrd="0" destOrd="0" presId="urn:microsoft.com/office/officeart/2005/8/layout/hProcess11"/>
    <dgm:cxn modelId="{71C1E524-5AB5-40D1-9DE8-3F8274774A6B}" type="presParOf" srcId="{F7B1BB86-FE78-46DE-B2C6-649BC639638E}" destId="{51B3816C-71D2-44C6-9079-8BE4347AF106}" srcOrd="1" destOrd="0" presId="urn:microsoft.com/office/officeart/2005/8/layout/hProcess11"/>
    <dgm:cxn modelId="{05DD335B-77C3-4317-82E3-E5D9522818E9}" type="presParOf" srcId="{F7B1BB86-FE78-46DE-B2C6-649BC639638E}" destId="{0A1A5474-FBED-42D2-9717-C6CEF1DAE07C}" srcOrd="2" destOrd="0" presId="urn:microsoft.com/office/officeart/2005/8/layout/hProcess11"/>
    <dgm:cxn modelId="{170060FB-81AA-4AC9-9C69-B23D6A15CA0A}" type="presParOf" srcId="{6CA57389-34EF-4ED5-BE3D-E4044ED845CA}" destId="{D4322F5F-A9BA-4575-87E6-185C2E4579F3}" srcOrd="1" destOrd="0" presId="urn:microsoft.com/office/officeart/2005/8/layout/hProcess11"/>
    <dgm:cxn modelId="{94C794D2-C4A9-4606-A250-EE3DE5BF02E3}" type="presParOf" srcId="{6CA57389-34EF-4ED5-BE3D-E4044ED845CA}" destId="{DBFF66DC-920A-4956-83E5-D5375175CB66}" srcOrd="2" destOrd="0" presId="urn:microsoft.com/office/officeart/2005/8/layout/hProcess11"/>
    <dgm:cxn modelId="{6193B4D8-4AFA-41A7-9E58-76A8E8BB59AC}" type="presParOf" srcId="{DBFF66DC-920A-4956-83E5-D5375175CB66}" destId="{D17692CE-B382-4F19-9C2B-E28E59233B08}" srcOrd="0" destOrd="0" presId="urn:microsoft.com/office/officeart/2005/8/layout/hProcess11"/>
    <dgm:cxn modelId="{0861C7DA-C96F-4DBD-A8E7-B9F746706929}" type="presParOf" srcId="{DBFF66DC-920A-4956-83E5-D5375175CB66}" destId="{B79E50C9-E040-4456-8688-055173623E6E}" srcOrd="1" destOrd="0" presId="urn:microsoft.com/office/officeart/2005/8/layout/hProcess11"/>
    <dgm:cxn modelId="{3190B889-BA29-441F-A1A0-621D56819413}" type="presParOf" srcId="{DBFF66DC-920A-4956-83E5-D5375175CB66}" destId="{C661492D-1221-4417-9507-63456C816D21}" srcOrd="2" destOrd="0" presId="urn:microsoft.com/office/officeart/2005/8/layout/hProcess11"/>
    <dgm:cxn modelId="{3BF96CAF-D4AF-48BA-80F3-3989A08B4C60}" type="presParOf" srcId="{6CA57389-34EF-4ED5-BE3D-E4044ED845CA}" destId="{D45BED30-8AE5-4425-B14A-18C1447AE38F}" srcOrd="3" destOrd="0" presId="urn:microsoft.com/office/officeart/2005/8/layout/hProcess11"/>
    <dgm:cxn modelId="{2DEE906B-D127-4DD2-BD14-7A950EC63CEB}" type="presParOf" srcId="{6CA57389-34EF-4ED5-BE3D-E4044ED845CA}" destId="{8EA3EE46-ABF0-4BF5-A41C-935CEE0A7613}" srcOrd="4" destOrd="0" presId="urn:microsoft.com/office/officeart/2005/8/layout/hProcess11"/>
    <dgm:cxn modelId="{BC03E071-9B1C-4C43-A3AA-ACCE02055E26}" type="presParOf" srcId="{8EA3EE46-ABF0-4BF5-A41C-935CEE0A7613}" destId="{FB93A77A-4A75-434D-AE9E-074D11A56992}" srcOrd="0" destOrd="0" presId="urn:microsoft.com/office/officeart/2005/8/layout/hProcess11"/>
    <dgm:cxn modelId="{A2C9316E-6967-44CB-B3FF-57AA4643F276}" type="presParOf" srcId="{8EA3EE46-ABF0-4BF5-A41C-935CEE0A7613}" destId="{73AAE731-043E-42A4-B128-608B342FE28A}" srcOrd="1" destOrd="0" presId="urn:microsoft.com/office/officeart/2005/8/layout/hProcess11"/>
    <dgm:cxn modelId="{2C8F0E94-63DB-487E-BA68-7903855F55D8}" type="presParOf" srcId="{8EA3EE46-ABF0-4BF5-A41C-935CEE0A7613}" destId="{A3D189F9-5B7B-4399-B26B-612663AF9B6D}" srcOrd="2" destOrd="0" presId="urn:microsoft.com/office/officeart/2005/8/layout/hProcess1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684AB-0896-4E7A-BB3F-D2BD26AC9EF7}">
      <dsp:nvSpPr>
        <dsp:cNvPr id="0" name=""/>
        <dsp:cNvSpPr/>
      </dsp:nvSpPr>
      <dsp:spPr>
        <a:xfrm>
          <a:off x="0" y="1722107"/>
          <a:ext cx="1403181" cy="1975125"/>
        </a:xfrm>
        <a:prstGeom prst="roundRect">
          <a:avLst>
            <a:gd name="adj" fmla="val 1000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solidFill>
                <a:schemeClr val="tx1"/>
              </a:solidFill>
              <a:latin typeface="Arial" panose="020B0604020202020204" pitchFamily="34" charset="0"/>
              <a:cs typeface="Arial" panose="020B0604020202020204" pitchFamily="34" charset="0"/>
            </a:rPr>
            <a:t>IOC CL No.3027 dated on 5 February </a:t>
          </a:r>
          <a:endParaRPr kumimoji="1" lang="ja-JP" altLang="en-US" sz="1500" kern="1200" dirty="0">
            <a:solidFill>
              <a:schemeClr val="tx1"/>
            </a:solidFill>
            <a:latin typeface="Arial" panose="020B0604020202020204" pitchFamily="34" charset="0"/>
            <a:cs typeface="Arial" panose="020B0604020202020204" pitchFamily="34" charset="0"/>
          </a:endParaRPr>
        </a:p>
      </dsp:txBody>
      <dsp:txXfrm>
        <a:off x="41098" y="1763205"/>
        <a:ext cx="1320985" cy="1892929"/>
      </dsp:txXfrm>
    </dsp:sp>
    <dsp:sp modelId="{C50379F9-0ACA-470F-91C9-DE72F85D7F1E}">
      <dsp:nvSpPr>
        <dsp:cNvPr id="0" name=""/>
        <dsp:cNvSpPr/>
      </dsp:nvSpPr>
      <dsp:spPr>
        <a:xfrm>
          <a:off x="1543500" y="2535675"/>
          <a:ext cx="297474" cy="34798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a:off x="1543500" y="2605273"/>
        <a:ext cx="208232" cy="208793"/>
      </dsp:txXfrm>
    </dsp:sp>
    <dsp:sp modelId="{C152F15F-780A-4334-A2B2-DF33E3E32BDD}">
      <dsp:nvSpPr>
        <dsp:cNvPr id="0" name=""/>
        <dsp:cNvSpPr/>
      </dsp:nvSpPr>
      <dsp:spPr>
        <a:xfrm>
          <a:off x="1964454" y="1722107"/>
          <a:ext cx="1403181" cy="1975125"/>
        </a:xfrm>
        <a:prstGeom prst="roundRect">
          <a:avLst>
            <a:gd name="adj" fmla="val 1000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en-US" altLang="ja-JP" sz="1500" b="0" kern="1200" dirty="0">
              <a:solidFill>
                <a:schemeClr val="tx1"/>
              </a:solidFill>
              <a:latin typeface="Arial" panose="020B0604020202020204" pitchFamily="34" charset="0"/>
              <a:cs typeface="Arial" panose="020B0604020202020204" pitchFamily="34" charset="0"/>
            </a:rPr>
            <a:t>Questions and Answers for Survey by 4 March  </a:t>
          </a:r>
          <a:endParaRPr kumimoji="1" lang="ja-JP" altLang="en-US" sz="1500" b="0" kern="1200" dirty="0">
            <a:solidFill>
              <a:schemeClr val="tx1"/>
            </a:solidFill>
            <a:latin typeface="Arial" panose="020B0604020202020204" pitchFamily="34" charset="0"/>
            <a:cs typeface="Arial" panose="020B0604020202020204" pitchFamily="34" charset="0"/>
          </a:endParaRPr>
        </a:p>
      </dsp:txBody>
      <dsp:txXfrm>
        <a:off x="2005552" y="1763205"/>
        <a:ext cx="1320985" cy="1892929"/>
      </dsp:txXfrm>
    </dsp:sp>
    <dsp:sp modelId="{1B87C41A-6CBF-48C7-9C65-0E9913EFCFB0}">
      <dsp:nvSpPr>
        <dsp:cNvPr id="0" name=""/>
        <dsp:cNvSpPr/>
      </dsp:nvSpPr>
      <dsp:spPr>
        <a:xfrm>
          <a:off x="3507954" y="2535675"/>
          <a:ext cx="297474" cy="34798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a:off x="3507954" y="2605273"/>
        <a:ext cx="208232" cy="208793"/>
      </dsp:txXfrm>
    </dsp:sp>
    <dsp:sp modelId="{859C3351-9312-43EA-9272-6141B85D875D}">
      <dsp:nvSpPr>
        <dsp:cNvPr id="0" name=""/>
        <dsp:cNvSpPr/>
      </dsp:nvSpPr>
      <dsp:spPr>
        <a:xfrm>
          <a:off x="3928909" y="1722107"/>
          <a:ext cx="1403181" cy="1975125"/>
        </a:xfrm>
        <a:prstGeom prst="roundRect">
          <a:avLst>
            <a:gd name="adj" fmla="val 1000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solidFill>
                <a:schemeClr val="tx1"/>
              </a:solidFill>
              <a:latin typeface="Arial" panose="020B0604020202020204" pitchFamily="34" charset="0"/>
              <a:cs typeface="Arial" panose="020B0604020202020204" pitchFamily="34" charset="0"/>
            </a:rPr>
            <a:t>ICG/PTWS XXXI</a:t>
          </a:r>
        </a:p>
        <a:p>
          <a:pPr marL="0" lvl="0" indent="0" algn="ctr" defTabSz="666750">
            <a:lnSpc>
              <a:spcPct val="90000"/>
            </a:lnSpc>
            <a:spcBef>
              <a:spcPct val="0"/>
            </a:spcBef>
            <a:spcAft>
              <a:spcPct val="35000"/>
            </a:spcAft>
            <a:buNone/>
          </a:pPr>
          <a:r>
            <a:rPr kumimoji="1" lang="en-US" altLang="ja-JP" sz="1500" kern="1200" dirty="0">
              <a:solidFill>
                <a:schemeClr val="tx1"/>
              </a:solidFill>
              <a:latin typeface="Arial" panose="020B0604020202020204" pitchFamily="34" charset="0"/>
              <a:cs typeface="Arial" panose="020B0604020202020204" pitchFamily="34" charset="0"/>
            </a:rPr>
            <a:t>in April in Beijing</a:t>
          </a:r>
          <a:endParaRPr kumimoji="1" lang="ja-JP" altLang="en-US" sz="1500" kern="1200" dirty="0">
            <a:solidFill>
              <a:schemeClr val="tx1"/>
            </a:solidFill>
            <a:latin typeface="Arial" panose="020B0604020202020204" pitchFamily="34" charset="0"/>
            <a:cs typeface="Arial" panose="020B0604020202020204" pitchFamily="34" charset="0"/>
          </a:endParaRPr>
        </a:p>
      </dsp:txBody>
      <dsp:txXfrm>
        <a:off x="3970007" y="1763205"/>
        <a:ext cx="1320985" cy="1892929"/>
      </dsp:txXfrm>
    </dsp:sp>
    <dsp:sp modelId="{3653AB5F-5497-4B58-AB96-04E79F66D3C3}">
      <dsp:nvSpPr>
        <dsp:cNvPr id="0" name=""/>
        <dsp:cNvSpPr/>
      </dsp:nvSpPr>
      <dsp:spPr>
        <a:xfrm>
          <a:off x="5472409" y="2535675"/>
          <a:ext cx="297474" cy="34798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a:off x="5472409" y="2605273"/>
        <a:ext cx="208232" cy="208793"/>
      </dsp:txXfrm>
    </dsp:sp>
    <dsp:sp modelId="{E946F0AD-1644-41CD-9E2F-DA4B162A3FA4}">
      <dsp:nvSpPr>
        <dsp:cNvPr id="0" name=""/>
        <dsp:cNvSpPr/>
      </dsp:nvSpPr>
      <dsp:spPr>
        <a:xfrm>
          <a:off x="5893363" y="1722107"/>
          <a:ext cx="1403181" cy="1975125"/>
        </a:xfrm>
        <a:prstGeom prst="roundRect">
          <a:avLst>
            <a:gd name="adj" fmla="val 1000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en-US" altLang="en-US" sz="1500" kern="1200" dirty="0">
              <a:solidFill>
                <a:schemeClr val="tx1"/>
              </a:solidFill>
              <a:latin typeface="Arial" panose="020B0604020202020204" pitchFamily="34" charset="0"/>
              <a:cs typeface="Arial" panose="020B0604020202020204" pitchFamily="34" charset="0"/>
            </a:rPr>
            <a:t>Validation Workshop in May in Manila</a:t>
          </a:r>
          <a:endParaRPr kumimoji="1" lang="ja-JP" altLang="en-US" sz="1500" kern="1200" dirty="0">
            <a:solidFill>
              <a:schemeClr val="tx1"/>
            </a:solidFill>
            <a:latin typeface="Arial" panose="020B0604020202020204" pitchFamily="34" charset="0"/>
            <a:cs typeface="Arial" panose="020B0604020202020204" pitchFamily="34" charset="0"/>
          </a:endParaRPr>
        </a:p>
      </dsp:txBody>
      <dsp:txXfrm>
        <a:off x="5934461" y="1763205"/>
        <a:ext cx="1320985" cy="1892929"/>
      </dsp:txXfrm>
    </dsp:sp>
    <dsp:sp modelId="{D9BFE9BF-0445-424C-B7B7-66B1330DE6FE}">
      <dsp:nvSpPr>
        <dsp:cNvPr id="0" name=""/>
        <dsp:cNvSpPr/>
      </dsp:nvSpPr>
      <dsp:spPr>
        <a:xfrm>
          <a:off x="7436863" y="2535675"/>
          <a:ext cx="297474" cy="34798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a:off x="7436863" y="2605273"/>
        <a:ext cx="208232" cy="208793"/>
      </dsp:txXfrm>
    </dsp:sp>
    <dsp:sp modelId="{21992F8E-9F37-4D6F-8326-24AC5758380E}">
      <dsp:nvSpPr>
        <dsp:cNvPr id="0" name=""/>
        <dsp:cNvSpPr/>
      </dsp:nvSpPr>
      <dsp:spPr>
        <a:xfrm>
          <a:off x="7857818" y="1722107"/>
          <a:ext cx="1403181" cy="1975125"/>
        </a:xfrm>
        <a:prstGeom prst="roundRect">
          <a:avLst>
            <a:gd name="adj" fmla="val 1000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en-US" altLang="ja-JP" sz="1500" kern="1200" dirty="0">
              <a:solidFill>
                <a:schemeClr val="tx1"/>
              </a:solidFill>
              <a:latin typeface="Arial" panose="020B0604020202020204" pitchFamily="34" charset="0"/>
              <a:cs typeface="Arial" panose="020B0604020202020204" pitchFamily="34" charset="0"/>
            </a:rPr>
            <a:t>IOC/UNESCO 32</a:t>
          </a:r>
          <a:r>
            <a:rPr kumimoji="1" lang="en-US" altLang="ja-JP" sz="1500" kern="1200" baseline="30000" dirty="0">
              <a:solidFill>
                <a:schemeClr val="tx1"/>
              </a:solidFill>
              <a:latin typeface="Arial" panose="020B0604020202020204" pitchFamily="34" charset="0"/>
              <a:cs typeface="Arial" panose="020B0604020202020204" pitchFamily="34" charset="0"/>
            </a:rPr>
            <a:t>nd</a:t>
          </a:r>
          <a:r>
            <a:rPr kumimoji="1" lang="en-US" altLang="ja-JP" sz="1500" kern="1200" dirty="0">
              <a:solidFill>
                <a:schemeClr val="tx1"/>
              </a:solidFill>
              <a:latin typeface="Arial" panose="020B0604020202020204" pitchFamily="34" charset="0"/>
              <a:cs typeface="Arial" panose="020B0604020202020204" pitchFamily="34" charset="0"/>
            </a:rPr>
            <a:t> Assembly in June</a:t>
          </a:r>
          <a:endParaRPr kumimoji="1" lang="ja-JP" altLang="en-US" sz="1500" kern="1200" dirty="0">
            <a:solidFill>
              <a:schemeClr val="tx1"/>
            </a:solidFill>
            <a:latin typeface="Arial" panose="020B0604020202020204" pitchFamily="34" charset="0"/>
            <a:cs typeface="Arial" panose="020B0604020202020204" pitchFamily="34" charset="0"/>
          </a:endParaRPr>
        </a:p>
      </dsp:txBody>
      <dsp:txXfrm>
        <a:off x="7898916" y="1763205"/>
        <a:ext cx="1320985" cy="1892929"/>
      </dsp:txXfrm>
    </dsp:sp>
    <dsp:sp modelId="{F7A02039-35C0-4EBA-A402-92E704B72FD4}">
      <dsp:nvSpPr>
        <dsp:cNvPr id="0" name=""/>
        <dsp:cNvSpPr/>
      </dsp:nvSpPr>
      <dsp:spPr>
        <a:xfrm>
          <a:off x="9401318" y="2535675"/>
          <a:ext cx="297474" cy="34798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a:off x="9401318" y="2605273"/>
        <a:ext cx="208232" cy="208793"/>
      </dsp:txXfrm>
    </dsp:sp>
    <dsp:sp modelId="{40E94EC8-EC25-44C5-93FE-3ED545633B59}">
      <dsp:nvSpPr>
        <dsp:cNvPr id="0" name=""/>
        <dsp:cNvSpPr/>
      </dsp:nvSpPr>
      <dsp:spPr>
        <a:xfrm>
          <a:off x="9822273" y="1722107"/>
          <a:ext cx="1403181" cy="1975125"/>
        </a:xfrm>
        <a:prstGeom prst="roundRect">
          <a:avLst>
            <a:gd name="adj" fmla="val 10000"/>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altLang="ja-JP" sz="1500" kern="1200" dirty="0">
              <a:solidFill>
                <a:schemeClr val="tx1"/>
              </a:solidFill>
              <a:latin typeface="Arial" panose="020B0604020202020204" pitchFamily="34" charset="0"/>
              <a:cs typeface="Arial" panose="020B0604020202020204" pitchFamily="34" charset="0"/>
            </a:rPr>
            <a:t>Technical report and Policy Report to be distributed to ICG/PTWS Member States in October</a:t>
          </a:r>
          <a:endParaRPr kumimoji="1" lang="ja-JP" altLang="en-US" sz="1500" kern="1200" dirty="0">
            <a:solidFill>
              <a:schemeClr val="tx1"/>
            </a:solidFill>
            <a:latin typeface="Arial" panose="020B0604020202020204" pitchFamily="34" charset="0"/>
            <a:cs typeface="Arial" panose="020B0604020202020204" pitchFamily="34" charset="0"/>
          </a:endParaRPr>
        </a:p>
      </dsp:txBody>
      <dsp:txXfrm>
        <a:off x="9863371" y="1763205"/>
        <a:ext cx="1320985" cy="1892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E54BB-E2AC-4E13-A81E-507D6F390BBA}">
      <dsp:nvSpPr>
        <dsp:cNvPr id="0" name=""/>
        <dsp:cNvSpPr/>
      </dsp:nvSpPr>
      <dsp:spPr>
        <a:xfrm rot="5400000">
          <a:off x="-306093" y="356842"/>
          <a:ext cx="2040620" cy="14284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kumimoji="1" lang="en-US" altLang="ja-JP"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IOC Decision A-32/3.4.1</a:t>
          </a:r>
        </a:p>
        <a:p>
          <a:pPr marL="0" lvl="0" indent="0" algn="ctr" defTabSz="400050">
            <a:lnSpc>
              <a:spcPct val="90000"/>
            </a:lnSpc>
            <a:spcBef>
              <a:spcPct val="0"/>
            </a:spcBef>
            <a:spcAft>
              <a:spcPct val="35000"/>
            </a:spcAft>
            <a:buNone/>
          </a:pPr>
          <a:r>
            <a:rPr kumimoji="1" lang="en-US" altLang="ja-JP"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Warning and Mitigation Systems for Ocean Hazards</a:t>
          </a:r>
          <a:endParaRPr kumimoji="1" lang="ja-JP" altLang="en-US" sz="900" kern="1200" dirty="0">
            <a:solidFill>
              <a:schemeClr val="bg1"/>
            </a:solidFill>
          </a:endParaRPr>
        </a:p>
      </dsp:txBody>
      <dsp:txXfrm rot="-5400000">
        <a:off x="0" y="764966"/>
        <a:ext cx="1428434" cy="612186"/>
      </dsp:txXfrm>
    </dsp:sp>
    <dsp:sp modelId="{C5253889-7739-4662-B86C-5134A70609BE}">
      <dsp:nvSpPr>
        <dsp:cNvPr id="0" name=""/>
        <dsp:cNvSpPr/>
      </dsp:nvSpPr>
      <dsp:spPr>
        <a:xfrm rot="5400000">
          <a:off x="4673758" y="-3239082"/>
          <a:ext cx="1415418" cy="79060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kumimoji="1" lang="en-US" altLang="ja-JP" sz="1800" b="1" u="sng"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TOWS-WG </a:t>
          </a:r>
          <a:r>
            <a:rPr kumimoji="1" lang="en-GB" altLang="ja-JP" sz="1800" b="1" u="sng"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I</a:t>
          </a:r>
          <a:r>
            <a:rPr kumimoji="1" lang="en-GB" altLang="ja-JP" sz="1800" b="1" u="none"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nstructs</a:t>
          </a:r>
          <a:r>
            <a:rPr kumimoji="1" lang="en-GB" altLang="ja-JP" sz="1800"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 the regional Intergovernmental Coordination Groups (ICGs) to;</a:t>
          </a:r>
          <a:endParaRPr kumimoji="1" lang="ja-JP" altLang="en-US" sz="1800" kern="1200" dirty="0"/>
        </a:p>
        <a:p>
          <a:pPr marL="171450" lvl="1" indent="-171450" algn="l" defTabSz="800100">
            <a:lnSpc>
              <a:spcPct val="90000"/>
            </a:lnSpc>
            <a:spcBef>
              <a:spcPct val="0"/>
            </a:spcBef>
            <a:spcAft>
              <a:spcPct val="15000"/>
            </a:spcAft>
            <a:buChar char="•"/>
          </a:pPr>
          <a:r>
            <a:rPr kumimoji="1" lang="en-GB" altLang="ja-JP" sz="1800"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TSPs in collaboration with NAVAREA operators of the International Hydrographic Organization (IHO) test the tsunami maritime safety products in 2023/24, with a view to operationally implementing them in 2024-2025</a:t>
          </a:r>
        </a:p>
      </dsp:txBody>
      <dsp:txXfrm rot="-5400000">
        <a:off x="1428435" y="75336"/>
        <a:ext cx="7836970" cy="1277228"/>
      </dsp:txXfrm>
    </dsp:sp>
    <dsp:sp modelId="{D7F39BA1-28B5-4A0E-B860-2DCE6A453C76}">
      <dsp:nvSpPr>
        <dsp:cNvPr id="0" name=""/>
        <dsp:cNvSpPr/>
      </dsp:nvSpPr>
      <dsp:spPr>
        <a:xfrm rot="5400000">
          <a:off x="-306093" y="2209060"/>
          <a:ext cx="2040620" cy="14284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altLang="ja-JP" sz="900" b="1" kern="1200" dirty="0">
              <a:latin typeface="Arial" panose="020B0604020202020204" pitchFamily="34" charset="0"/>
              <a:cs typeface="Arial" panose="020B0604020202020204" pitchFamily="34" charset="0"/>
            </a:rPr>
            <a:t>R</a:t>
          </a:r>
          <a:r>
            <a:rPr lang="en-US" altLang="ja-JP" sz="900" b="1" kern="1200" dirty="0">
              <a:latin typeface="Arial" panose="020B0604020202020204" pitchFamily="34" charset="0"/>
              <a:ea typeface="游ゴシック" panose="020B0400000000000000" pitchFamily="50" charset="-128"/>
              <a:cs typeface="Arial" panose="020B0604020202020204" pitchFamily="34" charset="0"/>
            </a:rPr>
            <a:t>ecommendation ICG/PTWS-XXX.4</a:t>
          </a:r>
          <a:endParaRPr kumimoji="1" lang="ja-JP" altLang="en-US" sz="900" kern="1200" dirty="0"/>
        </a:p>
      </dsp:txBody>
      <dsp:txXfrm rot="-5400000">
        <a:off x="0" y="2617184"/>
        <a:ext cx="1428434" cy="612186"/>
      </dsp:txXfrm>
    </dsp:sp>
    <dsp:sp modelId="{7E09E7EF-1283-4E10-B40A-57109983D75F}">
      <dsp:nvSpPr>
        <dsp:cNvPr id="0" name=""/>
        <dsp:cNvSpPr/>
      </dsp:nvSpPr>
      <dsp:spPr>
        <a:xfrm rot="5400000">
          <a:off x="4718265" y="-1386863"/>
          <a:ext cx="1326403" cy="79060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altLang="ja-JP" sz="1600" b="1" kern="1200" dirty="0">
              <a:solidFill>
                <a:srgbClr val="FF0000"/>
              </a:solidFill>
              <a:latin typeface="Arial" panose="020B0604020202020204" pitchFamily="34" charset="0"/>
              <a:ea typeface="Arial" panose="020B0604020202020204" pitchFamily="34" charset="0"/>
              <a:cs typeface="Arial" panose="020B0604020202020204" pitchFamily="34" charset="0"/>
            </a:rPr>
            <a:t>ICG/PTWS </a:t>
          </a:r>
          <a:r>
            <a:rPr lang="en-GB" altLang="ja-JP" sz="1600" b="1" kern="1200" dirty="0">
              <a:solidFill>
                <a:srgbClr val="FF0000"/>
              </a:solidFill>
              <a:latin typeface="Arial" panose="020B0604020202020204" pitchFamily="34" charset="0"/>
              <a:ea typeface="Arial" panose="020B0604020202020204" pitchFamily="34" charset="0"/>
              <a:cs typeface="Arial" panose="020B0604020202020204" pitchFamily="34" charset="0"/>
            </a:rPr>
            <a:t>Recommends</a:t>
          </a:r>
          <a:r>
            <a:rPr lang="en-GB" altLang="ja-JP" sz="1600" kern="1200" dirty="0">
              <a:solidFill>
                <a:srgbClr val="FF0000"/>
              </a:solidFill>
              <a:latin typeface="Arial" panose="020B0604020202020204" pitchFamily="34" charset="0"/>
              <a:ea typeface="Arial" panose="020B0604020202020204" pitchFamily="34" charset="0"/>
              <a:cs typeface="Arial" panose="020B0604020202020204" pitchFamily="34" charset="0"/>
            </a:rPr>
            <a:t> the PTWC to finalize necessary preparations to provide special tsunami maritime safety products specifically for ships for all NAVAREA Coordinators in the Pacific and in the Southwest Atlantic (e.g. NAVAREAs VI, X, XI, XII, XIII, XIV, XV, and XVI) to transmit to the NTWCs to be forwarded to the NAVAREA Coordinators of their countries, or upon their request directly to the NAVAREA Coordinators in the absence of a NTWC,</a:t>
          </a:r>
          <a:endParaRPr kumimoji="1" lang="ja-JP" altLang="en-US" sz="1600" kern="1200" dirty="0">
            <a:solidFill>
              <a:srgbClr val="FF0000"/>
            </a:solidFill>
          </a:endParaRPr>
        </a:p>
      </dsp:txBody>
      <dsp:txXfrm rot="-5400000">
        <a:off x="1428434" y="1967718"/>
        <a:ext cx="7841315" cy="1196903"/>
      </dsp:txXfrm>
    </dsp:sp>
    <dsp:sp modelId="{760A7242-DFE5-46DC-AE7D-C36D84ACB044}">
      <dsp:nvSpPr>
        <dsp:cNvPr id="0" name=""/>
        <dsp:cNvSpPr/>
      </dsp:nvSpPr>
      <dsp:spPr>
        <a:xfrm rot="5400000">
          <a:off x="-306093" y="4061278"/>
          <a:ext cx="2040620" cy="142843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altLang="ja-JP" sz="900" b="1" kern="1200" dirty="0">
              <a:latin typeface="Arial" panose="020B0604020202020204" pitchFamily="34" charset="0"/>
              <a:cs typeface="Arial" panose="020B0604020202020204" pitchFamily="34" charset="0"/>
            </a:rPr>
            <a:t>IOC/TOWS-WG-XVII DECISIONS AND RECOMMENDATIONS</a:t>
          </a:r>
          <a:endParaRPr kumimoji="1" lang="ja-JP" altLang="en-US" sz="900" kern="1200" dirty="0"/>
        </a:p>
      </dsp:txBody>
      <dsp:txXfrm rot="-5400000">
        <a:off x="0" y="4469402"/>
        <a:ext cx="1428434" cy="612186"/>
      </dsp:txXfrm>
    </dsp:sp>
    <dsp:sp modelId="{15901615-20A0-4C02-8FB3-9B6D1D9FF29B}">
      <dsp:nvSpPr>
        <dsp:cNvPr id="0" name=""/>
        <dsp:cNvSpPr/>
      </dsp:nvSpPr>
      <dsp:spPr>
        <a:xfrm rot="5400000">
          <a:off x="4718265" y="465354"/>
          <a:ext cx="1326403" cy="79060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kumimoji="1" lang="en-US" altLang="ja-JP" sz="1700" b="1"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The TOWS-WG Group recommended to Intergovernmental Coordination Groups (ICGs):</a:t>
          </a:r>
          <a:endParaRPr kumimoji="1" lang="ja-JP" altLang="en-US" sz="1700" b="1" kern="1200" dirty="0"/>
        </a:p>
        <a:p>
          <a:pPr marL="171450" lvl="1" indent="-171450" algn="l" defTabSz="755650">
            <a:lnSpc>
              <a:spcPct val="90000"/>
            </a:lnSpc>
            <a:spcBef>
              <a:spcPct val="0"/>
            </a:spcBef>
            <a:spcAft>
              <a:spcPct val="15000"/>
            </a:spcAft>
            <a:buChar char="•"/>
          </a:pPr>
          <a:r>
            <a:rPr kumimoji="1" lang="en-GB" altLang="ja-JP" sz="1700"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TSPs identified for each ICG to trial dissemination of maritime bulletins to respective NAVAREA operators in their Area of Service (</a:t>
          </a:r>
          <a:r>
            <a:rPr kumimoji="1" lang="en-GB" altLang="ja-JP" sz="1700" kern="1200" dirty="0" err="1">
              <a:solidFill>
                <a:prstClr val="black"/>
              </a:solidFill>
              <a:latin typeface="Arial" panose="020B0604020202020204" pitchFamily="34" charset="0"/>
              <a:ea typeface="ＭＳ Ｐゴシック" panose="020B0600070205080204" pitchFamily="50" charset="-128"/>
              <a:cs typeface="Arial" panose="020B0604020202020204" pitchFamily="34" charset="0"/>
            </a:rPr>
            <a:t>AoS</a:t>
          </a:r>
          <a:r>
            <a:rPr kumimoji="1" lang="en-GB" altLang="ja-JP" sz="1700" kern="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 in the second half of 2024 for full operational implementation in 2025;</a:t>
          </a:r>
        </a:p>
      </dsp:txBody>
      <dsp:txXfrm rot="-5400000">
        <a:off x="1428434" y="3819935"/>
        <a:ext cx="7841315" cy="11969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02EA4-CE8F-46ED-B4C8-E15641CACE48}">
      <dsp:nvSpPr>
        <dsp:cNvPr id="0" name=""/>
        <dsp:cNvSpPr/>
      </dsp:nvSpPr>
      <dsp:spPr>
        <a:xfrm>
          <a:off x="0" y="1551689"/>
          <a:ext cx="8128000" cy="216746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9485FD-FAB5-4EE1-AB87-D3C5671C2AB4}">
      <dsp:nvSpPr>
        <dsp:cNvPr id="0" name=""/>
        <dsp:cNvSpPr/>
      </dsp:nvSpPr>
      <dsp:spPr>
        <a:xfrm>
          <a:off x="3571" y="0"/>
          <a:ext cx="235743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kumimoji="1" lang="en-US" altLang="ja-JP" sz="1600" b="1" kern="1200" dirty="0">
              <a:latin typeface="Arial" panose="020B0604020202020204" pitchFamily="34" charset="0"/>
              <a:cs typeface="Arial" panose="020B0604020202020204" pitchFamily="34" charset="0"/>
            </a:rPr>
            <a:t>March 2024 PTWS-SC</a:t>
          </a:r>
        </a:p>
        <a:p>
          <a:pPr marL="0" lvl="0" indent="0" algn="ctr" defTabSz="711200">
            <a:lnSpc>
              <a:spcPct val="90000"/>
            </a:lnSpc>
            <a:spcBef>
              <a:spcPct val="0"/>
            </a:spcBef>
            <a:spcAft>
              <a:spcPct val="35000"/>
            </a:spcAft>
            <a:buNone/>
          </a:pPr>
          <a:r>
            <a:rPr kumimoji="1" lang="en-US" altLang="ja-JP" sz="1600" b="1" i="1" kern="1200" dirty="0">
              <a:latin typeface="Arial" panose="020B0604020202020204" pitchFamily="34" charset="0"/>
              <a:cs typeface="Arial" panose="020B0604020202020204" pitchFamily="34" charset="0"/>
            </a:rPr>
            <a:t>Confirmation of the schedule for editing</a:t>
          </a:r>
          <a:endParaRPr kumimoji="1" lang="ja-JP" altLang="en-US" sz="1600" b="1" i="1" kern="1200" dirty="0">
            <a:latin typeface="Arial" panose="020B0604020202020204" pitchFamily="34" charset="0"/>
            <a:cs typeface="Arial" panose="020B0604020202020204" pitchFamily="34" charset="0"/>
          </a:endParaRPr>
        </a:p>
      </dsp:txBody>
      <dsp:txXfrm>
        <a:off x="3571" y="0"/>
        <a:ext cx="2357437" cy="2167466"/>
      </dsp:txXfrm>
    </dsp:sp>
    <dsp:sp modelId="{51B3816C-71D2-44C6-9079-8BE4347AF106}">
      <dsp:nvSpPr>
        <dsp:cNvPr id="0" name=""/>
        <dsp:cNvSpPr/>
      </dsp:nvSpPr>
      <dsp:spPr>
        <a:xfrm>
          <a:off x="911357" y="2438400"/>
          <a:ext cx="541866" cy="541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7692CE-B382-4F19-9C2B-E28E59233B08}">
      <dsp:nvSpPr>
        <dsp:cNvPr id="0" name=""/>
        <dsp:cNvSpPr/>
      </dsp:nvSpPr>
      <dsp:spPr>
        <a:xfrm>
          <a:off x="2478881" y="3251200"/>
          <a:ext cx="235743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kumimoji="1" lang="en-US" altLang="ja-JP" sz="1600" b="1" kern="1200" dirty="0">
              <a:latin typeface="Arial" panose="020B0604020202020204" pitchFamily="34" charset="0"/>
              <a:cs typeface="Arial" panose="020B0604020202020204" pitchFamily="34" charset="0"/>
            </a:rPr>
            <a:t>September 2024 PTWS-SC</a:t>
          </a:r>
        </a:p>
        <a:p>
          <a:pPr marL="0" lvl="0" indent="0" algn="ctr" defTabSz="711200">
            <a:lnSpc>
              <a:spcPct val="90000"/>
            </a:lnSpc>
            <a:spcBef>
              <a:spcPct val="0"/>
            </a:spcBef>
            <a:spcAft>
              <a:spcPct val="35000"/>
            </a:spcAft>
            <a:buNone/>
          </a:pPr>
          <a:r>
            <a:rPr kumimoji="1" lang="en-US" altLang="ja-JP" sz="1600" b="1" i="1" kern="1200" dirty="0">
              <a:latin typeface="Arial" panose="020B0604020202020204" pitchFamily="34" charset="0"/>
              <a:cs typeface="Arial" panose="020B0604020202020204" pitchFamily="34" charset="0"/>
            </a:rPr>
            <a:t>Report on progress status from each TSP </a:t>
          </a:r>
        </a:p>
        <a:p>
          <a:pPr marL="0" lvl="0" indent="0" algn="ctr" defTabSz="711200">
            <a:lnSpc>
              <a:spcPct val="90000"/>
            </a:lnSpc>
            <a:spcBef>
              <a:spcPct val="0"/>
            </a:spcBef>
            <a:spcAft>
              <a:spcPct val="35000"/>
            </a:spcAft>
            <a:buNone/>
          </a:pPr>
          <a:endParaRPr kumimoji="1" lang="ja-JP" altLang="en-US" sz="2000" kern="1200" dirty="0">
            <a:latin typeface="Arial" panose="020B0604020202020204" pitchFamily="34" charset="0"/>
            <a:cs typeface="Arial" panose="020B0604020202020204" pitchFamily="34" charset="0"/>
          </a:endParaRPr>
        </a:p>
      </dsp:txBody>
      <dsp:txXfrm>
        <a:off x="2478881" y="3251200"/>
        <a:ext cx="2357437" cy="2167466"/>
      </dsp:txXfrm>
    </dsp:sp>
    <dsp:sp modelId="{B79E50C9-E040-4456-8688-055173623E6E}">
      <dsp:nvSpPr>
        <dsp:cNvPr id="0" name=""/>
        <dsp:cNvSpPr/>
      </dsp:nvSpPr>
      <dsp:spPr>
        <a:xfrm>
          <a:off x="3386666" y="2438400"/>
          <a:ext cx="541866" cy="541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93A77A-4A75-434D-AE9E-074D11A56992}">
      <dsp:nvSpPr>
        <dsp:cNvPr id="0" name=""/>
        <dsp:cNvSpPr/>
      </dsp:nvSpPr>
      <dsp:spPr>
        <a:xfrm>
          <a:off x="4954190" y="0"/>
          <a:ext cx="235743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kumimoji="1" lang="en-US" altLang="ja-JP" sz="1600" b="1" kern="1200" dirty="0">
              <a:latin typeface="Arial" panose="020B0604020202020204" pitchFamily="34" charset="0"/>
              <a:cs typeface="Arial" panose="020B0604020202020204" pitchFamily="34" charset="0"/>
            </a:rPr>
            <a:t>April 2024</a:t>
          </a:r>
        </a:p>
        <a:p>
          <a:pPr marL="0" lvl="0" indent="0" algn="ctr" defTabSz="711200">
            <a:lnSpc>
              <a:spcPct val="90000"/>
            </a:lnSpc>
            <a:spcBef>
              <a:spcPct val="0"/>
            </a:spcBef>
            <a:spcAft>
              <a:spcPct val="35000"/>
            </a:spcAft>
            <a:buNone/>
          </a:pPr>
          <a:r>
            <a:rPr kumimoji="1" lang="en-US" altLang="ja-JP" sz="1600" b="1" kern="1200" dirty="0">
              <a:latin typeface="Arial" panose="020B0604020202020204" pitchFamily="34" charset="0"/>
              <a:cs typeface="Arial" panose="020B0604020202020204" pitchFamily="34" charset="0"/>
            </a:rPr>
            <a:t>ICG/PTWS XXXI-Session</a:t>
          </a:r>
        </a:p>
        <a:p>
          <a:pPr marL="0" lvl="0" indent="0" algn="ctr" defTabSz="711200">
            <a:lnSpc>
              <a:spcPct val="90000"/>
            </a:lnSpc>
            <a:spcBef>
              <a:spcPct val="0"/>
            </a:spcBef>
            <a:spcAft>
              <a:spcPct val="35000"/>
            </a:spcAft>
            <a:buNone/>
          </a:pPr>
          <a:r>
            <a:rPr kumimoji="1" lang="en-US" altLang="ja-JP" sz="1600" b="1" i="1" kern="1200" dirty="0">
              <a:latin typeface="Arial" panose="020B0604020202020204" pitchFamily="34" charset="0"/>
              <a:cs typeface="Arial" panose="020B0604020202020204" pitchFamily="34" charset="0"/>
            </a:rPr>
            <a:t>Report on progress status from each TSP</a:t>
          </a:r>
        </a:p>
        <a:p>
          <a:pPr marL="0" lvl="0" indent="0" algn="ctr" defTabSz="711200">
            <a:lnSpc>
              <a:spcPct val="90000"/>
            </a:lnSpc>
            <a:spcBef>
              <a:spcPct val="0"/>
            </a:spcBef>
            <a:spcAft>
              <a:spcPct val="35000"/>
            </a:spcAft>
            <a:buNone/>
          </a:pPr>
          <a:r>
            <a:rPr kumimoji="1" lang="en-US" altLang="ja-JP" sz="1600" b="1" i="1" kern="1200" dirty="0">
              <a:latin typeface="Arial" panose="020B0604020202020204" pitchFamily="34" charset="0"/>
              <a:cs typeface="Arial" panose="020B0604020202020204" pitchFamily="34" charset="0"/>
            </a:rPr>
            <a:t>Possibly finalized </a:t>
          </a:r>
        </a:p>
      </dsp:txBody>
      <dsp:txXfrm>
        <a:off x="4954190" y="0"/>
        <a:ext cx="2357437" cy="2167466"/>
      </dsp:txXfrm>
    </dsp:sp>
    <dsp:sp modelId="{73AAE731-043E-42A4-B128-608B342FE28A}">
      <dsp:nvSpPr>
        <dsp:cNvPr id="0" name=""/>
        <dsp:cNvSpPr/>
      </dsp:nvSpPr>
      <dsp:spPr>
        <a:xfrm>
          <a:off x="5861976" y="2438400"/>
          <a:ext cx="541866" cy="5418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AC9AA-07EC-4BAD-937A-10948168D15E}" type="datetimeFigureOut">
              <a:rPr kumimoji="1" lang="ja-JP" altLang="en-US" smtClean="0"/>
              <a:t>2025/2/18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804D8-CED4-41B4-AEA2-B126AD0C1AD9}" type="slidenum">
              <a:rPr kumimoji="1" lang="ja-JP" altLang="en-US" smtClean="0"/>
              <a:t>‹#›</a:t>
            </a:fld>
            <a:endParaRPr kumimoji="1" lang="ja-JP" altLang="en-US"/>
          </a:p>
        </p:txBody>
      </p:sp>
    </p:spTree>
    <p:extLst>
      <p:ext uri="{BB962C8B-B14F-4D97-AF65-F5344CB8AC3E}">
        <p14:creationId xmlns:p14="http://schemas.microsoft.com/office/powerpoint/2010/main" val="3130453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3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20911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3A1E1-D89E-4D9F-ACC7-724568FAD56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80417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54662" rtl="0" eaLnBrk="1" fontAlgn="auto" latinLnBrk="0" hangingPunct="1">
              <a:lnSpc>
                <a:spcPct val="100000"/>
              </a:lnSpc>
              <a:spcBef>
                <a:spcPts val="0"/>
              </a:spcBef>
              <a:spcAft>
                <a:spcPts val="0"/>
              </a:spcAft>
              <a:buClrTx/>
              <a:buSzTx/>
              <a:buFontTx/>
              <a:buNone/>
              <a:tabLst/>
              <a:defRPr/>
            </a:pPr>
            <a:fld id="{C3B0371C-02AF-423F-ACD9-1E599073F152}" type="slidenum">
              <a:rPr kumimoji="1" lang="ja-JP" altLang="en-US" sz="13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rPr>
              <a:pPr marL="0" marR="0" lvl="0" indent="0" algn="r" defTabSz="954662" rtl="0" eaLnBrk="1" fontAlgn="auto" latinLnBrk="0" hangingPunct="1">
                <a:lnSpc>
                  <a:spcPct val="100000"/>
                </a:lnSpc>
                <a:spcBef>
                  <a:spcPts val="0"/>
                </a:spcBef>
                <a:spcAft>
                  <a:spcPts val="0"/>
                </a:spcAft>
                <a:buClrTx/>
                <a:buSzTx/>
                <a:buFontTx/>
                <a:buNone/>
                <a:tabLst/>
                <a:defRPr/>
              </a:pPr>
              <a:t>11</a:t>
            </a:fld>
            <a:endParaRPr kumimoji="1" lang="ja-JP" altLang="en-US" sz="13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438547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58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145074653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696867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834370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008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159209-D5C1-4B1F-841C-E5381314ADB6}" type="datetimeFigureOut">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A4B2C6-7C73-471D-A01A-36EF365A68DB}" type="slidenum">
              <a:rPr kumimoji="1" lang="ja-JP" altLang="en-US" smtClean="0"/>
              <a:t>‹#›</a:t>
            </a:fld>
            <a:endParaRPr kumimoji="1" lang="ja-JP" altLang="en-US"/>
          </a:p>
        </p:txBody>
      </p:sp>
    </p:spTree>
    <p:extLst>
      <p:ext uri="{BB962C8B-B14F-4D97-AF65-F5344CB8AC3E}">
        <p14:creationId xmlns:p14="http://schemas.microsoft.com/office/powerpoint/2010/main" val="3241809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05849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300053017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278086581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109938613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20650057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4E72D8-59FE-4246-B614-846CC7D2BBBA}"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09863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374416883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288813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772768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055471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426575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466F4B-09D7-4D8D-8884-1272B302FEAD}" type="datetimeFigureOut">
              <a:rPr kumimoji="1" lang="ja-JP" altLang="en-US" smtClean="0"/>
              <a:t>2025/2/18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28C600D-EC39-42B9-B04B-38612E629E83}" type="slidenum">
              <a:rPr kumimoji="1" lang="ja-JP" altLang="en-US" smtClean="0"/>
              <a:t>‹#›</a:t>
            </a:fld>
            <a:endParaRPr kumimoji="1" lang="ja-JP" altLang="en-US"/>
          </a:p>
        </p:txBody>
      </p:sp>
    </p:spTree>
    <p:extLst>
      <p:ext uri="{BB962C8B-B14F-4D97-AF65-F5344CB8AC3E}">
        <p14:creationId xmlns:p14="http://schemas.microsoft.com/office/powerpoint/2010/main" val="3916138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86429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4"/>
            <a:ext cx="12192000" cy="709447"/>
          </a:xfrm>
          <a:prstGeom prst="rect">
            <a:avLst/>
          </a:prstGeom>
        </p:spPr>
      </p:pic>
    </p:spTree>
    <p:extLst>
      <p:ext uri="{BB962C8B-B14F-4D97-AF65-F5344CB8AC3E}">
        <p14:creationId xmlns:p14="http://schemas.microsoft.com/office/powerpoint/2010/main" val="423610075"/>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10510" y="6148552"/>
            <a:ext cx="12225127" cy="709448"/>
          </a:xfrm>
          <a:prstGeom prst="rect">
            <a:avLst/>
          </a:prstGeom>
        </p:spPr>
      </p:pic>
    </p:spTree>
    <p:extLst>
      <p:ext uri="{BB962C8B-B14F-4D97-AF65-F5344CB8AC3E}">
        <p14:creationId xmlns:p14="http://schemas.microsoft.com/office/powerpoint/2010/main" val="422888145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2" y="420414"/>
            <a:ext cx="756742" cy="12191999"/>
          </a:xfrm>
          <a:prstGeom prst="rect">
            <a:avLst/>
          </a:prstGeom>
        </p:spPr>
      </p:pic>
    </p:spTree>
    <p:extLst>
      <p:ext uri="{BB962C8B-B14F-4D97-AF65-F5344CB8AC3E}">
        <p14:creationId xmlns:p14="http://schemas.microsoft.com/office/powerpoint/2010/main" val="285270605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2E7DA-12BF-4802-A01C-C6DE4C400865}" type="datetime1">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164201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734789244"/>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a:fillRect/>
          </a:stretch>
        </p:blipFill>
        <p:spPr>
          <a:xfrm>
            <a:off x="7338430" y="1779105"/>
            <a:ext cx="3970735" cy="3977470"/>
          </a:xfrm>
          <a:prstGeom prst="rect">
            <a:avLst/>
          </a:prstGeom>
        </p:spPr>
      </p:pic>
      <p:sp>
        <p:nvSpPr>
          <p:cNvPr id="4" name="Slide Number Placeholder 5"/>
          <p:cNvSpPr txBox="1"/>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t>‹#›</a:t>
            </a:fld>
            <a:endParaRPr lang="fr-FR" sz="900" dirty="0"/>
          </a:p>
        </p:txBody>
      </p:sp>
    </p:spTree>
    <p:extLst>
      <p:ext uri="{BB962C8B-B14F-4D97-AF65-F5344CB8AC3E}">
        <p14:creationId xmlns:p14="http://schemas.microsoft.com/office/powerpoint/2010/main" val="339223325"/>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338166568"/>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2025/2/18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6763969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45260213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10815628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61602488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8209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9050304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129197475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127751094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236863542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4.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4.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5.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90C563-6D40-43C8-8B29-88A681590551}" type="datetime1">
              <a:rPr kumimoji="1" lang="ja-JP" altLang="en-US" smtClean="0"/>
              <a:t>2025/2/18</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61B85B-3F11-4807-BF0A-089ABAB91E6D}" type="slidenum">
              <a:rPr kumimoji="1" lang="ja-JP" altLang="en-US" smtClean="0"/>
              <a:t>‹#›</a:t>
            </a:fld>
            <a:endParaRPr kumimoji="1" lang="ja-JP" altLang="en-US"/>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Picture 12"/>
          <p:cNvPicPr>
            <a:picLocks noChangeAspect="1"/>
          </p:cNvPicPr>
          <p:nvPr/>
        </p:nvPicPr>
        <p:blipFill>
          <a:blip r:embed="rId7">
            <a:extLst>
              <a:ext uri="{28A0092B-C50C-407E-A947-70E740481C1C}">
                <a14:useLocalDpi xmlns:a14="http://schemas.microsoft.com/office/drawing/2010/main"/>
              </a:ext>
            </a:extLst>
          </a:blip>
          <a:srcRect/>
          <a:stretch/>
        </p:blipFill>
        <p:spPr>
          <a:xfrm>
            <a:off x="1548953"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p:nvSpPr>
        <p:spPr>
          <a:xfrm rot="5400000">
            <a:off x="4884289"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2991662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97746189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4" r:id="rId8"/>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8" name="Slide Number Placeholder 5"/>
          <p:cNvSpPr txBox="1">
            <a:spLocks/>
          </p:cNvSpPr>
          <p:nvPr/>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p:nvSpPr>
        <p:spPr>
          <a:xfrm>
            <a:off x="2396836"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2557322" y="2786402"/>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t="24095" r="-1568"/>
          <a:stretch/>
        </p:blipFill>
        <p:spPr>
          <a:xfrm>
            <a:off x="8255299"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3"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435017091"/>
      </p:ext>
    </p:extLst>
  </p:cSld>
  <p:clrMap bg1="lt1" tx1="dk1" bg2="lt2" tx2="dk2" accent1="accent1" accent2="accent2" accent3="accent3" accent4="accent4" accent5="accent5" accent6="accent6" hlink="hlink" folHlink="folHlink"/>
  <p:sldLayoutIdLst>
    <p:sldLayoutId id="2147483676" r:id="rId1"/>
    <p:sldLayoutId id="2147483677" r:id="rId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fr-F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9250817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0575486" y="152365"/>
            <a:ext cx="1495759" cy="1405711"/>
          </a:xfrm>
          <a:prstGeom prst="rect">
            <a:avLst/>
          </a:prstGeom>
        </p:spPr>
      </p:pic>
      <p:sp>
        <p:nvSpPr>
          <p:cNvPr id="8" name="Rectangle 7"/>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21838187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Lst>
  <p:transition spd="med"/>
  <p:hf sldNum="0" hdr="0" ftr="0" dt="0"/>
  <p:txStyles>
    <p:titleStyle>
      <a:lvl1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1pPr>
      <a:lvl2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2pPr>
      <a:lvl3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3pPr>
      <a:lvl4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4pPr>
      <a:lvl5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5pPr>
      <a:lvl6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6pPr>
      <a:lvl7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7pPr>
      <a:lvl8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8pPr>
      <a:lvl9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9pPr>
    </p:titleStyle>
    <p:bodyStyle>
      <a:lvl1pPr marL="163830" marR="0" indent="-163830"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1pPr>
      <a:lvl2pPr marL="431800" marR="0" indent="-1911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2pPr>
      <a:lvl3pPr marL="711200" marR="0" indent="-2292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3pPr>
      <a:lvl4pPr marL="97790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4pPr>
      <a:lvl5pPr marL="12185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5pPr>
      <a:lvl6pPr marL="14598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6pPr>
      <a:lvl7pPr marL="17011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7pPr>
      <a:lvl8pPr marL="19418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8pPr>
      <a:lvl9pPr marL="21831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9pPr>
    </p:bodyStyle>
    <p:otherStyle>
      <a:lvl1pPr marL="0" marR="0" indent="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1pPr>
      <a:lvl2pPr marL="0" marR="0" indent="24130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2pPr>
      <a:lvl3pPr marL="0" marR="0" indent="4819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3pPr>
      <a:lvl4pPr marL="0" marR="0" indent="7232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4pPr>
      <a:lvl5pPr marL="0" marR="0" indent="9645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5pPr>
      <a:lvl6pPr marL="0" marR="0" indent="12052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6pPr>
      <a:lvl7pPr marL="0" marR="0" indent="14465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7pPr>
      <a:lvl8pPr marL="0" marR="0" indent="16878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8pPr>
      <a:lvl9pPr marL="0" marR="0" indent="192849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4.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4294967295"/>
          </p:nvPr>
        </p:nvSpPr>
        <p:spPr>
          <a:xfrm>
            <a:off x="4443978" y="5031954"/>
            <a:ext cx="3559175" cy="1655762"/>
          </a:xfrm>
        </p:spPr>
        <p:txBody>
          <a:bodyPr>
            <a:normAutofit/>
          </a:bodyPr>
          <a:lstStyle/>
          <a:p>
            <a:pPr marL="0" indent="0" algn="ctr">
              <a:buNone/>
            </a:pPr>
            <a:r>
              <a:rPr lang="en-US" altLang="ja-JP" sz="2400" dirty="0">
                <a:solidFill>
                  <a:schemeClr val="bg1"/>
                </a:solidFill>
                <a:latin typeface="Arial" panose="020B0604020202020204" pitchFamily="34" charset="0"/>
                <a:cs typeface="Arial" panose="020B0604020202020204" pitchFamily="34" charset="0"/>
              </a:rPr>
              <a:t>NISHIMAE Yuji</a:t>
            </a:r>
          </a:p>
          <a:p>
            <a:pPr marL="0" indent="0" algn="ctr">
              <a:buNone/>
            </a:pPr>
            <a:r>
              <a:rPr lang="en-US" altLang="ja-JP" sz="2400">
                <a:solidFill>
                  <a:schemeClr val="bg1"/>
                </a:solidFill>
                <a:latin typeface="Arial" panose="020B0604020202020204" pitchFamily="34" charset="0"/>
                <a:cs typeface="Arial" panose="020B0604020202020204" pitchFamily="34" charset="0"/>
              </a:rPr>
              <a:t>TTTWO Chair</a:t>
            </a:r>
            <a:endParaRPr lang="en-US" altLang="ja-JP" sz="2400" dirty="0">
              <a:solidFill>
                <a:schemeClr val="bg1"/>
              </a:solidFill>
              <a:latin typeface="Arial" panose="020B0604020202020204" pitchFamily="34" charset="0"/>
              <a:cs typeface="Arial" panose="020B0604020202020204" pitchFamily="34" charset="0"/>
            </a:endParaRPr>
          </a:p>
          <a:p>
            <a:pPr marL="0" indent="0" algn="ctr">
              <a:buNone/>
            </a:pPr>
            <a:r>
              <a:rPr lang="en-US" altLang="ja-JP" sz="2400" dirty="0">
                <a:solidFill>
                  <a:schemeClr val="bg1"/>
                </a:solidFill>
                <a:latin typeface="Arial" panose="020B0604020202020204" pitchFamily="34" charset="0"/>
                <a:cs typeface="Arial" panose="020B0604020202020204" pitchFamily="34" charset="0"/>
              </a:rPr>
              <a:t>ICG/PTWS Chair</a:t>
            </a:r>
          </a:p>
        </p:txBody>
      </p:sp>
      <p:sp>
        <p:nvSpPr>
          <p:cNvPr id="5" name="タイトル 1"/>
          <p:cNvSpPr txBox="1">
            <a:spLocks/>
          </p:cNvSpPr>
          <p:nvPr/>
        </p:nvSpPr>
        <p:spPr>
          <a:xfrm>
            <a:off x="6140116" y="2525387"/>
            <a:ext cx="6051884" cy="1201378"/>
          </a:xfrm>
        </p:spPr>
        <p:txBody>
          <a:bodyP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1" lang="en-US" altLang="ja-JP" sz="2800" b="1" i="0" u="none" strike="noStrike" kern="1200" cap="none" spc="0" normalizeH="0" baseline="0" noProof="0" dirty="0">
              <a:ln>
                <a:noFill/>
              </a:ln>
              <a:solidFill>
                <a:prstClr val="white"/>
              </a:solidFill>
              <a:effectLst/>
              <a:uLnTx/>
              <a:uFillTx/>
              <a:latin typeface="Arial" panose="020B0604020202020204" pitchFamily="34" charset="0"/>
              <a:ea typeface="游ゴシック Light" panose="020B0300000000000000" pitchFamily="50" charset="-128"/>
              <a:cs typeface="Arial" panose="020B0604020202020204" pitchFamily="34" charset="0"/>
            </a:endParaRPr>
          </a:p>
        </p:txBody>
      </p:sp>
      <p:sp>
        <p:nvSpPr>
          <p:cNvPr id="6" name="正方形/長方形 5"/>
          <p:cNvSpPr/>
          <p:nvPr/>
        </p:nvSpPr>
        <p:spPr>
          <a:xfrm>
            <a:off x="6382533" y="3013501"/>
            <a:ext cx="5809467" cy="830997"/>
          </a:xfrm>
          <a:prstGeom prst="rect">
            <a:avLst/>
          </a:prstGeom>
        </p:spPr>
        <p:txBody>
          <a:bodyPr wrap="square">
            <a:spAutoFit/>
          </a:bodyPr>
          <a:lstStyle/>
          <a:p>
            <a:r>
              <a:rPr lang="en-US" altLang="ja-JP" sz="2400" dirty="0">
                <a:solidFill>
                  <a:prstClr val="white"/>
                </a:solidFill>
                <a:latin typeface="Arial" panose="020B0604020202020204" pitchFamily="34" charset="0"/>
                <a:ea typeface="游ゴシック Light" panose="020B0300000000000000" pitchFamily="50" charset="-128"/>
                <a:cs typeface="Arial" panose="020B0604020202020204" pitchFamily="34" charset="0"/>
              </a:rPr>
              <a:t>Agenda 5. Tsunami Watch Operations Status and Plans in ICG/PTWS</a:t>
            </a:r>
            <a:endParaRPr lang="ja-JP" altLang="en-US" sz="2000"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4FC007AE-3D96-E082-81A4-11105E19AC55}"/>
              </a:ext>
            </a:extLst>
          </p:cNvPr>
          <p:cNvSpPr txBox="1"/>
          <p:nvPr/>
        </p:nvSpPr>
        <p:spPr>
          <a:xfrm>
            <a:off x="7438052" y="0"/>
            <a:ext cx="4766305"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 TOWS-WG 18th Session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noProof="0" dirty="0">
                <a:solidFill>
                  <a:prstClr val="white"/>
                </a:solidFill>
                <a:latin typeface="Arial" panose="020B0604020202020204" pitchFamily="34" charset="0"/>
                <a:ea typeface="游ゴシック" panose="020B0400000000000000" pitchFamily="50" charset="-128"/>
                <a:cs typeface="Arial" panose="020B0604020202020204" pitchFamily="34" charset="0"/>
              </a:rPr>
              <a:t>Task Team on Tsunami Watch Operation</a:t>
            </a:r>
            <a:endPar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21 – 22 February 2025</a:t>
            </a:r>
            <a:endParaRPr kumimoji="1" lang="ja-JP" altLang="en-US" sz="20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1089187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09961" y="454561"/>
            <a:ext cx="7803160" cy="50064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chemeClr val="accent1"/>
                </a:solidFill>
                <a:effectLst/>
                <a:uLnTx/>
                <a:uFillTx/>
                <a:latin typeface="Helvetica"/>
                <a:ea typeface="+mn-ea"/>
                <a:cs typeface="+mn-cs"/>
                <a:sym typeface="Roboto"/>
              </a:rPr>
              <a:t>ICG/PTWS TSP Users’</a:t>
            </a:r>
            <a:r>
              <a:rPr kumimoji="0" lang="en-US" altLang="ja-JP" sz="2400" b="0" i="0" u="none" strike="noStrike" kern="1200" cap="none" spc="0" normalizeH="0" noProof="0" dirty="0">
                <a:ln>
                  <a:noFill/>
                </a:ln>
                <a:solidFill>
                  <a:schemeClr val="accent1"/>
                </a:solidFill>
                <a:effectLst/>
                <a:uLnTx/>
                <a:uFillTx/>
                <a:latin typeface="Helvetica"/>
                <a:ea typeface="+mn-ea"/>
                <a:cs typeface="+mn-cs"/>
                <a:sym typeface="Roboto"/>
              </a:rPr>
              <a:t> Guide with the Common Format</a:t>
            </a:r>
            <a:r>
              <a:rPr kumimoji="0" lang="en-US" altLang="ja-JP" sz="2400" b="0" i="0" u="none" strike="noStrike" kern="1200" cap="none" spc="0" normalizeH="0" baseline="0" noProof="0" dirty="0">
                <a:ln>
                  <a:noFill/>
                </a:ln>
                <a:solidFill>
                  <a:schemeClr val="accent1"/>
                </a:solidFill>
                <a:effectLst/>
                <a:uLnTx/>
                <a:uFillTx/>
                <a:latin typeface="Helvetica"/>
                <a:ea typeface="+mn-ea"/>
                <a:cs typeface="+mn-cs"/>
                <a:sym typeface="Roboto"/>
              </a:rPr>
              <a:t> </a:t>
            </a:r>
            <a:endParaRPr kumimoji="0" lang="ja-JP" altLang="en-US" sz="2400" b="0" i="0" u="none" strike="noStrike" kern="1200" cap="none" spc="0" normalizeH="0" baseline="0" noProof="0" dirty="0">
              <a:ln>
                <a:noFill/>
              </a:ln>
              <a:solidFill>
                <a:schemeClr val="accent1"/>
              </a:solidFill>
              <a:effectLst/>
              <a:uLnTx/>
              <a:uFillTx/>
              <a:latin typeface="Helvetica"/>
              <a:ea typeface="+mn-ea"/>
              <a:cs typeface="+mn-cs"/>
              <a:sym typeface="Roboto"/>
            </a:endParaRPr>
          </a:p>
        </p:txBody>
      </p:sp>
      <p:sp>
        <p:nvSpPr>
          <p:cNvPr id="3" name="正方形/長方形 2"/>
          <p:cNvSpPr/>
          <p:nvPr/>
        </p:nvSpPr>
        <p:spPr>
          <a:xfrm>
            <a:off x="603281" y="1651155"/>
            <a:ext cx="3203387" cy="4185761"/>
          </a:xfrm>
          <a:prstGeom prst="rect">
            <a:avLst/>
          </a:prstGeom>
          <a:solidFill>
            <a:schemeClr val="bg1"/>
          </a:solidFill>
          <a:ln>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rPr>
              <a:t>1. Overview </a:t>
            </a:r>
            <a:endParaRPr kumimoji="0" lang="ja-JP"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rPr>
              <a:t> 1.1. Background </a:t>
            </a:r>
            <a:endParaRPr kumimoji="0" lang="ja-JP"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rPr>
              <a:t> 1.2. Area of Service </a:t>
            </a:r>
            <a:endParaRPr kumimoji="0" lang="ja-JP"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rPr>
              <a:t> 1.3. Earthquake Source Zone </a:t>
            </a:r>
            <a:endParaRPr kumimoji="0" lang="ja-JP"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76200" algn="just"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rPr>
              <a:t>1.4. Tsunami Hazard </a:t>
            </a:r>
            <a:endParaRPr kumimoji="0" lang="ja-JP"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rPr>
              <a:t>2. Operations </a:t>
            </a:r>
            <a:endParaRPr kumimoji="0" lang="ja-JP"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rPr>
              <a:t> 2.1. TSP Facility </a:t>
            </a:r>
            <a:endParaRPr kumimoji="0" lang="ja-JP"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76200" algn="just"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rPr>
              <a:t>2.2. Operational Tools and Procedures </a:t>
            </a:r>
            <a:endParaRPr kumimoji="0" lang="ja-JP"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rPr>
              <a:t>3. Products </a:t>
            </a:r>
            <a:endParaRPr kumimoji="0" lang="ja-JP"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rPr>
              <a:t> 3.1. Product Types and Criteria </a:t>
            </a:r>
            <a:endParaRPr kumimoji="0" lang="ja-JP"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rPr>
              <a:t> 3.2. Product Content  </a:t>
            </a:r>
            <a:endParaRPr kumimoji="0" lang="ja-JP"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rPr>
              <a:t>4. Dissemination </a:t>
            </a:r>
            <a:endParaRPr kumimoji="0" lang="ja-JP"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rPr>
              <a:t>4.1. Methodologies     </a:t>
            </a:r>
            <a:endParaRPr kumimoji="0" lang="ja-JP"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rPr>
              <a:t>4.2. Communication Testing </a:t>
            </a:r>
            <a:endParaRPr kumimoji="0" lang="ja-JP"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rPr>
              <a:t>4.3. Contact Information </a:t>
            </a:r>
            <a:endParaRPr kumimoji="0" lang="ja-JP"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rPr>
              <a:t>ANNEXES </a:t>
            </a:r>
            <a:endParaRPr kumimoji="0" lang="ja-JP"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rPr>
              <a:t>I. Example Products </a:t>
            </a:r>
            <a:endParaRPr kumimoji="0" lang="ja-JP"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rPr>
              <a:t>II. Forecast Points </a:t>
            </a:r>
            <a:endParaRPr kumimoji="0" lang="ja-JP"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Times New Roman" panose="02020603050405020304" pitchFamily="18" charset="0"/>
              </a:rPr>
              <a:t>III. Observation Sites </a:t>
            </a:r>
          </a:p>
        </p:txBody>
      </p:sp>
      <p:grpSp>
        <p:nvGrpSpPr>
          <p:cNvPr id="4" name="グループ化 3"/>
          <p:cNvGrpSpPr/>
          <p:nvPr/>
        </p:nvGrpSpPr>
        <p:grpSpPr>
          <a:xfrm>
            <a:off x="3899990" y="955209"/>
            <a:ext cx="8128000" cy="5418667"/>
            <a:chOff x="4052888" y="884766"/>
            <a:chExt cx="8128000" cy="5418667"/>
          </a:xfrm>
        </p:grpSpPr>
        <p:graphicFrame>
          <p:nvGraphicFramePr>
            <p:cNvPr id="6" name="図表 5"/>
            <p:cNvGraphicFramePr/>
            <p:nvPr/>
          </p:nvGraphicFramePr>
          <p:xfrm>
            <a:off x="4052888" y="8847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右矢印 6"/>
            <p:cNvSpPr/>
            <p:nvPr/>
          </p:nvSpPr>
          <p:spPr>
            <a:xfrm>
              <a:off x="5552963" y="3035699"/>
              <a:ext cx="1889255" cy="1116794"/>
            </a:xfrm>
            <a:prstGeom prst="rightArrow">
              <a:avLst>
                <a:gd name="adj1" fmla="val 50000"/>
                <a:gd name="adj2" fmla="val 47515"/>
              </a:avLst>
            </a:prstGeom>
            <a:solidFill>
              <a:srgbClr val="FFFF00"/>
            </a:solid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ctr" defTabSz="1300480" rtl="0" eaLnBrk="1" fontAlgn="auto" latinLnBrk="0" hangingPunct="0">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Editing Users’ Guide</a:t>
              </a:r>
              <a:endParaRPr kumimoji="0" lang="ja-JP" alt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8" name="右矢印 7"/>
            <p:cNvSpPr/>
            <p:nvPr/>
          </p:nvSpPr>
          <p:spPr>
            <a:xfrm>
              <a:off x="7993385" y="3096838"/>
              <a:ext cx="1902941" cy="994517"/>
            </a:xfrm>
            <a:prstGeom prst="rightArrow">
              <a:avLst>
                <a:gd name="adj1" fmla="val 50000"/>
                <a:gd name="adj2" fmla="val 47515"/>
              </a:avLst>
            </a:prstGeom>
            <a:solidFill>
              <a:srgbClr val="FFFF00"/>
            </a:solid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ctr" defTabSz="1300480" rtl="0" eaLnBrk="1" fontAlgn="auto" latinLnBrk="0" hangingPunct="0">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Discussion in each Regional WG</a:t>
              </a:r>
              <a:endPar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grpSp>
      <p:sp>
        <p:nvSpPr>
          <p:cNvPr id="9" name="テキスト ボックス 8"/>
          <p:cNvSpPr txBox="1"/>
          <p:nvPr/>
        </p:nvSpPr>
        <p:spPr>
          <a:xfrm>
            <a:off x="603281" y="1129802"/>
            <a:ext cx="3203387" cy="562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ctr" defTabSz="1300480" rtl="0" eaLnBrk="1" fontAlgn="auto" latinLnBrk="0" hangingPunct="0">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Common PTWS TSP Users’ Guide Table of Contents</a:t>
            </a:r>
            <a:endParaRPr kumimoji="0" lang="ja-JP" alt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Tree>
    <p:extLst>
      <p:ext uri="{BB962C8B-B14F-4D97-AF65-F5344CB8AC3E}">
        <p14:creationId xmlns:p14="http://schemas.microsoft.com/office/powerpoint/2010/main" val="262906379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48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57747" y="427383"/>
            <a:ext cx="5382754" cy="562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indent="0" algn="l" defTabSz="1300480" rtl="0" fontAlgn="auto" latinLnBrk="0" hangingPunct="0">
              <a:lnSpc>
                <a:spcPct val="100000"/>
              </a:lnSpc>
              <a:spcBef>
                <a:spcPts val="0"/>
              </a:spcBef>
              <a:spcAft>
                <a:spcPts val="0"/>
              </a:spcAft>
              <a:buClrTx/>
              <a:buSzTx/>
              <a:buFontTx/>
              <a:buNone/>
              <a:tabLst/>
            </a:pPr>
            <a:r>
              <a:rPr kumimoji="0" lang="en-US" altLang="ja-JP" sz="2800" b="0" i="0" u="none" strike="noStrike" cap="none" spc="0" normalizeH="0" dirty="0">
                <a:ln>
                  <a:noFill/>
                </a:ln>
                <a:solidFill>
                  <a:schemeClr val="accent2"/>
                </a:solidFill>
                <a:effectLst/>
                <a:uFillTx/>
                <a:latin typeface="Arial" panose="020B0604020202020204" pitchFamily="34" charset="0"/>
                <a:cs typeface="Arial" panose="020B0604020202020204" pitchFamily="34" charset="0"/>
                <a:sym typeface="Roboto"/>
              </a:rPr>
              <a:t>ICG/PTWS Major Events in 2025</a:t>
            </a:r>
            <a:endParaRPr kumimoji="0" lang="ja-JP" altLang="en-US" sz="2800" b="0" i="0" u="none" strike="noStrike" cap="none" spc="0" normalizeH="0" baseline="0" dirty="0">
              <a:ln>
                <a:noFill/>
              </a:ln>
              <a:solidFill>
                <a:schemeClr val="accent2"/>
              </a:solidFill>
              <a:effectLst/>
              <a:uFillTx/>
              <a:latin typeface="Arial" panose="020B0604020202020204" pitchFamily="34" charset="0"/>
              <a:cs typeface="Arial" panose="020B0604020202020204" pitchFamily="34" charset="0"/>
              <a:sym typeface="Roboto"/>
            </a:endParaRPr>
          </a:p>
        </p:txBody>
      </p:sp>
      <p:sp>
        <p:nvSpPr>
          <p:cNvPr id="2" name="テキスト ボックス 1"/>
          <p:cNvSpPr txBox="1"/>
          <p:nvPr/>
        </p:nvSpPr>
        <p:spPr>
          <a:xfrm>
            <a:off x="440333" y="1627596"/>
            <a:ext cx="11599266" cy="27166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altLang="ja-JP"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ICG/PTWS XXXI Session and Joint Tsunami Workshop</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altLang="ja-JP" sz="2400" dirty="0">
                <a:solidFill>
                  <a:srgbClr val="000000"/>
                </a:solidFill>
                <a:latin typeface="Arial" panose="020B0604020202020204" pitchFamily="34" charset="0"/>
                <a:cs typeface="Arial" panose="020B0604020202020204" pitchFamily="34" charset="0"/>
                <a:sym typeface="Roboto"/>
              </a:rPr>
              <a:t>ESCAP Tsunami Capacity Assessment Project (Phase II)</a:t>
            </a:r>
          </a:p>
          <a:p>
            <a:pPr marL="342900" indent="-342900" defTabSz="1300480" hangingPunct="0">
              <a:buFont typeface="Arial" panose="020B0604020202020204" pitchFamily="34" charset="0"/>
              <a:buChar char="•"/>
            </a:pPr>
            <a:r>
              <a:rPr lang="en-US" altLang="ja-JP" sz="2400" dirty="0">
                <a:latin typeface="Arial" panose="020B0604020202020204" pitchFamily="34" charset="0"/>
                <a:ea typeface="游ゴシック" panose="020B0400000000000000" pitchFamily="50" charset="-128"/>
                <a:cs typeface="Arial" panose="020B0604020202020204" pitchFamily="34" charset="0"/>
              </a:rPr>
              <a:t>Start of the official full functional operation of the Central America Tsunami Advisory Center (CATAC) </a:t>
            </a:r>
            <a:endParaRPr kumimoji="0" lang="en-US" altLang="ja-JP" sz="2400" b="0" i="0" u="none" strike="noStrike" cap="none" spc="0" normalizeH="0" baseline="0" dirty="0">
              <a:ln>
                <a:noFill/>
              </a:ln>
              <a:effectLst/>
              <a:uFillTx/>
              <a:latin typeface="Arial" panose="020B0604020202020204" pitchFamily="34" charset="0"/>
              <a:cs typeface="Arial" panose="020B0604020202020204" pitchFamily="34" charset="0"/>
              <a:sym typeface="Roboto"/>
            </a:endParaRPr>
          </a:p>
          <a:p>
            <a:pPr marL="342900" indent="-342900" defTabSz="1300480" hangingPunct="0">
              <a:buFont typeface="Arial" panose="020B0604020202020204" pitchFamily="34" charset="0"/>
              <a:buChar char="•"/>
            </a:pPr>
            <a:r>
              <a:rPr kumimoji="0" lang="en-US" altLang="ja-JP" sz="2400" dirty="0">
                <a:solidFill>
                  <a:srgbClr val="000000"/>
                </a:solidFill>
                <a:latin typeface="Arial" panose="020B0604020202020204" pitchFamily="34" charset="0"/>
                <a:cs typeface="Arial" panose="020B0604020202020204" pitchFamily="34" charset="0"/>
                <a:sym typeface="Roboto"/>
              </a:rPr>
              <a:t>TSP Messages for the Maritime Community </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r>
              <a:rPr kumimoji="0" lang="en-US" altLang="ja-JP"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rPr>
              <a:t>TSP Users’ Guide with Common Format </a:t>
            </a:r>
          </a:p>
          <a:p>
            <a:pPr marL="342900" marR="0" indent="-342900" algn="l" defTabSz="1300480" rtl="0" fontAlgn="auto" latinLnBrk="0" hangingPunct="0">
              <a:lnSpc>
                <a:spcPct val="100000"/>
              </a:lnSpc>
              <a:spcBef>
                <a:spcPts val="0"/>
              </a:spcBef>
              <a:spcAft>
                <a:spcPts val="0"/>
              </a:spcAft>
              <a:buClrTx/>
              <a:buSzTx/>
              <a:buFont typeface="Arial" panose="020B0604020202020204" pitchFamily="34" charset="0"/>
              <a:buChar char="•"/>
              <a:tabLst/>
            </a:pPr>
            <a:endParaRPr kumimoji="0" lang="ja-JP" altLang="en-US" sz="2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Roboto"/>
            </a:endParaRPr>
          </a:p>
        </p:txBody>
      </p:sp>
    </p:spTree>
    <p:extLst>
      <p:ext uri="{BB962C8B-B14F-4D97-AF65-F5344CB8AC3E}">
        <p14:creationId xmlns:p14="http://schemas.microsoft.com/office/powerpoint/2010/main" val="22547447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427014"/>
            <a:ext cx="10422661" cy="461665"/>
          </a:xfrm>
          <a:prstGeom prst="rect">
            <a:avLst/>
          </a:prstGeom>
        </p:spPr>
        <p:txBody>
          <a:bodyPr wrap="none">
            <a:spAutoFit/>
          </a:bodyPr>
          <a:lstStyle/>
          <a:p>
            <a:pPr defTabSz="1300480" hangingPunct="0"/>
            <a:r>
              <a:rPr kumimoji="0" lang="en-US" altLang="ja-JP" sz="2400" dirty="0">
                <a:solidFill>
                  <a:schemeClr val="accent2"/>
                </a:solidFill>
                <a:latin typeface="Arial" panose="020B0604020202020204" pitchFamily="34" charset="0"/>
                <a:cs typeface="Arial" panose="020B0604020202020204" pitchFamily="34" charset="0"/>
                <a:sym typeface="Roboto"/>
              </a:rPr>
              <a:t>ICG/PTWS XXXI session and Joint Tsunami Workshop</a:t>
            </a:r>
            <a:r>
              <a:rPr kumimoji="0" lang="ja-JP" altLang="en-US" sz="2400" dirty="0">
                <a:solidFill>
                  <a:schemeClr val="accent2"/>
                </a:solidFill>
                <a:latin typeface="Arial" panose="020B0604020202020204" pitchFamily="34" charset="0"/>
                <a:cs typeface="Arial" panose="020B0604020202020204" pitchFamily="34" charset="0"/>
                <a:sym typeface="Roboto"/>
              </a:rPr>
              <a:t> </a:t>
            </a:r>
            <a:r>
              <a:rPr kumimoji="0" lang="en-US" altLang="ja-JP" sz="2400" dirty="0">
                <a:solidFill>
                  <a:schemeClr val="accent2"/>
                </a:solidFill>
                <a:latin typeface="Arial" panose="020B0604020202020204" pitchFamily="34" charset="0"/>
                <a:cs typeface="Arial" panose="020B0604020202020204" pitchFamily="34" charset="0"/>
                <a:sym typeface="Roboto"/>
              </a:rPr>
              <a:t>(April 2025, Beijing)</a:t>
            </a:r>
          </a:p>
        </p:txBody>
      </p:sp>
      <p:sp>
        <p:nvSpPr>
          <p:cNvPr id="4" name="正方形/長方形 3"/>
          <p:cNvSpPr/>
          <p:nvPr/>
        </p:nvSpPr>
        <p:spPr>
          <a:xfrm>
            <a:off x="-440367" y="1234756"/>
            <a:ext cx="11031416" cy="1077218"/>
          </a:xfrm>
          <a:prstGeom prst="rect">
            <a:avLst/>
          </a:prstGeom>
        </p:spPr>
        <p:txBody>
          <a:bodyPr wrap="square">
            <a:spAutoFit/>
          </a:bodyPr>
          <a:lstStyle/>
          <a:p>
            <a:pPr marL="879475" indent="-342900" defTabSz="1300480" hangingPunct="0">
              <a:buFont typeface="Arial" panose="020B0604020202020204" pitchFamily="34" charset="0"/>
              <a:buChar char="•"/>
            </a:pPr>
            <a:r>
              <a:rPr kumimoji="0" lang="en-US" altLang="ja-JP" sz="2400" dirty="0">
                <a:solidFill>
                  <a:srgbClr val="000000"/>
                </a:solidFill>
                <a:latin typeface="Arial" panose="020B0604020202020204" pitchFamily="34" charset="0"/>
                <a:cs typeface="Arial" panose="020B0604020202020204" pitchFamily="34" charset="0"/>
                <a:sym typeface="Roboto"/>
              </a:rPr>
              <a:t>ICG/PTWS XXXI Session</a:t>
            </a:r>
          </a:p>
          <a:p>
            <a:pPr marL="1250950" indent="-342900" defTabSz="1300480" hangingPunct="0">
              <a:buFont typeface="Wingdings" panose="05000000000000000000" pitchFamily="2" charset="2"/>
              <a:buChar char="ü"/>
            </a:pPr>
            <a:r>
              <a:rPr kumimoji="0" lang="en-US" altLang="ja-JP" sz="2000" dirty="0">
                <a:solidFill>
                  <a:srgbClr val="000000"/>
                </a:solidFill>
                <a:latin typeface="Arial" panose="020B0604020202020204" pitchFamily="34" charset="0"/>
                <a:cs typeface="Arial" panose="020B0604020202020204" pitchFamily="34" charset="0"/>
                <a:sym typeface="Roboto"/>
              </a:rPr>
              <a:t>Date: 8 – 11 April</a:t>
            </a:r>
          </a:p>
          <a:p>
            <a:pPr marL="1250950" indent="-342900" defTabSz="1300480" hangingPunct="0">
              <a:buFont typeface="Wingdings" panose="05000000000000000000" pitchFamily="2" charset="2"/>
              <a:buChar char="ü"/>
            </a:pPr>
            <a:r>
              <a:rPr kumimoji="0" lang="en-US" altLang="ja-JP" sz="2000" dirty="0">
                <a:solidFill>
                  <a:srgbClr val="000000"/>
                </a:solidFill>
                <a:latin typeface="Arial" panose="020B0604020202020204" pitchFamily="34" charset="0"/>
                <a:cs typeface="Arial" panose="020B0604020202020204" pitchFamily="34" charset="0"/>
                <a:sym typeface="Roboto"/>
              </a:rPr>
              <a:t>Venue: Beijing, China</a:t>
            </a:r>
          </a:p>
        </p:txBody>
      </p:sp>
      <p:pic>
        <p:nvPicPr>
          <p:cNvPr id="5" name="図 4"/>
          <p:cNvPicPr>
            <a:picLocks noChangeAspect="1"/>
          </p:cNvPicPr>
          <p:nvPr/>
        </p:nvPicPr>
        <p:blipFill>
          <a:blip r:embed="rId2"/>
          <a:stretch>
            <a:fillRect/>
          </a:stretch>
        </p:blipFill>
        <p:spPr>
          <a:xfrm>
            <a:off x="185138" y="2311974"/>
            <a:ext cx="3774179" cy="3948149"/>
          </a:xfrm>
          <a:prstGeom prst="rect">
            <a:avLst/>
          </a:prstGeom>
          <a:ln>
            <a:solidFill>
              <a:schemeClr val="tx1"/>
            </a:solidFill>
          </a:ln>
        </p:spPr>
      </p:pic>
      <p:pic>
        <p:nvPicPr>
          <p:cNvPr id="2" name="図 1"/>
          <p:cNvPicPr>
            <a:picLocks noChangeAspect="1"/>
          </p:cNvPicPr>
          <p:nvPr/>
        </p:nvPicPr>
        <p:blipFill>
          <a:blip r:embed="rId3"/>
          <a:stretch>
            <a:fillRect/>
          </a:stretch>
        </p:blipFill>
        <p:spPr>
          <a:xfrm>
            <a:off x="4280909" y="1234756"/>
            <a:ext cx="3656675" cy="5201749"/>
          </a:xfrm>
          <a:prstGeom prst="rect">
            <a:avLst/>
          </a:prstGeom>
          <a:ln>
            <a:solidFill>
              <a:schemeClr val="tx1"/>
            </a:solidFill>
          </a:ln>
        </p:spPr>
      </p:pic>
      <p:pic>
        <p:nvPicPr>
          <p:cNvPr id="6" name="図 5"/>
          <p:cNvPicPr>
            <a:picLocks noChangeAspect="1"/>
          </p:cNvPicPr>
          <p:nvPr/>
        </p:nvPicPr>
        <p:blipFill>
          <a:blip r:embed="rId4"/>
          <a:stretch>
            <a:fillRect/>
          </a:stretch>
        </p:blipFill>
        <p:spPr>
          <a:xfrm>
            <a:off x="8176054" y="1773365"/>
            <a:ext cx="3472962" cy="4806462"/>
          </a:xfrm>
          <a:prstGeom prst="rect">
            <a:avLst/>
          </a:prstGeom>
          <a:ln>
            <a:solidFill>
              <a:schemeClr val="tx1"/>
            </a:solidFill>
          </a:ln>
        </p:spPr>
      </p:pic>
    </p:spTree>
    <p:extLst>
      <p:ext uri="{BB962C8B-B14F-4D97-AF65-F5344CB8AC3E}">
        <p14:creationId xmlns:p14="http://schemas.microsoft.com/office/powerpoint/2010/main" val="13201844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51692" y="139896"/>
            <a:ext cx="9706708" cy="830997"/>
          </a:xfrm>
          <a:prstGeom prst="rect">
            <a:avLst/>
          </a:prstGeom>
        </p:spPr>
        <p:txBody>
          <a:bodyPr wrap="square">
            <a:spAutoFit/>
          </a:bodyPr>
          <a:lstStyle/>
          <a:p>
            <a:pPr marL="536575" defTabSz="1300480" hangingPunct="0"/>
            <a:r>
              <a:rPr kumimoji="0" lang="en-US" altLang="ja-JP" sz="2400" dirty="0">
                <a:solidFill>
                  <a:schemeClr val="accent2"/>
                </a:solidFill>
                <a:latin typeface="Arial" panose="020B0604020202020204" pitchFamily="34" charset="0"/>
                <a:cs typeface="Arial" panose="020B0604020202020204" pitchFamily="34" charset="0"/>
                <a:sym typeface="Roboto"/>
              </a:rPr>
              <a:t>9</a:t>
            </a:r>
            <a:r>
              <a:rPr kumimoji="0" lang="en-US" altLang="ja-JP" sz="2400" baseline="30000" dirty="0">
                <a:solidFill>
                  <a:schemeClr val="accent2"/>
                </a:solidFill>
                <a:latin typeface="Arial" panose="020B0604020202020204" pitchFamily="34" charset="0"/>
                <a:cs typeface="Arial" panose="020B0604020202020204" pitchFamily="34" charset="0"/>
                <a:sym typeface="Roboto"/>
              </a:rPr>
              <a:t>th</a:t>
            </a:r>
            <a:r>
              <a:rPr kumimoji="0" lang="en-US" altLang="ja-JP" sz="2400" dirty="0">
                <a:solidFill>
                  <a:schemeClr val="accent2"/>
                </a:solidFill>
                <a:latin typeface="Arial" panose="020B0604020202020204" pitchFamily="34" charset="0"/>
                <a:cs typeface="Arial" panose="020B0604020202020204" pitchFamily="34" charset="0"/>
                <a:sym typeface="Roboto"/>
              </a:rPr>
              <a:t> ICG/PTWS – IUGG JTC Joint Tsunami Workshop</a:t>
            </a:r>
          </a:p>
          <a:p>
            <a:pPr marL="536575" defTabSz="1300480" hangingPunct="0"/>
            <a:r>
              <a:rPr kumimoji="0" lang="en-US" altLang="ja-JP" sz="2400" i="1" dirty="0">
                <a:solidFill>
                  <a:srgbClr val="000000"/>
                </a:solidFill>
                <a:latin typeface="Arial" panose="020B0604020202020204" pitchFamily="34" charset="0"/>
                <a:cs typeface="Arial" panose="020B0604020202020204" pitchFamily="34" charset="0"/>
                <a:sym typeface="Roboto"/>
              </a:rPr>
              <a:t>60th Anniversary of the ICG/PTWS - Past and Future</a:t>
            </a:r>
            <a:r>
              <a:rPr kumimoji="0" lang="ja-JP" altLang="en-US" sz="2400" i="1">
                <a:solidFill>
                  <a:srgbClr val="000000"/>
                </a:solidFill>
                <a:latin typeface="Arial" panose="020B0604020202020204" pitchFamily="34" charset="0"/>
                <a:cs typeface="Arial" panose="020B0604020202020204" pitchFamily="34" charset="0"/>
                <a:sym typeface="Roboto"/>
              </a:rPr>
              <a:t> </a:t>
            </a:r>
            <a:endParaRPr kumimoji="0" lang="en-US" altLang="ja-JP" sz="2400" i="1" dirty="0">
              <a:solidFill>
                <a:srgbClr val="000000"/>
              </a:solidFill>
              <a:latin typeface="Arial" panose="020B0604020202020204" pitchFamily="34" charset="0"/>
              <a:cs typeface="Arial" panose="020B0604020202020204" pitchFamily="34" charset="0"/>
              <a:sym typeface="Roboto"/>
            </a:endParaRPr>
          </a:p>
        </p:txBody>
      </p:sp>
      <p:grpSp>
        <p:nvGrpSpPr>
          <p:cNvPr id="13" name="グループ化 12"/>
          <p:cNvGrpSpPr/>
          <p:nvPr/>
        </p:nvGrpSpPr>
        <p:grpSpPr>
          <a:xfrm>
            <a:off x="422031" y="1120676"/>
            <a:ext cx="9648092" cy="4247317"/>
            <a:chOff x="422031" y="1120676"/>
            <a:chExt cx="9648092" cy="4247317"/>
          </a:xfrm>
        </p:grpSpPr>
        <p:sp>
          <p:nvSpPr>
            <p:cNvPr id="2" name="正方形/長方形 1"/>
            <p:cNvSpPr/>
            <p:nvPr/>
          </p:nvSpPr>
          <p:spPr>
            <a:xfrm>
              <a:off x="422031" y="1120676"/>
              <a:ext cx="9648092" cy="4247317"/>
            </a:xfrm>
            <a:prstGeom prst="rect">
              <a:avLst/>
            </a:prstGeom>
            <a:solidFill>
              <a:schemeClr val="bg1"/>
            </a:solidFill>
          </p:spPr>
          <p:txBody>
            <a:bodyPr wrap="square">
              <a:spAutoFit/>
            </a:bodyPr>
            <a:lstStyle/>
            <a:p>
              <a:pPr marL="342900" indent="-342900" defTabSz="1300480" hangingPunct="0">
                <a:buFont typeface="Arial" panose="020B0604020202020204" pitchFamily="34" charset="0"/>
                <a:buChar char="•"/>
              </a:pPr>
              <a:r>
                <a:rPr kumimoji="0" lang="en-US" altLang="ja-JP" dirty="0">
                  <a:solidFill>
                    <a:srgbClr val="000000"/>
                  </a:solidFill>
                  <a:latin typeface="Arial" panose="020B0604020202020204" pitchFamily="34" charset="0"/>
                  <a:cs typeface="Arial" panose="020B0604020202020204" pitchFamily="34" charset="0"/>
                  <a:sym typeface="Roboto"/>
                </a:rPr>
                <a:t>1 April (Online) </a:t>
              </a:r>
            </a:p>
            <a:p>
              <a:pPr marL="342900" indent="-342900" defTabSz="1300480" hangingPunct="0">
                <a:buFont typeface="Arial" panose="020B0604020202020204" pitchFamily="34" charset="0"/>
                <a:buChar char="•"/>
              </a:pPr>
              <a:r>
                <a:rPr kumimoji="0" lang="en-US" altLang="ja-JP" dirty="0">
                  <a:solidFill>
                    <a:srgbClr val="000000"/>
                  </a:solidFill>
                  <a:latin typeface="Arial" panose="020B0604020202020204" pitchFamily="34" charset="0"/>
                  <a:cs typeface="Arial" panose="020B0604020202020204" pitchFamily="34" charset="0"/>
                  <a:sym typeface="Roboto"/>
                </a:rPr>
                <a:t>Aims</a:t>
              </a:r>
            </a:p>
            <a:p>
              <a:pPr marL="342900" indent="-342900" defTabSz="1300480" hangingPunct="0">
                <a:buFont typeface="Wingdings" panose="05000000000000000000" pitchFamily="2" charset="2"/>
                <a:buChar char="ü"/>
              </a:pPr>
              <a:endParaRPr kumimoji="0" lang="en-US" altLang="ja-JP" dirty="0">
                <a:solidFill>
                  <a:srgbClr val="000000"/>
                </a:solidFill>
                <a:latin typeface="Arial" panose="020B0604020202020204" pitchFamily="34" charset="0"/>
                <a:cs typeface="Arial" panose="020B0604020202020204" pitchFamily="34" charset="0"/>
                <a:sym typeface="Roboto"/>
              </a:endParaRPr>
            </a:p>
            <a:p>
              <a:pPr marL="342900" indent="-342900" defTabSz="1300480" hangingPunct="0">
                <a:buFont typeface="Wingdings" panose="05000000000000000000" pitchFamily="2" charset="2"/>
                <a:buChar char="ü"/>
              </a:pPr>
              <a:endParaRPr kumimoji="0" lang="en-US" altLang="ja-JP" dirty="0">
                <a:solidFill>
                  <a:srgbClr val="000000"/>
                </a:solidFill>
                <a:latin typeface="Arial" panose="020B0604020202020204" pitchFamily="34" charset="0"/>
                <a:cs typeface="Arial" panose="020B0604020202020204" pitchFamily="34" charset="0"/>
                <a:sym typeface="Roboto"/>
              </a:endParaRPr>
            </a:p>
            <a:p>
              <a:pPr marL="342900" indent="-342900" defTabSz="1300480" hangingPunct="0">
                <a:buFont typeface="Wingdings" panose="05000000000000000000" pitchFamily="2" charset="2"/>
                <a:buChar char="ü"/>
              </a:pPr>
              <a:endParaRPr kumimoji="0" lang="en-US" altLang="ja-JP" dirty="0">
                <a:solidFill>
                  <a:srgbClr val="000000"/>
                </a:solidFill>
                <a:latin typeface="Arial" panose="020B0604020202020204" pitchFamily="34" charset="0"/>
                <a:cs typeface="Arial" panose="020B0604020202020204" pitchFamily="34" charset="0"/>
                <a:sym typeface="Roboto"/>
              </a:endParaRPr>
            </a:p>
            <a:p>
              <a:pPr defTabSz="1300480" hangingPunct="0"/>
              <a:endParaRPr kumimoji="0" lang="en-US" altLang="ja-JP" dirty="0">
                <a:solidFill>
                  <a:srgbClr val="000000"/>
                </a:solidFill>
                <a:latin typeface="Arial" panose="020B0604020202020204" pitchFamily="34" charset="0"/>
                <a:cs typeface="Arial" panose="020B0604020202020204" pitchFamily="34" charset="0"/>
                <a:sym typeface="Roboto"/>
              </a:endParaRPr>
            </a:p>
            <a:p>
              <a:pPr marL="342900" indent="-342900" defTabSz="1300480" hangingPunct="0">
                <a:buFont typeface="Arial" panose="020B0604020202020204" pitchFamily="34" charset="0"/>
                <a:buChar char="•"/>
              </a:pPr>
              <a:r>
                <a:rPr kumimoji="0" lang="en-US" altLang="ja-JP" dirty="0">
                  <a:solidFill>
                    <a:srgbClr val="000000"/>
                  </a:solidFill>
                  <a:latin typeface="Arial" panose="020B0604020202020204" pitchFamily="34" charset="0"/>
                  <a:cs typeface="Arial" panose="020B0604020202020204" pitchFamily="34" charset="0"/>
                  <a:sym typeface="Roboto"/>
                </a:rPr>
                <a:t>7 April (Hybrid) </a:t>
              </a:r>
            </a:p>
            <a:p>
              <a:pPr marL="342900" indent="-342900" defTabSz="1300480" hangingPunct="0">
                <a:buFont typeface="Arial" panose="020B0604020202020204" pitchFamily="34" charset="0"/>
                <a:buChar char="•"/>
              </a:pPr>
              <a:r>
                <a:rPr kumimoji="0" lang="en-US" altLang="ja-JP" dirty="0">
                  <a:solidFill>
                    <a:srgbClr val="000000"/>
                  </a:solidFill>
                  <a:latin typeface="Arial" panose="020B0604020202020204" pitchFamily="34" charset="0"/>
                  <a:cs typeface="Arial" panose="020B0604020202020204" pitchFamily="34" charset="0"/>
                  <a:sym typeface="Roboto"/>
                </a:rPr>
                <a:t>Aims</a:t>
              </a:r>
            </a:p>
            <a:p>
              <a:pPr marL="363538" defTabSz="1300480" hangingPunct="0"/>
              <a:r>
                <a:rPr kumimoji="0" lang="en-US" altLang="ja-JP" dirty="0">
                  <a:solidFill>
                    <a:srgbClr val="000000"/>
                  </a:solidFill>
                  <a:latin typeface="Arial" panose="020B0604020202020204" pitchFamily="34" charset="0"/>
                  <a:cs typeface="Arial" panose="020B0604020202020204" pitchFamily="34" charset="0"/>
                  <a:sym typeface="Roboto"/>
                </a:rPr>
                <a:t>Guide 5-year research and development strategy for detection, monitoring and forecasting through:</a:t>
              </a:r>
            </a:p>
            <a:p>
              <a:pPr defTabSz="1300480" hangingPunct="0"/>
              <a:r>
                <a:rPr kumimoji="0" lang="en-US" altLang="ja-JP" dirty="0">
                  <a:solidFill>
                    <a:srgbClr val="000000"/>
                  </a:solidFill>
                  <a:latin typeface="Arial" panose="020B0604020202020204" pitchFamily="34" charset="0"/>
                  <a:cs typeface="Arial" panose="020B0604020202020204" pitchFamily="34" charset="0"/>
                  <a:sym typeface="Roboto"/>
                </a:rPr>
                <a:t>          1) Investigating challenges to achieving Decade forecasting goals </a:t>
              </a:r>
            </a:p>
            <a:p>
              <a:pPr defTabSz="1300480" hangingPunct="0"/>
              <a:r>
                <a:rPr kumimoji="0" lang="en-US" altLang="ja-JP" dirty="0">
                  <a:solidFill>
                    <a:srgbClr val="000000"/>
                  </a:solidFill>
                  <a:latin typeface="Arial" panose="020B0604020202020204" pitchFamily="34" charset="0"/>
                  <a:cs typeface="Arial" panose="020B0604020202020204" pitchFamily="34" charset="0"/>
                  <a:sym typeface="Roboto"/>
                </a:rPr>
                <a:t>          2) Exploring emergent data technologies to achieve Decade forecasting goals</a:t>
              </a:r>
            </a:p>
            <a:p>
              <a:pPr defTabSz="1300480" hangingPunct="0"/>
              <a:r>
                <a:rPr kumimoji="0" lang="en-US" altLang="ja-JP" dirty="0">
                  <a:solidFill>
                    <a:srgbClr val="000000"/>
                  </a:solidFill>
                  <a:latin typeface="Arial" panose="020B0604020202020204" pitchFamily="34" charset="0"/>
                  <a:cs typeface="Arial" panose="020B0604020202020204" pitchFamily="34" charset="0"/>
                  <a:sym typeface="Roboto"/>
                </a:rPr>
                <a:t>          3) Exploring emergent forecasting technologies to achieve Decade forecasting goals </a:t>
              </a:r>
            </a:p>
            <a:p>
              <a:pPr marL="903288" indent="-903288" defTabSz="1300480" hangingPunct="0"/>
              <a:r>
                <a:rPr kumimoji="0" lang="en-US" altLang="ja-JP" dirty="0">
                  <a:solidFill>
                    <a:srgbClr val="000000"/>
                  </a:solidFill>
                  <a:latin typeface="Arial" panose="020B0604020202020204" pitchFamily="34" charset="0"/>
                  <a:cs typeface="Arial" panose="020B0604020202020204" pitchFamily="34" charset="0"/>
                  <a:sym typeface="Roboto"/>
                </a:rPr>
                <a:t>          4) Exploring impact-based forecasting including challenges faced when forecasting   inundation and time-dependence </a:t>
              </a:r>
            </a:p>
          </p:txBody>
        </p:sp>
        <p:sp>
          <p:nvSpPr>
            <p:cNvPr id="12" name="正方形/長方形 11"/>
            <p:cNvSpPr/>
            <p:nvPr/>
          </p:nvSpPr>
          <p:spPr>
            <a:xfrm>
              <a:off x="773724" y="1773751"/>
              <a:ext cx="8159262" cy="923330"/>
            </a:xfrm>
            <a:prstGeom prst="rect">
              <a:avLst/>
            </a:prstGeom>
          </p:spPr>
          <p:txBody>
            <a:bodyPr wrap="square">
              <a:spAutoFit/>
            </a:bodyPr>
            <a:lstStyle/>
            <a:p>
              <a:r>
                <a:rPr lang="en-US" altLang="ja-JP" dirty="0">
                  <a:latin typeface="Arial" panose="020B0604020202020204" pitchFamily="34" charset="0"/>
                  <a:cs typeface="Arial" panose="020B0604020202020204" pitchFamily="34" charset="0"/>
                </a:rPr>
                <a:t>1) Recognition of contributions of 60 years of PTWS</a:t>
              </a:r>
            </a:p>
            <a:p>
              <a:r>
                <a:rPr lang="en-US" altLang="ja-JP" dirty="0">
                  <a:latin typeface="Arial" panose="020B0604020202020204" pitchFamily="34" charset="0"/>
                  <a:cs typeface="Arial" panose="020B0604020202020204" pitchFamily="34" charset="0"/>
                </a:rPr>
                <a:t>2) Prospective of the future of PTWS </a:t>
              </a:r>
            </a:p>
            <a:p>
              <a:r>
                <a:rPr lang="en-US" altLang="ja-JP" dirty="0">
                  <a:latin typeface="Arial" panose="020B0604020202020204" pitchFamily="34" charset="0"/>
                  <a:cs typeface="Arial" panose="020B0604020202020204" pitchFamily="34" charset="0"/>
                </a:rPr>
                <a:t>3) Tsunami DRR within the context of the IODTP – lessons from 60 years </a:t>
              </a:r>
              <a:endParaRPr lang="ja-JP" alt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6021260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9585" y="0"/>
            <a:ext cx="7481792" cy="461665"/>
          </a:xfrm>
          <a:prstGeom prst="rect">
            <a:avLst/>
          </a:prstGeom>
        </p:spPr>
        <p:txBody>
          <a:bodyPr wrap="non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rPr>
              <a:t>ESCAP Tsunami Preparedness Capacity Assessment</a:t>
            </a:r>
            <a:endParaRPr kumimoji="0" lang="ja-JP" altLang="en-US"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endParaRPr>
          </a:p>
        </p:txBody>
      </p:sp>
      <p:sp>
        <p:nvSpPr>
          <p:cNvPr id="5" name="正方形/長方形 4"/>
          <p:cNvSpPr/>
          <p:nvPr/>
        </p:nvSpPr>
        <p:spPr>
          <a:xfrm flipV="1">
            <a:off x="419585" y="4307952"/>
            <a:ext cx="7112000" cy="70230"/>
          </a:xfrm>
          <a:prstGeom prst="rect">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1200" cap="none" spc="0" normalizeH="0" baseline="0" noProof="0">
              <a:ln>
                <a:noFill/>
              </a:ln>
              <a:solidFill>
                <a:srgbClr val="000000"/>
              </a:solidFill>
              <a:effectLst/>
              <a:uLnTx/>
              <a:uFillTx/>
              <a:latin typeface="Roboto"/>
              <a:ea typeface="+mn-ea"/>
              <a:cs typeface="+mn-cs"/>
              <a:sym typeface="Roboto"/>
            </a:endParaRPr>
          </a:p>
        </p:txBody>
      </p:sp>
      <p:pic>
        <p:nvPicPr>
          <p:cNvPr id="3" name="図 2"/>
          <p:cNvPicPr>
            <a:picLocks noChangeAspect="1"/>
          </p:cNvPicPr>
          <p:nvPr/>
        </p:nvPicPr>
        <p:blipFill>
          <a:blip r:embed="rId2"/>
          <a:stretch>
            <a:fillRect/>
          </a:stretch>
        </p:blipFill>
        <p:spPr>
          <a:xfrm flipV="1">
            <a:off x="4869810" y="557234"/>
            <a:ext cx="5540991" cy="942182"/>
          </a:xfrm>
          <a:prstGeom prst="rect">
            <a:avLst/>
          </a:prstGeom>
        </p:spPr>
      </p:pic>
      <p:sp>
        <p:nvSpPr>
          <p:cNvPr id="7" name="正方形/長方形 6"/>
          <p:cNvSpPr/>
          <p:nvPr/>
        </p:nvSpPr>
        <p:spPr>
          <a:xfrm>
            <a:off x="419585" y="1374296"/>
            <a:ext cx="10061896"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key objectives of this assessment have been identified as follows: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 evaluate the existing capacity of the UNESCO-IOC Indian Ocean Tsunami Warning and Mitigation System (IOTWMS) (Phase I) and Pacific Tsunami Warning and Mitigation System (PTWS) (Phase II) and highlight the progress made since 2004 IOT and subsequent assessments.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 identify specific gaps and capacity development requirements at regional and national levels for strengthening the technical and policy aspects of the tsunami warning and mitigation systems in the region.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altLang="ja-JP"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 provide recommendations for the next strategic phase of ESCAP's Trust Fund for Tsunami Disaster and Climate Preparedness, aiming to address the identified gaps through regional cooperation and mainstreaming science.</a:t>
            </a:r>
            <a:endParaRPr kumimoji="0" lang="ja-JP" alt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8" name="図 7"/>
          <p:cNvPicPr>
            <a:picLocks noChangeAspect="1"/>
          </p:cNvPicPr>
          <p:nvPr/>
        </p:nvPicPr>
        <p:blipFill>
          <a:blip r:embed="rId3"/>
          <a:stretch>
            <a:fillRect/>
          </a:stretch>
        </p:blipFill>
        <p:spPr>
          <a:xfrm>
            <a:off x="522112" y="4437021"/>
            <a:ext cx="6877117" cy="2277677"/>
          </a:xfrm>
          <a:prstGeom prst="rect">
            <a:avLst/>
          </a:prstGeom>
          <a:ln>
            <a:solidFill>
              <a:schemeClr val="tx1"/>
            </a:solidFill>
          </a:ln>
        </p:spPr>
      </p:pic>
      <p:sp>
        <p:nvSpPr>
          <p:cNvPr id="9" name="テキスト ボックス 8"/>
          <p:cNvSpPr txBox="1"/>
          <p:nvPr/>
        </p:nvSpPr>
        <p:spPr>
          <a:xfrm>
            <a:off x="522112" y="3978774"/>
            <a:ext cx="2965425" cy="408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Output of the assessment</a:t>
            </a:r>
            <a:endParaRPr kumimoji="0" lang="ja-JP" alt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10" name="正方形/長方形 9"/>
          <p:cNvSpPr/>
          <p:nvPr/>
        </p:nvSpPr>
        <p:spPr>
          <a:xfrm>
            <a:off x="4353636" y="4387089"/>
            <a:ext cx="3045593" cy="2327609"/>
          </a:xfrm>
          <a:prstGeom prst="rect">
            <a:avLst/>
          </a:prstGeom>
          <a:noFill/>
          <a:ln w="381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endParaRPr kumimoji="0" lang="ja-JP" altLang="en-US" sz="2400" b="0" i="0" u="none" strike="noStrike" kern="1200" cap="none" spc="0" normalizeH="0" baseline="0" noProof="0">
              <a:ln>
                <a:noFill/>
              </a:ln>
              <a:solidFill>
                <a:srgbClr val="000000"/>
              </a:solidFill>
              <a:effectLst/>
              <a:uLnTx/>
              <a:uFillTx/>
              <a:latin typeface="Roboto"/>
              <a:ea typeface="+mn-ea"/>
              <a:cs typeface="+mn-cs"/>
              <a:sym typeface="Roboto"/>
            </a:endParaRPr>
          </a:p>
        </p:txBody>
      </p:sp>
      <p:pic>
        <p:nvPicPr>
          <p:cNvPr id="11" name="図 10"/>
          <p:cNvPicPr>
            <a:picLocks noChangeAspect="1"/>
          </p:cNvPicPr>
          <p:nvPr/>
        </p:nvPicPr>
        <p:blipFill>
          <a:blip r:embed="rId4"/>
          <a:stretch>
            <a:fillRect/>
          </a:stretch>
        </p:blipFill>
        <p:spPr>
          <a:xfrm>
            <a:off x="8265328" y="3928841"/>
            <a:ext cx="1965566" cy="2785557"/>
          </a:xfrm>
          <a:prstGeom prst="rect">
            <a:avLst/>
          </a:prstGeom>
          <a:ln>
            <a:solidFill>
              <a:schemeClr val="tx1"/>
            </a:solidFill>
          </a:ln>
        </p:spPr>
      </p:pic>
    </p:spTree>
    <p:extLst>
      <p:ext uri="{BB962C8B-B14F-4D97-AF65-F5344CB8AC3E}">
        <p14:creationId xmlns:p14="http://schemas.microsoft.com/office/powerpoint/2010/main" val="237634940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74176" y="450376"/>
            <a:ext cx="8925905" cy="461665"/>
          </a:xfrm>
          <a:prstGeom prst="rect">
            <a:avLst/>
          </a:prstGeom>
        </p:spPr>
        <p:txBody>
          <a:bodyPr wrap="non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rPr>
              <a:t>ESCAP Tsunami Preparedness Capacity Assessment (Timeline)</a:t>
            </a:r>
            <a:endParaRPr kumimoji="0" lang="ja-JP" altLang="en-US"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endParaRPr>
          </a:p>
        </p:txBody>
      </p:sp>
      <p:graphicFrame>
        <p:nvGraphicFramePr>
          <p:cNvPr id="5" name="図表 4"/>
          <p:cNvGraphicFramePr/>
          <p:nvPr>
            <p:extLst>
              <p:ext uri="{D42A27DB-BD31-4B8C-83A1-F6EECF244321}">
                <p14:modId xmlns:p14="http://schemas.microsoft.com/office/powerpoint/2010/main" val="779217003"/>
              </p:ext>
            </p:extLst>
          </p:nvPr>
        </p:nvGraphicFramePr>
        <p:xfrm>
          <a:off x="483272" y="38985"/>
          <a:ext cx="11225455" cy="541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図 5"/>
          <p:cNvPicPr>
            <a:picLocks noChangeAspect="1"/>
          </p:cNvPicPr>
          <p:nvPr/>
        </p:nvPicPr>
        <p:blipFill>
          <a:blip r:embed="rId7"/>
          <a:stretch>
            <a:fillRect/>
          </a:stretch>
        </p:blipFill>
        <p:spPr>
          <a:xfrm>
            <a:off x="147641" y="3892646"/>
            <a:ext cx="1863186" cy="2258304"/>
          </a:xfrm>
          <a:prstGeom prst="rect">
            <a:avLst/>
          </a:prstGeom>
          <a:ln>
            <a:solidFill>
              <a:schemeClr val="tx1"/>
            </a:solidFill>
          </a:ln>
        </p:spPr>
      </p:pic>
      <p:pic>
        <p:nvPicPr>
          <p:cNvPr id="7" name="図 6"/>
          <p:cNvPicPr>
            <a:picLocks noChangeAspect="1"/>
          </p:cNvPicPr>
          <p:nvPr/>
        </p:nvPicPr>
        <p:blipFill>
          <a:blip r:embed="rId8"/>
          <a:stretch>
            <a:fillRect/>
          </a:stretch>
        </p:blipFill>
        <p:spPr>
          <a:xfrm>
            <a:off x="2303934" y="3745552"/>
            <a:ext cx="2100957" cy="3098022"/>
          </a:xfrm>
          <a:prstGeom prst="rect">
            <a:avLst/>
          </a:prstGeom>
        </p:spPr>
      </p:pic>
      <p:sp>
        <p:nvSpPr>
          <p:cNvPr id="8" name="正方形/長方形 7"/>
          <p:cNvSpPr/>
          <p:nvPr/>
        </p:nvSpPr>
        <p:spPr>
          <a:xfrm>
            <a:off x="4487014" y="3892646"/>
            <a:ext cx="1608986"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 preliminary compilation of the survey results will be presented</a:t>
            </a:r>
            <a:endParaRPr kumimoji="0" lang="ja-JP" alt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 name="正方形/長方形 8"/>
          <p:cNvSpPr/>
          <p:nvPr/>
        </p:nvSpPr>
        <p:spPr>
          <a:xfrm>
            <a:off x="6225553" y="3830575"/>
            <a:ext cx="207438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Steering Committee members will attend</a:t>
            </a:r>
            <a:endParaRPr kumimoji="0" lang="ja-JP" altLang="en-US"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 name="正方形/長方形 2"/>
          <p:cNvSpPr/>
          <p:nvPr/>
        </p:nvSpPr>
        <p:spPr>
          <a:xfrm>
            <a:off x="8299938" y="3745552"/>
            <a:ext cx="1913811" cy="954107"/>
          </a:xfrm>
          <a:prstGeom prst="rect">
            <a:avLst/>
          </a:prstGeom>
        </p:spPr>
        <p:txBody>
          <a:bodyPr wrap="square">
            <a:spAutoFit/>
          </a:bodyPr>
          <a:lstStyle/>
          <a:p>
            <a:r>
              <a:rPr lang="en-US" altLang="ja-JP" sz="1400" dirty="0">
                <a:latin typeface="Arial" panose="020B0604020202020204" pitchFamily="34" charset="0"/>
                <a:cs typeface="Arial" panose="020B0604020202020204" pitchFamily="34" charset="0"/>
              </a:rPr>
              <a:t>Draft Technical Report and its Summary will be made available</a:t>
            </a:r>
            <a:endParaRPr lang="ja-JP"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029698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41154" y="3970009"/>
            <a:ext cx="3218218" cy="2674959"/>
          </a:xfrm>
          <a:prstGeom prst="rect">
            <a:avLst/>
          </a:prstGeom>
        </p:spPr>
      </p:pic>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41154" y="1185280"/>
            <a:ext cx="3415804" cy="2674959"/>
          </a:xfrm>
          <a:prstGeom prst="rect">
            <a:avLst/>
          </a:prstGeom>
        </p:spPr>
      </p:pic>
      <p:sp>
        <p:nvSpPr>
          <p:cNvPr id="5" name="正方形/長方形 4"/>
          <p:cNvSpPr/>
          <p:nvPr/>
        </p:nvSpPr>
        <p:spPr>
          <a:xfrm>
            <a:off x="224809" y="1554612"/>
            <a:ext cx="8334719" cy="923330"/>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Decides </a:t>
            </a: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 admit the start of the official full functional operations of CATAC, starting after the IOC governing body meeting in 2024, with the specific starting date to be decided after the coordination with the ICG/CARIBE-EWS </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 name="タイトル 1"/>
          <p:cNvSpPr txBox="1">
            <a:spLocks/>
          </p:cNvSpPr>
          <p:nvPr/>
        </p:nvSpPr>
        <p:spPr>
          <a:xfrm>
            <a:off x="405287" y="168377"/>
            <a:ext cx="9833587" cy="619843"/>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srgbClr val="189ED9"/>
                </a:solidFill>
                <a:effectLst/>
                <a:uLnTx/>
                <a:uFillTx/>
                <a:latin typeface="Calibri" panose="020F0502020204030204"/>
                <a:ea typeface="游ゴシック" panose="020B0400000000000000" pitchFamily="50" charset="-128"/>
                <a:cs typeface="Helvetica"/>
              </a:rPr>
              <a:t>Start of the official full functional operation of the Central America Tsunami Advisory Center (CATAC)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Roboto"/>
              <a:cs typeface="Helvetica"/>
            </a:endParaRPr>
          </a:p>
        </p:txBody>
      </p:sp>
      <p:sp>
        <p:nvSpPr>
          <p:cNvPr id="2" name="正方形/長方形 1"/>
          <p:cNvSpPr/>
          <p:nvPr/>
        </p:nvSpPr>
        <p:spPr>
          <a:xfrm>
            <a:off x="122363" y="1185280"/>
            <a:ext cx="394210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Recommendation ICG/PTWS-XXX-6</a:t>
            </a:r>
          </a:p>
        </p:txBody>
      </p:sp>
      <p:sp>
        <p:nvSpPr>
          <p:cNvPr id="7" name="正方形/長方形 6"/>
          <p:cNvSpPr/>
          <p:nvPr/>
        </p:nvSpPr>
        <p:spPr>
          <a:xfrm>
            <a:off x="224809" y="3059933"/>
            <a:ext cx="8334720" cy="3693319"/>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Recommends </a:t>
            </a: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CATAC to continue with the implementation of EEW methods for the acceleration and improvement of the tsunami warning for Central America.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Recommends</a:t>
            </a: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the use of additional methods for the transmission of CATAC’s products to its users.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Recommends</a:t>
            </a: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that CATAC continues full functionality in an interim manner to be able to support the National Tsunami Warning Centers (NTWCs), Tsunami Warning Focal Points 18 (TWFPs), and emergency management authorities of Central America in addressing those challenges,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Further recommends </a:t>
            </a: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consideration of CATAC as a TSP in its XVIII Session in 2025 to enable the IOC Assembly to consider the final admission of CATAC as TSP in June 2025</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 name="正方形/長方形 7"/>
          <p:cNvSpPr/>
          <p:nvPr/>
        </p:nvSpPr>
        <p:spPr>
          <a:xfrm>
            <a:off x="224809" y="2722771"/>
            <a:ext cx="469872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Recommendation ICG/CARIBE-EWS-XVII.8</a:t>
            </a:r>
          </a:p>
        </p:txBody>
      </p:sp>
    </p:spTree>
    <p:extLst>
      <p:ext uri="{BB962C8B-B14F-4D97-AF65-F5344CB8AC3E}">
        <p14:creationId xmlns:p14="http://schemas.microsoft.com/office/powerpoint/2010/main" val="164515516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extLst>
              <p:ext uri="{D42A27DB-BD31-4B8C-83A1-F6EECF244321}">
                <p14:modId xmlns:p14="http://schemas.microsoft.com/office/powerpoint/2010/main" val="2583094764"/>
              </p:ext>
            </p:extLst>
          </p:nvPr>
        </p:nvGraphicFramePr>
        <p:xfrm>
          <a:off x="241300" y="399890"/>
          <a:ext cx="9334500" cy="580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5">
            <a:extLst>
              <a:ext uri="{FF2B5EF4-FFF2-40B4-BE49-F238E27FC236}">
                <a16:creationId xmlns:a16="http://schemas.microsoft.com/office/drawing/2014/main" id="{4C940841-3A9A-F94F-5C87-6CEC8BBFC286}"/>
              </a:ext>
            </a:extLst>
          </p:cNvPr>
          <p:cNvSpPr txBox="1"/>
          <p:nvPr/>
        </p:nvSpPr>
        <p:spPr>
          <a:xfrm>
            <a:off x="520700" y="6258587"/>
            <a:ext cx="10566400" cy="500648"/>
          </a:xfrm>
          <a:prstGeom prst="rect">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fromWordArt="0" anchor="t" anchorCtr="0" forceAA="0" compatLnSpc="1">
            <a:prstTxWarp prst="textNoShape">
              <a:avLst/>
            </a:prstTxWarp>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Trial Transmission of a dummy message to the NAVAREA coordinators in the PacWave24</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pic>
        <p:nvPicPr>
          <p:cNvPr id="4" name="図 3"/>
          <p:cNvPicPr>
            <a:picLocks noChangeAspect="1"/>
          </p:cNvPicPr>
          <p:nvPr/>
        </p:nvPicPr>
        <p:blipFill>
          <a:blip r:embed="rId7"/>
          <a:stretch>
            <a:fillRect/>
          </a:stretch>
        </p:blipFill>
        <p:spPr>
          <a:xfrm>
            <a:off x="9702149" y="4186022"/>
            <a:ext cx="2389839" cy="1902117"/>
          </a:xfrm>
          <a:prstGeom prst="rect">
            <a:avLst/>
          </a:prstGeom>
        </p:spPr>
      </p:pic>
      <p:sp>
        <p:nvSpPr>
          <p:cNvPr id="5" name="タイトル 1"/>
          <p:cNvSpPr txBox="1">
            <a:spLocks/>
          </p:cNvSpPr>
          <p:nvPr/>
        </p:nvSpPr>
        <p:spPr>
          <a:xfrm>
            <a:off x="127000" y="-44109"/>
            <a:ext cx="10667999" cy="387350"/>
          </a:xfrm>
          <a:solidFill>
            <a:schemeClr val="accent6">
              <a:lumMod val="40000"/>
              <a:lumOff val="60000"/>
            </a:schemeClr>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800" b="0" i="0" u="none" strike="noStrike" kern="1200" cap="none" spc="0" normalizeH="0" baseline="0" noProof="0" dirty="0">
                <a:ln>
                  <a:noFill/>
                </a:ln>
                <a:solidFill>
                  <a:srgbClr val="189ED9"/>
                </a:solidFill>
                <a:effectLst/>
                <a:uLnTx/>
                <a:uFillTx/>
                <a:latin typeface="Calibri" panose="020F0502020204030204"/>
                <a:ea typeface="游ゴシック" panose="020B0400000000000000" pitchFamily="50" charset="-128"/>
                <a:cs typeface="Helvetica"/>
              </a:rPr>
              <a:t>TSP Messages for the Maritime Community</a:t>
            </a:r>
            <a:r>
              <a:rPr kumimoji="1" lang="en-US" altLang="ja-JP" sz="3200" b="0" i="0" u="none" strike="noStrike" kern="1200" cap="none" spc="0" normalizeH="0" baseline="0" noProof="0" dirty="0">
                <a:ln>
                  <a:noFill/>
                </a:ln>
                <a:solidFill>
                  <a:srgbClr val="189ED9"/>
                </a:solidFill>
                <a:effectLst/>
                <a:uLnTx/>
                <a:uFillTx/>
                <a:latin typeface="Calibri" panose="020F0502020204030204"/>
                <a:ea typeface="游ゴシック" panose="020B0400000000000000" pitchFamily="50" charset="-128"/>
                <a:cs typeface="Helvetica"/>
              </a:rPr>
              <a:t> </a:t>
            </a:r>
            <a:r>
              <a:rPr kumimoji="1" lang="ja-JP" altLang="en-US" sz="2800" b="0" i="0" u="none" strike="noStrike" kern="1200" cap="none" spc="0" normalizeH="0" baseline="0" noProof="0" dirty="0">
                <a:ln>
                  <a:noFill/>
                </a:ln>
                <a:solidFill>
                  <a:srgbClr val="1A6798"/>
                </a:solidFill>
                <a:effectLst/>
                <a:uLnTx/>
                <a:uFillTx/>
                <a:latin typeface="Roboto"/>
                <a:cs typeface="Helvetica"/>
              </a:rPr>
              <a:t>　</a:t>
            </a:r>
          </a:p>
        </p:txBody>
      </p:sp>
    </p:spTree>
    <p:extLst>
      <p:ext uri="{BB962C8B-B14F-4D97-AF65-F5344CB8AC3E}">
        <p14:creationId xmlns:p14="http://schemas.microsoft.com/office/powerpoint/2010/main" val="95850528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0"/>
            <a:ext cx="10118558" cy="1069975"/>
          </a:xfrm>
          <a:prstGeom prst="rect">
            <a:avLst/>
          </a:prstGeom>
        </p:spPr>
        <p:txBody>
          <a:bodyPr>
            <a:normAutofit/>
          </a:bodyPr>
          <a:lstStyle/>
          <a:p>
            <a:r>
              <a:rPr kumimoji="1" lang="en-US" altLang="ja-JP" sz="2400" dirty="0">
                <a:solidFill>
                  <a:srgbClr val="00B0F0"/>
                </a:solidFill>
                <a:latin typeface="Arial" panose="020B0604020202020204" pitchFamily="34" charset="0"/>
                <a:ea typeface="ＭＳ ゴシック" panose="020B0609070205080204" pitchFamily="49" charset="-128"/>
                <a:cs typeface="Arial" panose="020B0604020202020204" pitchFamily="34" charset="0"/>
              </a:rPr>
              <a:t>Timeline fo</a:t>
            </a:r>
            <a:r>
              <a:rPr lang="en-US" altLang="ja-JP" sz="2400" dirty="0">
                <a:solidFill>
                  <a:srgbClr val="00B0F0"/>
                </a:solidFill>
                <a:latin typeface="Arial" panose="020B0604020202020204" pitchFamily="34" charset="0"/>
                <a:ea typeface="ＭＳ ゴシック" panose="020B0609070205080204" pitchFamily="49" charset="-128"/>
                <a:cs typeface="Arial" panose="020B0604020202020204" pitchFamily="34" charset="0"/>
              </a:rPr>
              <a:t>r full-scale operation of  provision of special tsunami maritime safety products to the NAVAREA coordinators</a:t>
            </a:r>
            <a:endParaRPr kumimoji="1" lang="ja-JP" altLang="en-US" sz="2400" dirty="0">
              <a:solidFill>
                <a:srgbClr val="00B0F0"/>
              </a:solidFill>
              <a:latin typeface="Arial" panose="020B0604020202020204" pitchFamily="34" charset="0"/>
              <a:ea typeface="ＭＳ ゴシック" panose="020B0609070205080204" pitchFamily="49" charset="-128"/>
              <a:cs typeface="Arial" panose="020B0604020202020204" pitchFamily="34" charset="0"/>
            </a:endParaRPr>
          </a:p>
        </p:txBody>
      </p:sp>
      <p:graphicFrame>
        <p:nvGraphicFramePr>
          <p:cNvPr id="4" name="コンテンツ プレースホルダー 3"/>
          <p:cNvGraphicFramePr>
            <a:graphicFrameLocks noGrp="1"/>
          </p:cNvGraphicFramePr>
          <p:nvPr>
            <p:ph idx="4294967295"/>
            <p:extLst>
              <p:ext uri="{D42A27DB-BD31-4B8C-83A1-F6EECF244321}">
                <p14:modId xmlns:p14="http://schemas.microsoft.com/office/powerpoint/2010/main" val="3021460111"/>
              </p:ext>
            </p:extLst>
          </p:nvPr>
        </p:nvGraphicFramePr>
        <p:xfrm>
          <a:off x="347077" y="1819540"/>
          <a:ext cx="11497846" cy="3992880"/>
        </p:xfrm>
        <a:graphic>
          <a:graphicData uri="http://schemas.openxmlformats.org/drawingml/2006/table">
            <a:tbl>
              <a:tblPr firstRow="1" bandRow="1">
                <a:tableStyleId>{5940675A-B579-460E-94D1-54222C63F5DA}</a:tableStyleId>
              </a:tblPr>
              <a:tblGrid>
                <a:gridCol w="2724369">
                  <a:extLst>
                    <a:ext uri="{9D8B030D-6E8A-4147-A177-3AD203B41FA5}">
                      <a16:colId xmlns:a16="http://schemas.microsoft.com/office/drawing/2014/main" val="302701545"/>
                    </a:ext>
                  </a:extLst>
                </a:gridCol>
                <a:gridCol w="3816465">
                  <a:extLst>
                    <a:ext uri="{9D8B030D-6E8A-4147-A177-3AD203B41FA5}">
                      <a16:colId xmlns:a16="http://schemas.microsoft.com/office/drawing/2014/main" val="447940256"/>
                    </a:ext>
                  </a:extLst>
                </a:gridCol>
                <a:gridCol w="4957012">
                  <a:extLst>
                    <a:ext uri="{9D8B030D-6E8A-4147-A177-3AD203B41FA5}">
                      <a16:colId xmlns:a16="http://schemas.microsoft.com/office/drawing/2014/main" val="3388866056"/>
                    </a:ext>
                  </a:extLst>
                </a:gridCol>
              </a:tblGrid>
              <a:tr h="0">
                <a:tc>
                  <a:txBody>
                    <a:bodyPr/>
                    <a:lstStyle/>
                    <a:p>
                      <a:pPr algn="ctr"/>
                      <a:r>
                        <a:rPr kumimoji="1" lang="en-US" altLang="ja-JP" sz="1600" dirty="0">
                          <a:latin typeface="Arial" panose="020B0604020202020204" pitchFamily="34" charset="0"/>
                          <a:cs typeface="Arial" panose="020B0604020202020204" pitchFamily="34" charset="0"/>
                        </a:rPr>
                        <a:t>Time</a:t>
                      </a:r>
                      <a:endParaRPr kumimoji="1" lang="ja-JP" altLang="en-US" sz="1600" dirty="0">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r>
                        <a:rPr kumimoji="1" lang="en-US" altLang="ja-JP" sz="1600" dirty="0">
                          <a:latin typeface="Arial" panose="020B0604020202020204" pitchFamily="34" charset="0"/>
                          <a:cs typeface="Arial" panose="020B0604020202020204" pitchFamily="34" charset="0"/>
                        </a:rPr>
                        <a:t>Event</a:t>
                      </a:r>
                      <a:endParaRPr kumimoji="1" lang="ja-JP" altLang="en-US" sz="1600" dirty="0">
                        <a:latin typeface="Arial" panose="020B0604020202020204" pitchFamily="34" charset="0"/>
                        <a:cs typeface="Arial" panose="020B0604020202020204" pitchFamily="34" charset="0"/>
                      </a:endParaRPr>
                    </a:p>
                  </a:txBody>
                  <a:tcPr>
                    <a:solidFill>
                      <a:schemeClr val="tx2">
                        <a:lumMod val="40000"/>
                        <a:lumOff val="60000"/>
                      </a:schemeClr>
                    </a:solidFill>
                  </a:tcPr>
                </a:tc>
                <a:tc>
                  <a:txBody>
                    <a:bodyPr/>
                    <a:lstStyle/>
                    <a:p>
                      <a:pPr algn="ctr"/>
                      <a:r>
                        <a:rPr kumimoji="1" lang="en-US" altLang="ja-JP" sz="1600" dirty="0">
                          <a:latin typeface="Arial" panose="020B0604020202020204" pitchFamily="34" charset="0"/>
                          <a:cs typeface="Arial" panose="020B0604020202020204" pitchFamily="34" charset="0"/>
                        </a:rPr>
                        <a:t>Remarks</a:t>
                      </a:r>
                      <a:endParaRPr kumimoji="1" lang="ja-JP" altLang="en-US" sz="1600" dirty="0">
                        <a:latin typeface="Arial" panose="020B0604020202020204" pitchFamily="34" charset="0"/>
                        <a:cs typeface="Arial" panose="020B0604020202020204" pitchFamily="34" charset="0"/>
                      </a:endParaRPr>
                    </a:p>
                  </a:txBody>
                  <a:tcPr>
                    <a:solidFill>
                      <a:schemeClr val="tx2">
                        <a:lumMod val="40000"/>
                        <a:lumOff val="60000"/>
                      </a:schemeClr>
                    </a:solidFill>
                  </a:tcPr>
                </a:tc>
                <a:extLst>
                  <a:ext uri="{0D108BD9-81ED-4DB2-BD59-A6C34878D82A}">
                    <a16:rowId xmlns:a16="http://schemas.microsoft.com/office/drawing/2014/main" val="3634677429"/>
                  </a:ext>
                </a:extLst>
              </a:tr>
              <a:tr h="0">
                <a:tc>
                  <a:txBody>
                    <a:bodyPr/>
                    <a:lstStyle/>
                    <a:p>
                      <a:pPr algn="ctr"/>
                      <a:r>
                        <a:rPr kumimoji="1" lang="en-US" altLang="ja-JP" sz="1600" dirty="0">
                          <a:latin typeface="Arial" panose="020B0604020202020204" pitchFamily="34" charset="0"/>
                          <a:cs typeface="Arial" panose="020B0604020202020204" pitchFamily="34" charset="0"/>
                        </a:rPr>
                        <a:t>18 – 20</a:t>
                      </a:r>
                      <a:r>
                        <a:rPr kumimoji="1" lang="en-US" altLang="ja-JP" sz="1600" baseline="0" dirty="0">
                          <a:latin typeface="Arial" panose="020B0604020202020204" pitchFamily="34" charset="0"/>
                          <a:cs typeface="Arial" panose="020B0604020202020204" pitchFamily="34" charset="0"/>
                        </a:rPr>
                        <a:t> </a:t>
                      </a:r>
                      <a:r>
                        <a:rPr kumimoji="1" lang="en-US" altLang="ja-JP" sz="1600" dirty="0">
                          <a:latin typeface="Arial" panose="020B0604020202020204" pitchFamily="34" charset="0"/>
                          <a:cs typeface="Arial" panose="020B0604020202020204" pitchFamily="34" charset="0"/>
                        </a:rPr>
                        <a:t>September</a:t>
                      </a:r>
                      <a:r>
                        <a:rPr kumimoji="1" lang="en-US" altLang="ja-JP" sz="1600" baseline="0" dirty="0">
                          <a:latin typeface="Arial" panose="020B0604020202020204" pitchFamily="34" charset="0"/>
                          <a:cs typeface="Arial" panose="020B0604020202020204" pitchFamily="34" charset="0"/>
                        </a:rPr>
                        <a:t> </a:t>
                      </a:r>
                      <a:endParaRPr kumimoji="1" lang="ja-JP" altLang="en-US" sz="1600" dirty="0">
                        <a:latin typeface="Arial" panose="020B0604020202020204" pitchFamily="34" charset="0"/>
                        <a:cs typeface="Arial" panose="020B0604020202020204" pitchFamily="34" charset="0"/>
                      </a:endParaRPr>
                    </a:p>
                  </a:txBody>
                  <a:tcPr>
                    <a:solidFill>
                      <a:schemeClr val="bg1"/>
                    </a:solidFill>
                  </a:tcPr>
                </a:tc>
                <a:tc>
                  <a:txBody>
                    <a:bodyPr/>
                    <a:lstStyle/>
                    <a:p>
                      <a:pPr algn="l"/>
                      <a:r>
                        <a:rPr kumimoji="1" lang="en-US" altLang="ja-JP" sz="1600" dirty="0">
                          <a:latin typeface="Arial" panose="020B0604020202020204" pitchFamily="34" charset="0"/>
                          <a:cs typeface="Arial" panose="020B0604020202020204" pitchFamily="34" charset="0"/>
                        </a:rPr>
                        <a:t>ICG/PTWS Steering Committee</a:t>
                      </a:r>
                      <a:endParaRPr kumimoji="1" lang="ja-JP" alt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Finalization of</a:t>
                      </a:r>
                      <a:r>
                        <a:rPr kumimoji="1" lang="en-US" altLang="ja-JP" sz="1600" baseline="0" dirty="0">
                          <a:latin typeface="Arial" panose="020B0604020202020204" pitchFamily="34" charset="0"/>
                          <a:cs typeface="Arial" panose="020B0604020202020204" pitchFamily="34" charset="0"/>
                        </a:rPr>
                        <a:t> the timeline to the full-scale operation </a:t>
                      </a:r>
                      <a:endParaRPr kumimoji="1" lang="en-US" altLang="ja-JP" sz="16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46449561"/>
                  </a:ext>
                </a:extLst>
              </a:tr>
              <a:tr h="0">
                <a:tc>
                  <a:txBody>
                    <a:bodyPr/>
                    <a:lstStyle/>
                    <a:p>
                      <a:pPr algn="ctr"/>
                      <a:r>
                        <a:rPr kumimoji="1" lang="en-US" altLang="ja-JP" sz="1600" baseline="0" dirty="0">
                          <a:latin typeface="Arial" panose="020B0604020202020204" pitchFamily="34" charset="0"/>
                          <a:cs typeface="Arial" panose="020B0604020202020204" pitchFamily="34" charset="0"/>
                        </a:rPr>
                        <a:t>5 November 2024</a:t>
                      </a:r>
                      <a:endParaRPr kumimoji="1" lang="ja-JP" altLang="en-US" sz="1600" dirty="0">
                        <a:latin typeface="Arial" panose="020B0604020202020204" pitchFamily="34" charset="0"/>
                        <a:cs typeface="Arial" panose="020B0604020202020204" pitchFamily="34" charset="0"/>
                      </a:endParaRPr>
                    </a:p>
                  </a:txBody>
                  <a:tcPr>
                    <a:solidFill>
                      <a:schemeClr val="bg1"/>
                    </a:solidFill>
                  </a:tcPr>
                </a:tc>
                <a:tc>
                  <a:txBody>
                    <a:bodyPr/>
                    <a:lstStyle/>
                    <a:p>
                      <a:pPr algn="l"/>
                      <a:r>
                        <a:rPr kumimoji="1" lang="en-US" altLang="ja-JP" sz="1600" dirty="0">
                          <a:latin typeface="Arial" panose="020B0604020202020204" pitchFamily="34" charset="0"/>
                          <a:cs typeface="Arial" panose="020B0604020202020204" pitchFamily="34" charset="0"/>
                        </a:rPr>
                        <a:t>Trial</a:t>
                      </a:r>
                      <a:r>
                        <a:rPr kumimoji="1" lang="en-US" altLang="ja-JP" sz="1600" baseline="0" dirty="0">
                          <a:latin typeface="Arial" panose="020B0604020202020204" pitchFamily="34" charset="0"/>
                          <a:cs typeface="Arial" panose="020B0604020202020204" pitchFamily="34" charset="0"/>
                        </a:rPr>
                        <a:t> Transmission in the </a:t>
                      </a:r>
                      <a:r>
                        <a:rPr kumimoji="1" lang="en-US" altLang="ja-JP" sz="1600" baseline="0" dirty="0" err="1">
                          <a:latin typeface="Arial" panose="020B0604020202020204" pitchFamily="34" charset="0"/>
                          <a:cs typeface="Arial" panose="020B0604020202020204" pitchFamily="34" charset="0"/>
                        </a:rPr>
                        <a:t>PacWave</a:t>
                      </a:r>
                      <a:r>
                        <a:rPr kumimoji="1" lang="en-US" altLang="ja-JP" sz="1600" baseline="0" dirty="0">
                          <a:latin typeface="Arial" panose="020B0604020202020204" pitchFamily="34" charset="0"/>
                          <a:cs typeface="Arial" panose="020B0604020202020204" pitchFamily="34" charset="0"/>
                        </a:rPr>
                        <a:t> 24</a:t>
                      </a:r>
                      <a:endParaRPr kumimoji="1" lang="ja-JP" alt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Trial transmission of the dummy test message</a:t>
                      </a:r>
                      <a:r>
                        <a:rPr kumimoji="1" lang="en-US" altLang="ja-JP" sz="1600" baseline="0" dirty="0">
                          <a:latin typeface="Arial" panose="020B0604020202020204" pitchFamily="34" charset="0"/>
                          <a:cs typeface="Arial" panose="020B0604020202020204" pitchFamily="34" charset="0"/>
                        </a:rPr>
                        <a:t> to the </a:t>
                      </a:r>
                      <a:r>
                        <a:rPr kumimoji="1" lang="en-US" altLang="ja-JP" sz="1600" dirty="0">
                          <a:latin typeface="Arial" panose="020B0604020202020204" pitchFamily="34" charset="0"/>
                          <a:cs typeface="Arial" panose="020B0604020202020204" pitchFamily="34" charset="0"/>
                        </a:rPr>
                        <a:t>NAVAREA Coordinators</a:t>
                      </a:r>
                    </a:p>
                  </a:txBody>
                  <a:tcPr>
                    <a:solidFill>
                      <a:schemeClr val="bg1"/>
                    </a:solidFill>
                  </a:tcPr>
                </a:tc>
                <a:extLst>
                  <a:ext uri="{0D108BD9-81ED-4DB2-BD59-A6C34878D82A}">
                    <a16:rowId xmlns:a16="http://schemas.microsoft.com/office/drawing/2014/main" val="150893590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6 February</a:t>
                      </a:r>
                      <a:r>
                        <a:rPr kumimoji="1" lang="en-US" altLang="ja-JP" sz="1600" baseline="0" dirty="0">
                          <a:latin typeface="Arial" panose="020B0604020202020204" pitchFamily="34" charset="0"/>
                          <a:cs typeface="Arial" panose="020B0604020202020204" pitchFamily="34" charset="0"/>
                        </a:rPr>
                        <a:t> 2025</a:t>
                      </a:r>
                      <a:endParaRPr kumimoji="1" lang="ja-JP" alt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Meeting with the WWNWS</a:t>
                      </a:r>
                      <a:endParaRPr kumimoji="1" lang="ja-JP" alt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600" dirty="0">
                          <a:latin typeface="Arial" panose="020B0604020202020204" pitchFamily="34" charset="0"/>
                          <a:cs typeface="Arial" panose="020B0604020202020204" pitchFamily="34" charset="0"/>
                        </a:rPr>
                        <a:t>Direct Transmission from PTWC to NAVAREA Coordinators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600" dirty="0">
                          <a:latin typeface="Arial" panose="020B0604020202020204" pitchFamily="34" charset="0"/>
                          <a:cs typeface="Arial" panose="020B0604020202020204" pitchFamily="34" charset="0"/>
                        </a:rPr>
                        <a:t>NAVAREA Coordinators updated</a:t>
                      </a:r>
                      <a:r>
                        <a:rPr lang="en-US" altLang="ja-JP" sz="1600" baseline="0" dirty="0">
                          <a:latin typeface="Arial" panose="020B0604020202020204" pitchFamily="34" charset="0"/>
                          <a:cs typeface="Arial" panose="020B0604020202020204" pitchFamily="34" charset="0"/>
                        </a:rPr>
                        <a:t> by WWNWS</a:t>
                      </a:r>
                      <a:r>
                        <a:rPr lang="en-US" altLang="ja-JP" sz="1600" dirty="0">
                          <a:latin typeface="Arial" panose="020B0604020202020204" pitchFamily="34" charset="0"/>
                          <a:cs typeface="Arial" panose="020B0604020202020204" pitchFamily="34" charset="0"/>
                        </a:rPr>
                        <a:t> </a:t>
                      </a:r>
                    </a:p>
                  </a:txBody>
                  <a:tcPr>
                    <a:solidFill>
                      <a:schemeClr val="bg1"/>
                    </a:solidFill>
                  </a:tcPr>
                </a:tc>
                <a:extLst>
                  <a:ext uri="{0D108BD9-81ED-4DB2-BD59-A6C34878D82A}">
                    <a16:rowId xmlns:a16="http://schemas.microsoft.com/office/drawing/2014/main" val="21007535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February</a:t>
                      </a:r>
                      <a:r>
                        <a:rPr kumimoji="1" lang="en-US" altLang="ja-JP" sz="1600" baseline="0" dirty="0">
                          <a:latin typeface="Arial" panose="020B0604020202020204" pitchFamily="34" charset="0"/>
                          <a:cs typeface="Arial" panose="020B0604020202020204" pitchFamily="34" charset="0"/>
                        </a:rPr>
                        <a:t> 2025</a:t>
                      </a:r>
                      <a:endParaRPr kumimoji="1" lang="ja-JP" alt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TOWS-WG</a:t>
                      </a:r>
                      <a:r>
                        <a:rPr kumimoji="1" lang="en-US" altLang="ja-JP" sz="1600" baseline="0" dirty="0">
                          <a:latin typeface="Arial" panose="020B0604020202020204" pitchFamily="34" charset="0"/>
                          <a:cs typeface="Arial" panose="020B0604020202020204" pitchFamily="34" charset="0"/>
                        </a:rPr>
                        <a:t> and TOWS-WG TTTWO</a:t>
                      </a:r>
                      <a:endParaRPr kumimoji="1" lang="ja-JP" altLang="en-US"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223052787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April</a:t>
                      </a:r>
                      <a:r>
                        <a:rPr kumimoji="1" lang="en-US" altLang="ja-JP" sz="1600" baseline="0" dirty="0">
                          <a:latin typeface="Arial" panose="020B0604020202020204" pitchFamily="34" charset="0"/>
                          <a:cs typeface="Arial" panose="020B0604020202020204" pitchFamily="34" charset="0"/>
                        </a:rPr>
                        <a:t> 2025</a:t>
                      </a:r>
                      <a:r>
                        <a:rPr kumimoji="1" lang="ja-JP" altLang="en-US" sz="1600" dirty="0">
                          <a:latin typeface="Arial" panose="020B0604020202020204" pitchFamily="34" charset="0"/>
                          <a:cs typeface="Arial" panose="020B0604020202020204" pitchFamily="34" charset="0"/>
                        </a:rPr>
                        <a:t>　　</a:t>
                      </a:r>
                    </a:p>
                  </a:txBody>
                  <a:tcPr>
                    <a:solidFill>
                      <a:schemeClr val="bg1"/>
                    </a:solidFill>
                  </a:tcPr>
                </a:tc>
                <a:tc>
                  <a:txBody>
                    <a:bodyPr/>
                    <a:lstStyle/>
                    <a:p>
                      <a:pPr algn="l"/>
                      <a:r>
                        <a:rPr kumimoji="1" lang="en-US" altLang="ja-JP" sz="1600" dirty="0">
                          <a:latin typeface="Arial" panose="020B0604020202020204" pitchFamily="34" charset="0"/>
                          <a:cs typeface="Arial" panose="020B0604020202020204" pitchFamily="34" charset="0"/>
                        </a:rPr>
                        <a:t>ICG/PTWS-</a:t>
                      </a:r>
                      <a:r>
                        <a:rPr kumimoji="1" lang="en-US" altLang="ja-JP" sz="1600" baseline="0" dirty="0">
                          <a:latin typeface="Arial" panose="020B0604020202020204" pitchFamily="34" charset="0"/>
                          <a:cs typeface="Arial" panose="020B0604020202020204" pitchFamily="34" charset="0"/>
                        </a:rPr>
                        <a:t> XXXI Session</a:t>
                      </a:r>
                      <a:endParaRPr kumimoji="1" lang="ja-JP" alt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dirty="0">
                          <a:latin typeface="Arial" panose="020B0604020202020204" pitchFamily="34" charset="0"/>
                          <a:cs typeface="Arial" panose="020B0604020202020204" pitchFamily="34" charset="0"/>
                        </a:rPr>
                        <a:t>Finalization of the information format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dirty="0">
                          <a:latin typeface="Arial" panose="020B0604020202020204" pitchFamily="34" charset="0"/>
                          <a:cs typeface="Arial" panose="020B0604020202020204" pitchFamily="34" charset="0"/>
                        </a:rPr>
                        <a:t>Finalization of the date for the full-scale</a:t>
                      </a:r>
                      <a:r>
                        <a:rPr kumimoji="1" lang="en-US" altLang="ja-JP" sz="1600" baseline="0" dirty="0">
                          <a:latin typeface="Arial" panose="020B0604020202020204" pitchFamily="34" charset="0"/>
                          <a:cs typeface="Arial" panose="020B0604020202020204" pitchFamily="34" charset="0"/>
                        </a:rPr>
                        <a:t> operation</a:t>
                      </a:r>
                      <a:r>
                        <a:rPr kumimoji="1" lang="en-US" altLang="ja-JP" sz="1600" dirty="0">
                          <a:latin typeface="Arial" panose="020B0604020202020204" pitchFamily="34" charset="0"/>
                          <a:cs typeface="Arial" panose="020B0604020202020204" pitchFamily="34" charset="0"/>
                        </a:rPr>
                        <a:t> </a:t>
                      </a:r>
                    </a:p>
                  </a:txBody>
                  <a:tcPr>
                    <a:solidFill>
                      <a:schemeClr val="bg1"/>
                    </a:solidFill>
                  </a:tcPr>
                </a:tc>
                <a:extLst>
                  <a:ext uri="{0D108BD9-81ED-4DB2-BD59-A6C34878D82A}">
                    <a16:rowId xmlns:a16="http://schemas.microsoft.com/office/drawing/2014/main" val="257077558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June 2025</a:t>
                      </a:r>
                      <a:endParaRPr kumimoji="1" lang="ja-JP" altLang="en-US" sz="1600" dirty="0">
                        <a:latin typeface="Arial" panose="020B0604020202020204" pitchFamily="34" charset="0"/>
                        <a:cs typeface="Arial" panose="020B0604020202020204" pitchFamily="34" charset="0"/>
                      </a:endParaRPr>
                    </a:p>
                  </a:txBody>
                  <a:tcPr>
                    <a:solidFill>
                      <a:schemeClr val="bg1"/>
                    </a:solidFill>
                  </a:tcPr>
                </a:tc>
                <a:tc>
                  <a:txBody>
                    <a:bodyPr/>
                    <a:lstStyle/>
                    <a:p>
                      <a:pPr algn="l"/>
                      <a:r>
                        <a:rPr kumimoji="1" lang="en-US" altLang="ja-JP" sz="1600" dirty="0">
                          <a:latin typeface="Arial" panose="020B0604020202020204" pitchFamily="34" charset="0"/>
                          <a:cs typeface="Arial" panose="020B0604020202020204" pitchFamily="34" charset="0"/>
                        </a:rPr>
                        <a:t>IOC 33</a:t>
                      </a:r>
                      <a:r>
                        <a:rPr kumimoji="1" lang="en-US" altLang="ja-JP" sz="1600" baseline="30000" dirty="0">
                          <a:latin typeface="Arial" panose="020B0604020202020204" pitchFamily="34" charset="0"/>
                          <a:cs typeface="Arial" panose="020B0604020202020204" pitchFamily="34" charset="0"/>
                        </a:rPr>
                        <a:t>rd</a:t>
                      </a:r>
                      <a:r>
                        <a:rPr kumimoji="1" lang="en-US" altLang="ja-JP" sz="1600" baseline="0" dirty="0">
                          <a:latin typeface="Arial" panose="020B0604020202020204" pitchFamily="34" charset="0"/>
                          <a:cs typeface="Arial" panose="020B0604020202020204" pitchFamily="34" charset="0"/>
                        </a:rPr>
                        <a:t> Assembly</a:t>
                      </a:r>
                      <a:endParaRPr kumimoji="1" lang="ja-JP" alt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18352157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September 2025</a:t>
                      </a:r>
                      <a:endParaRPr kumimoji="1" lang="ja-JP" altLang="en-US" sz="1600" dirty="0">
                        <a:latin typeface="Arial" panose="020B0604020202020204" pitchFamily="34" charset="0"/>
                        <a:cs typeface="Arial" panose="020B0604020202020204" pitchFamily="34" charset="0"/>
                      </a:endParaRPr>
                    </a:p>
                  </a:txBody>
                  <a:tcPr>
                    <a:solidFill>
                      <a:schemeClr val="bg1"/>
                    </a:solidFill>
                  </a:tcPr>
                </a:tc>
                <a:tc>
                  <a:txBody>
                    <a:bodyPr/>
                    <a:lstStyle/>
                    <a:p>
                      <a:pPr algn="l"/>
                      <a:r>
                        <a:rPr kumimoji="1" lang="en-US" altLang="ja-JP" sz="1600" dirty="0">
                          <a:latin typeface="Arial" panose="020B0604020202020204" pitchFamily="34" charset="0"/>
                          <a:cs typeface="Arial" panose="020B0604020202020204" pitchFamily="34" charset="0"/>
                        </a:rPr>
                        <a:t>WWNWS Meeting</a:t>
                      </a:r>
                      <a:endParaRPr kumimoji="1" lang="ja-JP" alt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59801064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Arial" panose="020B0604020202020204" pitchFamily="34" charset="0"/>
                          <a:cs typeface="Arial" panose="020B0604020202020204" pitchFamily="34" charset="0"/>
                        </a:rPr>
                        <a:t>Within 2025</a:t>
                      </a:r>
                      <a:endParaRPr kumimoji="1" lang="ja-JP" altLang="en-US" sz="1600" dirty="0">
                        <a:latin typeface="Arial" panose="020B0604020202020204" pitchFamily="34" charset="0"/>
                        <a:cs typeface="Arial" panose="020B0604020202020204" pitchFamily="34" charset="0"/>
                      </a:endParaRPr>
                    </a:p>
                  </a:txBody>
                  <a:tcPr>
                    <a:solidFill>
                      <a:schemeClr val="bg1"/>
                    </a:solidFill>
                  </a:tcPr>
                </a:tc>
                <a:tc>
                  <a:txBody>
                    <a:bodyPr/>
                    <a:lstStyle/>
                    <a:p>
                      <a:pPr algn="l"/>
                      <a:r>
                        <a:rPr kumimoji="1" lang="en-US" altLang="ja-JP" sz="1600" dirty="0">
                          <a:latin typeface="Arial" panose="020B0604020202020204" pitchFamily="34" charset="0"/>
                          <a:cs typeface="Arial" panose="020B0604020202020204" pitchFamily="34" charset="0"/>
                        </a:rPr>
                        <a:t>Full</a:t>
                      </a:r>
                      <a:r>
                        <a:rPr kumimoji="1" lang="en-US" altLang="ja-JP" sz="1600" baseline="0" dirty="0">
                          <a:latin typeface="Arial" panose="020B0604020202020204" pitchFamily="34" charset="0"/>
                          <a:cs typeface="Arial" panose="020B0604020202020204" pitchFamily="34" charset="0"/>
                        </a:rPr>
                        <a:t> Scale Operation</a:t>
                      </a:r>
                      <a:endParaRPr kumimoji="1" lang="ja-JP" alt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619466689"/>
                  </a:ext>
                </a:extLst>
              </a:tr>
            </a:tbl>
          </a:graphicData>
        </a:graphic>
      </p:graphicFrame>
    </p:spTree>
    <p:extLst>
      <p:ext uri="{BB962C8B-B14F-4D97-AF65-F5344CB8AC3E}">
        <p14:creationId xmlns:p14="http://schemas.microsoft.com/office/powerpoint/2010/main" val="1295513990"/>
      </p:ext>
    </p:extLst>
  </p:cSld>
  <p:clrMapOvr>
    <a:masterClrMapping/>
  </p:clrMapOvr>
  <p:transition spd="med"/>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5D0FC492-41C1-471F-B0FE-1346596ADD6A}"/>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3.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4.xml><?xml version="1.0" encoding="utf-8"?>
<a:theme xmlns:a="http://schemas.openxmlformats.org/drawingml/2006/main" name="5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5.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1325</TotalTime>
  <Words>1129</Words>
  <Application>Microsoft Macintosh PowerPoint</Application>
  <PresentationFormat>Widescreen</PresentationFormat>
  <Paragraphs>132</Paragraphs>
  <Slides>11</Slides>
  <Notes>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11</vt:i4>
      </vt:variant>
    </vt:vector>
  </HeadingPairs>
  <TitlesOfParts>
    <vt:vector size="24" baseType="lpstr">
      <vt:lpstr>游ゴシック</vt:lpstr>
      <vt:lpstr>Arial</vt:lpstr>
      <vt:lpstr>Calibri</vt:lpstr>
      <vt:lpstr>Helvetica</vt:lpstr>
      <vt:lpstr>Open Sans</vt:lpstr>
      <vt:lpstr>Roboto</vt:lpstr>
      <vt:lpstr>Times New Roman</vt:lpstr>
      <vt:lpstr>Wingdings</vt:lpstr>
      <vt:lpstr>9_Custom Design</vt:lpstr>
      <vt:lpstr>1_Office Theme</vt:lpstr>
      <vt:lpstr>10_Custom Design</vt:lpstr>
      <vt:lpstr>5_Office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Timeline for full-scale operation of  provision of special tsunami maritime safety products to the NAVAREA coordinators</vt:lpstr>
      <vt:lpstr>PowerPoint Presentation</vt:lpstr>
      <vt:lpstr>PowerPoint Presentation</vt:lpstr>
    </vt:vector>
  </TitlesOfParts>
  <Company>気象庁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Nishimae</dc:creator>
  <cp:lastModifiedBy>Ocal Necmioglu (UNESCO/IOC)</cp:lastModifiedBy>
  <cp:revision>43</cp:revision>
  <dcterms:created xsi:type="dcterms:W3CDTF">2024-10-28T06:05:53Z</dcterms:created>
  <dcterms:modified xsi:type="dcterms:W3CDTF">2025-02-18T15:08:00Z</dcterms:modified>
</cp:coreProperties>
</file>