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26" r:id="rId15"/>
  </p:sldMasterIdLst>
  <p:notesMasterIdLst>
    <p:notesMasterId r:id="rId42"/>
  </p:notesMasterIdLst>
  <p:handoutMasterIdLst>
    <p:handoutMasterId r:id="rId43"/>
  </p:handoutMasterIdLst>
  <p:sldIdLst>
    <p:sldId id="269" r:id="rId16"/>
    <p:sldId id="286" r:id="rId17"/>
    <p:sldId id="284" r:id="rId18"/>
    <p:sldId id="287" r:id="rId19"/>
    <p:sldId id="3361" r:id="rId20"/>
    <p:sldId id="3362" r:id="rId21"/>
    <p:sldId id="3376" r:id="rId22"/>
    <p:sldId id="3357" r:id="rId23"/>
    <p:sldId id="3363" r:id="rId24"/>
    <p:sldId id="3364" r:id="rId25"/>
    <p:sldId id="3381" r:id="rId26"/>
    <p:sldId id="3365" r:id="rId27"/>
    <p:sldId id="3366" r:id="rId28"/>
    <p:sldId id="3367" r:id="rId29"/>
    <p:sldId id="3378" r:id="rId30"/>
    <p:sldId id="3384" r:id="rId31"/>
    <p:sldId id="3371" r:id="rId32"/>
    <p:sldId id="3353" r:id="rId33"/>
    <p:sldId id="3387" r:id="rId34"/>
    <p:sldId id="3372" r:id="rId35"/>
    <p:sldId id="3380" r:id="rId36"/>
    <p:sldId id="3382" r:id="rId37"/>
    <p:sldId id="3383" r:id="rId38"/>
    <p:sldId id="3385" r:id="rId39"/>
    <p:sldId id="3386" r:id="rId40"/>
    <p:sldId id="3359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  <a:srgbClr val="FCC002"/>
    <a:srgbClr val="41B7C8"/>
    <a:srgbClr val="F7DF60"/>
    <a:srgbClr val="0432FF"/>
    <a:srgbClr val="E5FFDA"/>
    <a:srgbClr val="FFEECA"/>
    <a:srgbClr val="D883FF"/>
    <a:srgbClr val="183254"/>
    <a:srgbClr val="67B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9B0BFE3-F4C5-3147-CD32-4FCA2FB7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2333E21-9023-E8A3-2DEF-AFD75891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28A97-3669-C48E-783C-0A51F0F1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257F3A-0751-D69D-04CB-D14C296F67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7CF0-D35A-B5A6-277D-8FECE129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3563388-9471-D74B-FC88-4370A058FD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9E46A-0393-6B39-C492-B16702F0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2EFF8-357E-1EC0-38A6-E052F126B4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75FB3-A2A8-45D8-E426-391ADDE0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434A75E-DE4D-0B94-A4FC-73534FC5E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15/01/2025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5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61" y="4299819"/>
            <a:ext cx="54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Kong, TRC Chair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Director,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16661" y="1868384"/>
            <a:ext cx="53301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Implementation Plan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CB7BD-2FF7-EEB3-BCCC-B8B0630822D8}"/>
              </a:ext>
            </a:extLst>
          </p:cNvPr>
          <p:cNvSpPr txBox="1"/>
          <p:nvPr/>
        </p:nvSpPr>
        <p:spPr>
          <a:xfrm>
            <a:off x="2270837" y="6090468"/>
            <a:ext cx="7650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</a:rPr>
              <a:t>UN Ocean Decade Tsunami </a:t>
            </a:r>
            <a:r>
              <a:rPr lang="en-US" sz="1400" b="1" dirty="0" err="1">
                <a:solidFill>
                  <a:srgbClr val="00B0F0"/>
                </a:solidFill>
              </a:rPr>
              <a:t>Programme</a:t>
            </a:r>
            <a:r>
              <a:rPr lang="en-US" sz="1400" b="1" dirty="0">
                <a:solidFill>
                  <a:srgbClr val="00B0F0"/>
                </a:solidFill>
              </a:rPr>
              <a:t>, Scientific Committee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</a:rPr>
              <a:t>16-17 February 2025, Paris,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B4014-5DD8-B2A3-E058-D5692A610DEF}"/>
              </a:ext>
            </a:extLst>
          </p:cNvPr>
          <p:cNvSpPr txBox="1"/>
          <p:nvPr/>
        </p:nvSpPr>
        <p:spPr>
          <a:xfrm>
            <a:off x="6416661" y="5500148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Coetzee, UNOD TP SC</a:t>
            </a: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117565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Objective 1 - Activities </a:t>
            </a:r>
            <a:r>
              <a:rPr lang="en-US" sz="3600" b="0" dirty="0" err="1"/>
              <a:t>pg</a:t>
            </a:r>
            <a:r>
              <a:rPr lang="en-US" sz="3600" b="0" dirty="0"/>
              <a:t> 7-8</a:t>
            </a:r>
            <a:endParaRPr lang="en-US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84D99C-8985-C60A-FCA7-CA9948029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45510"/>
              </p:ext>
            </p:extLst>
          </p:nvPr>
        </p:nvGraphicFramePr>
        <p:xfrm>
          <a:off x="511790" y="1279601"/>
          <a:ext cx="10972800" cy="5356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395">
                  <a:extLst>
                    <a:ext uri="{9D8B030D-6E8A-4147-A177-3AD203B41FA5}">
                      <a16:colId xmlns:a16="http://schemas.microsoft.com/office/drawing/2014/main" val="2955191082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val="261604514"/>
                    </a:ext>
                  </a:extLst>
                </a:gridCol>
                <a:gridCol w="6727372">
                  <a:extLst>
                    <a:ext uri="{9D8B030D-6E8A-4147-A177-3AD203B41FA5}">
                      <a16:colId xmlns:a16="http://schemas.microsoft.com/office/drawing/2014/main" val="273304166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70569452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619560085"/>
                    </a:ext>
                  </a:extLst>
                </a:gridCol>
              </a:tblGrid>
              <a:tr h="455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7582859"/>
                  </a:ext>
                </a:extLst>
              </a:tr>
              <a:tr h="406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Utilise 2</a:t>
                      </a:r>
                      <a:r>
                        <a:rPr lang="en-NZ" sz="1200" b="1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UNESCO-IOC Global 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</a:t>
                      </a: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Symposium Nov 2024 (Banda Aceh) to promote TRRP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2024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794949392"/>
                  </a:ext>
                </a:extLst>
              </a:tr>
              <a:tr h="84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1.1 - 1.4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the list of targeted stakeholders to compose the Coalition from: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The list of potential stakeholders identified by the TOWS TTDMP in 2021, 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The stakeholder analysis in this Draft Implementation Plan, and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Expressions of Interest received 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 TTDMP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2025 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207105069"/>
                  </a:ext>
                </a:extLst>
              </a:tr>
              <a:tr h="529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1.1 - 1.3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Endorse list of targeted stakeholders and request letters of invitation from IOC Executive Secretary. Letter to include Coalition mandate &amp; </a:t>
                      </a:r>
                      <a:r>
                        <a:rPr lang="en-NZ" sz="1200" b="1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1095973698"/>
                  </a:ext>
                </a:extLst>
              </a:tr>
              <a:tr h="491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letter from IOC Executive Secretary to IOC Member States to promote the TRRP and invite participation/implementation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(Drafting- TTDMP)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4219784311"/>
                  </a:ext>
                </a:extLst>
              </a:tr>
              <a:tr h="314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1.2; 1.4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 respective ICGs to support promotion of TRRP among their member states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852317477"/>
                  </a:ext>
                </a:extLst>
              </a:tr>
              <a:tr h="513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 to UNDRR under Activity # 3 above, to also request inclusion of a TRRP focus in World Tsunami Awareness Day in 2025, and every subsequent year up to 2030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TOWS-WG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(Drafting- TTDMP)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773068408"/>
                  </a:ext>
                </a:extLst>
              </a:tr>
              <a:tr h="482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1.1-1.4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make-up of Coalition via letter from IOC Executive Secretary and TRRP website. Also advise Decade Coordination Unit (IOC)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TRS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531053520"/>
                  </a:ext>
                </a:extLst>
              </a:tr>
              <a:tr h="319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– 1.5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key international and regional meetings &amp; conferences to target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TTDMP, Coalition SG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2025-2028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2054331375"/>
                  </a:ext>
                </a:extLst>
              </a:tr>
              <a:tr h="466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– 1.5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‘Lobby’ for inclusion in targeted meeting &amp; conference agendas of non- Coalition members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TTDMP; Coalition Steering Group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2025-2028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473667251"/>
                  </a:ext>
                </a:extLst>
              </a:tr>
              <a:tr h="529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regional Tsunami Ready Workshops to promote TTRP and determine needs (see Objective 3 below). 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050" b="1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05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285" marR="49285" marT="0" marB="0" anchor="ctr"/>
                </a:tc>
                <a:extLst>
                  <a:ext uri="{0D108BD9-81ED-4DB2-BD59-A6C34878D82A}">
                    <a16:rowId xmlns:a16="http://schemas.microsoft.com/office/drawing/2014/main" val="318928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125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401780" y="174276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2800" kern="0" dirty="0"/>
              <a:t>Raising the Profile – Relevant Institutions for Advocacy and Implementation - </a:t>
            </a:r>
            <a:r>
              <a:rPr lang="en-US" sz="2000" b="0" kern="0" dirty="0"/>
              <a:t>p. 16-21</a:t>
            </a:r>
            <a:endParaRPr lang="en-US" sz="2800" b="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69518"/>
              </p:ext>
            </p:extLst>
          </p:nvPr>
        </p:nvGraphicFramePr>
        <p:xfrm>
          <a:off x="401780" y="1245945"/>
          <a:ext cx="11446231" cy="5437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294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130937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Activity {Engagement Point}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12431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Ocean Decade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Barcelona Statement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Unit, DCU}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Ocean Decade Coordination Unit (DCU); Decade Collaborative Centres (DCCs); Decade Coordination Offices (DCOs)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{DCU}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Ocean Decade Projects and Programmes: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CoastWAVE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2.0 Project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NEAMTWS}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CoastPredict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Programme {</a:t>
                      </a:r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CoastPredict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Secretariat} 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Integrated Multiple Coastal Hazard Early Warning System and Services for the Tropical Americas and Caribbean (</a:t>
                      </a:r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iCHEWS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TAC)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IOCARIBE}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13324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Global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Early Warnings for All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IFRC, UNDRR, WMO}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International Federation of Red Cross and Red Crescent Societies (IFRC)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Programme and Operations Division}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International Union of Geodesy and Geophysics (IUGG)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IUGG Joint Tsunami Commission}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The </a:t>
                      </a:r>
                      <a:r>
                        <a:rPr lang="en-NZ" sz="1125" b="1" i="1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Ocean&amp;Climate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Village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UNESCO-IOC}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Office for Disaster Risk Reduction (UNDRR)</a:t>
                      </a:r>
                      <a:r>
                        <a:rPr lang="en-GB" sz="1125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Intergovernmental Processes, Inter-agency Cooperation and Partnerships Branch; UNDRR Stakeholder Engagement Mechanism (UNDRR-SEM). (The latter may advise more than one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engagement point)}.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World Bank Group {See Chapter 3 World Bank’s International Development Association (IDA)}. 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World Meteorological Organization (WMO) {Services Department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7638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Meetings 2025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First Ocean Decade International Coastal Cities Conference, 26-27 February 2025 in Qingdao, China: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Centre, China}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8th Session of the Global Platform for Disaster Risk Reduction (GP2025), 2-6 June 2025 in Geneva, Switzerland</a:t>
                      </a:r>
                      <a:r>
                        <a:rPr lang="en-NZ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{UNDRR}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Ocean Conference, 9-13 June 2025 in Nice, France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 Department of Economic and Social Affairs}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3rd UN Ocean Decade Conference, 2027 {</a:t>
                      </a:r>
                      <a:r>
                        <a:rPr lang="en-GB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Decade Coordination Unit}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8655438"/>
                  </a:ext>
                </a:extLst>
              </a:tr>
              <a:tr h="8323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– Asia-Pacific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ASEAN 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ASEAN Committee on Disaster Management (ACDM)}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ESCAP</a:t>
                      </a:r>
                      <a:r>
                        <a:rPr lang="en-NZ" sz="1125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 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Chapter 3 (Potential Sources of Funding) for detail with regards to the ESCAP Trust Fund for Tsunami, Disaster, and Climate Preparedness}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Pacific Community (SPC){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Partnerships, Integration, and Resource Mobilisation Division; Geoscience, Energy and Maritime (GEM) Division}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UNDP {See Chapter 3 (Potential Sources of Funding) for detail with regards to the UNDP Strategic Plan 2022-2025, as well as its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Tsunami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Project}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6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– Europe</a:t>
                      </a:r>
                      <a:endParaRPr lang="en-US" sz="16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European Union { 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ECHO (for DIPECHO)}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algn="l"/>
                      <a:endParaRPr lang="en-US" sz="5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860470"/>
                  </a:ext>
                </a:extLst>
              </a:tr>
              <a:tr h="721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Regional – Americas, Caribbean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Coordination Centre for the Prevention of Natural Disasters in Central America and the Dominican Republic (CEPREDENAC) {</a:t>
                      </a:r>
                      <a:r>
                        <a:rPr lang="en-GB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Executive Secretary}</a:t>
                      </a:r>
                      <a:r>
                        <a:rPr lang="en-US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, </a:t>
                      </a:r>
                      <a:r>
                        <a:rPr lang="en-NZ" sz="1125" b="1" i="1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Caribbean Disaster Emergency Management Agency (CDEMA) {CDEMA Coordinating Unit}</a:t>
                      </a:r>
                      <a:endParaRPr lang="en-US" sz="1125" b="1" i="1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251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472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Objectives and Activities </a:t>
            </a:r>
            <a:r>
              <a:rPr lang="en-US" sz="3600" b="0" dirty="0"/>
              <a:t>– </a:t>
            </a:r>
            <a:r>
              <a:rPr lang="en-US" sz="3600" b="0" dirty="0" err="1"/>
              <a:t>pg</a:t>
            </a:r>
            <a:r>
              <a:rPr lang="en-US" sz="3600" b="0" dirty="0"/>
              <a:t> 8-9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333" y="1171736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2: Increasing funding resources for implementation of TRRP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Medium-term (5 years), On-going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0970FA-18C1-BBA2-7892-2B7379A3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3604"/>
              </p:ext>
            </p:extLst>
          </p:nvPr>
        </p:nvGraphicFramePr>
        <p:xfrm>
          <a:off x="650955" y="2083489"/>
          <a:ext cx="9590325" cy="149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896">
                  <a:extLst>
                    <a:ext uri="{9D8B030D-6E8A-4147-A177-3AD203B41FA5}">
                      <a16:colId xmlns:a16="http://schemas.microsoft.com/office/drawing/2014/main" val="252620707"/>
                    </a:ext>
                  </a:extLst>
                </a:gridCol>
                <a:gridCol w="8817429">
                  <a:extLst>
                    <a:ext uri="{9D8B030D-6E8A-4147-A177-3AD203B41FA5}">
                      <a16:colId xmlns:a16="http://schemas.microsoft.com/office/drawing/2014/main" val="715087832"/>
                    </a:ext>
                  </a:extLst>
                </a:gridCol>
              </a:tblGrid>
              <a:tr h="490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Funding Resources: Sub-Objectives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247913"/>
                  </a:ext>
                </a:extLst>
              </a:tr>
              <a:tr h="391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targeted funding sources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104584"/>
                  </a:ext>
                </a:extLst>
              </a:tr>
              <a:tr h="614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Approach/encourage targeted funding sources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605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D330C-DF48-23F0-A243-D2BF9566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63807"/>
              </p:ext>
            </p:extLst>
          </p:nvPr>
        </p:nvGraphicFramePr>
        <p:xfrm>
          <a:off x="650955" y="3960227"/>
          <a:ext cx="11053366" cy="2625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347">
                  <a:extLst>
                    <a:ext uri="{9D8B030D-6E8A-4147-A177-3AD203B41FA5}">
                      <a16:colId xmlns:a16="http://schemas.microsoft.com/office/drawing/2014/main" val="66252767"/>
                    </a:ext>
                  </a:extLst>
                </a:gridCol>
                <a:gridCol w="859382">
                  <a:extLst>
                    <a:ext uri="{9D8B030D-6E8A-4147-A177-3AD203B41FA5}">
                      <a16:colId xmlns:a16="http://schemas.microsoft.com/office/drawing/2014/main" val="2871638272"/>
                    </a:ext>
                  </a:extLst>
                </a:gridCol>
                <a:gridCol w="7049619">
                  <a:extLst>
                    <a:ext uri="{9D8B030D-6E8A-4147-A177-3AD203B41FA5}">
                      <a16:colId xmlns:a16="http://schemas.microsoft.com/office/drawing/2014/main" val="898815537"/>
                    </a:ext>
                  </a:extLst>
                </a:gridCol>
                <a:gridCol w="1055921">
                  <a:extLst>
                    <a:ext uri="{9D8B030D-6E8A-4147-A177-3AD203B41FA5}">
                      <a16:colId xmlns:a16="http://schemas.microsoft.com/office/drawing/2014/main" val="4269618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916412107"/>
                    </a:ext>
                  </a:extLst>
                </a:gridCol>
              </a:tblGrid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(cont)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765007"/>
                  </a:ext>
                </a:extLst>
              </a:tr>
              <a:tr h="688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the desktop research output and approaches in the Draft TRRP Implementation Plan through expert consultation 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TTDMP; TOWS-WG;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SG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644491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2.1; 2.2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catalyse existing projects and programmes for engagement and inclusion of TR elements.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666537"/>
                  </a:ext>
                </a:extLst>
              </a:tr>
              <a:tr h="275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2.1; 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catalyse new funding sources and in-kind support mechanisms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SG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2025, On-going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167592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Implement/action other identified approaches (from Activity # 11)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8468810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Invite potential funding institutions to regional Tsunami Ready Workshops (see Objective 3)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21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87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Objectives and Activities </a:t>
            </a:r>
            <a:r>
              <a:rPr lang="en-US" sz="3600" b="0" dirty="0"/>
              <a:t>– </a:t>
            </a:r>
            <a:r>
              <a:rPr lang="en-US" sz="3600" b="0" dirty="0" err="1"/>
              <a:t>pg</a:t>
            </a:r>
            <a:r>
              <a:rPr lang="en-US" sz="3600" b="0" dirty="0"/>
              <a:t> 9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333" y="1171736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3: Conduct Tsunami Ready Workshops in the Regions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Medium-term (5 years), On-going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0970FA-18C1-BBA2-7892-2B7379A3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63137"/>
              </p:ext>
            </p:extLst>
          </p:nvPr>
        </p:nvGraphicFramePr>
        <p:xfrm>
          <a:off x="650955" y="2083489"/>
          <a:ext cx="10922736" cy="88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276">
                  <a:extLst>
                    <a:ext uri="{9D8B030D-6E8A-4147-A177-3AD203B41FA5}">
                      <a16:colId xmlns:a16="http://schemas.microsoft.com/office/drawing/2014/main" val="252620707"/>
                    </a:ext>
                  </a:extLst>
                </a:gridCol>
                <a:gridCol w="10042460">
                  <a:extLst>
                    <a:ext uri="{9D8B030D-6E8A-4147-A177-3AD203B41FA5}">
                      <a16:colId xmlns:a16="http://schemas.microsoft.com/office/drawing/2014/main" val="715087832"/>
                    </a:ext>
                  </a:extLst>
                </a:gridCol>
              </a:tblGrid>
              <a:tr h="490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Tsunami Ready Indicators Workshops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247913"/>
                  </a:ext>
                </a:extLst>
              </a:tr>
              <a:tr h="391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implementation of TRRP in the regions through targeted workshops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1045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0D330C-DF48-23F0-A243-D2BF9566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7006"/>
              </p:ext>
            </p:extLst>
          </p:nvPr>
        </p:nvGraphicFramePr>
        <p:xfrm>
          <a:off x="650955" y="3411588"/>
          <a:ext cx="11053366" cy="160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347">
                  <a:extLst>
                    <a:ext uri="{9D8B030D-6E8A-4147-A177-3AD203B41FA5}">
                      <a16:colId xmlns:a16="http://schemas.microsoft.com/office/drawing/2014/main" val="66252767"/>
                    </a:ext>
                  </a:extLst>
                </a:gridCol>
                <a:gridCol w="859382">
                  <a:extLst>
                    <a:ext uri="{9D8B030D-6E8A-4147-A177-3AD203B41FA5}">
                      <a16:colId xmlns:a16="http://schemas.microsoft.com/office/drawing/2014/main" val="2871638272"/>
                    </a:ext>
                  </a:extLst>
                </a:gridCol>
                <a:gridCol w="7049619">
                  <a:extLst>
                    <a:ext uri="{9D8B030D-6E8A-4147-A177-3AD203B41FA5}">
                      <a16:colId xmlns:a16="http://schemas.microsoft.com/office/drawing/2014/main" val="898815537"/>
                    </a:ext>
                  </a:extLst>
                </a:gridCol>
                <a:gridCol w="1055921">
                  <a:extLst>
                    <a:ext uri="{9D8B030D-6E8A-4147-A177-3AD203B41FA5}">
                      <a16:colId xmlns:a16="http://schemas.microsoft.com/office/drawing/2014/main" val="42696189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916412107"/>
                    </a:ext>
                  </a:extLst>
                </a:gridCol>
              </a:tblGrid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(cont)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765007"/>
                  </a:ext>
                </a:extLst>
              </a:tr>
              <a:tr h="419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Determine the geographic target areas or sub-regions for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ICGs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644491"/>
                  </a:ext>
                </a:extLst>
              </a:tr>
              <a:tr h="45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Establish resources to conduct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ICGs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666537"/>
                  </a:ext>
                </a:extLst>
              </a:tr>
              <a:tr h="275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Coordinate regional workshops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167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8499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Objectives and Activities </a:t>
            </a:r>
            <a:r>
              <a:rPr lang="en-US" sz="3600" b="0" dirty="0"/>
              <a:t>– </a:t>
            </a:r>
            <a:r>
              <a:rPr lang="en-US" sz="3600" b="0" dirty="0" err="1"/>
              <a:t>pg</a:t>
            </a:r>
            <a:r>
              <a:rPr lang="en-US" sz="3600" b="0" dirty="0"/>
              <a:t> 10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333" y="1171736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4:  Effective Organization of the Tsunami Ready Coalition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On-going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CBF6EE-84A5-B59A-44FD-7E768B0C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94780"/>
              </p:ext>
            </p:extLst>
          </p:nvPr>
        </p:nvGraphicFramePr>
        <p:xfrm>
          <a:off x="616121" y="2109015"/>
          <a:ext cx="9599033" cy="175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102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921931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405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Organization: Sub-Objectives</a:t>
                      </a:r>
                      <a:endParaRPr lang="en-US" sz="20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Endorsement of the Coalition Implementation Plan by the TOWS-WG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of Co-chair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for fruitful participation are created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8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to TOWS-WG result in outcomes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4B05D9-44CF-C411-BFA2-FA1F22281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57467"/>
              </p:ext>
            </p:extLst>
          </p:nvPr>
        </p:nvGraphicFramePr>
        <p:xfrm>
          <a:off x="616121" y="4161535"/>
          <a:ext cx="10905320" cy="223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79">
                  <a:extLst>
                    <a:ext uri="{9D8B030D-6E8A-4147-A177-3AD203B41FA5}">
                      <a16:colId xmlns:a16="http://schemas.microsoft.com/office/drawing/2014/main" val="4139591169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3608037091"/>
                    </a:ext>
                  </a:extLst>
                </a:gridCol>
                <a:gridCol w="5995851">
                  <a:extLst>
                    <a:ext uri="{9D8B030D-6E8A-4147-A177-3AD203B41FA5}">
                      <a16:colId xmlns:a16="http://schemas.microsoft.com/office/drawing/2014/main" val="3949559066"/>
                    </a:ext>
                  </a:extLst>
                </a:gridCol>
                <a:gridCol w="2050869">
                  <a:extLst>
                    <a:ext uri="{9D8B030D-6E8A-4147-A177-3AD203B41FA5}">
                      <a16:colId xmlns:a16="http://schemas.microsoft.com/office/drawing/2014/main" val="2804184506"/>
                    </a:ext>
                  </a:extLst>
                </a:gridCol>
                <a:gridCol w="1162595">
                  <a:extLst>
                    <a:ext uri="{9D8B030D-6E8A-4147-A177-3AD203B41FA5}">
                      <a16:colId xmlns:a16="http://schemas.microsoft.com/office/drawing/2014/main" val="821790394"/>
                    </a:ext>
                  </a:extLst>
                </a:gridCol>
              </a:tblGrid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# (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  <a:r>
                        <a:rPr lang="en-NZ" sz="1200" b="1" i="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</a:t>
                      </a: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/ by when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999293"/>
                  </a:ext>
                </a:extLst>
              </a:tr>
              <a:tr h="492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the Plan to SC-ODTP for comment, TTDMP for validation, &amp; TOWS-WG for endorsement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Jan, Feb 2025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352927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Identify, recommend, and appoint a Coalition Co-chair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Chair; TOWS-WG; Executive Council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353544"/>
                  </a:ext>
                </a:extLst>
              </a:tr>
              <a:tr h="501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meetings, workshops/summits as covered in Objective 3 (above) and in Chapter 5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Chair; Secretariat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459236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Reports to TOWS-WG include recommendations aimed at enhancing the Coalition and TRRP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Coalition Chair</a:t>
                      </a:r>
                      <a:endParaRPr lang="en-US" sz="1200" b="1" i="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2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US" sz="12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9210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1496B73-840D-94D3-C779-E0C134440D1A}"/>
              </a:ext>
            </a:extLst>
          </p:cNvPr>
          <p:cNvSpPr txBox="1">
            <a:spLocks/>
          </p:cNvSpPr>
          <p:nvPr/>
        </p:nvSpPr>
        <p:spPr>
          <a:xfrm>
            <a:off x="472602" y="326571"/>
            <a:ext cx="10515600" cy="10052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>
                <a:solidFill>
                  <a:srgbClr val="FCC002"/>
                </a:solidFill>
              </a:rPr>
              <a:t>Comments</a:t>
            </a:r>
            <a:endParaRPr lang="en-US" sz="3600" b="0" kern="0" dirty="0">
              <a:solidFill>
                <a:srgbClr val="FCC00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91FA19-E99C-4BCC-E8C6-0D996E47B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86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Governance – Minimum Structure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–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pg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13-15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287" y="1308896"/>
            <a:ext cx="11636667" cy="21201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Considered IODE Ocean Best Practices, GOOS, </a:t>
            </a:r>
            <a:r>
              <a:rPr lang="en-NZ" sz="2400" b="1" kern="1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CoastPredict</a:t>
            </a: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Programme.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Basic, relatively small structure to facilitate its management and coordination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01EB-7A19-407C-D212-33F78E642BF6}"/>
              </a:ext>
            </a:extLst>
          </p:cNvPr>
          <p:cNvSpPr txBox="1"/>
          <p:nvPr/>
        </p:nvSpPr>
        <p:spPr>
          <a:xfrm>
            <a:off x="407287" y="2054175"/>
            <a:ext cx="11705935" cy="892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31775" marR="0" indent="-231775"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Co-chairs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n-US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appointed (Dr Laura Kong, ITIC).  Propose 2</a:t>
            </a:r>
            <a:r>
              <a:rPr lang="en-US" sz="21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appointed from Partners </a:t>
            </a:r>
          </a:p>
          <a:p>
            <a:pPr marL="231775" indent="-231775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Steering Group: 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comprise Steering Group. Up to 20 stakeholders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F5CCBE-A760-49A6-29B1-6FFD4E9158F9}"/>
              </a:ext>
            </a:extLst>
          </p:cNvPr>
          <p:cNvGraphicFramePr>
            <a:graphicFrameLocks noGrp="1"/>
          </p:cNvGraphicFramePr>
          <p:nvPr/>
        </p:nvGraphicFramePr>
        <p:xfrm>
          <a:off x="831049" y="3051706"/>
          <a:ext cx="10953664" cy="3595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082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10578582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29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Steering Group Terms of Reference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Steering the TRRP to achieve the aim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making 100% of communities at risk of tsunami prepared   for and resilient to tsunamis by 2030.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438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eep an overall view on the implementation of the TTRP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and channel synergies and opportunities among Steering Group Partners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advance         TRRP objectives.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45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Negotiate the mobilizing of resources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advance the TRRP objectives.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Invite and draw on other relevant stakeholders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such as the Decade Coordination Unit (DCU), Decade Collaborative Centres (DCCs), Decade Coordination Offices (DCOs) to support relevant discussions.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344508"/>
                  </a:ext>
                </a:extLst>
              </a:tr>
              <a:tr h="43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enduring partnerships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support sustaining Tsunami Ready globally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690232"/>
                  </a:ext>
                </a:extLst>
              </a:tr>
              <a:tr h="33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7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 strategic advice and reporting </a:t>
                      </a:r>
                      <a:r>
                        <a:rPr lang="en-NZ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the TOWS-WG.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74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888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7" y="81070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Governance – Minimum Structure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–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pg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13-15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01EB-7A19-407C-D212-33F78E642BF6}"/>
              </a:ext>
            </a:extLst>
          </p:cNvPr>
          <p:cNvSpPr txBox="1"/>
          <p:nvPr/>
        </p:nvSpPr>
        <p:spPr>
          <a:xfrm>
            <a:off x="407287" y="1161297"/>
            <a:ext cx="11784713" cy="1077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TRRP Ambassadors complement Coalition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 not have policy mandate or capacity to offer substantive support but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keen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collaborate through sharing of experience and serving as examples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implementing best practices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F5CCBE-A760-49A6-29B1-6FFD4E91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61212"/>
              </p:ext>
            </p:extLst>
          </p:nvPr>
        </p:nvGraphicFramePr>
        <p:xfrm>
          <a:off x="841398" y="2313461"/>
          <a:ext cx="9647377" cy="278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351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317026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292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Ambassadors Terms of Reference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7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Acting as TRRP representatives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their organizations or countries</a:t>
                      </a:r>
                      <a:endParaRPr lang="en-US" sz="17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93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Raising awareness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through advocating for TRRP in their areas of influence.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38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Sharing of expertise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with aspiring countries/communities.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397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7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Sharing of TRRP best practice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among Ambassadors.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732743"/>
                  </a:ext>
                </a:extLst>
              </a:tr>
              <a:tr h="432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1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Advising the Coalition </a:t>
                      </a: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Steering Group about TRRP implementation. 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344508"/>
                  </a:ext>
                </a:extLst>
              </a:tr>
              <a:tr h="43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NZ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Participating in special task teams identified by the Steering Group as required.</a:t>
                      </a:r>
                      <a:endParaRPr lang="en-US" sz="18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66902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107942-3E11-6477-BED6-BA6979872D95}"/>
              </a:ext>
            </a:extLst>
          </p:cNvPr>
          <p:cNvSpPr txBox="1"/>
          <p:nvPr/>
        </p:nvSpPr>
        <p:spPr>
          <a:xfrm>
            <a:off x="407287" y="5173802"/>
            <a:ext cx="11153342" cy="14619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Teams</a:t>
            </a:r>
          </a:p>
          <a:p>
            <a:pPr marL="34925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Teams, reporting to Steering Group may be established to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Work Plan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Secretariat</a:t>
            </a:r>
          </a:p>
          <a:p>
            <a:pPr marL="34925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ecretarial and logistical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by UNESCO-IOC Tsunami Resilience Section</a:t>
            </a:r>
            <a:endParaRPr lang="en-US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856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401780" y="344093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kern="0" dirty="0"/>
              <a:t>Governance: Partners (members) – </a:t>
            </a:r>
            <a:r>
              <a:rPr lang="en-US" sz="3100" b="0" kern="0" dirty="0"/>
              <a:t>p. 10-13</a:t>
            </a:r>
            <a:endParaRPr lang="en-US" b="0" kern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EE3E10-D072-EC22-5B41-A0AF343E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0" y="1349374"/>
            <a:ext cx="11583389" cy="3416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ea typeface="Times New Roman" panose="02020603050405020304" pitchFamily="18" charset="0"/>
                <a:cs typeface="Arial" panose="020B0604020202020204" pitchFamily="34" charset="0"/>
              </a:rPr>
              <a:t>Propose </a:t>
            </a:r>
            <a:r>
              <a:rPr lang="en-NZ" sz="20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stakeholders referred to as </a:t>
            </a:r>
            <a:r>
              <a:rPr lang="en-NZ" sz="2000" b="1" i="1" kern="1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“Coalition Partners”</a:t>
            </a:r>
            <a:r>
              <a:rPr lang="en-NZ" sz="2000" b="1" i="1" kern="1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0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considering Coalition mandate, objectives, and collaboration intent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000" kern="100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NZ" sz="20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be efficient, </a:t>
            </a:r>
            <a:r>
              <a:rPr lang="en-NZ" sz="20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target institutions </a:t>
            </a:r>
            <a:r>
              <a:rPr lang="en-N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with </a:t>
            </a:r>
            <a:r>
              <a:rPr lang="en-NZ" sz="20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best ability or potential to support</a:t>
            </a:r>
            <a:r>
              <a:rPr lang="en-NZ" sz="2000" b="1" kern="100" dirty="0">
                <a:solidFill>
                  <a:srgbClr val="C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NZ" sz="20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implementation: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broad and diverse representation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recruit Strategic / Operational Partners (institutions)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91660"/>
              </p:ext>
            </p:extLst>
          </p:nvPr>
        </p:nvGraphicFramePr>
        <p:xfrm>
          <a:off x="989609" y="2625526"/>
          <a:ext cx="9944003" cy="152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765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696238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54980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Role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mobilizing international support </a:t>
                      </a: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though promotion / funding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over next 5 </a:t>
                      </a:r>
                      <a:r>
                        <a:rPr lang="en-NZ" sz="1800" b="0" kern="1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strengthening regional coordination and collaboration </a:t>
                      </a: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around TRRP. </a:t>
                      </a:r>
                      <a:endParaRPr lang="en-US" sz="18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4027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NZ" sz="1800" b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uilding bilateral and national momentum for implementation </a:t>
                      </a:r>
                      <a:r>
                        <a:rPr lang="en-NZ" sz="18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TRRP.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2EE441-598A-0C7E-7FD9-CA5A16807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42806"/>
              </p:ext>
            </p:extLst>
          </p:nvPr>
        </p:nvGraphicFramePr>
        <p:xfrm>
          <a:off x="989608" y="4797818"/>
          <a:ext cx="9944004" cy="1472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329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8660675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291326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Role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590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en-NZ" sz="1800" b="0" i="0" kern="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 at </a:t>
                      </a:r>
                      <a:r>
                        <a:rPr lang="en-NZ" sz="1800" b="0" i="0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reinforcing existing or establishing new partnerships </a:t>
                      </a:r>
                      <a:r>
                        <a:rPr lang="en-NZ" sz="1800" b="0" i="0" kern="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an </a:t>
                      </a:r>
                      <a:r>
                        <a:rPr lang="en-NZ" sz="1800" b="0" i="0" kern="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 and decisions perspective</a:t>
                      </a:r>
                      <a:endParaRPr lang="en-US" sz="1800" b="0" i="0" kern="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590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800" b="0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  <a:tabLst/>
                      </a:pP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aims at </a:t>
                      </a:r>
                      <a:r>
                        <a:rPr lang="en-NZ" sz="1800" b="0" i="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exploring creative ways of leveraging </a:t>
                      </a:r>
                      <a:r>
                        <a:rPr lang="en-NZ" sz="1800" b="0" i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 global and regional programmes, projects, and events.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021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538A-1DB4-3B7A-FD93-79F5593F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kern="0" dirty="0"/>
              <a:t>Analysis of Potential Partners, Ambassadors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86EC-DE53-5AE4-E8E0-FBC1DEC26C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7859" y="1375742"/>
            <a:ext cx="6439989" cy="53249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9250" indent="-349250">
              <a:spcBef>
                <a:spcPts val="0"/>
              </a:spcBef>
              <a:spcAft>
                <a:spcPts val="1200"/>
              </a:spcAft>
            </a:pPr>
            <a:r>
              <a:rPr lang="en-US" sz="1900" dirty="0"/>
              <a:t>Annex 2 (original) identified 8+ </a:t>
            </a:r>
            <a:r>
              <a:rPr lang="en-US" sz="1900" dirty="0" err="1"/>
              <a:t>intl</a:t>
            </a:r>
            <a:r>
              <a:rPr lang="en-US" sz="1900" dirty="0"/>
              <a:t>, 12+ regional, 139+ </a:t>
            </a:r>
            <a:r>
              <a:rPr lang="en-US" sz="1900" dirty="0" err="1"/>
              <a:t>natl</a:t>
            </a:r>
            <a:r>
              <a:rPr lang="en-US" sz="1900" dirty="0"/>
              <a:t> candidates for TRC membership.  </a:t>
            </a:r>
          </a:p>
          <a:p>
            <a:pPr marL="349250" indent="-349250">
              <a:spcBef>
                <a:spcPts val="0"/>
              </a:spcBef>
              <a:spcAft>
                <a:spcPts val="1200"/>
              </a:spcAft>
            </a:pPr>
            <a:r>
              <a:rPr lang="en-NZ" sz="1900" dirty="0">
                <a:solidFill>
                  <a:srgbClr val="C00000"/>
                </a:solidFill>
              </a:rPr>
              <a:t>While important not to leave any relevant stakeholder behind, the more participants involved, the more complex its coordination and management will be.  </a:t>
            </a:r>
            <a:r>
              <a:rPr lang="en-NZ" sz="1900" dirty="0"/>
              <a:t>Thus, the Annex 2 list may be too broad, and institutions had not been analysed for potential. </a:t>
            </a:r>
            <a:endParaRPr lang="en-US" sz="1900" dirty="0"/>
          </a:p>
          <a:p>
            <a:pPr marL="349250" indent="-3492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NZ" sz="1900" dirty="0">
                <a:solidFill>
                  <a:srgbClr val="0069B4"/>
                </a:solidFill>
              </a:rPr>
              <a:t>Partners reviewed for potential funding and promotional support, and that will ensure TRRP and/or relevant TR Indicators recognised in their Programmes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Global: multilateral development aid organisations and programmes. </a:t>
            </a:r>
            <a:endParaRPr lang="en-US" sz="19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Regional: regional development/aid organisations and programmes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NZ" sz="1900" dirty="0"/>
              <a:t>National: national AID agencies and/or NDMO from each region, specifically with a view on bilateral and national support.</a:t>
            </a:r>
            <a:endParaRPr lang="en-US" sz="19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/>
          </a:p>
        </p:txBody>
      </p:sp>
      <p:pic>
        <p:nvPicPr>
          <p:cNvPr id="4" name="Picture 3" descr="A diagram of impact and impact&#10;&#10;Description automatically generated">
            <a:extLst>
              <a:ext uri="{FF2B5EF4-FFF2-40B4-BE49-F238E27FC236}">
                <a16:creationId xmlns:a16="http://schemas.microsoft.com/office/drawing/2014/main" id="{BC12BF8E-B80F-7D77-F1F8-5E4C5A95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28" y="1005281"/>
            <a:ext cx="5451272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1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Tsunami Ready Coalition (TRC)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465" y="1337237"/>
            <a:ext cx="11467395" cy="55207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IOC Decision EC-55/3.5.1 (July 2022) </a:t>
            </a:r>
            <a:r>
              <a:rPr lang="en-US" sz="2200" b="1" dirty="0">
                <a:solidFill>
                  <a:schemeClr val="tx1"/>
                </a:solidFill>
              </a:rPr>
              <a:t>Warning and Mitigation Systems of Ocean Hazards.  </a:t>
            </a:r>
            <a:r>
              <a:rPr lang="en-US" sz="2200" dirty="0">
                <a:solidFill>
                  <a:schemeClr val="tx1"/>
                </a:solidFill>
              </a:rPr>
              <a:t>Part IV: Working Group on Tsunamis and Other Hazards related to Sea         Level Warning and Mitigation Systems (TOWS-WG)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Approves </a:t>
            </a:r>
            <a:r>
              <a:rPr lang="en-US" sz="2200" dirty="0">
                <a:solidFill>
                  <a:schemeClr val="tx1"/>
                </a:solidFill>
              </a:rPr>
              <a:t>the</a:t>
            </a:r>
            <a:r>
              <a:rPr lang="en-US" sz="2200" b="1" dirty="0">
                <a:solidFill>
                  <a:srgbClr val="C00000"/>
                </a:solidFill>
              </a:rPr>
              <a:t> establishment </a:t>
            </a:r>
            <a:r>
              <a:rPr lang="en-US" sz="2200" dirty="0">
                <a:solidFill>
                  <a:schemeClr val="tx1"/>
                </a:solidFill>
              </a:rPr>
              <a:t>of the </a:t>
            </a:r>
            <a:r>
              <a:rPr lang="en-US" sz="2200" b="1" dirty="0">
                <a:solidFill>
                  <a:srgbClr val="C00000"/>
                </a:solidFill>
              </a:rPr>
              <a:t>UNESCO/IOC Tsunami Ready Recognition </a:t>
            </a:r>
            <a:r>
              <a:rPr lang="en-US" sz="2200" b="1" dirty="0" err="1">
                <a:solidFill>
                  <a:srgbClr val="C00000"/>
                </a:solidFill>
              </a:rPr>
              <a:t>Programme</a:t>
            </a:r>
            <a:r>
              <a:rPr lang="en-US" sz="2200" b="1" dirty="0">
                <a:solidFill>
                  <a:srgbClr val="C00000"/>
                </a:solidFill>
              </a:rPr>
              <a:t> (TRRP) </a:t>
            </a:r>
            <a:r>
              <a:rPr lang="en-US" sz="2200" dirty="0"/>
              <a:t>as described in the working document “Tsunami Ready </a:t>
            </a:r>
            <a:r>
              <a:rPr lang="en-US" sz="2200" dirty="0" err="1"/>
              <a:t>Programme</a:t>
            </a:r>
            <a:r>
              <a:rPr lang="en-US" sz="2200" dirty="0"/>
              <a:t> –          Proposal for endorsement by IOC” dated 21 February 2022;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Approves also </a:t>
            </a:r>
          </a:p>
          <a:p>
            <a:pPr marL="344488" indent="0">
              <a:spcBef>
                <a:spcPts val="384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(ii)  the Terms of Reference for the </a:t>
            </a:r>
            <a:r>
              <a:rPr lang="en-US" sz="2200" b="1" dirty="0">
                <a:solidFill>
                  <a:srgbClr val="C00000"/>
                </a:solidFill>
              </a:rPr>
              <a:t>Tsunami Ready Coalition, </a:t>
            </a:r>
            <a:r>
              <a:rPr lang="en-US" sz="2200" dirty="0">
                <a:solidFill>
                  <a:schemeClr val="tx1"/>
                </a:solidFill>
              </a:rPr>
              <a:t>as included under </a:t>
            </a:r>
            <a:r>
              <a:rPr lang="en-US" sz="2200" b="1" dirty="0">
                <a:solidFill>
                  <a:srgbClr val="C00000"/>
                </a:solidFill>
              </a:rPr>
              <a:t>Annex 2 </a:t>
            </a:r>
            <a:r>
              <a:rPr lang="en-US" sz="2200" dirty="0">
                <a:solidFill>
                  <a:schemeClr val="tx1"/>
                </a:solidFill>
              </a:rPr>
              <a:t>to this decision</a:t>
            </a:r>
            <a:r>
              <a:rPr lang="en-US" sz="2200" dirty="0">
                <a:solidFill>
                  <a:srgbClr val="C0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2200" b="1" dirty="0"/>
              <a:t>Annex 1. Revised Terms of Reference of the Working Group on Tsunamis and            Other Hazards Related to Sea-Level Warning and Mitigation Systems (TOWS-WG) </a:t>
            </a:r>
            <a:endParaRPr lang="en-US" sz="2200" dirty="0"/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membership of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TOWS-WG </a:t>
            </a:r>
            <a:r>
              <a:rPr lang="en-US" sz="2200" dirty="0">
                <a:solidFill>
                  <a:schemeClr val="tx1"/>
                </a:solidFill>
              </a:rPr>
              <a:t>will be </a:t>
            </a:r>
            <a:r>
              <a:rPr lang="en-US" sz="2200" b="1" dirty="0">
                <a:solidFill>
                  <a:srgbClr val="C00000"/>
                </a:solidFill>
              </a:rPr>
              <a:t>constituted by</a:t>
            </a:r>
            <a:r>
              <a:rPr lang="en-US" sz="2200" b="1" dirty="0"/>
              <a:t>: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a)  The Chairpersons of the four ICG-TWSs, the Scientific Committee of the UN     Ocean Decade Tsunami </a:t>
            </a:r>
            <a:r>
              <a:rPr lang="en-US" sz="2200" dirty="0" err="1"/>
              <a:t>programme</a:t>
            </a:r>
            <a:r>
              <a:rPr lang="en-US" sz="2200" dirty="0"/>
              <a:t>, </a:t>
            </a:r>
            <a:r>
              <a:rPr lang="en-US" sz="2200" dirty="0">
                <a:solidFill>
                  <a:schemeClr val="tx1"/>
                </a:solidFill>
              </a:rPr>
              <a:t>the special </a:t>
            </a:r>
            <a:r>
              <a:rPr lang="en-US" sz="2200" b="1" dirty="0">
                <a:solidFill>
                  <a:srgbClr val="C00000"/>
                </a:solidFill>
              </a:rPr>
              <a:t>Tsunami Ready Coalition</a:t>
            </a:r>
            <a:r>
              <a:rPr lang="en-US" sz="2200" dirty="0"/>
              <a:t>, and representatives of the GOOS Steering Committee and IODE,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b)  …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5644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6F7D-8480-2F8E-4C05-CDEBBAC1169A}"/>
              </a:ext>
            </a:extLst>
          </p:cNvPr>
          <p:cNvSpPr txBox="1">
            <a:spLocks/>
          </p:cNvSpPr>
          <p:nvPr/>
        </p:nvSpPr>
        <p:spPr>
          <a:xfrm>
            <a:off x="401780" y="344093"/>
            <a:ext cx="12282254" cy="10052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200" kern="0" dirty="0"/>
              <a:t>Governance: Partners, Ambassadors – potential </a:t>
            </a:r>
            <a:r>
              <a:rPr lang="en-US" sz="2400" b="0" kern="0" dirty="0"/>
              <a:t>p. 12-13</a:t>
            </a:r>
            <a:endParaRPr lang="en-US" sz="3200" b="0" kern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D32D1-7CCC-E342-D816-E469B7759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69481"/>
              </p:ext>
            </p:extLst>
          </p:nvPr>
        </p:nvGraphicFramePr>
        <p:xfrm>
          <a:off x="401780" y="1371601"/>
          <a:ext cx="11446231" cy="5142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236">
                  <a:extLst>
                    <a:ext uri="{9D8B030D-6E8A-4147-A177-3AD203B41FA5}">
                      <a16:colId xmlns:a16="http://schemas.microsoft.com/office/drawing/2014/main" val="788012261"/>
                    </a:ext>
                  </a:extLst>
                </a:gridCol>
                <a:gridCol w="9715995">
                  <a:extLst>
                    <a:ext uri="{9D8B030D-6E8A-4147-A177-3AD203B41FA5}">
                      <a16:colId xmlns:a16="http://schemas.microsoft.com/office/drawing/2014/main" val="968621810"/>
                    </a:ext>
                  </a:extLst>
                </a:gridCol>
              </a:tblGrid>
              <a:tr h="368654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1148523"/>
                  </a:ext>
                </a:extLst>
              </a:tr>
              <a:tr h="580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IFRC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Islamic Development Bank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UNDRR (WTAD; EW4All)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UNDP (Tsunami Project)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WMO (Weather Ready; EW4All)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World Bank Group (IDA; GFDRR)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15537"/>
                  </a:ext>
                </a:extLst>
              </a:tr>
              <a:tr h="14549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High value regional institutions that are also involved in sub-regional programmes</a:t>
                      </a:r>
                      <a:endParaRPr lang="en-US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 algn="l"/>
                      <a:endParaRPr lang="en-NZ" sz="5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Asian Development Bank (Pacific Disaster Resilience Programme; Strengthening Cooperation on Disaster Risk Management within the Association of Southeast Asian Nations)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Caribbean Development Bank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CEPREDENAC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ESCAP (Trust Fund for Tsunami, Disaster and Climate Preparedness)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</a:p>
                    <a:p>
                      <a:pPr lvl="0" algn="r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EU Civil Protection and Humanitarian Aid Operations department – DG-ECHO (DIPECHO Programme; </a:t>
                      </a:r>
                      <a:r>
                        <a:rPr lang="en-NZ" sz="13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CoastWAVE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</a:t>
                      </a:r>
                    </a:p>
                    <a:p>
                      <a:pPr lvl="0" algn="r"/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4 x ICG-TICs (as key regional TRRP coordinators and representing the 4 ICGs)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SPC (DCRP)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51529"/>
                  </a:ext>
                </a:extLst>
              </a:tr>
              <a:tr h="1368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Partners</a:t>
                      </a:r>
                      <a:endParaRPr lang="en-US" sz="1800" b="1" i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High value national institutions that also support programmes on bilateral/international level</a:t>
                      </a:r>
                    </a:p>
                    <a:p>
                      <a:pPr algn="l"/>
                      <a:endParaRPr lang="en-US" sz="5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Germany (GIZ – funded EWS in Indonesia; climate change initiatives in Pacific Island countries)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lvl="0"/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Norway (</a:t>
                      </a:r>
                      <a:r>
                        <a:rPr lang="en-NZ" sz="13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Norad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– strong engagement with the Decade)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Japan (JICA; MEXT - funding UNDP Tsunami Project; CATAC)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Switzerland (Agency for Development and Cooperation - funded Tsunami Capacity Assessment Validation Workshop for Indian and Pacific Oceans)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USA (USAID – funding TRRP in Pacific Island countries</a:t>
                      </a:r>
                      <a:r>
                        <a:rPr lang="en-NZ" sz="1125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"/>
                        </a:rPr>
                        <a:t>)</a:t>
                      </a:r>
                      <a:endParaRPr lang="en-US" sz="1125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757169"/>
                  </a:ext>
                </a:extLst>
              </a:tr>
              <a:tr h="13688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Ambassadors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Government institutions that are implementing TRRP; best practice exemplars; may support via regional advice</a:t>
                      </a:r>
                    </a:p>
                    <a:p>
                      <a:pPr algn="l"/>
                      <a:endParaRPr lang="en-US" sz="5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Note: For some countries, regional/provincial government institutions active in Tsunami Ready space may also serve as Ambassadors with endorsement of relevant national institution. </a:t>
                      </a: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For instance, the Odisha State Disaster Management Authority (OSDMA) in India</a:t>
                      </a:r>
                      <a:endParaRPr lang="en-US" sz="1300" b="0" i="0" u="none" strike="noStrike" cap="none" spc="0" baseline="0" dirty="0">
                        <a:ln>
                          <a:noFill/>
                        </a:ln>
                        <a:solidFill>
                          <a:srgbClr val="0069B4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Roboto"/>
                      </a:endParaRPr>
                    </a:p>
                    <a:p>
                      <a:pPr marL="0" marR="0" lvl="0" indent="0" algn="r" defTabSz="914367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Barbados 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Costa Rica, Fiji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India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, </a:t>
                      </a:r>
                      <a:r>
                        <a:rPr lang="en-NZ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Indonesia</a:t>
                      </a:r>
                      <a:r>
                        <a:rPr lang="en-US" sz="13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9B4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86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951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1496B73-840D-94D3-C779-E0C134440D1A}"/>
              </a:ext>
            </a:extLst>
          </p:cNvPr>
          <p:cNvSpPr txBox="1">
            <a:spLocks/>
          </p:cNvSpPr>
          <p:nvPr/>
        </p:nvSpPr>
        <p:spPr>
          <a:xfrm>
            <a:off x="472602" y="326571"/>
            <a:ext cx="10515600" cy="10052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>
                <a:solidFill>
                  <a:srgbClr val="FCC002"/>
                </a:solidFill>
              </a:rPr>
              <a:t>Comments</a:t>
            </a:r>
            <a:endParaRPr lang="en-US" sz="3600" b="0" kern="0" dirty="0">
              <a:solidFill>
                <a:srgbClr val="FCC00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91FA19-E99C-4BCC-E8C6-0D996E47B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428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77539"/>
            <a:ext cx="10515600" cy="1005281"/>
          </a:xfrm>
        </p:spPr>
        <p:txBody>
          <a:bodyPr/>
          <a:lstStyle/>
          <a:p>
            <a:r>
              <a:rPr lang="en-US" dirty="0"/>
              <a:t>TRC Organizational Chart –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0" y="1345475"/>
            <a:ext cx="8154261" cy="53552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Chair and Co-chair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Steering Group (meet 2X year,                                                                                                                       at least 1 in person, scheduled alongside                                                                                     TOWS-WG and/or coincide                                                                                                                    with global event conferences)</a:t>
            </a:r>
          </a:p>
          <a:p>
            <a:pPr marL="700713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solidFill>
                  <a:srgbClr val="0069B4"/>
                </a:solidFill>
                <a:ea typeface="Aptos" panose="020B0004020202020204" pitchFamily="34" charset="0"/>
              </a:rPr>
              <a:t>Notional Agenda</a:t>
            </a: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TRRP implementation status                                                                                               per region).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Countries requiring support.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Common implementation barriers                                                                           (discussion with a view on solutions).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Promotion opportunities.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Future meetings and workshops (how can Partners assist?).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marL="1073067" lvl="2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Reporting to TOWS-WG.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Ambassadors (</a:t>
            </a:r>
            <a:r>
              <a:rPr lang="en-NZ" sz="1800" b="1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primarily operational focus, participation in Steering Group meetings by invitation in advisory role, or as optional observers)</a:t>
            </a:r>
            <a:r>
              <a:rPr lang="en-US" sz="1100" b="1" dirty="0">
                <a:solidFill>
                  <a:srgbClr val="C00000"/>
                </a:solidFill>
                <a:effectLst/>
              </a:rPr>
              <a:t> </a:t>
            </a:r>
            <a:endParaRPr lang="en-US" sz="1800" b="1" kern="100" dirty="0">
              <a:solidFill>
                <a:srgbClr val="C00000"/>
              </a:solidFill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Task Teams (as required)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Secretariat (TRS)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5932F17F-655F-7268-C564-6AACCA17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03" y="1070316"/>
            <a:ext cx="5683795" cy="33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03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/>
          <a:lstStyle/>
          <a:p>
            <a:r>
              <a:rPr lang="en-US" dirty="0"/>
              <a:t>TRC Regional, Sub-regional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0" y="1345475"/>
            <a:ext cx="7548154" cy="5355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ea typeface="Aptos" panose="020B0004020202020204" pitchFamily="34" charset="0"/>
              </a:rPr>
              <a:t>R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elationship between workshops/summit and                       meetings of Steering Group, and their outcomes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After 2025 workshops and summits,                                                                                     at least one follow-up workshop or summit                             should be organized before 2030.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ea typeface="Aptos" panose="020B0004020202020204" pitchFamily="34" charset="0"/>
              </a:rPr>
              <a:t>E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xpected that TICs will play a lead role in                              coordinating these events.</a:t>
            </a:r>
            <a:endParaRPr lang="en-US" sz="18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solidFill>
                  <a:srgbClr val="0069B4"/>
                </a:solidFill>
                <a:ea typeface="Aptos" panose="020B0004020202020204" pitchFamily="34" charset="0"/>
              </a:rPr>
              <a:t>Notional</a:t>
            </a: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 objectives of regional and                                               sub-regional workshops/summits are to: 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Encourage countries in the regions to adopt or                            extend the implementation of TRRP.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Identify barriers and solutions to the implementation of TRRP.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Solicit resources to support the implementation of TRRP.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Share experience regarding implementation of TRRP.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Discuss alternative pathways to achieving Tsunami Ready communities where appropriate.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</p:txBody>
      </p:sp>
      <p:pic>
        <p:nvPicPr>
          <p:cNvPr id="5" name="Picture 4" descr="A diagram of a group&#10;&#10;Description automatically generated">
            <a:extLst>
              <a:ext uri="{FF2B5EF4-FFF2-40B4-BE49-F238E27FC236}">
                <a16:creationId xmlns:a16="http://schemas.microsoft.com/office/drawing/2014/main" id="{272FEE5F-01C1-55CF-901C-3D501D77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06" y="1449978"/>
            <a:ext cx="5496754" cy="32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406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TRC Communication Plan – Annex 5 </a:t>
            </a:r>
            <a:r>
              <a:rPr lang="en-US" sz="3100" b="0" dirty="0"/>
              <a:t>– </a:t>
            </a:r>
            <a:r>
              <a:rPr lang="en-US" sz="3100" b="0" dirty="0" err="1"/>
              <a:t>pg</a:t>
            </a:r>
            <a:r>
              <a:rPr lang="en-US" sz="3100" b="0" dirty="0"/>
              <a:t> 80-77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345476"/>
            <a:ext cx="10265227" cy="4741816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b="1" kern="100" dirty="0">
                <a:ea typeface="Aptos" panose="020B0004020202020204" pitchFamily="34" charset="0"/>
              </a:rPr>
              <a:t>To</a:t>
            </a:r>
            <a:r>
              <a:rPr lang="en-GB" sz="2000" b="1" kern="100" dirty="0">
                <a:effectLst/>
                <a:ea typeface="Aptos" panose="020B0004020202020204" pitchFamily="34" charset="0"/>
              </a:rPr>
              <a:t> maintain engagement of Tsunami Ready Coalition Partners and Ambassadors.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b="1" kern="100" dirty="0">
                <a:ea typeface="Aptos" panose="020B0004020202020204" pitchFamily="34" charset="0"/>
              </a:rPr>
              <a:t>Document </a:t>
            </a:r>
            <a:r>
              <a:rPr lang="en-GB" sz="2000" b="1" kern="100" dirty="0">
                <a:effectLst/>
                <a:ea typeface="Aptos" panose="020B0004020202020204" pitchFamily="34" charset="0"/>
              </a:rPr>
              <a:t>approach for connecting with other important stakeholders and audiences in international fora to register and to sustain prominence of Tsunami Ready, and the aim of 100% communities </a:t>
            </a:r>
            <a:r>
              <a:rPr lang="en-NZ" sz="2000" b="1" kern="100" dirty="0">
                <a:effectLst/>
                <a:ea typeface="Aptos" panose="020B0004020202020204" pitchFamily="34" charset="0"/>
              </a:rPr>
              <a:t>at risk are prepared and resilient to tsunamis by 2030. </a:t>
            </a:r>
            <a:endParaRPr lang="en-US" sz="20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NZ" sz="2000" b="1" kern="100" dirty="0">
                <a:effectLst/>
                <a:ea typeface="Aptos" panose="020B0004020202020204" pitchFamily="34" charset="0"/>
              </a:rPr>
              <a:t>Format consistent with communications practice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000" b="1" kern="100" dirty="0">
                <a:solidFill>
                  <a:srgbClr val="0069B4"/>
                </a:solidFill>
                <a:ea typeface="Aptos" panose="020B0004020202020204" pitchFamily="34" charset="0"/>
              </a:rPr>
              <a:t>C</a:t>
            </a:r>
            <a:r>
              <a:rPr lang="en-NZ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overs: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Background and environmental factors,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analysis of stakeholders and audiences,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outreach and communication approach,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Consistent messages,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An Outreach and Communication Action Plan, and </a:t>
            </a:r>
            <a:endParaRPr lang="en-US" sz="20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Monitoring/measurement.</a:t>
            </a:r>
            <a:endParaRPr lang="en-US" sz="1800" kern="100" dirty="0">
              <a:solidFill>
                <a:srgbClr val="0069B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00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9475-9143-8388-F784-B277F557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157313"/>
            <a:ext cx="10515600" cy="1005281"/>
          </a:xfrm>
        </p:spPr>
        <p:txBody>
          <a:bodyPr/>
          <a:lstStyle/>
          <a:p>
            <a:r>
              <a:rPr lang="en-US" dirty="0"/>
              <a:t>TOWS WG Recommendations (2025)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9239-D8E4-0DE5-7FEE-942F31AF04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1" y="1345475"/>
            <a:ext cx="10866119" cy="53552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296863" indent="-2968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effectLst/>
                <a:ea typeface="Aptos" panose="020B0004020202020204" pitchFamily="34" charset="0"/>
              </a:rPr>
              <a:t>TOWS-WG in February 2025 </a:t>
            </a:r>
            <a:r>
              <a:rPr lang="en-NZ" sz="1800" b="1" kern="100" dirty="0">
                <a:ea typeface="Aptos" panose="020B0004020202020204" pitchFamily="34" charset="0"/>
              </a:rPr>
              <a:t>cr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ucial for advancing Coalition. </a:t>
            </a:r>
          </a:p>
          <a:p>
            <a:pPr marL="296863" indent="-2968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ea typeface="Aptos" panose="020B0004020202020204" pitchFamily="34" charset="0"/>
              </a:rPr>
              <a:t>K</a:t>
            </a:r>
            <a:r>
              <a:rPr lang="en-NZ" sz="1800" b="1" kern="100" dirty="0">
                <a:effectLst/>
                <a:ea typeface="Aptos" panose="020B0004020202020204" pitchFamily="34" charset="0"/>
              </a:rPr>
              <a:t>ey recommendations for TOWS-WG (to be reviewed by TOWS-TT-DMP, and included in Coalition Chair’s report to TOWS-WG)</a:t>
            </a:r>
          </a:p>
          <a:p>
            <a:pPr marL="296863" indent="-29686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The TOWS WG:</a:t>
            </a:r>
          </a:p>
          <a:p>
            <a:pPr marL="700713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NZ" sz="1800" b="1" kern="100" dirty="0">
                <a:solidFill>
                  <a:srgbClr val="0069B4"/>
                </a:solidFill>
              </a:rPr>
              <a:t>Notes the Tsunami Ready Coalition Implementation Plan, and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700713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NZ" sz="1800" b="1" kern="100" dirty="0">
                <a:solidFill>
                  <a:srgbClr val="0069B4"/>
                </a:solidFill>
              </a:rPr>
              <a:t>Endorses: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1015917" lvl="2" indent="-285750">
              <a:lnSpc>
                <a:spcPct val="115000"/>
              </a:lnSpc>
              <a:spcBef>
                <a:spcPts val="0"/>
              </a:spcBef>
            </a:pPr>
            <a:r>
              <a:rPr lang="en-NZ" sz="1800" b="1" kern="100" dirty="0">
                <a:solidFill>
                  <a:srgbClr val="0069B4"/>
                </a:solidFill>
              </a:rPr>
              <a:t>The Coalition mandate and terms of reference,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1015917" lvl="2" indent="-285750">
              <a:lnSpc>
                <a:spcPct val="115000"/>
              </a:lnSpc>
              <a:spcBef>
                <a:spcPts val="0"/>
              </a:spcBef>
            </a:pPr>
            <a:r>
              <a:rPr lang="en-NZ" sz="1800" b="1" kern="100" dirty="0">
                <a:solidFill>
                  <a:srgbClr val="0069B4"/>
                </a:solidFill>
              </a:rPr>
              <a:t>The Coalition structure, and 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1015917" lvl="2" indent="-28575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solidFill>
                  <a:srgbClr val="0069B4"/>
                </a:solidFill>
              </a:rPr>
              <a:t>The identified key Coalition Partners.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700713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NZ" sz="1800" b="1" kern="100" dirty="0">
                <a:solidFill>
                  <a:srgbClr val="0069B4"/>
                </a:solidFill>
              </a:rPr>
              <a:t>Requests the IOC Executive Secretary to extend invitations to the proposed Coalition Partners and Ambassadors, and a Coalition Co-chair.</a:t>
            </a:r>
            <a:endParaRPr lang="en-US" sz="1800" b="1" kern="100" dirty="0">
              <a:solidFill>
                <a:srgbClr val="0069B4"/>
              </a:solidFill>
            </a:endParaRPr>
          </a:p>
          <a:p>
            <a:pPr marL="700713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NZ" sz="1800" b="1" kern="100" dirty="0">
                <a:solidFill>
                  <a:srgbClr val="0069B4"/>
                </a:solidFill>
                <a:effectLst/>
                <a:ea typeface="Aptos" panose="020B0004020202020204" pitchFamily="34" charset="0"/>
              </a:rPr>
              <a:t>Requests ICGs to prioritize regional Tsunami Ready workshops or summits in 2025 and conduct further workshops or summits before 2030.</a:t>
            </a:r>
          </a:p>
          <a:p>
            <a:pPr marL="700713" lvl="1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NZ" sz="1800" b="1" kern="100" dirty="0">
                <a:solidFill>
                  <a:srgbClr val="0069B4"/>
                </a:solidFill>
                <a:ea typeface="Aptos" panose="020B0004020202020204" pitchFamily="34" charset="0"/>
              </a:rPr>
              <a:t>Noting resource and capacity constraints that will stymie progress the TRC Coalition Implementation Plan, requests the IOC Executive Secretary to urgently address </a:t>
            </a:r>
            <a:endParaRPr lang="en-US" sz="1800" b="1" kern="100" dirty="0">
              <a:solidFill>
                <a:srgbClr val="0069B4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710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16661" y="4299819"/>
            <a:ext cx="54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Laura Kong, TRC 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  Director,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416661" y="1868384"/>
            <a:ext cx="53301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Implementation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CB7BD-2FF7-EEB3-BCCC-B8B0630822D8}"/>
              </a:ext>
            </a:extLst>
          </p:cNvPr>
          <p:cNvSpPr txBox="1"/>
          <p:nvPr/>
        </p:nvSpPr>
        <p:spPr>
          <a:xfrm>
            <a:off x="2270837" y="5979493"/>
            <a:ext cx="7650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Ocean Decade Tsunami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Scientific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16-17 February 2025, Paris, France</a:t>
            </a:r>
          </a:p>
        </p:txBody>
      </p:sp>
    </p:spTree>
    <p:extLst>
      <p:ext uri="{BB962C8B-B14F-4D97-AF65-F5344CB8AC3E}">
        <p14:creationId xmlns:p14="http://schemas.microsoft.com/office/powerpoint/2010/main" val="14561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Annex 2.  TRC Terms of Reference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3246" y="1226401"/>
            <a:ext cx="11707918" cy="56315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Goal:  </a:t>
            </a:r>
            <a:r>
              <a:rPr lang="en-US" sz="2400" b="1" dirty="0">
                <a:solidFill>
                  <a:srgbClr val="00B050"/>
                </a:solidFill>
              </a:rPr>
              <a:t>Contribute to increasing the number of Tsunami Ready recognized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B050"/>
                </a:solidFill>
              </a:rPr>
              <a:t>            communities as part of the UN Ocean Decade.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00B050"/>
                </a:solidFill>
              </a:rPr>
              <a:t>Objectives: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goal should be achieved through the following objectives: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Raise the profile </a:t>
            </a:r>
            <a:r>
              <a:rPr lang="en-US" sz="2300" dirty="0">
                <a:solidFill>
                  <a:srgbClr val="C00000"/>
                </a:solidFill>
              </a:rPr>
              <a:t>of Tsunami Ready in collaboration with critical stakeholders  across the UN system, interested regional organizations, national disaster management agencies and the public,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Increase funding </a:t>
            </a:r>
            <a:r>
              <a:rPr lang="en-US" sz="2300" dirty="0">
                <a:solidFill>
                  <a:schemeClr val="tx1"/>
                </a:solidFill>
              </a:rPr>
              <a:t>resources for the implementation of Tsunami Ready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432FF"/>
                </a:solidFill>
              </a:rPr>
              <a:t>Advise </a:t>
            </a:r>
            <a:r>
              <a:rPr lang="en-US" sz="2300" dirty="0">
                <a:solidFill>
                  <a:srgbClr val="0432FF"/>
                </a:solidFill>
              </a:rPr>
              <a:t>the TOWS-WG, TTDMP, and TTTWO on the implementation of Tsunami Ready, including on measures related to</a:t>
            </a:r>
            <a:r>
              <a:rPr lang="en-US" sz="2400" dirty="0">
                <a:solidFill>
                  <a:srgbClr val="0432FF"/>
                </a:solidFill>
              </a:rPr>
              <a:t>: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>
                <a:solidFill>
                  <a:srgbClr val="0432FF"/>
                </a:solidFill>
              </a:rPr>
              <a:t>flexibility </a:t>
            </a:r>
            <a:r>
              <a:rPr lang="en-US" sz="2300" dirty="0">
                <a:solidFill>
                  <a:srgbClr val="0432FF"/>
                </a:solidFill>
              </a:rPr>
              <a:t>with regards to accomplishing the indicators to allow for circumstances where formal bureaucratic frameworks/requirements may pose barriers,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300" dirty="0">
                <a:solidFill>
                  <a:srgbClr val="0432FF"/>
                </a:solidFill>
              </a:rPr>
              <a:t>consideration of </a:t>
            </a:r>
            <a:r>
              <a:rPr lang="en-US" sz="2400" b="1" dirty="0">
                <a:solidFill>
                  <a:srgbClr val="0432FF"/>
                </a:solidFill>
              </a:rPr>
              <a:t>unique regional and/or local </a:t>
            </a:r>
            <a:r>
              <a:rPr lang="en-US" sz="2300" dirty="0">
                <a:solidFill>
                  <a:srgbClr val="0432FF"/>
                </a:solidFill>
              </a:rPr>
              <a:t>circumstances,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>
                <a:solidFill>
                  <a:srgbClr val="0432FF"/>
                </a:solidFill>
              </a:rPr>
              <a:t>recognition of similar standards </a:t>
            </a:r>
            <a:r>
              <a:rPr lang="en-US" sz="2300" dirty="0">
                <a:solidFill>
                  <a:srgbClr val="0432FF"/>
                </a:solidFill>
              </a:rPr>
              <a:t>already in place in some countries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28195-B631-D641-8BAF-743605D5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401" y="1661425"/>
            <a:ext cx="1013763" cy="1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2" y="150129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Annex 2.  Terms of Reference – Membership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E4994-5360-F44C-807A-13CA14D2F066}"/>
              </a:ext>
            </a:extLst>
          </p:cNvPr>
          <p:cNvSpPr/>
          <p:nvPr/>
        </p:nvSpPr>
        <p:spPr>
          <a:xfrm>
            <a:off x="521930" y="1861985"/>
            <a:ext cx="5486400" cy="2169825"/>
          </a:xfrm>
          <a:prstGeom prst="rect">
            <a:avLst/>
          </a:prstGeom>
          <a:solidFill>
            <a:srgbClr val="FFEECA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IFRC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Emergency Managers (IEAM)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Council for the Exploration of the Sea (ICES)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ICG Working Groups and Task Teams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Save the Children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Tsunami Information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UNDP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UNDRR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02AAA-2FD8-0F47-B576-1AA3EA59C62A}"/>
              </a:ext>
            </a:extLst>
          </p:cNvPr>
          <p:cNvSpPr/>
          <p:nvPr/>
        </p:nvSpPr>
        <p:spPr>
          <a:xfrm>
            <a:off x="540328" y="3964900"/>
            <a:ext cx="11485417" cy="2908489"/>
          </a:xfrm>
          <a:prstGeom prst="rect">
            <a:avLst/>
          </a:prstGeom>
          <a:solidFill>
            <a:srgbClr val="E5FFDA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Arab League Educational, Cultural and Scientific Organization (ALESCO)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ASEAN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Caribbean Disaster Emergency Management Agency (CDEMA)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CARIDIMA Youth Platform for DRM in the Caribbean.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Coordination Center for Disaster Prevention in Central America and the Dominican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Republic (CEPREDENAC)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Directorate-General for the European Civil Protection and Humanitarian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Operations of the EC (DG-ECHO-EC)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Islamic World Educational, Scientific and Cultural Organization (ICESCO) (Headquarters in Rabat, Morocco).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Joint Research Centre of the European Commission (JRC-EC)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Pacific Community (SPC)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U-INSPIRE Alliance (Asia and Pacific Alliance of Youth and Young Professionals in Science, Engineering, Technology, and Innovation for Disaster Risk Reduction and Resilience)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UNESCAP 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4CD2B2A-8F0D-2B47-8153-E65C02FF3898}"/>
              </a:ext>
            </a:extLst>
          </p:cNvPr>
          <p:cNvSpPr txBox="1">
            <a:spLocks/>
          </p:cNvSpPr>
          <p:nvPr/>
        </p:nvSpPr>
        <p:spPr>
          <a:xfrm>
            <a:off x="478177" y="1182567"/>
            <a:ext cx="11573915" cy="671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kern="0" dirty="0"/>
              <a:t>Membership could include, as appropriate, representatives from international, regional and national organizations, such as: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300" kern="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E5B3F3-DE14-F744-AC3D-832BFA396CE7}"/>
              </a:ext>
            </a:extLst>
          </p:cNvPr>
          <p:cNvSpPr/>
          <p:nvPr/>
        </p:nvSpPr>
        <p:spPr>
          <a:xfrm>
            <a:off x="5985162" y="1703534"/>
            <a:ext cx="6054438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AID National Agencies/Organizations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Agencies/EDMAs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French Inter- Ministerial for the Antilles Estate Major Zone (EMIZA)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IOC &amp; Tsunami National Contacts (TNCs) &amp; Tsunami Ready Focal Points (TRFPs)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Commissions for UNESCO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Youth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Members of the UN Ocean Decade Alliance with a focus on commitments towards Tsunami Ready actions;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61980-C284-4A7A-B899-899D1FE108F7}"/>
              </a:ext>
            </a:extLst>
          </p:cNvPr>
          <p:cNvSpPr txBox="1"/>
          <p:nvPr/>
        </p:nvSpPr>
        <p:spPr>
          <a:xfrm>
            <a:off x="1828800" y="1841408"/>
            <a:ext cx="7366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(8+)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003B7-4840-9508-FCC0-0A625614262C}"/>
              </a:ext>
            </a:extLst>
          </p:cNvPr>
          <p:cNvSpPr txBox="1"/>
          <p:nvPr/>
        </p:nvSpPr>
        <p:spPr>
          <a:xfrm>
            <a:off x="6914452" y="1669573"/>
            <a:ext cx="252164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(up to 139 MS)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C2C21-7CFD-21BB-0107-A8280364C98B}"/>
              </a:ext>
            </a:extLst>
          </p:cNvPr>
          <p:cNvSpPr txBox="1"/>
          <p:nvPr/>
        </p:nvSpPr>
        <p:spPr>
          <a:xfrm>
            <a:off x="1504252" y="3919525"/>
            <a:ext cx="252164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kern="0" dirty="0"/>
              <a:t>(12+)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1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DD988-87EB-CA35-68E3-2DAADAC6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37" y="337666"/>
            <a:ext cx="2653178" cy="37545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77F017-9567-4EF9-63EA-724A12B0367B}"/>
              </a:ext>
            </a:extLst>
          </p:cNvPr>
          <p:cNvGrpSpPr/>
          <p:nvPr/>
        </p:nvGrpSpPr>
        <p:grpSpPr>
          <a:xfrm>
            <a:off x="3900733" y="337666"/>
            <a:ext cx="6245276" cy="8114819"/>
            <a:chOff x="3887670" y="277091"/>
            <a:chExt cx="6245276" cy="81148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F105C2-7859-5548-5909-6C83258FD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946" y="277091"/>
              <a:ext cx="5734343" cy="8114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E3FD0-552D-CAB8-8CB5-E0F7F0E734E9}"/>
                </a:ext>
              </a:extLst>
            </p:cNvPr>
            <p:cNvSpPr/>
            <p:nvPr/>
          </p:nvSpPr>
          <p:spPr>
            <a:xfrm>
              <a:off x="4724400" y="2295525"/>
              <a:ext cx="4572000" cy="175531"/>
            </a:xfrm>
            <a:prstGeom prst="rect">
              <a:avLst/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9FBBC4-73D3-036F-1C1C-F24CC57F1627}"/>
                </a:ext>
              </a:extLst>
            </p:cNvPr>
            <p:cNvSpPr/>
            <p:nvPr/>
          </p:nvSpPr>
          <p:spPr>
            <a:xfrm>
              <a:off x="4718422" y="3113316"/>
              <a:ext cx="4572000" cy="31568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709EC3-B347-C7AD-C837-3BBB9A50324B}"/>
                </a:ext>
              </a:extLst>
            </p:cNvPr>
            <p:cNvSpPr/>
            <p:nvPr/>
          </p:nvSpPr>
          <p:spPr>
            <a:xfrm>
              <a:off x="4677409" y="4207330"/>
              <a:ext cx="4572000" cy="21771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13" name="Curved Left Arrow 12">
              <a:extLst>
                <a:ext uri="{FF2B5EF4-FFF2-40B4-BE49-F238E27FC236}">
                  <a16:creationId xmlns:a16="http://schemas.microsoft.com/office/drawing/2014/main" id="{9CF75715-D6AE-C156-1B43-D96152B3C53D}"/>
                </a:ext>
              </a:extLst>
            </p:cNvPr>
            <p:cNvSpPr/>
            <p:nvPr/>
          </p:nvSpPr>
          <p:spPr>
            <a:xfrm flipH="1">
              <a:off x="4049300" y="2340428"/>
              <a:ext cx="511134" cy="3668486"/>
            </a:xfrm>
            <a:prstGeom prst="curved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Left Arrow 13">
              <a:extLst>
                <a:ext uri="{FF2B5EF4-FFF2-40B4-BE49-F238E27FC236}">
                  <a16:creationId xmlns:a16="http://schemas.microsoft.com/office/drawing/2014/main" id="{C6F09CD3-C69D-7174-9569-E59FD82843FA}"/>
                </a:ext>
              </a:extLst>
            </p:cNvPr>
            <p:cNvSpPr/>
            <p:nvPr/>
          </p:nvSpPr>
          <p:spPr>
            <a:xfrm flipH="1">
              <a:off x="3909995" y="3189517"/>
              <a:ext cx="696120" cy="3037113"/>
            </a:xfrm>
            <a:prstGeom prst="curved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Left Arrow 14">
              <a:extLst>
                <a:ext uri="{FF2B5EF4-FFF2-40B4-BE49-F238E27FC236}">
                  <a16:creationId xmlns:a16="http://schemas.microsoft.com/office/drawing/2014/main" id="{1824D5DB-641D-65CC-A206-501AF71F39BF}"/>
                </a:ext>
              </a:extLst>
            </p:cNvPr>
            <p:cNvSpPr/>
            <p:nvPr/>
          </p:nvSpPr>
          <p:spPr>
            <a:xfrm flipH="1">
              <a:off x="3887670" y="4207330"/>
              <a:ext cx="718443" cy="2179510"/>
            </a:xfrm>
            <a:prstGeom prst="curvedLeftArrow">
              <a:avLst>
                <a:gd name="adj1" fmla="val 25000"/>
                <a:gd name="adj2" fmla="val 50000"/>
                <a:gd name="adj3" fmla="val 2305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5FC787-DF4A-9D37-19AD-FFDB306342C7}"/>
                </a:ext>
              </a:extLst>
            </p:cNvPr>
            <p:cNvSpPr/>
            <p:nvPr/>
          </p:nvSpPr>
          <p:spPr>
            <a:xfrm>
              <a:off x="4718422" y="1909653"/>
              <a:ext cx="4572000" cy="34369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noFill/>
              </a:endParaRPr>
            </a:p>
          </p:txBody>
        </p:sp>
        <p:sp>
          <p:nvSpPr>
            <p:cNvPr id="17" name="Curved Left Arrow 16">
              <a:extLst>
                <a:ext uri="{FF2B5EF4-FFF2-40B4-BE49-F238E27FC236}">
                  <a16:creationId xmlns:a16="http://schemas.microsoft.com/office/drawing/2014/main" id="{752D6D59-0F8F-B6B1-1AA5-384B93784590}"/>
                </a:ext>
              </a:extLst>
            </p:cNvPr>
            <p:cNvSpPr/>
            <p:nvPr/>
          </p:nvSpPr>
          <p:spPr>
            <a:xfrm rot="177696">
              <a:off x="9304760" y="2001680"/>
              <a:ext cx="828186" cy="3770965"/>
            </a:xfrm>
            <a:prstGeom prst="curved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8BBB3E-343E-D643-EF13-B980AD608B23}"/>
                </a:ext>
              </a:extLst>
            </p:cNvPr>
            <p:cNvSpPr/>
            <p:nvPr/>
          </p:nvSpPr>
          <p:spPr>
            <a:xfrm>
              <a:off x="4718422" y="1517195"/>
              <a:ext cx="4572000" cy="17371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98ADD0-F489-D3DD-3079-9A12A405C102}"/>
                </a:ext>
              </a:extLst>
            </p:cNvPr>
            <p:cNvSpPr/>
            <p:nvPr/>
          </p:nvSpPr>
          <p:spPr>
            <a:xfrm>
              <a:off x="4718422" y="1733090"/>
              <a:ext cx="4572000" cy="150129"/>
            </a:xfrm>
            <a:prstGeom prst="rect">
              <a:avLst/>
            </a:prstGeom>
            <a:noFill/>
            <a:ln w="38100">
              <a:solidFill>
                <a:srgbClr val="FCC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A4F4B4-10D9-7D92-EDCF-F43EE1E8B316}"/>
              </a:ext>
            </a:extLst>
          </p:cNvPr>
          <p:cNvGrpSpPr/>
          <p:nvPr/>
        </p:nvGrpSpPr>
        <p:grpSpPr>
          <a:xfrm>
            <a:off x="222069" y="63148"/>
            <a:ext cx="6385628" cy="1000470"/>
            <a:chOff x="222069" y="63148"/>
            <a:chExt cx="6385628" cy="10004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EBE7EF-8DDF-FA19-953F-A9619309ED44}"/>
                </a:ext>
              </a:extLst>
            </p:cNvPr>
            <p:cNvSpPr/>
            <p:nvPr/>
          </p:nvSpPr>
          <p:spPr>
            <a:xfrm>
              <a:off x="222069" y="63148"/>
              <a:ext cx="4101737" cy="100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B425E6-FB8A-0CCC-D78A-E9BA2E0360A3}"/>
                </a:ext>
              </a:extLst>
            </p:cNvPr>
            <p:cNvSpPr/>
            <p:nvPr/>
          </p:nvSpPr>
          <p:spPr>
            <a:xfrm>
              <a:off x="2502147" y="84239"/>
              <a:ext cx="4105550" cy="458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183BC2-9B6F-7775-8529-D8F46E0A4D23}"/>
              </a:ext>
            </a:extLst>
          </p:cNvPr>
          <p:cNvSpPr txBox="1"/>
          <p:nvPr/>
        </p:nvSpPr>
        <p:spPr>
          <a:xfrm>
            <a:off x="547519" y="77326"/>
            <a:ext cx="6216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TRC Goals and Objectives</a:t>
            </a:r>
          </a:p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27728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91440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 err="1"/>
              <a:t>ToR</a:t>
            </a:r>
            <a:r>
              <a:rPr lang="en-US" dirty="0"/>
              <a:t> and Mandate </a:t>
            </a:r>
            <a:r>
              <a:rPr lang="en-US" sz="3600" b="0" dirty="0"/>
              <a:t>– </a:t>
            </a:r>
            <a:r>
              <a:rPr lang="en-US" sz="3600" b="0" dirty="0" err="1"/>
              <a:t>pg</a:t>
            </a:r>
            <a:r>
              <a:rPr lang="en-US" sz="3600" b="0" dirty="0"/>
              <a:t> 5-6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287" y="1324176"/>
            <a:ext cx="11636667" cy="531175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Further clarification of high-level </a:t>
            </a:r>
            <a:r>
              <a:rPr lang="en-US" sz="2100" b="1" dirty="0" err="1">
                <a:solidFill>
                  <a:schemeClr val="tx1"/>
                </a:solidFill>
              </a:rPr>
              <a:t>ToR</a:t>
            </a:r>
            <a:endParaRPr lang="en-US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kern="100" dirty="0">
                <a:effectLst/>
                <a:ea typeface="Times New Roman" panose="02020603050405020304" pitchFamily="18" charset="0"/>
              </a:rPr>
              <a:t>It is </a:t>
            </a:r>
            <a:r>
              <a:rPr lang="en-NZ" sz="2000" kern="100" dirty="0">
                <a:effectLst/>
                <a:ea typeface="Times New Roman" panose="02020603050405020304" pitchFamily="18" charset="0"/>
              </a:rPr>
              <a:t>suggested that </a:t>
            </a:r>
            <a:r>
              <a:rPr lang="en-NZ" sz="2000" kern="100" dirty="0">
                <a:ea typeface="Times New Roman" panose="02020603050405020304" pitchFamily="18" charset="0"/>
              </a:rPr>
              <a:t>the </a:t>
            </a:r>
            <a:r>
              <a:rPr lang="en-NZ" sz="2000" kern="100" dirty="0" err="1">
                <a:ea typeface="Times New Roman" panose="02020603050405020304" pitchFamily="18" charset="0"/>
              </a:rPr>
              <a:t>ToR</a:t>
            </a:r>
            <a:r>
              <a:rPr lang="en-NZ" sz="2000" kern="100" dirty="0">
                <a:effectLst/>
                <a:ea typeface="Times New Roman" panose="02020603050405020304" pitchFamily="18" charset="0"/>
              </a:rPr>
              <a:t> be interpreted to include the following:</a:t>
            </a:r>
            <a:endParaRPr lang="en-US" sz="2000" kern="100" dirty="0"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NZ" sz="2200" u="sng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Considering</a:t>
            </a:r>
            <a:r>
              <a:rPr lang="en-NZ" sz="2200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NZ" sz="2200" kern="100" dirty="0">
                <a:effectLst/>
                <a:ea typeface="Aptos" panose="020B0004020202020204" pitchFamily="34" charset="0"/>
              </a:rPr>
              <a:t>progress, providing strategic advice on the implementation of the TRRP </a:t>
            </a:r>
            <a:r>
              <a:rPr lang="en-NZ" sz="2200" i="1" kern="100" dirty="0">
                <a:solidFill>
                  <a:srgbClr val="41B7C8"/>
                </a:solidFill>
                <a:effectLst/>
                <a:ea typeface="Aptos" panose="020B0004020202020204" pitchFamily="34" charset="0"/>
              </a:rPr>
              <a:t>(“how to”)</a:t>
            </a:r>
            <a:endParaRPr lang="en-US" sz="2200" i="1" kern="100" dirty="0">
              <a:solidFill>
                <a:srgbClr val="41B7C8"/>
              </a:solidFill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NZ" sz="2200" kern="100" dirty="0">
                <a:effectLst/>
                <a:ea typeface="Aptos" panose="020B0004020202020204" pitchFamily="34" charset="0"/>
              </a:rPr>
              <a:t>Creating opportunities for the global promotion of the TRRP.</a:t>
            </a:r>
            <a:endParaRPr lang="en-US" sz="2200" kern="100" dirty="0"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NZ" sz="2200" kern="100" dirty="0">
                <a:effectLst/>
                <a:ea typeface="Aptos" panose="020B0004020202020204" pitchFamily="34" charset="0"/>
              </a:rPr>
              <a:t>Identifying, mobilizing, and coordinating ideas, solutions, initiatives, and resources in all its manifestations to support the implementation of, and the sustainability of the TRRP </a:t>
            </a:r>
            <a:r>
              <a:rPr lang="en-NZ" sz="2200" i="1" kern="100" dirty="0">
                <a:solidFill>
                  <a:srgbClr val="41B7C8"/>
                </a:solidFill>
                <a:effectLst/>
                <a:ea typeface="Aptos" panose="020B0004020202020204" pitchFamily="34" charset="0"/>
              </a:rPr>
              <a:t>(“people, $$”)</a:t>
            </a:r>
            <a:endParaRPr lang="en-US" sz="2200" i="1" kern="100" dirty="0">
              <a:solidFill>
                <a:srgbClr val="41B7C8"/>
              </a:solidFill>
              <a:effectLst/>
              <a:ea typeface="Aptos" panose="020B00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NZ" sz="2200" kern="100" dirty="0">
                <a:effectLst/>
                <a:ea typeface="Aptos" panose="020B0004020202020204" pitchFamily="34" charset="0"/>
              </a:rPr>
              <a:t>Strengthening existing or creating new partnerships between organisations and across nations to advance the TRRP.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NZ" sz="900" b="1" kern="100" dirty="0">
              <a:ea typeface="Aptos" panose="020B00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NZ" sz="2100" b="1" kern="100" dirty="0">
                <a:ea typeface="Aptos" panose="020B0004020202020204" pitchFamily="34" charset="0"/>
              </a:rPr>
              <a:t>Mandate (IOC Decision A-31/3.4.1), TOWS WG XV, OCTP Implementation Plan (IOC TS 18) –(proposed)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The Tsunami Ready Coalition is a </a:t>
            </a:r>
            <a:r>
              <a:rPr lang="en-GB" sz="22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collaboration between global, regional, and national stakeholders </a:t>
            </a: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to advance the UNESCO-IOC Tsunami Ready Recognition Programme (TRRP), with a specific view on the </a:t>
            </a:r>
            <a:r>
              <a:rPr lang="en-GB" sz="2200" i="1" kern="100" dirty="0">
                <a:solidFill>
                  <a:schemeClr val="accent5"/>
                </a:solidFill>
                <a:effectLst/>
                <a:ea typeface="Aptos" panose="020B0004020202020204" pitchFamily="34" charset="0"/>
              </a:rPr>
              <a:t>UN Ocean Decade Tsunami Programme aim of 100% of communities at risk of tsunami are prepared for and resilient to tsunamis by 2030.</a:t>
            </a:r>
            <a:r>
              <a:rPr lang="en-GB" sz="22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The Coalition will establish a </a:t>
            </a:r>
            <a:r>
              <a:rPr lang="en-GB" sz="22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network of critical stakeholders that will advocate for and facilitate support</a:t>
            </a:r>
            <a:r>
              <a:rPr lang="en-GB" sz="2200" i="1" kern="100" dirty="0">
                <a:solidFill>
                  <a:srgbClr val="00B050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towards the implementation of Tsunami Ready through targeted</a:t>
            </a:r>
            <a:r>
              <a:rPr lang="en-GB" sz="22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 promotion, resource mobilization, networking, influence, and advice. </a:t>
            </a: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Reporting to the TOWS-WG, the Coalition will have a </a:t>
            </a:r>
            <a:r>
              <a:rPr lang="en-GB" sz="2200" i="1" kern="100" dirty="0">
                <a:solidFill>
                  <a:schemeClr val="accent5"/>
                </a:solidFill>
                <a:effectLst/>
                <a:ea typeface="Aptos" panose="020B0004020202020204" pitchFamily="34" charset="0"/>
              </a:rPr>
              <a:t>diverse, yet relatively small, membership by invitation of the UNESCO-IOC</a:t>
            </a:r>
            <a:r>
              <a:rPr lang="en-GB" sz="2200" i="1" kern="100" dirty="0">
                <a:solidFill>
                  <a:srgbClr val="C00000"/>
                </a:solidFill>
                <a:effectLst/>
                <a:ea typeface="Aptos" panose="020B0004020202020204" pitchFamily="34" charset="0"/>
              </a:rPr>
              <a:t>. </a:t>
            </a:r>
            <a:r>
              <a:rPr lang="en-GB" sz="2200" i="1" kern="100" dirty="0">
                <a:solidFill>
                  <a:schemeClr val="tx1"/>
                </a:solidFill>
                <a:effectLst/>
                <a:ea typeface="Aptos" panose="020B0004020202020204" pitchFamily="34" charset="0"/>
              </a:rPr>
              <a:t>Membership is primarily at the institutional level</a:t>
            </a:r>
            <a:endParaRPr lang="en-US" sz="2200" b="1" kern="100" dirty="0">
              <a:solidFill>
                <a:schemeClr val="tx1"/>
              </a:solidFill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019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1496B73-840D-94D3-C779-E0C134440D1A}"/>
              </a:ext>
            </a:extLst>
          </p:cNvPr>
          <p:cNvSpPr txBox="1">
            <a:spLocks/>
          </p:cNvSpPr>
          <p:nvPr/>
        </p:nvSpPr>
        <p:spPr>
          <a:xfrm>
            <a:off x="472602" y="326571"/>
            <a:ext cx="10515600" cy="10052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>
                <a:solidFill>
                  <a:srgbClr val="FCC002"/>
                </a:solidFill>
              </a:rPr>
              <a:t>Comments</a:t>
            </a:r>
            <a:endParaRPr lang="en-US" sz="3600" b="0" kern="0" dirty="0">
              <a:solidFill>
                <a:srgbClr val="FCC00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91FA19-E99C-4BCC-E8C6-0D996E47B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313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CF5C69-0915-5C10-FB90-EC878D8072C3}"/>
              </a:ext>
            </a:extLst>
          </p:cNvPr>
          <p:cNvSpPr txBox="1"/>
          <p:nvPr/>
        </p:nvSpPr>
        <p:spPr>
          <a:xfrm>
            <a:off x="446314" y="1188357"/>
            <a:ext cx="11745686" cy="5227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sz="1400" b="1" dirty="0">
              <a:solidFill>
                <a:srgbClr val="0432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Objective 1:  Raising profile of TRRP in collaboration with critical stakeholders</a:t>
            </a:r>
            <a:endParaRPr lang="en-US" sz="2400" b="1" dirty="0">
              <a:solidFill>
                <a:srgbClr val="1F376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 Short-term (2 years) – 1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priority objective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goal  “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of communities at risk of tsunami </a:t>
            </a: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 for and resilient to tsunamis by 2030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implementation of the UNESCO-IOC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TRRP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other initiatives.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rominent </a:t>
            </a:r>
            <a:r>
              <a:rPr lang="en-GB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 needed to support participation and funding. 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2:   Increasing funding resources for implementation of TRRP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Focus: Medium-term (5 years); On-going</a:t>
            </a:r>
            <a:endParaRPr lang="en-US" sz="20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Given TRRP </a:t>
            </a:r>
            <a:r>
              <a:rPr lang="en-NZ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will be </a:t>
            </a: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on-going beyond 2030, 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and</a:t>
            </a:r>
            <a:r>
              <a:rPr lang="en-N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UNESCO-IOC recognition renewed every 4 years, sustainable funding will be required 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 an on-going basis. </a:t>
            </a:r>
            <a:r>
              <a:rPr lang="en-NZ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</a:t>
            </a:r>
            <a:r>
              <a:rPr lang="en-NZ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deally, funding arrangements should therefore allow for at least one re-validation.</a:t>
            </a:r>
          </a:p>
          <a:p>
            <a:pPr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3:  Conduct Tsunami Ready Indicators Workshops in the Regions</a:t>
            </a:r>
          </a:p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Focus: Medium-term (5 years); On-going	</a:t>
            </a:r>
            <a:endParaRPr lang="en-US" sz="24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regional workshops, focus on targeted Indicators/topics in accordance with needs, sharing of practical experience and best practice from within the regions,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 barriers. </a:t>
            </a:r>
            <a:r>
              <a:rPr lang="en-US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ICGs, and specifically TICs, to play key role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4:  Advising TOWS-WG and TOWS Task Teams on implementation of TR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Focus: On-going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will include (among others):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TRRP progress, resources, and opportunities. Consideration of unique regional and/or local circumstances.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E9245-3A89-CCA9-33A1-08C1C08B6448}"/>
              </a:ext>
            </a:extLst>
          </p:cNvPr>
          <p:cNvSpPr txBox="1"/>
          <p:nvPr/>
        </p:nvSpPr>
        <p:spPr>
          <a:xfrm>
            <a:off x="446314" y="316077"/>
            <a:ext cx="8049986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n-NZ" sz="3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 3. Objectives and key activities</a:t>
            </a:r>
            <a:endParaRPr lang="en-US" sz="44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099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C1F71-F224-379B-BD78-433C87C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" y="104503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Objectives and Activities </a:t>
            </a:r>
            <a:r>
              <a:rPr lang="en-US" sz="3600" b="0" dirty="0"/>
              <a:t>– </a:t>
            </a:r>
            <a:r>
              <a:rPr lang="en-US" sz="3600" b="0" dirty="0" err="1"/>
              <a:t>pg</a:t>
            </a:r>
            <a:r>
              <a:rPr lang="en-US" sz="3600" b="0" dirty="0"/>
              <a:t> 7-8</a:t>
            </a:r>
            <a:endParaRPr lang="en-US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A80A63-9AB9-A147-A5F5-8A0A39DC12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298050"/>
            <a:ext cx="11636667" cy="5307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b="1" kern="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Objective 1: Raising profile of TRRP in collaboration with critical stakeholders</a:t>
            </a:r>
            <a:endParaRPr lang="en-US" sz="2400" b="1" kern="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Focus:  Short-term (2 years)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B839F9-881C-EC8C-A3E4-8532F9A09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30523"/>
              </p:ext>
            </p:extLst>
          </p:nvPr>
        </p:nvGraphicFramePr>
        <p:xfrm>
          <a:off x="616294" y="2291385"/>
          <a:ext cx="9703363" cy="373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177">
                  <a:extLst>
                    <a:ext uri="{9D8B030D-6E8A-4147-A177-3AD203B41FA5}">
                      <a16:colId xmlns:a16="http://schemas.microsoft.com/office/drawing/2014/main" val="3225080932"/>
                    </a:ext>
                  </a:extLst>
                </a:gridCol>
                <a:gridCol w="8550186">
                  <a:extLst>
                    <a:ext uri="{9D8B030D-6E8A-4147-A177-3AD203B41FA5}">
                      <a16:colId xmlns:a16="http://schemas.microsoft.com/office/drawing/2014/main" val="3823422587"/>
                    </a:ext>
                  </a:extLst>
                </a:gridCol>
              </a:tblGrid>
              <a:tr h="660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 the Profile: Sub-Objectives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3789364334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the UN system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1107043129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regional organisations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1620370464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among other stakeholders (i.e. NGOs, Industry)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533645713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TRRP in countries (i.e. Aid Organisations)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4064116362"/>
                  </a:ext>
                </a:extLst>
              </a:tr>
              <a:tr h="4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 the Public profile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977245048"/>
                  </a:ext>
                </a:extLst>
              </a:tr>
              <a:tr h="615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countries with the TRRP process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7909" marR="97909" marT="0" marB="0" anchor="ctr"/>
                </a:tc>
                <a:extLst>
                  <a:ext uri="{0D108BD9-81ED-4DB2-BD59-A6C34878D82A}">
                    <a16:rowId xmlns:a16="http://schemas.microsoft.com/office/drawing/2014/main" val="281444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66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3712</Words>
  <Application>Microsoft Macintosh PowerPoint</Application>
  <PresentationFormat>Widescreen</PresentationFormat>
  <Paragraphs>459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Courier New</vt:lpstr>
      <vt:lpstr>Open Sans</vt:lpstr>
      <vt:lpstr>Roboto</vt:lpstr>
      <vt:lpstr>Symbol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Title</vt:lpstr>
      <vt:lpstr>PowerPoint Presentation</vt:lpstr>
      <vt:lpstr>Tsunami Ready Coalition (TRC)</vt:lpstr>
      <vt:lpstr>Annex 2.  TRC Terms of Reference</vt:lpstr>
      <vt:lpstr>Annex 2.  Terms of Reference – Membership</vt:lpstr>
      <vt:lpstr>PowerPoint Presentation</vt:lpstr>
      <vt:lpstr>ToR and Mandate – pg 5-6</vt:lpstr>
      <vt:lpstr>PowerPoint Presentation</vt:lpstr>
      <vt:lpstr>PowerPoint Presentation</vt:lpstr>
      <vt:lpstr>Objectives and Activities – pg 7-8</vt:lpstr>
      <vt:lpstr>Objective 1 - Activities pg 7-8</vt:lpstr>
      <vt:lpstr>PowerPoint Presentation</vt:lpstr>
      <vt:lpstr>Objectives and Activities – pg 8-9</vt:lpstr>
      <vt:lpstr>Objectives and Activities – pg 9</vt:lpstr>
      <vt:lpstr>Objectives and Activities – pg 10</vt:lpstr>
      <vt:lpstr>PowerPoint Presentation</vt:lpstr>
      <vt:lpstr>Governance – Minimum Structure – pg 13-15</vt:lpstr>
      <vt:lpstr>Governance – Minimum Structure – pg 13-15</vt:lpstr>
      <vt:lpstr>PowerPoint Presentation</vt:lpstr>
      <vt:lpstr>Analysis of Potential Partners, Ambassadors</vt:lpstr>
      <vt:lpstr>PowerPoint Presentation</vt:lpstr>
      <vt:lpstr>PowerPoint Presentation</vt:lpstr>
      <vt:lpstr>TRC Organizational Chart – meetings</vt:lpstr>
      <vt:lpstr>TRC Regional, Sub-regional Workshops</vt:lpstr>
      <vt:lpstr>TRC Communication Plan – Annex 5 – pg 80-77</vt:lpstr>
      <vt:lpstr>TOWS WG Recommendations (2025)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142</cp:revision>
  <dcterms:created xsi:type="dcterms:W3CDTF">2019-09-03T09:02:06Z</dcterms:created>
  <dcterms:modified xsi:type="dcterms:W3CDTF">2025-01-16T04:17:19Z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