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17" r:id="rId3"/>
    <p:sldId id="261" r:id="rId4"/>
    <p:sldId id="264" r:id="rId5"/>
    <p:sldId id="265" r:id="rId6"/>
    <p:sldId id="263" r:id="rId7"/>
    <p:sldId id="266" r:id="rId8"/>
    <p:sldId id="267" r:id="rId9"/>
    <p:sldId id="257" r:id="rId10"/>
    <p:sldId id="258" r:id="rId11"/>
    <p:sldId id="312" r:id="rId12"/>
    <p:sldId id="313" r:id="rId13"/>
    <p:sldId id="314" r:id="rId14"/>
    <p:sldId id="315" r:id="rId15"/>
    <p:sldId id="316" r:id="rId16"/>
    <p:sldId id="259" r:id="rId17"/>
    <p:sldId id="260" r:id="rId18"/>
    <p:sldId id="292" r:id="rId19"/>
    <p:sldId id="282" r:id="rId20"/>
    <p:sldId id="305" r:id="rId21"/>
    <p:sldId id="311" r:id="rId22"/>
    <p:sldId id="307" r:id="rId23"/>
    <p:sldId id="308"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10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84F4B-4B57-4FF5-86A6-97AA8110EB9C}"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8EABA-CCAE-4CD0-B770-BA146EC57FCC}" type="slidenum">
              <a:rPr lang="en-US" smtClean="0"/>
              <a:t>‹#›</a:t>
            </a:fld>
            <a:endParaRPr lang="en-US"/>
          </a:p>
        </p:txBody>
      </p:sp>
    </p:spTree>
    <p:extLst>
      <p:ext uri="{BB962C8B-B14F-4D97-AF65-F5344CB8AC3E}">
        <p14:creationId xmlns:p14="http://schemas.microsoft.com/office/powerpoint/2010/main" val="315109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24635-6E8B-0759-4321-7EFB29704D2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CAEFAF2-6850-82FD-532D-CC6AF1E6A2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472D912-AADF-E5E4-2940-92DBDEC3CA4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DEA8FA2-33B7-8980-0A23-712AF80454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C26D8-09FE-F447-B229-36592BCCAE5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20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 name="Google Shape;2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1" indent="0" algn="l" rtl="0">
              <a:lnSpc>
                <a:spcPct val="110000"/>
              </a:lnSpc>
              <a:spcBef>
                <a:spcPts val="0"/>
              </a:spcBef>
              <a:spcAft>
                <a:spcPts val="0"/>
              </a:spcAft>
              <a:buClr>
                <a:schemeClr val="accent1"/>
              </a:buClr>
              <a:buSzPts val="128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a:extLst>
            <a:ext uri="{FF2B5EF4-FFF2-40B4-BE49-F238E27FC236}">
              <a16:creationId xmlns:a16="http://schemas.microsoft.com/office/drawing/2014/main" id="{8D3D488A-A65B-32B4-2F86-0D8A41472297}"/>
            </a:ext>
          </a:extLst>
        </p:cNvPr>
        <p:cNvGrpSpPr/>
        <p:nvPr/>
      </p:nvGrpSpPr>
      <p:grpSpPr>
        <a:xfrm>
          <a:off x="0" y="0"/>
          <a:ext cx="0" cy="0"/>
          <a:chOff x="0" y="0"/>
          <a:chExt cx="0" cy="0"/>
        </a:xfrm>
      </p:grpSpPr>
      <p:sp>
        <p:nvSpPr>
          <p:cNvPr id="20" name="Google Shape;20;p2:notes">
            <a:extLst>
              <a:ext uri="{FF2B5EF4-FFF2-40B4-BE49-F238E27FC236}">
                <a16:creationId xmlns:a16="http://schemas.microsoft.com/office/drawing/2014/main" id="{4E46FF62-6622-0872-1C80-89879E4EA8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 name="Google Shape;21;p2:notes">
            <a:extLst>
              <a:ext uri="{FF2B5EF4-FFF2-40B4-BE49-F238E27FC236}">
                <a16:creationId xmlns:a16="http://schemas.microsoft.com/office/drawing/2014/main" id="{AFC254E7-9ADC-5EBD-2D44-81233F9DFC6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1" indent="0" algn="l" rtl="0">
              <a:lnSpc>
                <a:spcPct val="110000"/>
              </a:lnSpc>
              <a:spcBef>
                <a:spcPts val="0"/>
              </a:spcBef>
              <a:spcAft>
                <a:spcPts val="0"/>
              </a:spcAft>
              <a:buClr>
                <a:schemeClr val="accent1"/>
              </a:buClr>
              <a:buSzPts val="1280"/>
              <a:buFont typeface="Arial"/>
              <a:buNone/>
            </a:pPr>
            <a:endParaRPr dirty="0"/>
          </a:p>
        </p:txBody>
      </p:sp>
    </p:spTree>
    <p:extLst>
      <p:ext uri="{BB962C8B-B14F-4D97-AF65-F5344CB8AC3E}">
        <p14:creationId xmlns:p14="http://schemas.microsoft.com/office/powerpoint/2010/main" val="51599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C26D8-09FE-F447-B229-36592BCCAE5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28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contains quite a lot of information and the time for it is rather limited, therefore it will have to be done relatively fast. However, if there is anyone interested in further information, please do not hesitate to ask myself and Elena Daskalaki. </a:t>
            </a:r>
            <a:endParaRPr lang="es-ES" dirty="0"/>
          </a:p>
        </p:txBody>
      </p:sp>
      <p:sp>
        <p:nvSpPr>
          <p:cNvPr id="4" name="Slide Number Placeholder 3"/>
          <p:cNvSpPr>
            <a:spLocks noGrp="1"/>
          </p:cNvSpPr>
          <p:nvPr>
            <p:ph type="sldNum" sz="quarter" idx="5"/>
          </p:nvPr>
        </p:nvSpPr>
        <p:spPr/>
        <p:txBody>
          <a:bodyPr/>
          <a:lstStyle/>
          <a:p>
            <a:fld id="{6AC1980F-D0DA-4407-89E9-C45ECC9F808B}" type="slidenum">
              <a:rPr lang="en-GB" smtClean="0"/>
              <a:t>18</a:t>
            </a:fld>
            <a:endParaRPr lang="en-GB"/>
          </a:p>
        </p:txBody>
      </p:sp>
    </p:spTree>
    <p:extLst>
      <p:ext uri="{BB962C8B-B14F-4D97-AF65-F5344CB8AC3E}">
        <p14:creationId xmlns:p14="http://schemas.microsoft.com/office/powerpoint/2010/main" val="276823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there is no time to show the ToR and the POA, but that they are available for anyone who wants to read them.</a:t>
            </a:r>
            <a:endParaRPr lang="es-ES" dirty="0"/>
          </a:p>
        </p:txBody>
      </p:sp>
      <p:sp>
        <p:nvSpPr>
          <p:cNvPr id="4" name="Slide Number Placeholder 3"/>
          <p:cNvSpPr>
            <a:spLocks noGrp="1"/>
          </p:cNvSpPr>
          <p:nvPr>
            <p:ph type="sldNum" sz="quarter" idx="5"/>
          </p:nvPr>
        </p:nvSpPr>
        <p:spPr/>
        <p:txBody>
          <a:bodyPr/>
          <a:lstStyle/>
          <a:p>
            <a:fld id="{6AC1980F-D0DA-4407-89E9-C45ECC9F808B}" type="slidenum">
              <a:rPr lang="en-GB" smtClean="0"/>
              <a:t>19</a:t>
            </a:fld>
            <a:endParaRPr lang="en-GB"/>
          </a:p>
        </p:txBody>
      </p:sp>
    </p:spTree>
    <p:extLst>
      <p:ext uri="{BB962C8B-B14F-4D97-AF65-F5344CB8AC3E}">
        <p14:creationId xmlns:p14="http://schemas.microsoft.com/office/powerpoint/2010/main" val="160829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1767-1ACF-2EB1-4864-43108575B2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A4A183-DEDF-234E-E38D-9546CB4AB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F3CF81-1F24-BC7A-3C87-70299D3A8942}"/>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5" name="Footer Placeholder 4">
            <a:extLst>
              <a:ext uri="{FF2B5EF4-FFF2-40B4-BE49-F238E27FC236}">
                <a16:creationId xmlns:a16="http://schemas.microsoft.com/office/drawing/2014/main" id="{8E6A241D-9AC7-14D6-5C65-191CFD881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52576-CC71-F50F-2075-A97FBB84C3DE}"/>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1248307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73BE-B64C-D133-E1CB-3D8842CBE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36ACBF-F84E-519A-FCB2-55A23AB090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09E81-9957-05F1-D2F7-B17BC410BD09}"/>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5" name="Footer Placeholder 4">
            <a:extLst>
              <a:ext uri="{FF2B5EF4-FFF2-40B4-BE49-F238E27FC236}">
                <a16:creationId xmlns:a16="http://schemas.microsoft.com/office/drawing/2014/main" id="{EFBF85A2-2D53-25AC-8CF8-D2408CDE1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B38A7-74C7-22CE-E72D-F718DF80AB29}"/>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168372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74D737-24B4-1502-CC85-1EAF2EF0D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0E70C-719A-87A5-DA94-16843B19F5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ECF21-2EC1-23D0-07E2-D8854D0FBA71}"/>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5" name="Footer Placeholder 4">
            <a:extLst>
              <a:ext uri="{FF2B5EF4-FFF2-40B4-BE49-F238E27FC236}">
                <a16:creationId xmlns:a16="http://schemas.microsoft.com/office/drawing/2014/main" id="{DC158A2C-98E4-F751-3748-D25DC2528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76648-3745-EA5D-6951-B6728B92CC11}"/>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1842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11"/>
        <p:cNvGrpSpPr/>
        <p:nvPr/>
      </p:nvGrpSpPr>
      <p:grpSpPr>
        <a:xfrm>
          <a:off x="0" y="0"/>
          <a:ext cx="0" cy="0"/>
          <a:chOff x="0" y="0"/>
          <a:chExt cx="0" cy="0"/>
        </a:xfrm>
      </p:grpSpPr>
      <p:sp>
        <p:nvSpPr>
          <p:cNvPr id="12" name="Google Shape;12;p11"/>
          <p:cNvSpPr txBox="1">
            <a:spLocks noGrp="1"/>
          </p:cNvSpPr>
          <p:nvPr>
            <p:ph type="title"/>
          </p:nvPr>
        </p:nvSpPr>
        <p:spPr>
          <a:xfrm>
            <a:off x="625880" y="225793"/>
            <a:ext cx="10972803" cy="751088"/>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4186191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5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10E223-DF73-9C27-E6FF-32E9FDF523D4}"/>
              </a:ext>
            </a:extLst>
          </p:cNvPr>
          <p:cNvSpPr>
            <a:spLocks noGrp="1"/>
          </p:cNvSpPr>
          <p:nvPr>
            <p:ph type="dt" sz="half" idx="10"/>
          </p:nvPr>
        </p:nvSpPr>
        <p:spPr>
          <a:xfrm>
            <a:off x="701040" y="6356350"/>
            <a:ext cx="3017520" cy="365125"/>
          </a:xfrm>
          <a:prstGeom prst="rect">
            <a:avLst/>
          </a:prstGeom>
        </p:spPr>
        <p:txBody>
          <a:bodyPr/>
          <a:lstStyle/>
          <a:p>
            <a:fld id="{53079519-1582-4566-96C6-CA7B0F68875A}" type="datetimeFigureOut">
              <a:rPr lang="es-ES" smtClean="0"/>
              <a:t>14/01/2025</a:t>
            </a:fld>
            <a:endParaRPr lang="es-ES"/>
          </a:p>
        </p:txBody>
      </p:sp>
      <p:sp>
        <p:nvSpPr>
          <p:cNvPr id="5" name="Footer Placeholder 4">
            <a:extLst>
              <a:ext uri="{FF2B5EF4-FFF2-40B4-BE49-F238E27FC236}">
                <a16:creationId xmlns:a16="http://schemas.microsoft.com/office/drawing/2014/main" id="{5BF81AEA-0F65-B6D9-00A9-19B3FBA01A11}"/>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Slide Number Placeholder 5">
            <a:extLst>
              <a:ext uri="{FF2B5EF4-FFF2-40B4-BE49-F238E27FC236}">
                <a16:creationId xmlns:a16="http://schemas.microsoft.com/office/drawing/2014/main" id="{E420BE70-CC84-43F7-C915-FFA4F7FACE43}"/>
              </a:ext>
            </a:extLst>
          </p:cNvPr>
          <p:cNvSpPr>
            <a:spLocks noGrp="1"/>
          </p:cNvSpPr>
          <p:nvPr>
            <p:ph type="sldNum" sz="quarter" idx="12"/>
          </p:nvPr>
        </p:nvSpPr>
        <p:spPr>
          <a:xfrm>
            <a:off x="8610600" y="6356350"/>
            <a:ext cx="2743200" cy="365125"/>
          </a:xfrm>
          <a:prstGeom prst="rect">
            <a:avLst/>
          </a:prstGeom>
        </p:spPr>
        <p:txBody>
          <a:bodyPr/>
          <a:lstStyle/>
          <a:p>
            <a:fld id="{18BC90EC-E035-4A17-81BB-F376E2B8A5CF}" type="slidenum">
              <a:rPr lang="es-ES" smtClean="0"/>
              <a:t>‹#›</a:t>
            </a:fld>
            <a:endParaRPr lang="es-ES"/>
          </a:p>
        </p:txBody>
      </p:sp>
    </p:spTree>
    <p:extLst>
      <p:ext uri="{BB962C8B-B14F-4D97-AF65-F5344CB8AC3E}">
        <p14:creationId xmlns:p14="http://schemas.microsoft.com/office/powerpoint/2010/main" val="30382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DAF0-6791-59B5-1C07-2F4BE15F0F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6567A0-AE81-A0E2-B3B4-66ABB3A3A8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1A283-F095-9F38-19E6-6067FB0535A2}"/>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5" name="Footer Placeholder 4">
            <a:extLst>
              <a:ext uri="{FF2B5EF4-FFF2-40B4-BE49-F238E27FC236}">
                <a16:creationId xmlns:a16="http://schemas.microsoft.com/office/drawing/2014/main" id="{65917A2E-64D7-95C8-BBD6-5FAD02D81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07A80-E6A9-BC72-87B7-B74F76A1711C}"/>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422977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47FC-99E6-9295-5C52-F5D777007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38B3A-F090-50FE-B674-901551E44C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C48953-669F-E8C8-630F-27A6563E8A93}"/>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5" name="Footer Placeholder 4">
            <a:extLst>
              <a:ext uri="{FF2B5EF4-FFF2-40B4-BE49-F238E27FC236}">
                <a16:creationId xmlns:a16="http://schemas.microsoft.com/office/drawing/2014/main" id="{F0359AEA-05E1-5D63-B98C-1F6B259D7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CE347-6264-1338-784F-4EF27006245D}"/>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31404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A99E-BF63-7567-0FD4-37A21DD64B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A9916-BE56-4AB8-DBEE-8B5A368025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BA464E-4399-A85D-0234-071F5F7ED8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52D16-C57B-A4A1-1C49-3EC7D25BB115}"/>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6" name="Footer Placeholder 5">
            <a:extLst>
              <a:ext uri="{FF2B5EF4-FFF2-40B4-BE49-F238E27FC236}">
                <a16:creationId xmlns:a16="http://schemas.microsoft.com/office/drawing/2014/main" id="{481EE4C5-4BC1-9A72-91CD-3E70DFEC1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FFB0-38B8-9E23-9C50-64033B611ED3}"/>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360269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5BE8-8300-5361-D17B-E31AAC2BC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2FBAC4-4176-CEBF-F015-B637D8E2D3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6C1876-AAED-B7DA-94AE-762E139301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D6FAD4-ACAF-178F-6F6D-D0CBD91D8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944B42-274D-8FB8-04A2-C3B963084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1366A2-F8DA-274F-EA22-C8EC0A07715D}"/>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8" name="Footer Placeholder 7">
            <a:extLst>
              <a:ext uri="{FF2B5EF4-FFF2-40B4-BE49-F238E27FC236}">
                <a16:creationId xmlns:a16="http://schemas.microsoft.com/office/drawing/2014/main" id="{4C8C3AAE-C06B-24D6-15A4-641135D2E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33902B-5A52-0AE8-A6CF-48A6E63EE2C6}"/>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254611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5986-12CE-E5B6-0C4C-C23BBAB38B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580F73-7E8F-0177-D746-A19BAC117892}"/>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4" name="Footer Placeholder 3">
            <a:extLst>
              <a:ext uri="{FF2B5EF4-FFF2-40B4-BE49-F238E27FC236}">
                <a16:creationId xmlns:a16="http://schemas.microsoft.com/office/drawing/2014/main" id="{D9F4C6D7-A20C-673A-DFBB-67DD548AC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11099-C549-26A9-B0BA-990CB89FB28A}"/>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226231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9BE9D-1643-CE2C-88AF-9112E452AC7E}"/>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3" name="Footer Placeholder 2">
            <a:extLst>
              <a:ext uri="{FF2B5EF4-FFF2-40B4-BE49-F238E27FC236}">
                <a16:creationId xmlns:a16="http://schemas.microsoft.com/office/drawing/2014/main" id="{28886185-A741-A653-F38D-382DC10D8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EC9A86-AECA-2D0C-E57C-1935C4FA3364}"/>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100396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6A0D-E1E2-BF8D-ACDD-C0852D5FE9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F7F32-0C75-6C8E-37BA-8F1FF1E0AE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D939E2-C9E8-E055-B0D7-077B3E3C1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BE80E5-820D-8A92-EF65-FA106CE33976}"/>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6" name="Footer Placeholder 5">
            <a:extLst>
              <a:ext uri="{FF2B5EF4-FFF2-40B4-BE49-F238E27FC236}">
                <a16:creationId xmlns:a16="http://schemas.microsoft.com/office/drawing/2014/main" id="{EED08C99-535C-2432-3A81-F4BDAC72F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646C3-0C42-7AB5-0A48-9A096AF5CF96}"/>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95543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12DF-B91B-BA3A-4F8F-86CDB8202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64952-B138-B0BB-B62E-AFA1A93F2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E2AF6B-782F-BB29-540B-56D4BA73B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C1585C-329B-9FE7-2C0E-30E17CCFF197}"/>
              </a:ext>
            </a:extLst>
          </p:cNvPr>
          <p:cNvSpPr>
            <a:spLocks noGrp="1"/>
          </p:cNvSpPr>
          <p:nvPr>
            <p:ph type="dt" sz="half" idx="10"/>
          </p:nvPr>
        </p:nvSpPr>
        <p:spPr/>
        <p:txBody>
          <a:bodyPr/>
          <a:lstStyle/>
          <a:p>
            <a:fld id="{BB3B89BE-ADC6-4BB2-AD61-8CE579232E2C}" type="datetimeFigureOut">
              <a:rPr lang="en-US" smtClean="0"/>
              <a:t>1/14/2025</a:t>
            </a:fld>
            <a:endParaRPr lang="en-US"/>
          </a:p>
        </p:txBody>
      </p:sp>
      <p:sp>
        <p:nvSpPr>
          <p:cNvPr id="6" name="Footer Placeholder 5">
            <a:extLst>
              <a:ext uri="{FF2B5EF4-FFF2-40B4-BE49-F238E27FC236}">
                <a16:creationId xmlns:a16="http://schemas.microsoft.com/office/drawing/2014/main" id="{14810D4A-9899-2380-0DBC-C81CA34FC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960ED9-E2CE-3FEC-3201-E01C1F077E04}"/>
              </a:ext>
            </a:extLst>
          </p:cNvPr>
          <p:cNvSpPr>
            <a:spLocks noGrp="1"/>
          </p:cNvSpPr>
          <p:nvPr>
            <p:ph type="sldNum" sz="quarter" idx="12"/>
          </p:nvPr>
        </p:nvSpPr>
        <p:spPr/>
        <p:txBody>
          <a:bodyPr/>
          <a:lstStyle/>
          <a:p>
            <a:fld id="{E901352E-D6DF-4AB0-8091-D054663D87B3}" type="slidenum">
              <a:rPr lang="en-US" smtClean="0"/>
              <a:t>‹#›</a:t>
            </a:fld>
            <a:endParaRPr lang="en-US"/>
          </a:p>
        </p:txBody>
      </p:sp>
    </p:spTree>
    <p:extLst>
      <p:ext uri="{BB962C8B-B14F-4D97-AF65-F5344CB8AC3E}">
        <p14:creationId xmlns:p14="http://schemas.microsoft.com/office/powerpoint/2010/main" val="355982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64DCF-2885-D1F9-9958-5F5CAF3A2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0F8085-6769-4979-A02E-962B8CC32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9C76F-04FA-9DA6-69BB-61A03F83AC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3B89BE-ADC6-4BB2-AD61-8CE579232E2C}" type="datetimeFigureOut">
              <a:rPr lang="en-US" smtClean="0"/>
              <a:t>1/14/2025</a:t>
            </a:fld>
            <a:endParaRPr lang="en-US"/>
          </a:p>
        </p:txBody>
      </p:sp>
      <p:sp>
        <p:nvSpPr>
          <p:cNvPr id="5" name="Footer Placeholder 4">
            <a:extLst>
              <a:ext uri="{FF2B5EF4-FFF2-40B4-BE49-F238E27FC236}">
                <a16:creationId xmlns:a16="http://schemas.microsoft.com/office/drawing/2014/main" id="{968608CA-135D-6A16-E465-6947E6E08E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2C8283-AC42-9295-3325-814FC64D7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01352E-D6DF-4AB0-8091-D054663D87B3}" type="slidenum">
              <a:rPr lang="en-US" smtClean="0"/>
              <a:t>‹#›</a:t>
            </a:fld>
            <a:endParaRPr lang="en-US"/>
          </a:p>
        </p:txBody>
      </p:sp>
    </p:spTree>
    <p:extLst>
      <p:ext uri="{BB962C8B-B14F-4D97-AF65-F5344CB8AC3E}">
        <p14:creationId xmlns:p14="http://schemas.microsoft.com/office/powerpoint/2010/main" val="903665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hyperlink" Target="http://www.ioc-tsunami.org/index.php?option=com_oe&amp;task=viewEventAgenda&amp;eventID=2785"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file:///C:\Users\aguirrei\Downloads\CL-2821_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pos-eu.or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hyperlink" Target="https://cat.ingv.it/en/media-and-documents/events-and-workshop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huge wave crashing in the ocean">
            <a:extLst>
              <a:ext uri="{FF2B5EF4-FFF2-40B4-BE49-F238E27FC236}">
                <a16:creationId xmlns:a16="http://schemas.microsoft.com/office/drawing/2014/main" id="{730D9B8C-951F-9A45-BD18-A2AA015B6D15}"/>
              </a:ext>
            </a:extLst>
          </p:cNvPr>
          <p:cNvPicPr>
            <a:picLocks noChangeAspect="1"/>
          </p:cNvPicPr>
          <p:nvPr/>
        </p:nvPicPr>
        <p:blipFill>
          <a:blip r:embed="rId2"/>
          <a:srcRect l="21749" t="9091" r="1549"/>
          <a:stretch/>
        </p:blipFill>
        <p:spPr>
          <a:xfrm>
            <a:off x="0" y="-18043"/>
            <a:ext cx="8668492" cy="6857990"/>
          </a:xfrm>
          <a:prstGeom prst="rect">
            <a:avLst/>
          </a:prstGeom>
        </p:spPr>
      </p:pic>
      <p:sp>
        <p:nvSpPr>
          <p:cNvPr id="36" name="Rectangle 35">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65EAFF-2C05-BF5E-B6D6-273774D0247E}"/>
              </a:ext>
            </a:extLst>
          </p:cNvPr>
          <p:cNvSpPr>
            <a:spLocks noGrp="1"/>
          </p:cNvSpPr>
          <p:nvPr>
            <p:ph type="ctrTitle"/>
          </p:nvPr>
        </p:nvSpPr>
        <p:spPr>
          <a:xfrm>
            <a:off x="4398381" y="1312291"/>
            <a:ext cx="7410996" cy="1273048"/>
          </a:xfrm>
        </p:spPr>
        <p:txBody>
          <a:bodyPr vert="horz" lIns="91440" tIns="45720" rIns="91440" bIns="45720" rtlCol="0" anchor="b">
            <a:normAutofit fontScale="90000"/>
          </a:bodyPr>
          <a:lstStyle/>
          <a:p>
            <a:pPr marL="415925" marR="414655"/>
            <a:br>
              <a:rPr lang="en-US" sz="900" b="1" dirty="0">
                <a:effectLst/>
              </a:rPr>
            </a:br>
            <a:r>
              <a:rPr lang="en-US" sz="3600" b="1" dirty="0">
                <a:effectLst/>
              </a:rPr>
              <a:t>Meeting</a:t>
            </a:r>
            <a:r>
              <a:rPr lang="en-US" sz="3600" b="1" spc="-15" dirty="0">
                <a:effectLst/>
              </a:rPr>
              <a:t> </a:t>
            </a:r>
            <a:r>
              <a:rPr lang="en-US" sz="3600" b="1" dirty="0">
                <a:effectLst/>
              </a:rPr>
              <a:t>of</a:t>
            </a:r>
            <a:r>
              <a:rPr lang="en-US" sz="3600" b="1" spc="-5" dirty="0">
                <a:effectLst/>
              </a:rPr>
              <a:t> </a:t>
            </a:r>
            <a:r>
              <a:rPr lang="en-US" sz="3600" b="1" dirty="0">
                <a:effectLst/>
              </a:rPr>
              <a:t>Scientific</a:t>
            </a:r>
            <a:r>
              <a:rPr lang="en-US" sz="3600" b="1" spc="-15" dirty="0">
                <a:effectLst/>
              </a:rPr>
              <a:t> </a:t>
            </a:r>
            <a:r>
              <a:rPr lang="en-US" sz="3600" b="1" dirty="0">
                <a:effectLst/>
              </a:rPr>
              <a:t>Committee</a:t>
            </a:r>
            <a:r>
              <a:rPr lang="en-US" sz="3600" b="1" spc="-25" dirty="0">
                <a:effectLst/>
              </a:rPr>
              <a:t> </a:t>
            </a:r>
            <a:r>
              <a:rPr lang="en-US" sz="3600" b="1" dirty="0">
                <a:effectLst/>
              </a:rPr>
              <a:t>for</a:t>
            </a:r>
            <a:r>
              <a:rPr lang="en-US" sz="3600" b="1" spc="-20" dirty="0">
                <a:effectLst/>
              </a:rPr>
              <a:t> </a:t>
            </a:r>
            <a:r>
              <a:rPr lang="en-US" sz="3600" b="1" dirty="0">
                <a:effectLst/>
              </a:rPr>
              <a:t>the</a:t>
            </a:r>
            <a:r>
              <a:rPr lang="en-US" sz="3600" b="1" spc="-15" dirty="0">
                <a:effectLst/>
              </a:rPr>
              <a:t> </a:t>
            </a:r>
            <a:r>
              <a:rPr lang="en-US" sz="3600" b="1" dirty="0">
                <a:effectLst/>
              </a:rPr>
              <a:t>UN</a:t>
            </a:r>
            <a:r>
              <a:rPr lang="en-US" sz="3600" b="1" spc="-30" dirty="0">
                <a:effectLst/>
              </a:rPr>
              <a:t> </a:t>
            </a:r>
            <a:r>
              <a:rPr lang="en-US" sz="3600" b="1" dirty="0">
                <a:effectLst/>
              </a:rPr>
              <a:t>Ocean</a:t>
            </a:r>
            <a:r>
              <a:rPr lang="en-US" sz="3600" b="1" spc="-15" dirty="0">
                <a:effectLst/>
              </a:rPr>
              <a:t> </a:t>
            </a:r>
            <a:r>
              <a:rPr lang="en-US" sz="3600" b="1" dirty="0">
                <a:effectLst/>
              </a:rPr>
              <a:t>Decade</a:t>
            </a:r>
            <a:r>
              <a:rPr lang="en-US" sz="3600" b="1" spc="-25" dirty="0">
                <a:effectLst/>
              </a:rPr>
              <a:t> </a:t>
            </a:r>
            <a:r>
              <a:rPr lang="en-US" sz="3600" b="1" dirty="0">
                <a:effectLst/>
              </a:rPr>
              <a:t>Tsunami</a:t>
            </a:r>
            <a:r>
              <a:rPr lang="en-US" sz="3600" b="1" spc="-30" dirty="0">
                <a:effectLst/>
              </a:rPr>
              <a:t> </a:t>
            </a:r>
            <a:r>
              <a:rPr lang="en-US" sz="3600" b="1" dirty="0">
                <a:effectLst/>
              </a:rPr>
              <a:t>Programme </a:t>
            </a:r>
            <a:br>
              <a:rPr lang="en-US" sz="900" b="1" dirty="0">
                <a:effectLst/>
              </a:rPr>
            </a:br>
            <a:br>
              <a:rPr lang="en-US" sz="900" b="1" dirty="0">
                <a:effectLst/>
              </a:rPr>
            </a:br>
            <a:r>
              <a:rPr lang="en-US" sz="1300" dirty="0">
                <a:effectLst/>
              </a:rPr>
              <a:t>16-17 January 2025, UNESCO HQs. Paris, France</a:t>
            </a:r>
            <a:br>
              <a:rPr lang="en-US" sz="1300" dirty="0">
                <a:effectLst/>
              </a:rPr>
            </a:br>
            <a:r>
              <a:rPr lang="en-US" sz="1300" dirty="0">
                <a:effectLst/>
              </a:rPr>
              <a:t>Meeting Room VIII</a:t>
            </a:r>
            <a:br>
              <a:rPr lang="en-US" sz="900" dirty="0">
                <a:effectLst/>
              </a:rPr>
            </a:br>
            <a:endParaRPr lang="en-US" sz="900" dirty="0"/>
          </a:p>
        </p:txBody>
      </p:sp>
      <p:sp>
        <p:nvSpPr>
          <p:cNvPr id="38" name="Rectangle 3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01A9B3F6-B929-C9DB-0BFC-8424E6E51029}"/>
              </a:ext>
            </a:extLst>
          </p:cNvPr>
          <p:cNvSpPr>
            <a:spLocks noGrp="1"/>
          </p:cNvSpPr>
          <p:nvPr>
            <p:ph type="subTitle" idx="1"/>
          </p:nvPr>
        </p:nvSpPr>
        <p:spPr>
          <a:xfrm>
            <a:off x="4930815" y="2718054"/>
            <a:ext cx="6878562" cy="3207258"/>
          </a:xfrm>
        </p:spPr>
        <p:txBody>
          <a:bodyPr vert="horz" lIns="91440" tIns="45720" rIns="91440" bIns="45720" rtlCol="0" anchor="t">
            <a:normAutofit/>
          </a:bodyPr>
          <a:lstStyle/>
          <a:p>
            <a:r>
              <a:rPr lang="en-US" sz="1700" b="1" dirty="0">
                <a:effectLst/>
              </a:rPr>
              <a:t>DISCUSS</a:t>
            </a:r>
            <a:r>
              <a:rPr lang="en-US" sz="1700" b="1" spc="-25" dirty="0">
                <a:effectLst/>
              </a:rPr>
              <a:t> </a:t>
            </a:r>
            <a:r>
              <a:rPr lang="en-US" sz="1700" b="1" dirty="0">
                <a:effectLst/>
              </a:rPr>
              <a:t>ICG</a:t>
            </a:r>
            <a:r>
              <a:rPr lang="en-US" sz="1700" b="1" spc="-30" dirty="0">
                <a:effectLst/>
              </a:rPr>
              <a:t> </a:t>
            </a:r>
            <a:r>
              <a:rPr lang="en-US" sz="1700" b="1" dirty="0">
                <a:effectLst/>
              </a:rPr>
              <a:t>INITIATIVES/COORDINATION</a:t>
            </a:r>
            <a:r>
              <a:rPr lang="en-US" sz="1700" b="1" spc="-25" dirty="0">
                <a:effectLst/>
              </a:rPr>
              <a:t> </a:t>
            </a:r>
            <a:r>
              <a:rPr lang="en-US" sz="1700" b="1" dirty="0">
                <a:effectLst/>
              </a:rPr>
              <a:t>WITH</a:t>
            </a:r>
            <a:r>
              <a:rPr lang="en-US" sz="1700" b="1" spc="-35" dirty="0">
                <a:effectLst/>
              </a:rPr>
              <a:t> </a:t>
            </a:r>
            <a:r>
              <a:rPr lang="en-US" sz="1700" b="1" dirty="0">
                <a:effectLst/>
              </a:rPr>
              <a:t>RESPECT TO ODTP</a:t>
            </a:r>
          </a:p>
          <a:p>
            <a:r>
              <a:rPr lang="en-US" sz="1700" b="1" dirty="0">
                <a:effectLst/>
              </a:rPr>
              <a:t>ICG-NEAMTWS </a:t>
            </a:r>
          </a:p>
          <a:p>
            <a:pPr indent="-228600" algn="l">
              <a:buFont typeface="Arial" panose="020B0604020202020204" pitchFamily="34" charset="0"/>
              <a:buChar char="•"/>
            </a:pPr>
            <a:endParaRPr lang="en-US" sz="1700" b="1" dirty="0"/>
          </a:p>
          <a:p>
            <a:r>
              <a:rPr lang="en-US" sz="1700" dirty="0"/>
              <a:t>Denis Chang Seng , Maria Ana Baptista and Helene Hebert </a:t>
            </a:r>
          </a:p>
        </p:txBody>
      </p:sp>
      <p:pic>
        <p:nvPicPr>
          <p:cNvPr id="4" name="Google Shape;363;p53">
            <a:extLst>
              <a:ext uri="{FF2B5EF4-FFF2-40B4-BE49-F238E27FC236}">
                <a16:creationId xmlns:a16="http://schemas.microsoft.com/office/drawing/2014/main" id="{0A76A7A8-3C0C-DB50-A50E-1FE1130533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990" y="5623052"/>
            <a:ext cx="276383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55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D7C-0C0A-E820-F1AF-D10ED5BFB465}"/>
              </a:ext>
            </a:extLst>
          </p:cNvPr>
          <p:cNvSpPr>
            <a:spLocks noGrp="1"/>
          </p:cNvSpPr>
          <p:nvPr>
            <p:ph type="title"/>
          </p:nvPr>
        </p:nvSpPr>
        <p:spPr>
          <a:xfrm>
            <a:off x="208344" y="932284"/>
            <a:ext cx="11145456" cy="1325563"/>
          </a:xfrm>
        </p:spPr>
        <p:txBody>
          <a:bodyPr>
            <a:normAutofit fontScale="90000"/>
          </a:bodyPr>
          <a:lstStyle/>
          <a:p>
            <a:pPr algn="ctr"/>
            <a: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MONITORING AND DETECTION</a:t>
            </a:r>
            <a:b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br>
            <a: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AND  WARNING</a:t>
            </a:r>
            <a:b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br>
            <a: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br>
              <a:rPr lang="en-US" sz="4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3200" b="1" kern="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Helene Hebert </a:t>
            </a:r>
            <a:endParaRPr lang="en-US" sz="3200"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24AF8CB9-33B5-085B-330F-E8E784BFC029}"/>
              </a:ext>
            </a:extLst>
          </p:cNvPr>
          <p:cNvSpPr>
            <a:spLocks noGrp="1"/>
          </p:cNvSpPr>
          <p:nvPr>
            <p:ph idx="1"/>
          </p:nvPr>
        </p:nvSpPr>
        <p:spPr/>
        <p:txBody>
          <a:bodyPr/>
          <a:lstStyle/>
          <a:p>
            <a:pPr marL="0" indent="0">
              <a:buNone/>
            </a:pPr>
            <a:endParaRPr lang="en-US" b="1" kern="0" dirty="0">
              <a:solidFill>
                <a:srgbClr val="000000"/>
              </a:solidFill>
              <a:latin typeface="Arial" panose="020B0604020202020204" pitchFamily="34" charset="0"/>
              <a:ea typeface="DengXian" panose="02010600030101010101" pitchFamily="2" charset="-122"/>
              <a:cs typeface="Arial" panose="020B0604020202020204" pitchFamily="34" charset="0"/>
            </a:endParaRPr>
          </a:p>
          <a:p>
            <a:endParaRPr lang="en-US" dirty="0"/>
          </a:p>
        </p:txBody>
      </p:sp>
    </p:spTree>
    <p:extLst>
      <p:ext uri="{BB962C8B-B14F-4D97-AF65-F5344CB8AC3E}">
        <p14:creationId xmlns:p14="http://schemas.microsoft.com/office/powerpoint/2010/main" val="2772801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1158728" cy="1325563"/>
          </a:xfrm>
        </p:spPr>
        <p:txBody>
          <a:bodyPr>
            <a:normAutofit fontScale="90000"/>
          </a:bodyPr>
          <a:lstStyle/>
          <a:p>
            <a:pPr algn="ctr"/>
            <a:r>
              <a:rPr lang="fr-FR" sz="3600" b="1" dirty="0">
                <a:solidFill>
                  <a:srgbClr val="0070C0"/>
                </a:solidFill>
                <a:latin typeface="+mn-lt"/>
              </a:rPr>
              <a:t>Updates in ICG/NEAMTWS </a:t>
            </a:r>
            <a:br>
              <a:rPr lang="fr-FR" sz="3600" b="1" dirty="0">
                <a:solidFill>
                  <a:srgbClr val="0070C0"/>
                </a:solidFill>
                <a:latin typeface="+mn-lt"/>
              </a:rPr>
            </a:br>
            <a:r>
              <a:rPr lang="fr-FR" sz="3600" b="1" dirty="0">
                <a:solidFill>
                  <a:schemeClr val="tx1">
                    <a:lumMod val="50000"/>
                    <a:lumOff val="50000"/>
                  </a:schemeClr>
                </a:solidFill>
                <a:latin typeface="+mn-lt"/>
              </a:rPr>
              <a:t>Ocean Decade Tsunami Programme  </a:t>
            </a:r>
            <a:br>
              <a:rPr lang="fr-FR" sz="3600" b="1" dirty="0">
                <a:solidFill>
                  <a:schemeClr val="tx1">
                    <a:lumMod val="50000"/>
                    <a:lumOff val="50000"/>
                  </a:schemeClr>
                </a:solidFill>
                <a:latin typeface="+mn-lt"/>
              </a:rPr>
            </a:br>
            <a:r>
              <a:rPr lang="fr-FR" sz="3600" dirty="0">
                <a:solidFill>
                  <a:schemeClr val="tx1">
                    <a:lumMod val="50000"/>
                    <a:lumOff val="50000"/>
                  </a:schemeClr>
                </a:solidFill>
                <a:latin typeface="+mn-lt"/>
              </a:rPr>
              <a:t>Objective 1</a:t>
            </a:r>
          </a:p>
        </p:txBody>
      </p:sp>
      <p:sp>
        <p:nvSpPr>
          <p:cNvPr id="3" name="Espace réservé du contenu 2"/>
          <p:cNvSpPr>
            <a:spLocks noGrp="1"/>
          </p:cNvSpPr>
          <p:nvPr>
            <p:ph idx="1"/>
          </p:nvPr>
        </p:nvSpPr>
        <p:spPr/>
        <p:txBody>
          <a:bodyPr>
            <a:normAutofit/>
          </a:bodyPr>
          <a:lstStyle/>
          <a:p>
            <a:r>
              <a:rPr lang="en-US" dirty="0"/>
              <a:t>First objective: to develop the warning systems’ capability to issue actionable and timely tsunami warnings for tsunamis from all identified sources to 100 percent of coasts at risk. </a:t>
            </a:r>
          </a:p>
          <a:p>
            <a:pPr lvl="1"/>
            <a:r>
              <a:rPr lang="en-US" dirty="0"/>
              <a:t>Most urgently, the ODTP will </a:t>
            </a:r>
            <a:r>
              <a:rPr lang="en-US" dirty="0" err="1"/>
              <a:t>endeavour</a:t>
            </a:r>
            <a:r>
              <a:rPr lang="en-US" dirty="0"/>
              <a:t> to provide </a:t>
            </a:r>
            <a:r>
              <a:rPr lang="en-US" b="1" dirty="0"/>
              <a:t>tsunami confirmation within 10 minutes or less </a:t>
            </a:r>
            <a:r>
              <a:rPr lang="en-US" dirty="0"/>
              <a:t>of origin for the most at-risk coastlines. </a:t>
            </a:r>
          </a:p>
          <a:p>
            <a:pPr lvl="1"/>
            <a:r>
              <a:rPr lang="en-US" dirty="0"/>
              <a:t>This is challenging, as current warning systems depend upon </a:t>
            </a:r>
            <a:r>
              <a:rPr lang="en-US" b="1" dirty="0"/>
              <a:t>quick detection and characterization of </a:t>
            </a:r>
            <a:r>
              <a:rPr lang="en-US" b="1" dirty="0" err="1"/>
              <a:t>tsunamigenic</a:t>
            </a:r>
            <a:r>
              <a:rPr lang="en-US" b="1" dirty="0"/>
              <a:t> earthquakes using only seismic sensors</a:t>
            </a:r>
            <a:r>
              <a:rPr lang="en-US" dirty="0"/>
              <a:t>. </a:t>
            </a:r>
          </a:p>
          <a:p>
            <a:pPr lvl="1"/>
            <a:r>
              <a:rPr lang="en-US" dirty="0"/>
              <a:t>This objective would require </a:t>
            </a:r>
            <a:r>
              <a:rPr lang="en-US" b="1" dirty="0"/>
              <a:t>expanding existing monitoring sys</a:t>
            </a:r>
            <a:r>
              <a:rPr lang="en-US" dirty="0"/>
              <a:t>tems and </a:t>
            </a:r>
            <a:r>
              <a:rPr lang="en-US" b="1" dirty="0"/>
              <a:t>implementing further scientific and technological advances</a:t>
            </a:r>
            <a:r>
              <a:rPr lang="en-US" dirty="0"/>
              <a:t>, and to also </a:t>
            </a:r>
            <a:r>
              <a:rPr lang="en-US" b="1" dirty="0"/>
              <a:t>include non-seismic and complex tsunami sources</a:t>
            </a:r>
            <a:r>
              <a:rPr lang="en-US" dirty="0"/>
              <a:t>.</a:t>
            </a:r>
            <a:endParaRPr lang="fr-FR" dirty="0"/>
          </a:p>
        </p:txBody>
      </p:sp>
      <p:pic>
        <p:nvPicPr>
          <p:cNvPr id="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75376" y="6899"/>
            <a:ext cx="1116624" cy="697210"/>
          </a:xfrm>
          <a:prstGeom prst="rect">
            <a:avLst/>
          </a:prstGeom>
        </p:spPr>
      </p:pic>
    </p:spTree>
    <p:extLst>
      <p:ext uri="{BB962C8B-B14F-4D97-AF65-F5344CB8AC3E}">
        <p14:creationId xmlns:p14="http://schemas.microsoft.com/office/powerpoint/2010/main" val="323755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596390"/>
            <a:ext cx="1219200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2060"/>
                </a:solidFill>
                <a:effectLst/>
                <a:uLnTx/>
                <a:uFillTx/>
                <a:latin typeface="Calibri" panose="020F0502020204030204"/>
                <a:ea typeface="+mn-ea"/>
                <a:cs typeface="+mn-cs"/>
              </a:rPr>
              <a:t>WG2&amp;WG3 – Seismic, Geophysical &amp; Sea Level Measurements	                  				                            IOC-UNESCO ICG/NEAMTWS, 27-29 November 2024, Paris, France</a:t>
            </a:r>
            <a:endParaRPr kumimoji="0" lang="tr-TR" sz="11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75376" y="6899"/>
            <a:ext cx="1116624" cy="697210"/>
          </a:xfrm>
          <a:prstGeom prst="rect">
            <a:avLst/>
          </a:prstGeom>
        </p:spPr>
      </p:pic>
      <p:sp>
        <p:nvSpPr>
          <p:cNvPr id="15" name="Rectangle 14"/>
          <p:cNvSpPr/>
          <p:nvPr/>
        </p:nvSpPr>
        <p:spPr>
          <a:xfrm>
            <a:off x="3269957" y="1723093"/>
            <a:ext cx="584344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Seismic and Sea Level Data Base in NEAM REGION (2024) </a:t>
            </a:r>
            <a:endParaRPr kumimoji="0" lang="tr-TR"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 name="Rectangle 15"/>
          <p:cNvSpPr/>
          <p:nvPr/>
        </p:nvSpPr>
        <p:spPr>
          <a:xfrm>
            <a:off x="1336427" y="2185353"/>
            <a:ext cx="338195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Seismic Stations Monitored by TSP</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7124616" y="2213175"/>
            <a:ext cx="35696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Sea-Level Stations Monitored by TSP</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99" y="2687090"/>
            <a:ext cx="6081841" cy="360184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3353" y="2687090"/>
            <a:ext cx="5809765" cy="3440713"/>
          </a:xfrm>
          <a:prstGeom prst="rect">
            <a:avLst/>
          </a:prstGeom>
        </p:spPr>
      </p:pic>
      <p:sp>
        <p:nvSpPr>
          <p:cNvPr id="9" name="Titre 1"/>
          <p:cNvSpPr>
            <a:spLocks noGrp="1"/>
          </p:cNvSpPr>
          <p:nvPr>
            <p:ph type="title"/>
          </p:nvPr>
        </p:nvSpPr>
        <p:spPr>
          <a:xfrm>
            <a:off x="105599" y="365125"/>
            <a:ext cx="11248201" cy="1325563"/>
          </a:xfrm>
        </p:spPr>
        <p:txBody>
          <a:bodyPr vert="horz" lIns="91440" tIns="45720" rIns="91440" bIns="45720" rtlCol="0" anchor="ctr">
            <a:normAutofit/>
          </a:bodyPr>
          <a:lstStyle/>
          <a:p>
            <a:pPr algn="ctr"/>
            <a:r>
              <a:rPr lang="en-US" sz="3600" b="1" dirty="0">
                <a:solidFill>
                  <a:srgbClr val="0070C0"/>
                </a:solidFill>
                <a:latin typeface="+mn-lt"/>
              </a:rPr>
              <a:t>Seismic, Geophysical and Sea Level Measurements</a:t>
            </a:r>
          </a:p>
        </p:txBody>
      </p:sp>
      <p:sp>
        <p:nvSpPr>
          <p:cNvPr id="4" name="Ellipse 3"/>
          <p:cNvSpPr/>
          <p:nvPr/>
        </p:nvSpPr>
        <p:spPr>
          <a:xfrm rot="21313666">
            <a:off x="2112264" y="4937761"/>
            <a:ext cx="1371600" cy="4846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rot="21313666">
            <a:off x="3328997" y="5245217"/>
            <a:ext cx="1371600" cy="4846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196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9;p26"/>
          <p:cNvSpPr txBox="1"/>
          <p:nvPr/>
        </p:nvSpPr>
        <p:spPr>
          <a:xfrm>
            <a:off x="739586" y="191854"/>
            <a:ext cx="1002858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200" b="1" i="0" u="none" strike="noStrike" kern="1200" cap="none" spc="0" normalizeH="0" baseline="0" noProof="0" dirty="0">
                <a:ln>
                  <a:noFill/>
                </a:ln>
                <a:solidFill>
                  <a:srgbClr val="0070C0"/>
                </a:solidFill>
                <a:effectLst/>
                <a:uLnTx/>
                <a:uFillTx/>
                <a:latin typeface="Calibri"/>
                <a:ea typeface="Calibri"/>
                <a:cs typeface="Calibri"/>
                <a:sym typeface="Calibri"/>
              </a:rPr>
              <a:t>ONGOING ACTIVITIES: SMART CABLES IN THE ATLANTIC</a:t>
            </a:r>
            <a:endParaRPr kumimoji="0" sz="1400" b="0" i="0" u="none" strike="noStrike" kern="1200" cap="none" spc="0" normalizeH="0" baseline="0" noProof="0" dirty="0">
              <a:ln>
                <a:noFill/>
              </a:ln>
              <a:solidFill>
                <a:srgbClr val="0070C0"/>
              </a:solidFill>
              <a:effectLst/>
              <a:uLnTx/>
              <a:uFillTx/>
              <a:latin typeface="Arial"/>
              <a:ea typeface="Arial"/>
              <a:cs typeface="Arial"/>
              <a:sym typeface="Arial"/>
            </a:endParaRPr>
          </a:p>
        </p:txBody>
      </p:sp>
      <p:pic>
        <p:nvPicPr>
          <p:cNvPr id="3" name="Google Shape;210;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68169" y="0"/>
            <a:ext cx="1423831" cy="790113"/>
          </a:xfrm>
          <a:prstGeom prst="rect">
            <a:avLst/>
          </a:prstGeom>
          <a:noFill/>
          <a:ln>
            <a:noFill/>
          </a:ln>
        </p:spPr>
      </p:pic>
      <p:pic>
        <p:nvPicPr>
          <p:cNvPr id="4" name="Google Shape;211;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1500" y="2749848"/>
            <a:ext cx="6159701" cy="3604525"/>
          </a:xfrm>
          <a:prstGeom prst="rect">
            <a:avLst/>
          </a:prstGeom>
          <a:noFill/>
          <a:ln>
            <a:noFill/>
          </a:ln>
        </p:spPr>
      </p:pic>
      <p:sp>
        <p:nvSpPr>
          <p:cNvPr id="5" name="Google Shape;212;p26"/>
          <p:cNvSpPr/>
          <p:nvPr/>
        </p:nvSpPr>
        <p:spPr>
          <a:xfrm>
            <a:off x="203712" y="605345"/>
            <a:ext cx="10194663" cy="2308284"/>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New </a:t>
            </a: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Submarine</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 Cable Ring </a:t>
            </a: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connecting</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 Portugal </a:t>
            </a: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Mainland</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a:t>
            </a: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Azores</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-Madeira</a:t>
            </a:r>
            <a:endParaRPr kumimoji="0"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pt-PT" sz="2400" b="0" i="0" u="none" strike="noStrike" kern="1200" cap="none" spc="0" normalizeH="0" baseline="0" noProof="0" dirty="0" err="1">
                <a:ln>
                  <a:noFill/>
                </a:ln>
                <a:solidFill>
                  <a:prstClr val="black"/>
                </a:solidFill>
                <a:effectLst/>
                <a:uLnTx/>
                <a:uFillTx/>
                <a:latin typeface="Calibri" panose="020F0502020204030204"/>
                <a:ea typeface="+mn-ea"/>
                <a:cs typeface="+mn-cs"/>
              </a:rPr>
              <a:t>O</a:t>
            </a:r>
            <a:r>
              <a:rPr kumimoji="0" lang="pt-PT" sz="2400" b="0"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pportunity</a:t>
            </a:r>
            <a:r>
              <a:rPr kumimoji="0" lang="pt-PT" sz="2400" b="0"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 for a </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SMART </a:t>
            </a: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system</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 (SMART CAM) </a:t>
            </a: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supported</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 </a:t>
            </a: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by</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 Portugal</a:t>
            </a:r>
          </a:p>
          <a:p>
            <a:pPr marL="285750" marR="0" lvl="0" indent="-28575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pt-PT" sz="2400" b="1" i="0" u="none" strike="noStrike" kern="1200" cap="none" spc="0" normalizeH="0" baseline="0" noProof="0" dirty="0" err="1">
                <a:ln>
                  <a:noFill/>
                </a:ln>
                <a:solidFill>
                  <a:prstClr val="black"/>
                </a:solidFill>
                <a:effectLst/>
                <a:uLnTx/>
                <a:uFillTx/>
                <a:latin typeface="Calibri" panose="020F0502020204030204"/>
                <a:ea typeface="Arial"/>
                <a:cs typeface="Arial"/>
                <a:sym typeface="Arial"/>
              </a:rPr>
              <a:t>Operational</a:t>
            </a:r>
            <a:r>
              <a:rPr kumimoji="0" lang="pt-PT"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 in 2025-2026</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sz="2400" b="1"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p:txBody>
      </p:sp>
      <p:pic>
        <p:nvPicPr>
          <p:cNvPr id="6" name="Google Shape;213;p2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624777" y="2749839"/>
            <a:ext cx="5435999" cy="2332418"/>
          </a:xfrm>
          <a:prstGeom prst="rect">
            <a:avLst/>
          </a:prstGeom>
          <a:noFill/>
          <a:ln>
            <a:noFill/>
          </a:ln>
        </p:spPr>
      </p:pic>
      <p:sp>
        <p:nvSpPr>
          <p:cNvPr id="7" name="Google Shape;214;p26"/>
          <p:cNvSpPr txBox="1"/>
          <p:nvPr/>
        </p:nvSpPr>
        <p:spPr>
          <a:xfrm>
            <a:off x="6538989" y="5082257"/>
            <a:ext cx="3877800" cy="831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100" b="0" i="0" u="none" strike="noStrike" kern="1200" cap="none" spc="0" normalizeH="0" baseline="0" noProof="0" dirty="0" err="1">
                <a:ln>
                  <a:noFill/>
                </a:ln>
                <a:solidFill>
                  <a:srgbClr val="4472C4">
                    <a:lumMod val="75000"/>
                  </a:srgbClr>
                </a:solidFill>
                <a:effectLst/>
                <a:uLnTx/>
                <a:uFillTx/>
                <a:latin typeface="Calibri"/>
                <a:ea typeface="Calibri"/>
                <a:cs typeface="Calibri"/>
                <a:sym typeface="Calibri"/>
              </a:rPr>
              <a:t>Timeline</a:t>
            </a:r>
            <a:r>
              <a:rPr kumimoji="0" lang="pt-PT" sz="2100" b="0" i="0" u="none" strike="noStrike" kern="1200" cap="none" spc="0" normalizeH="0" baseline="0" noProof="0" dirty="0">
                <a:ln>
                  <a:noFill/>
                </a:ln>
                <a:solidFill>
                  <a:srgbClr val="4472C4">
                    <a:lumMod val="75000"/>
                  </a:srgbClr>
                </a:solidFill>
                <a:effectLst/>
                <a:uLnTx/>
                <a:uFillTx/>
                <a:latin typeface="Calibri"/>
                <a:ea typeface="Calibri"/>
                <a:cs typeface="Calibri"/>
                <a:sym typeface="Calibri"/>
              </a:rPr>
              <a:t> </a:t>
            </a:r>
            <a:r>
              <a:rPr kumimoji="0" lang="pt-PT" sz="2100" b="0" i="0" u="none" strike="noStrike" kern="1200" cap="none" spc="0" normalizeH="0" baseline="0" noProof="0" dirty="0" err="1">
                <a:ln>
                  <a:noFill/>
                </a:ln>
                <a:solidFill>
                  <a:srgbClr val="4472C4">
                    <a:lumMod val="75000"/>
                  </a:srgbClr>
                </a:solidFill>
                <a:effectLst/>
                <a:uLnTx/>
                <a:uFillTx/>
                <a:latin typeface="Calibri"/>
                <a:ea typeface="Calibri"/>
                <a:cs typeface="Calibri"/>
                <a:sym typeface="Calibri"/>
              </a:rPr>
              <a:t>of</a:t>
            </a:r>
            <a:r>
              <a:rPr kumimoji="0" lang="pt-PT" sz="2100" b="0" i="0" u="none" strike="noStrike" kern="1200" cap="none" spc="0" normalizeH="0" baseline="0" noProof="0" dirty="0">
                <a:ln>
                  <a:noFill/>
                </a:ln>
                <a:solidFill>
                  <a:srgbClr val="4472C4">
                    <a:lumMod val="75000"/>
                  </a:srgbClr>
                </a:solidFill>
                <a:effectLst/>
                <a:uLnTx/>
                <a:uFillTx/>
                <a:latin typeface="Calibri"/>
                <a:ea typeface="Calibri"/>
                <a:cs typeface="Calibri"/>
                <a:sym typeface="Calibri"/>
              </a:rPr>
              <a:t> 1755-like tsunami </a:t>
            </a:r>
            <a:r>
              <a:rPr kumimoji="0" lang="pt-PT" sz="2100" b="0" i="0" u="none" strike="noStrike" kern="1200" cap="none" spc="0" normalizeH="0" baseline="0" noProof="0" dirty="0" err="1">
                <a:ln>
                  <a:noFill/>
                </a:ln>
                <a:solidFill>
                  <a:srgbClr val="4472C4">
                    <a:lumMod val="75000"/>
                  </a:srgbClr>
                </a:solidFill>
                <a:effectLst/>
                <a:uLnTx/>
                <a:uFillTx/>
                <a:latin typeface="Calibri"/>
                <a:ea typeface="Calibri"/>
                <a:cs typeface="Calibri"/>
                <a:sym typeface="Calibri"/>
              </a:rPr>
              <a:t>propagation</a:t>
            </a:r>
            <a:r>
              <a:rPr kumimoji="0" lang="pt-PT" sz="2100" b="0" i="0" u="none" strike="noStrike" kern="1200" cap="none" spc="0" normalizeH="0" baseline="0" noProof="0" dirty="0">
                <a:ln>
                  <a:noFill/>
                </a:ln>
                <a:solidFill>
                  <a:srgbClr val="4472C4">
                    <a:lumMod val="75000"/>
                  </a:srgbClr>
                </a:solidFill>
                <a:effectLst/>
                <a:uLnTx/>
                <a:uFillTx/>
                <a:latin typeface="Calibri"/>
                <a:ea typeface="Calibri"/>
                <a:cs typeface="Calibri"/>
                <a:sym typeface="Calibri"/>
              </a:rPr>
              <a:t> in NE </a:t>
            </a:r>
            <a:r>
              <a:rPr kumimoji="0" lang="pt-PT" sz="2100" b="0" i="0" u="none" strike="noStrike" kern="1200" cap="none" spc="0" normalizeH="0" baseline="0" noProof="0" dirty="0" err="1">
                <a:ln>
                  <a:noFill/>
                </a:ln>
                <a:solidFill>
                  <a:srgbClr val="4472C4">
                    <a:lumMod val="75000"/>
                  </a:srgbClr>
                </a:solidFill>
                <a:effectLst/>
                <a:uLnTx/>
                <a:uFillTx/>
                <a:latin typeface="Calibri"/>
                <a:ea typeface="Calibri"/>
                <a:cs typeface="Calibri"/>
                <a:sym typeface="Calibri"/>
              </a:rPr>
              <a:t>Atlantic</a:t>
            </a:r>
            <a:endParaRPr kumimoji="0" sz="2100" b="0" i="0" u="none" strike="noStrike" kern="1200" cap="none" spc="0" normalizeH="0" baseline="0" noProof="0" dirty="0">
              <a:ln>
                <a:noFill/>
              </a:ln>
              <a:solidFill>
                <a:srgbClr val="4472C4">
                  <a:lumMod val="75000"/>
                </a:srgbClr>
              </a:solidFill>
              <a:effectLst/>
              <a:uLnTx/>
              <a:uFillTx/>
              <a:latin typeface="Calibri"/>
              <a:ea typeface="Calibri"/>
              <a:cs typeface="Calibri"/>
              <a:sym typeface="Calibri"/>
            </a:endParaRPr>
          </a:p>
        </p:txBody>
      </p:sp>
      <p:sp>
        <p:nvSpPr>
          <p:cNvPr id="8" name="Google Shape;214;p26"/>
          <p:cNvSpPr txBox="1"/>
          <p:nvPr/>
        </p:nvSpPr>
        <p:spPr>
          <a:xfrm>
            <a:off x="8314200" y="6100472"/>
            <a:ext cx="3877800" cy="50780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100" b="1" i="0" u="none" strike="noStrike" kern="1200" cap="none" spc="0" normalizeH="0" baseline="0" noProof="0" dirty="0">
                <a:ln>
                  <a:noFill/>
                </a:ln>
                <a:solidFill>
                  <a:srgbClr val="4472C4">
                    <a:lumMod val="75000"/>
                  </a:srgbClr>
                </a:solidFill>
                <a:effectLst/>
                <a:uLnTx/>
                <a:uFillTx/>
                <a:latin typeface="Calibri"/>
                <a:ea typeface="Calibri"/>
                <a:cs typeface="Calibri"/>
                <a:sym typeface="Calibri"/>
              </a:rPr>
              <a:t>(courtesy of IPMA and Cenalt)</a:t>
            </a:r>
            <a:endParaRPr kumimoji="0" sz="2100" b="1" i="0" u="none" strike="noStrike" kern="1200" cap="none" spc="0" normalizeH="0" baseline="0" noProof="0" dirty="0">
              <a:ln>
                <a:noFill/>
              </a:ln>
              <a:solidFill>
                <a:srgbClr val="4472C4">
                  <a:lumMod val="75000"/>
                </a:srgbClr>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129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rmAutofit/>
          </a:bodyPr>
          <a:lstStyle/>
          <a:p>
            <a:r>
              <a:rPr lang="fr-FR" sz="3600" b="1" dirty="0">
                <a:solidFill>
                  <a:srgbClr val="0070C0"/>
                </a:solidFill>
                <a:latin typeface="+mn-lt"/>
              </a:rPr>
              <a:t>EPOS Research Infrastructure</a:t>
            </a:r>
          </a:p>
        </p:txBody>
      </p:sp>
      <p:sp>
        <p:nvSpPr>
          <p:cNvPr id="3" name="Espace réservé du contenu 2"/>
          <p:cNvSpPr>
            <a:spLocks noGrp="1"/>
          </p:cNvSpPr>
          <p:nvPr>
            <p:ph idx="1"/>
          </p:nvPr>
        </p:nvSpPr>
        <p:spPr>
          <a:xfrm>
            <a:off x="838200" y="1825625"/>
            <a:ext cx="6467856" cy="3331591"/>
          </a:xfrm>
        </p:spPr>
        <p:txBody>
          <a:bodyPr>
            <a:normAutofit/>
          </a:bodyPr>
          <a:lstStyle/>
          <a:p>
            <a:r>
              <a:rPr lang="fr-FR" dirty="0"/>
              <a:t>Tsunami </a:t>
            </a:r>
            <a:r>
              <a:rPr lang="fr-FR" dirty="0" err="1"/>
              <a:t>products</a:t>
            </a:r>
            <a:r>
              <a:rPr lang="fr-FR" dirty="0"/>
              <a:t>: </a:t>
            </a:r>
            <a:r>
              <a:rPr lang="en-US" dirty="0"/>
              <a:t>catalogues, historical data, data portal, empirical Tsunami Risk Products, Submarine Landslide Database..</a:t>
            </a:r>
          </a:p>
          <a:p>
            <a:endParaRPr lang="fr-FR" dirty="0"/>
          </a:p>
        </p:txBody>
      </p:sp>
      <p:pic>
        <p:nvPicPr>
          <p:cNvPr id="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75376" y="6899"/>
            <a:ext cx="1116624" cy="697210"/>
          </a:xfrm>
          <a:prstGeom prst="rect">
            <a:avLst/>
          </a:prstGeom>
        </p:spPr>
      </p:pic>
      <p:pic>
        <p:nvPicPr>
          <p:cNvPr id="6" name="Picture 8"/>
          <p:cNvPicPr>
            <a:picLocks noChangeAspect="1"/>
          </p:cNvPicPr>
          <p:nvPr/>
        </p:nvPicPr>
        <p:blipFill rotWithShape="1">
          <a:blip r:embed="rId3" cstate="screen">
            <a:extLst>
              <a:ext uri="{28A0092B-C50C-407E-A947-70E740481C1C}">
                <a14:useLocalDpi xmlns:a14="http://schemas.microsoft.com/office/drawing/2010/main"/>
              </a:ext>
            </a:extLst>
          </a:blip>
          <a:srcRect l="-69"/>
          <a:stretch/>
        </p:blipFill>
        <p:spPr>
          <a:xfrm>
            <a:off x="7306056" y="1101138"/>
            <a:ext cx="4748694" cy="2390282"/>
          </a:xfrm>
          <a:prstGeom prst="rect">
            <a:avLst/>
          </a:prstGeom>
        </p:spPr>
      </p:pic>
      <p:pic>
        <p:nvPicPr>
          <p:cNvPr id="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41463" y="3861668"/>
            <a:ext cx="4809745" cy="2860969"/>
          </a:xfrm>
          <a:prstGeom prst="rect">
            <a:avLst/>
          </a:prstGeom>
        </p:spPr>
      </p:pic>
      <p:pic>
        <p:nvPicPr>
          <p:cNvPr id="9" name="Grafik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3580" y="3601500"/>
            <a:ext cx="5237095" cy="2873687"/>
          </a:xfrm>
          <a:prstGeom prst="rect">
            <a:avLst/>
          </a:prstGeom>
        </p:spPr>
      </p:pic>
    </p:spTree>
    <p:extLst>
      <p:ext uri="{BB962C8B-B14F-4D97-AF65-F5344CB8AC3E}">
        <p14:creationId xmlns:p14="http://schemas.microsoft.com/office/powerpoint/2010/main" val="68978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6998381" cy="1325563"/>
          </a:xfrm>
        </p:spPr>
        <p:txBody>
          <a:bodyPr vert="horz" lIns="91440" tIns="45720" rIns="91440" bIns="45720" rtlCol="0" anchor="ctr">
            <a:normAutofit/>
          </a:bodyPr>
          <a:lstStyle/>
          <a:p>
            <a:r>
              <a:rPr lang="fr-FR" sz="3600" b="1" dirty="0">
                <a:solidFill>
                  <a:srgbClr val="0070C0"/>
                </a:solidFill>
                <a:latin typeface="+mn-lt"/>
              </a:rPr>
              <a:t>New </a:t>
            </a:r>
            <a:r>
              <a:rPr lang="fr-FR" sz="3600" b="1" dirty="0" err="1">
                <a:solidFill>
                  <a:srgbClr val="0070C0"/>
                </a:solidFill>
                <a:latin typeface="+mn-lt"/>
              </a:rPr>
              <a:t>Developments</a:t>
            </a:r>
            <a:endParaRPr lang="fr-FR" sz="3600" b="1" dirty="0">
              <a:solidFill>
                <a:srgbClr val="0070C0"/>
              </a:solidFill>
              <a:latin typeface="+mn-lt"/>
            </a:endParaRPr>
          </a:p>
        </p:txBody>
      </p:sp>
      <p:sp>
        <p:nvSpPr>
          <p:cNvPr id="3" name="Espace réservé du contenu 2"/>
          <p:cNvSpPr>
            <a:spLocks noGrp="1"/>
          </p:cNvSpPr>
          <p:nvPr>
            <p:ph idx="1"/>
          </p:nvPr>
        </p:nvSpPr>
        <p:spPr>
          <a:xfrm>
            <a:off x="405934" y="1511178"/>
            <a:ext cx="6436237" cy="3331591"/>
          </a:xfrm>
        </p:spPr>
        <p:txBody>
          <a:bodyPr>
            <a:normAutofit/>
          </a:bodyPr>
          <a:lstStyle/>
          <a:p>
            <a:r>
              <a:rPr lang="fr-FR" dirty="0"/>
              <a:t>Tsunami </a:t>
            </a:r>
            <a:r>
              <a:rPr lang="fr-FR" dirty="0" err="1"/>
              <a:t>forecast</a:t>
            </a:r>
            <a:r>
              <a:rPr lang="fr-FR" dirty="0"/>
              <a:t> </a:t>
            </a:r>
            <a:r>
              <a:rPr lang="fr-FR" dirty="0" err="1"/>
              <a:t>products</a:t>
            </a:r>
            <a:r>
              <a:rPr lang="fr-FR" dirty="0"/>
              <a:t>: </a:t>
            </a:r>
            <a:r>
              <a:rPr lang="fr-FR" dirty="0" err="1"/>
              <a:t>probabilistic</a:t>
            </a:r>
            <a:r>
              <a:rPr lang="fr-FR" dirty="0"/>
              <a:t> </a:t>
            </a:r>
            <a:r>
              <a:rPr lang="fr-FR" dirty="0" err="1"/>
              <a:t>approach</a:t>
            </a:r>
            <a:r>
              <a:rPr lang="fr-FR" dirty="0"/>
              <a:t> / AI </a:t>
            </a:r>
            <a:r>
              <a:rPr lang="fr-FR" dirty="0" err="1"/>
              <a:t>approach</a:t>
            </a:r>
            <a:endParaRPr lang="fr-FR" dirty="0"/>
          </a:p>
          <a:p>
            <a:r>
              <a:rPr lang="fr-FR" dirty="0" err="1"/>
              <a:t>TSPs</a:t>
            </a:r>
            <a:r>
              <a:rPr lang="fr-FR" dirty="0"/>
              <a:t> meeting (</a:t>
            </a:r>
            <a:r>
              <a:rPr lang="fr-FR" dirty="0" err="1"/>
              <a:t>Lisbon</a:t>
            </a:r>
            <a:r>
              <a:rPr lang="fr-FR" dirty="0"/>
              <a:t>), March 2025</a:t>
            </a:r>
            <a:endParaRPr lang="en-US" dirty="0"/>
          </a:p>
          <a:p>
            <a:endParaRPr lang="fr-FR" dirty="0"/>
          </a:p>
        </p:txBody>
      </p:sp>
      <p:pic>
        <p:nvPicPr>
          <p:cNvPr id="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75376" y="6899"/>
            <a:ext cx="1116624" cy="697210"/>
          </a:xfrm>
          <a:prstGeom prst="rect">
            <a:avLst/>
          </a:prstGeom>
        </p:spPr>
      </p:pic>
      <p:grpSp>
        <p:nvGrpSpPr>
          <p:cNvPr id="10" name="Google Shape;159;p23"/>
          <p:cNvGrpSpPr/>
          <p:nvPr/>
        </p:nvGrpSpPr>
        <p:grpSpPr>
          <a:xfrm>
            <a:off x="7730285" y="3426584"/>
            <a:ext cx="4349271" cy="3293219"/>
            <a:chOff x="7730285" y="3426584"/>
            <a:chExt cx="4349271" cy="3293219"/>
          </a:xfrm>
        </p:grpSpPr>
        <p:pic>
          <p:nvPicPr>
            <p:cNvPr id="11" name="Google Shape;160;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30285" y="4117809"/>
              <a:ext cx="4349271" cy="2601994"/>
            </a:xfrm>
            <a:prstGeom prst="rect">
              <a:avLst/>
            </a:prstGeom>
            <a:noFill/>
            <a:ln>
              <a:noFill/>
            </a:ln>
          </p:spPr>
        </p:pic>
        <p:sp>
          <p:nvSpPr>
            <p:cNvPr id="12" name="Google Shape;161;p23"/>
            <p:cNvSpPr/>
            <p:nvPr/>
          </p:nvSpPr>
          <p:spPr>
            <a:xfrm>
              <a:off x="9719092" y="3426584"/>
              <a:ext cx="267287" cy="502414"/>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6" name="Google Shape;171;p23"/>
          <p:cNvGrpSpPr/>
          <p:nvPr/>
        </p:nvGrpSpPr>
        <p:grpSpPr>
          <a:xfrm>
            <a:off x="7836581" y="1031777"/>
            <a:ext cx="4242975" cy="1783671"/>
            <a:chOff x="7836581" y="1031777"/>
            <a:chExt cx="4242975" cy="1783671"/>
          </a:xfrm>
        </p:grpSpPr>
        <p:pic>
          <p:nvPicPr>
            <p:cNvPr id="17" name="Google Shape;172;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36581" y="1031777"/>
              <a:ext cx="4242975" cy="1783671"/>
            </a:xfrm>
            <a:prstGeom prst="rect">
              <a:avLst/>
            </a:prstGeom>
            <a:noFill/>
            <a:ln>
              <a:noFill/>
            </a:ln>
          </p:spPr>
        </p:pic>
        <p:sp>
          <p:nvSpPr>
            <p:cNvPr id="18" name="Google Shape;173;p23"/>
            <p:cNvSpPr/>
            <p:nvPr/>
          </p:nvSpPr>
          <p:spPr>
            <a:xfrm>
              <a:off x="8092440" y="2057400"/>
              <a:ext cx="3703320" cy="285672"/>
            </a:xfrm>
            <a:prstGeom prst="rect">
              <a:avLst/>
            </a:prstGeom>
            <a:solidFill>
              <a:srgbClr val="FF000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9" name="Groupe 18"/>
          <p:cNvGrpSpPr/>
          <p:nvPr/>
        </p:nvGrpSpPr>
        <p:grpSpPr>
          <a:xfrm>
            <a:off x="1244134" y="4663259"/>
            <a:ext cx="5690073" cy="2129696"/>
            <a:chOff x="5372146" y="2917377"/>
            <a:chExt cx="6593112" cy="2484263"/>
          </a:xfrm>
        </p:grpSpPr>
        <p:pic>
          <p:nvPicPr>
            <p:cNvPr id="20" name="Imag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2146" y="2917377"/>
              <a:ext cx="6593112" cy="2484263"/>
            </a:xfrm>
            <a:prstGeom prst="rect">
              <a:avLst/>
            </a:prstGeom>
            <a:ln>
              <a:solidFill>
                <a:schemeClr val="accent1"/>
              </a:solidFill>
            </a:ln>
          </p:spPr>
        </p:pic>
        <p:sp>
          <p:nvSpPr>
            <p:cNvPr id="21" name="ZoneTexte 20"/>
            <p:cNvSpPr txBox="1"/>
            <p:nvPr/>
          </p:nvSpPr>
          <p:spPr>
            <a:xfrm>
              <a:off x="6903461" y="2945092"/>
              <a:ext cx="800511" cy="465122"/>
            </a:xfrm>
            <a:prstGeom prst="rect">
              <a:avLst/>
            </a:prstGeom>
            <a:noFill/>
          </p:spPr>
          <p:txBody>
            <a:bodyPr wrap="none" rtlCol="0">
              <a:spAutoFit/>
            </a:bodyPr>
            <a:lstStyle/>
            <a:p>
              <a:r>
                <a:rPr lang="fr-FR" b="1" dirty="0">
                  <a:solidFill>
                    <a:srgbClr val="FF0000"/>
                  </a:solidFill>
                </a:rPr>
                <a:t>&gt;45’</a:t>
              </a:r>
            </a:p>
          </p:txBody>
        </p:sp>
        <p:sp>
          <p:nvSpPr>
            <p:cNvPr id="22" name="ZoneTexte 21"/>
            <p:cNvSpPr txBox="1"/>
            <p:nvPr/>
          </p:nvSpPr>
          <p:spPr>
            <a:xfrm>
              <a:off x="8634582" y="2945092"/>
              <a:ext cx="640088" cy="465122"/>
            </a:xfrm>
            <a:prstGeom prst="rect">
              <a:avLst/>
            </a:prstGeom>
            <a:noFill/>
          </p:spPr>
          <p:txBody>
            <a:bodyPr wrap="none" rtlCol="0">
              <a:spAutoFit/>
            </a:bodyPr>
            <a:lstStyle/>
            <a:p>
              <a:r>
                <a:rPr lang="fr-FR" b="1" dirty="0">
                  <a:solidFill>
                    <a:srgbClr val="FF0000"/>
                  </a:solidFill>
                </a:rPr>
                <a:t>&lt;1’</a:t>
              </a:r>
            </a:p>
          </p:txBody>
        </p:sp>
      </p:grpSp>
      <p:pic>
        <p:nvPicPr>
          <p:cNvPr id="23" name="Imag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9292" y="2836741"/>
            <a:ext cx="3406708" cy="1722833"/>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79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2A63-2C98-C3D9-2176-F0704F6BC33D}"/>
              </a:ext>
            </a:extLst>
          </p:cNvPr>
          <p:cNvSpPr>
            <a:spLocks noGrp="1"/>
          </p:cNvSpPr>
          <p:nvPr>
            <p:ph type="title"/>
          </p:nvPr>
        </p:nvSpPr>
        <p:spPr/>
        <p:txBody>
          <a:bodyPr>
            <a:normAutofit/>
          </a:bodyPr>
          <a:lstStyle/>
          <a:p>
            <a:pPr algn="ctr"/>
            <a: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Key ICG-NEAMTWS XIX  D  &amp; R</a:t>
            </a:r>
            <a:br>
              <a:rPr lang="en-US" sz="4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D0CB1C27-4BE5-2F43-B5FF-0E54BA2C8734}"/>
              </a:ext>
            </a:extLst>
          </p:cNvPr>
          <p:cNvSpPr>
            <a:spLocks noGrp="1"/>
          </p:cNvSpPr>
          <p:nvPr>
            <p:ph idx="1"/>
          </p:nvPr>
        </p:nvSpPr>
        <p:spPr/>
        <p:txBody>
          <a:bodyPr/>
          <a:lstStyle/>
          <a:p>
            <a:pPr marL="0" indent="0">
              <a:buNone/>
            </a:pPr>
            <a:endParaRPr lang="en-US" b="1" kern="0" dirty="0">
              <a:solidFill>
                <a:srgbClr val="000000"/>
              </a:solidFill>
              <a:latin typeface="Arial" panose="020B0604020202020204" pitchFamily="34" charset="0"/>
              <a:ea typeface="DengXian" panose="02010600030101010101" pitchFamily="2" charset="-122"/>
              <a:cs typeface="Arial" panose="020B0604020202020204" pitchFamily="34" charset="0"/>
            </a:endParaRPr>
          </a:p>
          <a:p>
            <a:pPr marL="0" marR="12700" algn="just"/>
            <a:r>
              <a:rPr lang="en-US" sz="1800" b="1" dirty="0">
                <a:solidFill>
                  <a:srgbClr val="000000"/>
                </a:solidFill>
                <a:effectLst/>
                <a:latin typeface="Arial" panose="020B0604020202020204" pitchFamily="34" charset="0"/>
                <a:ea typeface="Times New Roman" panose="02020603050405020304" pitchFamily="18" charset="0"/>
              </a:rPr>
              <a:t>Welcomes </a:t>
            </a:r>
            <a:r>
              <a:rPr lang="en-US" sz="1800" dirty="0">
                <a:solidFill>
                  <a:srgbClr val="000000"/>
                </a:solidFill>
                <a:effectLst/>
                <a:latin typeface="Arial" panose="020B0604020202020204" pitchFamily="34" charset="0"/>
                <a:ea typeface="Times New Roman" panose="02020603050405020304" pitchFamily="18" charset="0"/>
              </a:rPr>
              <a:t>the continued progress of the investigation and the possibility to adopt tsunami forecasting methods by TSPs which represent an improvement over the Decision Matrices presently in use with a view to reducing uncertainty and false alarms, particularly the forecasting methods which consider tsunami numerical modeling and uncertainty quantification (e.g., the Probabilistic Tsunami Forecasting (PTF), pre-calculated scenario databases, etc.);</a:t>
            </a:r>
            <a:endParaRPr lang="en-US" sz="1800" dirty="0">
              <a:effectLst/>
              <a:latin typeface="Arial" panose="020B0604020202020204" pitchFamily="34" charset="0"/>
              <a:ea typeface="Arial" panose="020B0604020202020204" pitchFamily="34" charset="0"/>
            </a:endParaRPr>
          </a:p>
          <a:p>
            <a:pPr marL="0" marR="0" indent="0">
              <a:buNone/>
            </a:pPr>
            <a:endParaRPr lang="en-US" sz="1800" dirty="0">
              <a:effectLst/>
              <a:latin typeface="Arial" panose="020B0604020202020204" pitchFamily="34" charset="0"/>
              <a:ea typeface="Arial" panose="020B0604020202020204" pitchFamily="34" charset="0"/>
            </a:endParaRPr>
          </a:p>
          <a:p>
            <a:pPr marL="0" marR="12700" algn="just"/>
            <a:r>
              <a:rPr lang="en-US" sz="1800" b="1" dirty="0">
                <a:solidFill>
                  <a:srgbClr val="000000"/>
                </a:solidFill>
                <a:effectLst/>
                <a:latin typeface="Arial" panose="020B0604020202020204" pitchFamily="34" charset="0"/>
                <a:ea typeface="Times New Roman" panose="02020603050405020304" pitchFamily="18" charset="0"/>
              </a:rPr>
              <a:t>Notes </a:t>
            </a:r>
            <a:r>
              <a:rPr lang="en-US" sz="1800" dirty="0">
                <a:solidFill>
                  <a:srgbClr val="000000"/>
                </a:solidFill>
                <a:effectLst/>
                <a:latin typeface="Arial" panose="020B0604020202020204" pitchFamily="34" charset="0"/>
                <a:ea typeface="Times New Roman" panose="02020603050405020304" pitchFamily="18" charset="0"/>
              </a:rPr>
              <a:t>CAT-INGV (Centro </a:t>
            </a:r>
            <a:r>
              <a:rPr lang="en-US" sz="1800" dirty="0" err="1">
                <a:solidFill>
                  <a:srgbClr val="000000"/>
                </a:solidFill>
                <a:effectLst/>
                <a:latin typeface="Arial" panose="020B0604020202020204" pitchFamily="34" charset="0"/>
                <a:ea typeface="Times New Roman" panose="02020603050405020304" pitchFamily="18" charset="0"/>
              </a:rPr>
              <a:t>Allerta</a:t>
            </a:r>
            <a:r>
              <a:rPr lang="en-US" sz="1800" dirty="0">
                <a:solidFill>
                  <a:srgbClr val="000000"/>
                </a:solidFill>
                <a:effectLst/>
                <a:latin typeface="Arial" panose="020B0604020202020204" pitchFamily="34" charset="0"/>
                <a:ea typeface="Times New Roman" panose="02020603050405020304" pitchFamily="18" charset="0"/>
              </a:rPr>
              <a:t> Tsunami - </a:t>
            </a:r>
            <a:r>
              <a:rPr lang="en-US" sz="1800" dirty="0" err="1">
                <a:solidFill>
                  <a:srgbClr val="000000"/>
                </a:solidFill>
                <a:effectLst/>
                <a:latin typeface="Arial" panose="020B0604020202020204" pitchFamily="34" charset="0"/>
                <a:ea typeface="Times New Roman" panose="02020603050405020304" pitchFamily="18" charset="0"/>
              </a:rPr>
              <a:t>Istituto</a:t>
            </a:r>
            <a:r>
              <a:rPr lang="en-US" sz="1800" dirty="0">
                <a:solidFill>
                  <a:srgbClr val="000000"/>
                </a:solidFill>
                <a:effectLst/>
                <a:latin typeface="Arial" panose="020B0604020202020204" pitchFamily="34" charset="0"/>
                <a:ea typeface="Times New Roman" panose="02020603050405020304" pitchFamily="18" charset="0"/>
              </a:rPr>
              <a:t> Nazionale di </a:t>
            </a:r>
            <a:r>
              <a:rPr lang="en-US" sz="1800" dirty="0" err="1">
                <a:solidFill>
                  <a:srgbClr val="000000"/>
                </a:solidFill>
                <a:effectLst/>
                <a:latin typeface="Arial" panose="020B0604020202020204" pitchFamily="34" charset="0"/>
                <a:ea typeface="Times New Roman" panose="02020603050405020304" pitchFamily="18" charset="0"/>
              </a:rPr>
              <a:t>Geofisica</a:t>
            </a:r>
            <a:r>
              <a:rPr lang="en-US" sz="1800" dirty="0">
                <a:solidFill>
                  <a:srgbClr val="000000"/>
                </a:solidFill>
                <a:effectLst/>
                <a:latin typeface="Arial" panose="020B0604020202020204" pitchFamily="34" charset="0"/>
                <a:ea typeface="Times New Roman" panose="02020603050405020304" pitchFamily="18" charset="0"/>
              </a:rPr>
              <a:t> e </a:t>
            </a:r>
            <a:r>
              <a:rPr lang="en-US" sz="1800" dirty="0" err="1">
                <a:solidFill>
                  <a:srgbClr val="000000"/>
                </a:solidFill>
                <a:effectLst/>
                <a:latin typeface="Arial" panose="020B0604020202020204" pitchFamily="34" charset="0"/>
                <a:ea typeface="Times New Roman" panose="02020603050405020304" pitchFamily="18" charset="0"/>
              </a:rPr>
              <a:t>Vulcanologia</a:t>
            </a:r>
            <a:r>
              <a:rPr lang="en-US" sz="1800" dirty="0">
                <a:solidFill>
                  <a:srgbClr val="000000"/>
                </a:solidFill>
                <a:effectLst/>
                <a:latin typeface="Arial" panose="020B0604020202020204" pitchFamily="34" charset="0"/>
                <a:ea typeface="Times New Roman" panose="02020603050405020304" pitchFamily="18" charset="0"/>
              </a:rPr>
              <a:t>, Italy) TSP ongoing progress towards implementing a PTF based Decision Matrix, and requires that the methodology implemented is documented in the updated NEAMTWS Operational User Guide and that TSP subscribers are informed accordingly;</a:t>
            </a:r>
            <a:endParaRPr lang="en-US" sz="1800" dirty="0">
              <a:effectLst/>
              <a:latin typeface="Arial" panose="020B0604020202020204" pitchFamily="34" charset="0"/>
              <a:ea typeface="Arial" panose="020B0604020202020204" pitchFamily="34" charset="0"/>
            </a:endParaRPr>
          </a:p>
          <a:p>
            <a:pPr marL="0" indent="0">
              <a:buNone/>
            </a:pPr>
            <a:endParaRPr lang="en-US" sz="2800" kern="100" dirty="0">
              <a:effectLst/>
              <a:latin typeface="Aptos" panose="020B0004020202020204" pitchFamily="34" charset="0"/>
              <a:ea typeface="DengXian" panose="02010600030101010101" pitchFamily="2" charset="-122"/>
              <a:cs typeface="Arial" panose="020B0604020202020204" pitchFamily="34" charset="0"/>
            </a:endParaRPr>
          </a:p>
          <a:p>
            <a:endParaRPr lang="en-US" dirty="0"/>
          </a:p>
        </p:txBody>
      </p:sp>
    </p:spTree>
    <p:extLst>
      <p:ext uri="{BB962C8B-B14F-4D97-AF65-F5344CB8AC3E}">
        <p14:creationId xmlns:p14="http://schemas.microsoft.com/office/powerpoint/2010/main" val="123865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D301-17A2-3288-A2C8-1BC4821D24E5}"/>
              </a:ext>
            </a:extLst>
          </p:cNvPr>
          <p:cNvSpPr>
            <a:spLocks noGrp="1"/>
          </p:cNvSpPr>
          <p:nvPr>
            <p:ph type="title"/>
          </p:nvPr>
        </p:nvSpPr>
        <p:spPr>
          <a:xfrm>
            <a:off x="942373" y="1409197"/>
            <a:ext cx="10515600" cy="1325563"/>
          </a:xfrm>
        </p:spPr>
        <p:txBody>
          <a:bodyPr>
            <a:normAutofit fontScale="90000"/>
          </a:bodyPr>
          <a:lstStyle/>
          <a:p>
            <a:pPr algn="ctr"/>
            <a: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PREPAREDNESS AND RESPONSE</a:t>
            </a:r>
            <a:b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br>
            <a:r>
              <a:rPr lang="en-US" sz="4400" kern="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Ocean Decade Tsunami Programme</a:t>
            </a:r>
            <a:br>
              <a:rPr lang="en-US" sz="4400" kern="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br>
            <a:r>
              <a:rPr lang="fr-FR" sz="4400" dirty="0">
                <a:solidFill>
                  <a:schemeClr val="tx1">
                    <a:lumMod val="50000"/>
                    <a:lumOff val="50000"/>
                  </a:schemeClr>
                </a:solidFill>
                <a:latin typeface="+mn-lt"/>
              </a:rPr>
              <a:t>Objective 2</a:t>
            </a:r>
            <a:br>
              <a:rPr lang="fr-FR" sz="4400" dirty="0">
                <a:solidFill>
                  <a:schemeClr val="tx1">
                    <a:lumMod val="50000"/>
                    <a:lumOff val="50000"/>
                  </a:schemeClr>
                </a:solidFill>
                <a:latin typeface="+mn-lt"/>
              </a:rPr>
            </a:br>
            <a:br>
              <a:rPr lang="en-US" sz="4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7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Prof Maria Ana Baptista</a:t>
            </a:r>
            <a:br>
              <a:rPr lang="en-US" sz="4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769CDFF5-3606-5DF4-1643-B6DC99400A9F}"/>
              </a:ext>
            </a:extLst>
          </p:cNvPr>
          <p:cNvSpPr>
            <a:spLocks noGrp="1"/>
          </p:cNvSpPr>
          <p:nvPr>
            <p:ph idx="1"/>
          </p:nvPr>
        </p:nvSpPr>
        <p:spPr/>
        <p:txBody>
          <a:bodyPr>
            <a:normAutofit/>
          </a:bodyPr>
          <a:lstStyle/>
          <a:p>
            <a:pPr marL="0" indent="0">
              <a:buNone/>
            </a:pPr>
            <a:endParaRPr lang="en-US" b="1" kern="0" dirty="0">
              <a:solidFill>
                <a:srgbClr val="000000"/>
              </a:solidFill>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698563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B3E73C6-6DA4-F465-32A0-675A9091E42E}"/>
              </a:ext>
            </a:extLst>
          </p:cNvPr>
          <p:cNvSpPr txBox="1"/>
          <p:nvPr/>
        </p:nvSpPr>
        <p:spPr>
          <a:xfrm>
            <a:off x="0" y="242844"/>
            <a:ext cx="12192000" cy="786114"/>
          </a:xfrm>
          <a:prstGeom prst="rect">
            <a:avLst/>
          </a:prstGeom>
          <a:gradFill flip="none" rotWithShape="1">
            <a:gsLst>
              <a:gs pos="100000">
                <a:srgbClr val="333F50"/>
              </a:gs>
              <a:gs pos="15000">
                <a:srgbClr val="8295B0"/>
              </a:gs>
              <a:gs pos="50000">
                <a:srgbClr val="46566E"/>
              </a:gs>
            </a:gsLst>
            <a:lin ang="10800000" scaled="1"/>
            <a:tileRect/>
          </a:gradFill>
        </p:spPr>
        <p:txBody>
          <a:bodyPr wrap="square" lIns="360000" tIns="36000" rIns="396000" anchor="ctr" anchorCtr="0">
            <a:noAutofit/>
          </a:bodyPr>
          <a:lstStyle/>
          <a:p>
            <a:pPr marL="95250" lvl="1" indent="0"/>
            <a:r>
              <a:rPr lang="es-ES" sz="2000" b="1" dirty="0">
                <a:solidFill>
                  <a:schemeClr val="bg1"/>
                </a:solidFill>
                <a:latin typeface="Arial Rounded MT Bold" panose="020F0704030504030204" pitchFamily="34" charset="77"/>
              </a:rPr>
              <a:t>TSUNAMI READY NEAMTWS</a:t>
            </a:r>
          </a:p>
        </p:txBody>
      </p:sp>
      <p:pic>
        <p:nvPicPr>
          <p:cNvPr id="38" name="Picture 37" descr="A picture containing text, orange, room, gambling house&#10;&#10;Description automatically generated">
            <a:extLst>
              <a:ext uri="{FF2B5EF4-FFF2-40B4-BE49-F238E27FC236}">
                <a16:creationId xmlns:a16="http://schemas.microsoft.com/office/drawing/2014/main" id="{C9717D72-E717-A117-D3A4-FA9FDFBD7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606" y="2794889"/>
            <a:ext cx="1905000" cy="1905000"/>
          </a:xfrm>
          <a:prstGeom prst="rect">
            <a:avLst/>
          </a:prstGeom>
        </p:spPr>
      </p:pic>
      <p:pic>
        <p:nvPicPr>
          <p:cNvPr id="39" name="Picture 38" descr="Logo&#10;&#10;Description automatically generated">
            <a:extLst>
              <a:ext uri="{FF2B5EF4-FFF2-40B4-BE49-F238E27FC236}">
                <a16:creationId xmlns:a16="http://schemas.microsoft.com/office/drawing/2014/main" id="{3AE65B3B-C9BB-380F-C98C-665BE343284B}"/>
              </a:ext>
            </a:extLst>
          </p:cNvPr>
          <p:cNvPicPr>
            <a:picLocks noChangeAspect="1"/>
          </p:cNvPicPr>
          <p:nvPr/>
        </p:nvPicPr>
        <p:blipFill rotWithShape="1">
          <a:blip r:embed="rId4">
            <a:extLst>
              <a:ext uri="{28A0092B-C50C-407E-A947-70E740481C1C}">
                <a14:useLocalDpi xmlns:a14="http://schemas.microsoft.com/office/drawing/2010/main" val="0"/>
              </a:ext>
            </a:extLst>
          </a:blip>
          <a:srcRect l="1716" t="4147" r="2286" b="4839"/>
          <a:stretch/>
        </p:blipFill>
        <p:spPr>
          <a:xfrm>
            <a:off x="8073489" y="5227234"/>
            <a:ext cx="3837301" cy="1481430"/>
          </a:xfrm>
          <a:prstGeom prst="rect">
            <a:avLst/>
          </a:prstGeom>
          <a:ln>
            <a:noFill/>
          </a:ln>
        </p:spPr>
      </p:pic>
      <p:sp>
        <p:nvSpPr>
          <p:cNvPr id="2" name="Rectangle 1">
            <a:extLst>
              <a:ext uri="{FF2B5EF4-FFF2-40B4-BE49-F238E27FC236}">
                <a16:creationId xmlns:a16="http://schemas.microsoft.com/office/drawing/2014/main" id="{18EE3AB6-37EE-2E3A-DABB-FB055069D634}"/>
              </a:ext>
            </a:extLst>
          </p:cNvPr>
          <p:cNvSpPr/>
          <p:nvPr/>
        </p:nvSpPr>
        <p:spPr>
          <a:xfrm>
            <a:off x="1043214" y="2060090"/>
            <a:ext cx="6473895" cy="4162009"/>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1" name="Group 20">
            <a:extLst>
              <a:ext uri="{FF2B5EF4-FFF2-40B4-BE49-F238E27FC236}">
                <a16:creationId xmlns:a16="http://schemas.microsoft.com/office/drawing/2014/main" id="{8A3450F7-11F6-3393-045A-BB7FC672247D}"/>
              </a:ext>
            </a:extLst>
          </p:cNvPr>
          <p:cNvGrpSpPr/>
          <p:nvPr/>
        </p:nvGrpSpPr>
        <p:grpSpPr>
          <a:xfrm>
            <a:off x="1043214" y="2060090"/>
            <a:ext cx="6473895" cy="4162009"/>
            <a:chOff x="1043214" y="2060090"/>
            <a:chExt cx="6473895" cy="4162009"/>
          </a:xfrm>
        </p:grpSpPr>
        <p:sp>
          <p:nvSpPr>
            <p:cNvPr id="3" name="Rectangle 2">
              <a:extLst>
                <a:ext uri="{FF2B5EF4-FFF2-40B4-BE49-F238E27FC236}">
                  <a16:creationId xmlns:a16="http://schemas.microsoft.com/office/drawing/2014/main" id="{92FE394F-4041-1932-3A22-B45FCBC6A9D9}"/>
                </a:ext>
              </a:extLst>
            </p:cNvPr>
            <p:cNvSpPr/>
            <p:nvPr/>
          </p:nvSpPr>
          <p:spPr>
            <a:xfrm>
              <a:off x="1043214" y="2060090"/>
              <a:ext cx="6473895" cy="4162009"/>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Subtitle 2">
              <a:extLst>
                <a:ext uri="{FF2B5EF4-FFF2-40B4-BE49-F238E27FC236}">
                  <a16:creationId xmlns:a16="http://schemas.microsoft.com/office/drawing/2014/main" id="{21153195-FC8D-9E0D-2165-96DA23866A29}"/>
                </a:ext>
              </a:extLst>
            </p:cNvPr>
            <p:cNvSpPr txBox="1">
              <a:spLocks/>
            </p:cNvSpPr>
            <p:nvPr/>
          </p:nvSpPr>
          <p:spPr>
            <a:xfrm>
              <a:off x="1043214" y="5169527"/>
              <a:ext cx="6214898" cy="6445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ODTP SC </a:t>
              </a:r>
            </a:p>
            <a:p>
              <a:r>
                <a:rPr lang="en-US" sz="2000" dirty="0"/>
                <a:t>16-17 February 2025. Paris, France</a:t>
              </a:r>
            </a:p>
          </p:txBody>
        </p:sp>
        <p:sp>
          <p:nvSpPr>
            <p:cNvPr id="7" name="TextBox 6">
              <a:extLst>
                <a:ext uri="{FF2B5EF4-FFF2-40B4-BE49-F238E27FC236}">
                  <a16:creationId xmlns:a16="http://schemas.microsoft.com/office/drawing/2014/main" id="{3A939C78-E7B5-81F2-FD57-28BD514E21ED}"/>
                </a:ext>
              </a:extLst>
            </p:cNvPr>
            <p:cNvSpPr txBox="1"/>
            <p:nvPr/>
          </p:nvSpPr>
          <p:spPr>
            <a:xfrm>
              <a:off x="1043214" y="3642606"/>
              <a:ext cx="6034610" cy="1015663"/>
            </a:xfrm>
            <a:prstGeom prst="rect">
              <a:avLst/>
            </a:prstGeom>
            <a:noFill/>
          </p:spPr>
          <p:txBody>
            <a:bodyPr wrap="square" rtlCol="0">
              <a:spAutoFit/>
            </a:bodyPr>
            <a:lstStyle/>
            <a:p>
              <a:r>
                <a:rPr lang="es-ES" sz="2000" dirty="0">
                  <a:solidFill>
                    <a:prstClr val="black"/>
                  </a:solidFill>
                  <a:latin typeface="Arial Rounded MT Bold" panose="020F0704030504030204" pitchFamily="34" charset="77"/>
                </a:rPr>
                <a:t>C</a:t>
              </a:r>
              <a:r>
                <a:rPr lang="tr-TR" sz="2000" dirty="0">
                  <a:solidFill>
                    <a:prstClr val="black"/>
                  </a:solidFill>
                  <a:latin typeface="Arial Rounded MT Bold" panose="020F0704030504030204" pitchFamily="34" charset="77"/>
                </a:rPr>
                <a:t>o-chairs</a:t>
              </a:r>
              <a:endParaRPr lang="en-US" sz="2000" dirty="0">
                <a:solidFill>
                  <a:prstClr val="black"/>
                </a:solidFill>
                <a:latin typeface="Arial Rounded MT Bold" panose="020F0704030504030204" pitchFamily="34" charset="77"/>
              </a:endParaRPr>
            </a:p>
            <a:p>
              <a:r>
                <a:rPr lang="en-GB" sz="2000" dirty="0">
                  <a:solidFill>
                    <a:prstClr val="black"/>
                  </a:solidFill>
                  <a:latin typeface="Arial Rounded MT Bold" panose="020F0704030504030204" pitchFamily="34" charset="77"/>
                </a:rPr>
                <a:t>Elena Daskalaki (Greece)</a:t>
              </a:r>
            </a:p>
            <a:p>
              <a:r>
                <a:rPr lang="en-GB" sz="2000" dirty="0">
                  <a:solidFill>
                    <a:prstClr val="black"/>
                  </a:solidFill>
                  <a:latin typeface="Arial Rounded MT Bold" panose="020F0704030504030204" pitchFamily="34" charset="77"/>
                </a:rPr>
                <a:t>Maria Ana Baptista</a:t>
              </a:r>
            </a:p>
          </p:txBody>
        </p:sp>
        <p:sp>
          <p:nvSpPr>
            <p:cNvPr id="8" name="Rectangle 7">
              <a:extLst>
                <a:ext uri="{FF2B5EF4-FFF2-40B4-BE49-F238E27FC236}">
                  <a16:creationId xmlns:a16="http://schemas.microsoft.com/office/drawing/2014/main" id="{A39902C1-968F-413E-7E66-B1F7C2F82838}"/>
                </a:ext>
              </a:extLst>
            </p:cNvPr>
            <p:cNvSpPr/>
            <p:nvPr/>
          </p:nvSpPr>
          <p:spPr>
            <a:xfrm>
              <a:off x="1043214" y="2060090"/>
              <a:ext cx="6214898" cy="767839"/>
            </a:xfrm>
            <a:prstGeom prst="rect">
              <a:avLst/>
            </a:prstGeom>
          </p:spPr>
          <p:txBody>
            <a:bodyPr wrap="square">
              <a:spAutoFit/>
            </a:bodyPr>
            <a:lstStyle/>
            <a:p>
              <a:pPr>
                <a:lnSpc>
                  <a:spcPct val="115000"/>
                </a:lnSpc>
              </a:pPr>
              <a:r>
                <a:rPr lang="en-GB" sz="2000" dirty="0">
                  <a:solidFill>
                    <a:srgbClr val="000000"/>
                  </a:solidFill>
                  <a:latin typeface="Arial Rounded MT Bold" panose="020F0704030504030204" pitchFamily="34" charset="77"/>
                </a:rPr>
                <a:t>ICG NEAMTWS</a:t>
              </a:r>
            </a:p>
            <a:p>
              <a:pPr>
                <a:lnSpc>
                  <a:spcPct val="115000"/>
                </a:lnSpc>
              </a:pPr>
              <a:r>
                <a:rPr lang="en-GB" sz="2000" b="1" dirty="0">
                  <a:solidFill>
                    <a:srgbClr val="000000"/>
                  </a:solidFill>
                  <a:latin typeface="Arial Rounded MT Bold" panose="020F0704030504030204" pitchFamily="34" charset="77"/>
                </a:rPr>
                <a:t>Task Team on Tsunami Ready</a:t>
              </a:r>
            </a:p>
          </p:txBody>
        </p:sp>
      </p:grpSp>
    </p:spTree>
    <p:extLst>
      <p:ext uri="{BB962C8B-B14F-4D97-AF65-F5344CB8AC3E}">
        <p14:creationId xmlns:p14="http://schemas.microsoft.com/office/powerpoint/2010/main" val="739347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309;p42">
            <a:extLst>
              <a:ext uri="{FF2B5EF4-FFF2-40B4-BE49-F238E27FC236}">
                <a16:creationId xmlns:a16="http://schemas.microsoft.com/office/drawing/2014/main" id="{857ACBD2-787E-005F-5A43-2B7471A74E8A}"/>
              </a:ext>
            </a:extLst>
          </p:cNvPr>
          <p:cNvSpPr/>
          <p:nvPr/>
        </p:nvSpPr>
        <p:spPr>
          <a:xfrm>
            <a:off x="2169285" y="2762871"/>
            <a:ext cx="19075" cy="180000"/>
          </a:xfrm>
          <a:custGeom>
            <a:avLst/>
            <a:gdLst/>
            <a:ahLst/>
            <a:cxnLst/>
            <a:rect l="l" t="t" r="r" b="b"/>
            <a:pathLst>
              <a:path w="763" h="9467" extrusionOk="0">
                <a:moveTo>
                  <a:pt x="382" y="1"/>
                </a:moveTo>
                <a:cubicBezTo>
                  <a:pt x="168" y="1"/>
                  <a:pt x="1" y="168"/>
                  <a:pt x="1" y="382"/>
                </a:cubicBezTo>
                <a:lnTo>
                  <a:pt x="1" y="9085"/>
                </a:lnTo>
                <a:cubicBezTo>
                  <a:pt x="1" y="9300"/>
                  <a:pt x="168" y="9466"/>
                  <a:pt x="382" y="9466"/>
                </a:cubicBezTo>
                <a:cubicBezTo>
                  <a:pt x="584" y="9466"/>
                  <a:pt x="763" y="9300"/>
                  <a:pt x="763" y="9085"/>
                </a:cubicBezTo>
                <a:lnTo>
                  <a:pt x="763" y="382"/>
                </a:lnTo>
                <a:cubicBezTo>
                  <a:pt x="763" y="168"/>
                  <a:pt x="584" y="1"/>
                  <a:pt x="382" y="1"/>
                </a:cubicBezTo>
                <a:close/>
              </a:path>
            </a:pathLst>
          </a:custGeom>
          <a:solidFill>
            <a:srgbClr val="333F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43;p42">
            <a:extLst>
              <a:ext uri="{FF2B5EF4-FFF2-40B4-BE49-F238E27FC236}">
                <a16:creationId xmlns:a16="http://schemas.microsoft.com/office/drawing/2014/main" id="{379F204A-DA41-5938-1B56-618993F648FB}"/>
              </a:ext>
            </a:extLst>
          </p:cNvPr>
          <p:cNvSpPr/>
          <p:nvPr/>
        </p:nvSpPr>
        <p:spPr>
          <a:xfrm>
            <a:off x="7490739" y="2762871"/>
            <a:ext cx="19075" cy="236675"/>
          </a:xfrm>
          <a:custGeom>
            <a:avLst/>
            <a:gdLst/>
            <a:ahLst/>
            <a:cxnLst/>
            <a:rect l="l" t="t" r="r" b="b"/>
            <a:pathLst>
              <a:path w="763" h="9467" extrusionOk="0">
                <a:moveTo>
                  <a:pt x="381" y="1"/>
                </a:moveTo>
                <a:cubicBezTo>
                  <a:pt x="167" y="1"/>
                  <a:pt x="0" y="168"/>
                  <a:pt x="0" y="382"/>
                </a:cubicBezTo>
                <a:lnTo>
                  <a:pt x="0" y="9085"/>
                </a:lnTo>
                <a:cubicBezTo>
                  <a:pt x="0" y="9300"/>
                  <a:pt x="167" y="9466"/>
                  <a:pt x="381" y="9466"/>
                </a:cubicBezTo>
                <a:cubicBezTo>
                  <a:pt x="596" y="9466"/>
                  <a:pt x="762" y="9300"/>
                  <a:pt x="762" y="9085"/>
                </a:cubicBezTo>
                <a:lnTo>
                  <a:pt x="762" y="382"/>
                </a:lnTo>
                <a:cubicBezTo>
                  <a:pt x="762" y="168"/>
                  <a:pt x="596" y="1"/>
                  <a:pt x="381"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2;p42">
            <a:extLst>
              <a:ext uri="{FF2B5EF4-FFF2-40B4-BE49-F238E27FC236}">
                <a16:creationId xmlns:a16="http://schemas.microsoft.com/office/drawing/2014/main" id="{BD53C2B3-79D3-0289-960C-5A480CCD4B70}"/>
              </a:ext>
            </a:extLst>
          </p:cNvPr>
          <p:cNvSpPr/>
          <p:nvPr/>
        </p:nvSpPr>
        <p:spPr>
          <a:xfrm>
            <a:off x="10162418" y="2760527"/>
            <a:ext cx="19075" cy="236675"/>
          </a:xfrm>
          <a:custGeom>
            <a:avLst/>
            <a:gdLst/>
            <a:ahLst/>
            <a:cxnLst/>
            <a:rect l="l" t="t" r="r" b="b"/>
            <a:pathLst>
              <a:path w="763" h="9467" extrusionOk="0">
                <a:moveTo>
                  <a:pt x="381" y="1"/>
                </a:moveTo>
                <a:cubicBezTo>
                  <a:pt x="167" y="1"/>
                  <a:pt x="0" y="168"/>
                  <a:pt x="0" y="382"/>
                </a:cubicBezTo>
                <a:lnTo>
                  <a:pt x="0" y="9085"/>
                </a:lnTo>
                <a:cubicBezTo>
                  <a:pt x="0" y="9300"/>
                  <a:pt x="167" y="9466"/>
                  <a:pt x="381" y="9466"/>
                </a:cubicBezTo>
                <a:cubicBezTo>
                  <a:pt x="596" y="9466"/>
                  <a:pt x="762" y="9300"/>
                  <a:pt x="762" y="9085"/>
                </a:cubicBezTo>
                <a:lnTo>
                  <a:pt x="762" y="382"/>
                </a:lnTo>
                <a:cubicBezTo>
                  <a:pt x="762" y="168"/>
                  <a:pt x="596" y="1"/>
                  <a:pt x="381" y="1"/>
                </a:cubicBezTo>
                <a:close/>
              </a:path>
            </a:pathLst>
          </a:custGeom>
          <a:solidFill>
            <a:srgbClr val="2F5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Rectangle 82">
            <a:extLst>
              <a:ext uri="{FF2B5EF4-FFF2-40B4-BE49-F238E27FC236}">
                <a16:creationId xmlns:a16="http://schemas.microsoft.com/office/drawing/2014/main" id="{1EC5BCCD-786E-9D2A-5C76-9698D39F32F1}"/>
              </a:ext>
            </a:extLst>
          </p:cNvPr>
          <p:cNvSpPr/>
          <p:nvPr/>
        </p:nvSpPr>
        <p:spPr>
          <a:xfrm>
            <a:off x="1278822" y="1972521"/>
            <a:ext cx="1800000" cy="790349"/>
          </a:xfrm>
          <a:prstGeom prst="rect">
            <a:avLst/>
          </a:prstGeom>
          <a:noFill/>
          <a:ln w="127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es-ES" sz="1200" i="0" u="none" strike="noStrike" baseline="0" dirty="0">
                <a:solidFill>
                  <a:srgbClr val="000000"/>
                </a:solidFill>
                <a:latin typeface="+mj-lt"/>
              </a:rPr>
              <a:t>ICG</a:t>
            </a:r>
            <a:r>
              <a:rPr lang="es-ES" sz="1200" dirty="0">
                <a:solidFill>
                  <a:srgbClr val="000000"/>
                </a:solidFill>
                <a:latin typeface="+mj-lt"/>
              </a:rPr>
              <a:t>-</a:t>
            </a:r>
            <a:r>
              <a:rPr lang="es-ES" sz="1200" i="0" u="none" strike="noStrike" baseline="0" dirty="0">
                <a:solidFill>
                  <a:srgbClr val="000000"/>
                </a:solidFill>
                <a:latin typeface="+mj-lt"/>
              </a:rPr>
              <a:t>NEAMTWS-</a:t>
            </a:r>
            <a:r>
              <a:rPr lang="es-ES" sz="1200" i="0" u="none" strike="noStrike" baseline="0" dirty="0" err="1">
                <a:solidFill>
                  <a:srgbClr val="000000"/>
                </a:solidFill>
                <a:latin typeface="+mj-lt"/>
              </a:rPr>
              <a:t>WGs</a:t>
            </a:r>
            <a:r>
              <a:rPr lang="es-ES" sz="1200" i="0" u="none" strike="noStrike" baseline="0" dirty="0">
                <a:solidFill>
                  <a:srgbClr val="000000"/>
                </a:solidFill>
                <a:latin typeface="+mj-lt"/>
              </a:rPr>
              <a:t> / </a:t>
            </a:r>
            <a:r>
              <a:rPr lang="es-ES" sz="1200" i="0" u="none" strike="noStrike" baseline="0" dirty="0" err="1">
                <a:solidFill>
                  <a:srgbClr val="000000"/>
                </a:solidFill>
                <a:latin typeface="+mj-lt"/>
              </a:rPr>
              <a:t>TTs</a:t>
            </a:r>
            <a:endParaRPr lang="es-ES" sz="1200" b="0" i="0" u="none" strike="noStrike" baseline="0" dirty="0">
              <a:solidFill>
                <a:srgbClr val="000000"/>
              </a:solidFill>
              <a:latin typeface="+mj-lt"/>
            </a:endParaRPr>
          </a:p>
          <a:p>
            <a:pPr algn="ctr"/>
            <a:r>
              <a:rPr lang="en-US" sz="1200" b="0" i="0" u="none" strike="noStrike" baseline="0" dirty="0">
                <a:solidFill>
                  <a:srgbClr val="000000"/>
                </a:solidFill>
                <a:latin typeface="+mj-lt"/>
              </a:rPr>
              <a:t>24-26 Nov. 2020 (</a:t>
            </a:r>
            <a:r>
              <a:rPr lang="en-US" sz="1200" b="0" i="0" u="none" strike="noStrike" baseline="0" dirty="0">
                <a:solidFill>
                  <a:srgbClr val="000000"/>
                </a:solidFill>
                <a:latin typeface="+mj-lt"/>
                <a:hlinkClick r:id="rId3"/>
              </a:rPr>
              <a:t>link</a:t>
            </a:r>
            <a:r>
              <a:rPr lang="en-US" sz="1200" b="0" i="0" u="none" strike="noStrike" baseline="0" dirty="0">
                <a:solidFill>
                  <a:srgbClr val="000000"/>
                </a:solidFill>
                <a:latin typeface="+mj-lt"/>
              </a:rPr>
              <a:t>)</a:t>
            </a:r>
            <a:endParaRPr lang="es-ES" dirty="0"/>
          </a:p>
        </p:txBody>
      </p:sp>
      <p:sp>
        <p:nvSpPr>
          <p:cNvPr id="84" name="Google Shape;2309;p42">
            <a:extLst>
              <a:ext uri="{FF2B5EF4-FFF2-40B4-BE49-F238E27FC236}">
                <a16:creationId xmlns:a16="http://schemas.microsoft.com/office/drawing/2014/main" id="{C7DF192D-D121-D4F1-BA8D-A646EBC46A75}"/>
              </a:ext>
            </a:extLst>
          </p:cNvPr>
          <p:cNvSpPr/>
          <p:nvPr/>
        </p:nvSpPr>
        <p:spPr>
          <a:xfrm>
            <a:off x="2169285" y="3157898"/>
            <a:ext cx="19075" cy="236675"/>
          </a:xfrm>
          <a:custGeom>
            <a:avLst/>
            <a:gdLst/>
            <a:ahLst/>
            <a:cxnLst/>
            <a:rect l="l" t="t" r="r" b="b"/>
            <a:pathLst>
              <a:path w="763" h="9467" extrusionOk="0">
                <a:moveTo>
                  <a:pt x="382" y="1"/>
                </a:moveTo>
                <a:cubicBezTo>
                  <a:pt x="168" y="1"/>
                  <a:pt x="1" y="168"/>
                  <a:pt x="1" y="382"/>
                </a:cubicBezTo>
                <a:lnTo>
                  <a:pt x="1" y="9085"/>
                </a:lnTo>
                <a:cubicBezTo>
                  <a:pt x="1" y="9300"/>
                  <a:pt x="168" y="9466"/>
                  <a:pt x="382" y="9466"/>
                </a:cubicBezTo>
                <a:cubicBezTo>
                  <a:pt x="584" y="9466"/>
                  <a:pt x="763" y="9300"/>
                  <a:pt x="763" y="9085"/>
                </a:cubicBezTo>
                <a:lnTo>
                  <a:pt x="763" y="382"/>
                </a:lnTo>
                <a:cubicBezTo>
                  <a:pt x="763" y="168"/>
                  <a:pt x="584" y="1"/>
                  <a:pt x="382" y="1"/>
                </a:cubicBezTo>
                <a:close/>
              </a:path>
            </a:pathLst>
          </a:custGeom>
          <a:solidFill>
            <a:srgbClr val="333F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Rectangle 84">
            <a:extLst>
              <a:ext uri="{FF2B5EF4-FFF2-40B4-BE49-F238E27FC236}">
                <a16:creationId xmlns:a16="http://schemas.microsoft.com/office/drawing/2014/main" id="{BB351F12-B643-930D-544A-8C0372D8B378}"/>
              </a:ext>
            </a:extLst>
          </p:cNvPr>
          <p:cNvSpPr/>
          <p:nvPr/>
        </p:nvSpPr>
        <p:spPr>
          <a:xfrm>
            <a:off x="1011472" y="3394573"/>
            <a:ext cx="2376000" cy="1569660"/>
          </a:xfrm>
          <a:prstGeom prst="rect">
            <a:avLst/>
          </a:prstGeom>
          <a:noFill/>
          <a:ln w="254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dirty="0">
                <a:solidFill>
                  <a:srgbClr val="434343"/>
                </a:solidFill>
                <a:latin typeface="+mj-lt"/>
                <a:ea typeface="Roboto"/>
                <a:cs typeface="Roboto"/>
                <a:sym typeface="Roboto"/>
              </a:rPr>
              <a:t>WG4 proposed to set up a </a:t>
            </a:r>
            <a:r>
              <a:rPr lang="en-US" sz="1600" b="1" dirty="0">
                <a:solidFill>
                  <a:srgbClr val="434343"/>
                </a:solidFill>
                <a:latin typeface="+mj-lt"/>
                <a:ea typeface="Roboto"/>
                <a:cs typeface="Roboto"/>
                <a:sym typeface="Roboto"/>
              </a:rPr>
              <a:t>dedicated Group on Tsunami Ready </a:t>
            </a:r>
            <a:r>
              <a:rPr lang="en-US" sz="1600" dirty="0">
                <a:solidFill>
                  <a:srgbClr val="434343"/>
                </a:solidFill>
                <a:latin typeface="+mj-lt"/>
                <a:ea typeface="Roboto"/>
                <a:cs typeface="Roboto"/>
                <a:sym typeface="Roboto"/>
              </a:rPr>
              <a:t>within WG4 to start coordinating and implementing Tsunami Ready</a:t>
            </a:r>
          </a:p>
        </p:txBody>
      </p:sp>
      <p:sp>
        <p:nvSpPr>
          <p:cNvPr id="87" name="Google Shape;2309;p42">
            <a:extLst>
              <a:ext uri="{FF2B5EF4-FFF2-40B4-BE49-F238E27FC236}">
                <a16:creationId xmlns:a16="http://schemas.microsoft.com/office/drawing/2014/main" id="{310FCA71-5B2B-B808-1333-49CC4486898A}"/>
              </a:ext>
            </a:extLst>
          </p:cNvPr>
          <p:cNvSpPr/>
          <p:nvPr/>
        </p:nvSpPr>
        <p:spPr>
          <a:xfrm>
            <a:off x="4823066" y="2762871"/>
            <a:ext cx="19075" cy="180000"/>
          </a:xfrm>
          <a:custGeom>
            <a:avLst/>
            <a:gdLst/>
            <a:ahLst/>
            <a:cxnLst/>
            <a:rect l="l" t="t" r="r" b="b"/>
            <a:pathLst>
              <a:path w="763" h="9467" extrusionOk="0">
                <a:moveTo>
                  <a:pt x="382" y="1"/>
                </a:moveTo>
                <a:cubicBezTo>
                  <a:pt x="168" y="1"/>
                  <a:pt x="1" y="168"/>
                  <a:pt x="1" y="382"/>
                </a:cubicBezTo>
                <a:lnTo>
                  <a:pt x="1" y="9085"/>
                </a:lnTo>
                <a:cubicBezTo>
                  <a:pt x="1" y="9300"/>
                  <a:pt x="168" y="9466"/>
                  <a:pt x="382" y="9466"/>
                </a:cubicBezTo>
                <a:cubicBezTo>
                  <a:pt x="584" y="9466"/>
                  <a:pt x="763" y="9300"/>
                  <a:pt x="763" y="9085"/>
                </a:cubicBezTo>
                <a:lnTo>
                  <a:pt x="763" y="382"/>
                </a:lnTo>
                <a:cubicBezTo>
                  <a:pt x="763" y="168"/>
                  <a:pt x="584" y="1"/>
                  <a:pt x="382" y="1"/>
                </a:cubicBezTo>
                <a:close/>
              </a:path>
            </a:pathLst>
          </a:custGeom>
          <a:solidFill>
            <a:srgbClr val="C55A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Rectangle 87">
            <a:extLst>
              <a:ext uri="{FF2B5EF4-FFF2-40B4-BE49-F238E27FC236}">
                <a16:creationId xmlns:a16="http://schemas.microsoft.com/office/drawing/2014/main" id="{BA7EA323-7C5B-743C-EEA2-945A669EE8F7}"/>
              </a:ext>
            </a:extLst>
          </p:cNvPr>
          <p:cNvSpPr/>
          <p:nvPr/>
        </p:nvSpPr>
        <p:spPr>
          <a:xfrm>
            <a:off x="3932603" y="1953023"/>
            <a:ext cx="1800000" cy="830997"/>
          </a:xfrm>
          <a:prstGeom prst="rect">
            <a:avLst/>
          </a:prstGeom>
          <a:noFill/>
          <a:ln w="127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i="0" u="none" strike="noStrike" baseline="0" dirty="0">
                <a:solidFill>
                  <a:srgbClr val="000000"/>
                </a:solidFill>
                <a:latin typeface="+mj-lt"/>
              </a:rPr>
              <a:t>ICG/NEAMTWS</a:t>
            </a:r>
          </a:p>
          <a:p>
            <a:pPr algn="ctr"/>
            <a:r>
              <a:rPr lang="en-US" sz="1200" i="0" u="none" strike="noStrike" baseline="0" dirty="0">
                <a:solidFill>
                  <a:srgbClr val="000000"/>
                </a:solidFill>
                <a:latin typeface="+mj-lt"/>
              </a:rPr>
              <a:t>XVII Session</a:t>
            </a:r>
          </a:p>
          <a:p>
            <a:pPr algn="ctr"/>
            <a:r>
              <a:rPr lang="en-US" sz="1200" i="0" u="none" strike="noStrike" baseline="0" dirty="0">
                <a:solidFill>
                  <a:srgbClr val="000000"/>
                </a:solidFill>
                <a:latin typeface="+mj-lt"/>
              </a:rPr>
              <a:t>24 - 26 Nov. 2021</a:t>
            </a:r>
          </a:p>
          <a:p>
            <a:pPr algn="ctr"/>
            <a:r>
              <a:rPr lang="en-US" sz="1200" i="0" u="none" strike="noStrike" baseline="0" dirty="0">
                <a:solidFill>
                  <a:srgbClr val="000000"/>
                </a:solidFill>
                <a:latin typeface="+mj-lt"/>
              </a:rPr>
              <a:t>(online)</a:t>
            </a:r>
          </a:p>
        </p:txBody>
      </p:sp>
      <p:sp>
        <p:nvSpPr>
          <p:cNvPr id="89" name="Google Shape;2339;p42">
            <a:extLst>
              <a:ext uri="{FF2B5EF4-FFF2-40B4-BE49-F238E27FC236}">
                <a16:creationId xmlns:a16="http://schemas.microsoft.com/office/drawing/2014/main" id="{F7FBB1DF-C9B2-287E-B052-99AF7019FDC5}"/>
              </a:ext>
            </a:extLst>
          </p:cNvPr>
          <p:cNvSpPr txBox="1"/>
          <p:nvPr/>
        </p:nvSpPr>
        <p:spPr>
          <a:xfrm>
            <a:off x="1008822" y="5142501"/>
            <a:ext cx="23347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dirty="0">
                <a:solidFill>
                  <a:srgbClr val="434343"/>
                </a:solidFill>
                <a:latin typeface="+mj-lt"/>
                <a:ea typeface="Fira Sans Extra Condensed Medium"/>
                <a:cs typeface="Fira Sans Extra Condensed Medium"/>
                <a:sym typeface="Fira Sans Extra Condensed Medium"/>
              </a:rPr>
              <a:t>IOC Circular Letter No </a:t>
            </a:r>
            <a:r>
              <a:rPr lang="en-GB" sz="1500" dirty="0">
                <a:solidFill>
                  <a:srgbClr val="434343"/>
                </a:solidFill>
                <a:latin typeface="+mj-lt"/>
                <a:ea typeface="Fira Sans Extra Condensed Medium"/>
                <a:cs typeface="Fira Sans Extra Condensed Medium"/>
                <a:sym typeface="Fira Sans Extra Condensed Medium"/>
                <a:hlinkClick r:id="rId4"/>
              </a:rPr>
              <a:t>2821</a:t>
            </a:r>
            <a:endParaRPr lang="en-GB" sz="1500" dirty="0">
              <a:solidFill>
                <a:srgbClr val="434343"/>
              </a:solidFill>
              <a:latin typeface="+mj-lt"/>
              <a:ea typeface="Fira Sans Extra Condensed Medium"/>
              <a:cs typeface="Fira Sans Extra Condensed Medium"/>
              <a:sym typeface="Fira Sans Extra Condensed Medium"/>
            </a:endParaRPr>
          </a:p>
          <a:p>
            <a:pPr marL="0" lvl="0" indent="0" algn="ctr" rtl="0">
              <a:spcBef>
                <a:spcPts val="0"/>
              </a:spcBef>
              <a:spcAft>
                <a:spcPts val="0"/>
              </a:spcAft>
              <a:buNone/>
            </a:pPr>
            <a:r>
              <a:rPr lang="en-GB" sz="1500" dirty="0">
                <a:solidFill>
                  <a:srgbClr val="434343"/>
                </a:solidFill>
                <a:latin typeface="+mj-lt"/>
                <a:ea typeface="Fira Sans Extra Condensed Medium"/>
                <a:cs typeface="Fira Sans Extra Condensed Medium"/>
                <a:sym typeface="Fira Sans Extra Condensed Medium"/>
              </a:rPr>
              <a:t>7 Dec. 2020</a:t>
            </a:r>
          </a:p>
        </p:txBody>
      </p:sp>
      <p:grpSp>
        <p:nvGrpSpPr>
          <p:cNvPr id="96" name="Group 95">
            <a:extLst>
              <a:ext uri="{FF2B5EF4-FFF2-40B4-BE49-F238E27FC236}">
                <a16:creationId xmlns:a16="http://schemas.microsoft.com/office/drawing/2014/main" id="{6D28C73A-8805-5534-890A-B53867221E3A}"/>
              </a:ext>
            </a:extLst>
          </p:cNvPr>
          <p:cNvGrpSpPr/>
          <p:nvPr/>
        </p:nvGrpSpPr>
        <p:grpSpPr>
          <a:xfrm>
            <a:off x="1008822" y="2921521"/>
            <a:ext cx="2340000" cy="265550"/>
            <a:chOff x="1659063" y="3380937"/>
            <a:chExt cx="2319351" cy="265550"/>
          </a:xfrm>
        </p:grpSpPr>
        <p:sp>
          <p:nvSpPr>
            <p:cNvPr id="7" name="Google Shape;2307;p42">
              <a:extLst>
                <a:ext uri="{FF2B5EF4-FFF2-40B4-BE49-F238E27FC236}">
                  <a16:creationId xmlns:a16="http://schemas.microsoft.com/office/drawing/2014/main" id="{35685859-8C8B-561F-A762-764A72B03016}"/>
                </a:ext>
              </a:extLst>
            </p:cNvPr>
            <p:cNvSpPr/>
            <p:nvPr/>
          </p:nvSpPr>
          <p:spPr>
            <a:xfrm>
              <a:off x="1659063" y="3380937"/>
              <a:ext cx="1944000" cy="265550"/>
            </a:xfrm>
            <a:custGeom>
              <a:avLst/>
              <a:gdLst/>
              <a:ahLst/>
              <a:cxnLst/>
              <a:rect l="l" t="t" r="r" b="b"/>
              <a:pathLst>
                <a:path w="64699" h="10622" extrusionOk="0">
                  <a:moveTo>
                    <a:pt x="3977" y="1"/>
                  </a:moveTo>
                  <a:cubicBezTo>
                    <a:pt x="1786" y="1"/>
                    <a:pt x="0" y="2382"/>
                    <a:pt x="0" y="5311"/>
                  </a:cubicBezTo>
                  <a:cubicBezTo>
                    <a:pt x="0" y="8228"/>
                    <a:pt x="1786" y="10621"/>
                    <a:pt x="3977" y="10621"/>
                  </a:cubicBezTo>
                  <a:lnTo>
                    <a:pt x="64699" y="10621"/>
                  </a:lnTo>
                  <a:lnTo>
                    <a:pt x="64699" y="1"/>
                  </a:ln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rgbClr val="FFFFFF"/>
                  </a:solidFill>
                  <a:latin typeface="Fira Sans Extra Condensed Medium"/>
                  <a:ea typeface="Fira Sans Extra Condensed Medium"/>
                  <a:cs typeface="Fira Sans Extra Condensed Medium"/>
                  <a:sym typeface="Fira Sans Extra Condensed Medium"/>
                </a:rPr>
                <a:t>Nov. 2020</a:t>
              </a:r>
              <a:endParaRPr sz="15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90" name="Google Shape;218;p17">
              <a:extLst>
                <a:ext uri="{FF2B5EF4-FFF2-40B4-BE49-F238E27FC236}">
                  <a16:creationId xmlns:a16="http://schemas.microsoft.com/office/drawing/2014/main" id="{0DD6F546-7F87-C7C0-6C55-54757388767C}"/>
                </a:ext>
              </a:extLst>
            </p:cNvPr>
            <p:cNvSpPr/>
            <p:nvPr/>
          </p:nvSpPr>
          <p:spPr>
            <a:xfrm>
              <a:off x="3443470" y="3380937"/>
              <a:ext cx="534944" cy="265550"/>
            </a:xfrm>
            <a:custGeom>
              <a:avLst/>
              <a:gdLst/>
              <a:ahLst/>
              <a:cxnLst/>
              <a:rect l="l" t="t" r="r" b="b"/>
              <a:pathLst>
                <a:path w="17110" h="7002" extrusionOk="0">
                  <a:moveTo>
                    <a:pt x="0" y="1"/>
                  </a:moveTo>
                  <a:lnTo>
                    <a:pt x="2810" y="3501"/>
                  </a:lnTo>
                  <a:lnTo>
                    <a:pt x="0" y="7002"/>
                  </a:lnTo>
                  <a:lnTo>
                    <a:pt x="14300" y="7002"/>
                  </a:lnTo>
                  <a:lnTo>
                    <a:pt x="17110" y="3501"/>
                  </a:lnTo>
                  <a:lnTo>
                    <a:pt x="14300" y="1"/>
                  </a:lnTo>
                  <a:close/>
                </a:path>
              </a:pathLst>
            </a:custGeom>
            <a:solidFill>
              <a:srgbClr val="333F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grpSp>
        <p:nvGrpSpPr>
          <p:cNvPr id="97" name="Group 96">
            <a:extLst>
              <a:ext uri="{FF2B5EF4-FFF2-40B4-BE49-F238E27FC236}">
                <a16:creationId xmlns:a16="http://schemas.microsoft.com/office/drawing/2014/main" id="{D494144F-77B4-2418-A6B5-63564F4C5332}"/>
              </a:ext>
            </a:extLst>
          </p:cNvPr>
          <p:cNvGrpSpPr/>
          <p:nvPr/>
        </p:nvGrpSpPr>
        <p:grpSpPr>
          <a:xfrm>
            <a:off x="3662603" y="2921521"/>
            <a:ext cx="2340000" cy="265550"/>
            <a:chOff x="4312844" y="3380937"/>
            <a:chExt cx="2258869" cy="265550"/>
          </a:xfrm>
        </p:grpSpPr>
        <p:grpSp>
          <p:nvGrpSpPr>
            <p:cNvPr id="95" name="Group 94">
              <a:extLst>
                <a:ext uri="{FF2B5EF4-FFF2-40B4-BE49-F238E27FC236}">
                  <a16:creationId xmlns:a16="http://schemas.microsoft.com/office/drawing/2014/main" id="{576CBFF7-FAB4-6358-957F-2611C383231F}"/>
                </a:ext>
              </a:extLst>
            </p:cNvPr>
            <p:cNvGrpSpPr/>
            <p:nvPr/>
          </p:nvGrpSpPr>
          <p:grpSpPr>
            <a:xfrm>
              <a:off x="4312844" y="3380937"/>
              <a:ext cx="1944000" cy="265550"/>
              <a:chOff x="4312844" y="3380937"/>
              <a:chExt cx="1763376" cy="265550"/>
            </a:xfrm>
          </p:grpSpPr>
          <p:sp>
            <p:nvSpPr>
              <p:cNvPr id="24" name="Google Shape;2324;p42">
                <a:extLst>
                  <a:ext uri="{FF2B5EF4-FFF2-40B4-BE49-F238E27FC236}">
                    <a16:creationId xmlns:a16="http://schemas.microsoft.com/office/drawing/2014/main" id="{2FB4A93E-C9CD-8D37-D987-1C5C1E3D64CB}"/>
                  </a:ext>
                </a:extLst>
              </p:cNvPr>
              <p:cNvSpPr/>
              <p:nvPr/>
            </p:nvSpPr>
            <p:spPr>
              <a:xfrm>
                <a:off x="4458720" y="3380937"/>
                <a:ext cx="1617500" cy="265550"/>
              </a:xfrm>
              <a:custGeom>
                <a:avLst/>
                <a:gdLst/>
                <a:ahLst/>
                <a:cxnLst/>
                <a:rect l="l" t="t" r="r" b="b"/>
                <a:pathLst>
                  <a:path w="64700" h="10622" extrusionOk="0">
                    <a:moveTo>
                      <a:pt x="1" y="1"/>
                    </a:moveTo>
                    <a:lnTo>
                      <a:pt x="1" y="10621"/>
                    </a:lnTo>
                    <a:lnTo>
                      <a:pt x="64699" y="10621"/>
                    </a:lnTo>
                    <a:lnTo>
                      <a:pt x="64699"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rgbClr val="FFFFFF"/>
                    </a:solidFill>
                    <a:latin typeface="Fira Sans Extra Condensed Medium"/>
                    <a:ea typeface="Fira Sans Extra Condensed Medium"/>
                    <a:cs typeface="Fira Sans Extra Condensed Medium"/>
                    <a:sym typeface="Fira Sans Extra Condensed Medium"/>
                  </a:rPr>
                  <a:t>Nov. 2021</a:t>
                </a:r>
                <a:endParaRPr sz="15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92" name="Google Shape;231;p17">
                <a:extLst>
                  <a:ext uri="{FF2B5EF4-FFF2-40B4-BE49-F238E27FC236}">
                    <a16:creationId xmlns:a16="http://schemas.microsoft.com/office/drawing/2014/main" id="{4F3BB807-1809-B3F1-EB73-B898C0B25F2E}"/>
                  </a:ext>
                </a:extLst>
              </p:cNvPr>
              <p:cNvSpPr/>
              <p:nvPr/>
            </p:nvSpPr>
            <p:spPr>
              <a:xfrm>
                <a:off x="4312844" y="3380937"/>
                <a:ext cx="534569" cy="265550"/>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C55A1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sp>
          <p:nvSpPr>
            <p:cNvPr id="93" name="Google Shape;218;p17">
              <a:extLst>
                <a:ext uri="{FF2B5EF4-FFF2-40B4-BE49-F238E27FC236}">
                  <a16:creationId xmlns:a16="http://schemas.microsoft.com/office/drawing/2014/main" id="{7F7755E2-BA5D-47CE-17EB-FACE21053526}"/>
                </a:ext>
              </a:extLst>
            </p:cNvPr>
            <p:cNvSpPr/>
            <p:nvPr/>
          </p:nvSpPr>
          <p:spPr>
            <a:xfrm>
              <a:off x="6036769" y="3380937"/>
              <a:ext cx="534944" cy="265550"/>
            </a:xfrm>
            <a:custGeom>
              <a:avLst/>
              <a:gdLst/>
              <a:ahLst/>
              <a:cxnLst/>
              <a:rect l="l" t="t" r="r" b="b"/>
              <a:pathLst>
                <a:path w="17110" h="7002" extrusionOk="0">
                  <a:moveTo>
                    <a:pt x="0" y="1"/>
                  </a:moveTo>
                  <a:lnTo>
                    <a:pt x="2810" y="3501"/>
                  </a:lnTo>
                  <a:lnTo>
                    <a:pt x="0" y="7002"/>
                  </a:lnTo>
                  <a:lnTo>
                    <a:pt x="14300" y="7002"/>
                  </a:lnTo>
                  <a:lnTo>
                    <a:pt x="17110" y="3501"/>
                  </a:lnTo>
                  <a:lnTo>
                    <a:pt x="14300" y="1"/>
                  </a:lnTo>
                  <a:close/>
                </a:path>
              </a:pathLst>
            </a:custGeom>
            <a:solidFill>
              <a:srgbClr val="C55A1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sp>
        <p:nvSpPr>
          <p:cNvPr id="98" name="Google Shape;2309;p42">
            <a:extLst>
              <a:ext uri="{FF2B5EF4-FFF2-40B4-BE49-F238E27FC236}">
                <a16:creationId xmlns:a16="http://schemas.microsoft.com/office/drawing/2014/main" id="{6EF41623-A26C-3C52-3A26-AFAD217B37CB}"/>
              </a:ext>
            </a:extLst>
          </p:cNvPr>
          <p:cNvSpPr/>
          <p:nvPr/>
        </p:nvSpPr>
        <p:spPr>
          <a:xfrm>
            <a:off x="4820416" y="3157898"/>
            <a:ext cx="19075" cy="236675"/>
          </a:xfrm>
          <a:custGeom>
            <a:avLst/>
            <a:gdLst/>
            <a:ahLst/>
            <a:cxnLst/>
            <a:rect l="l" t="t" r="r" b="b"/>
            <a:pathLst>
              <a:path w="763" h="9467" extrusionOk="0">
                <a:moveTo>
                  <a:pt x="382" y="1"/>
                </a:moveTo>
                <a:cubicBezTo>
                  <a:pt x="168" y="1"/>
                  <a:pt x="1" y="168"/>
                  <a:pt x="1" y="382"/>
                </a:cubicBezTo>
                <a:lnTo>
                  <a:pt x="1" y="9085"/>
                </a:lnTo>
                <a:cubicBezTo>
                  <a:pt x="1" y="9300"/>
                  <a:pt x="168" y="9466"/>
                  <a:pt x="382" y="9466"/>
                </a:cubicBezTo>
                <a:cubicBezTo>
                  <a:pt x="584" y="9466"/>
                  <a:pt x="763" y="9300"/>
                  <a:pt x="763" y="9085"/>
                </a:cubicBezTo>
                <a:lnTo>
                  <a:pt x="763" y="382"/>
                </a:lnTo>
                <a:cubicBezTo>
                  <a:pt x="763" y="168"/>
                  <a:pt x="584" y="1"/>
                  <a:pt x="382" y="1"/>
                </a:cubicBezTo>
                <a:close/>
              </a:path>
            </a:pathLst>
          </a:custGeom>
          <a:solidFill>
            <a:srgbClr val="C55A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Rectangle 98">
            <a:extLst>
              <a:ext uri="{FF2B5EF4-FFF2-40B4-BE49-F238E27FC236}">
                <a16:creationId xmlns:a16="http://schemas.microsoft.com/office/drawing/2014/main" id="{E3C6BA2A-B854-2585-3AF8-2C8C7189A972}"/>
              </a:ext>
            </a:extLst>
          </p:cNvPr>
          <p:cNvSpPr/>
          <p:nvPr/>
        </p:nvSpPr>
        <p:spPr>
          <a:xfrm>
            <a:off x="3662603" y="3394574"/>
            <a:ext cx="2376000" cy="1569660"/>
          </a:xfrm>
          <a:prstGeom prst="rect">
            <a:avLst/>
          </a:prstGeom>
          <a:noFill/>
          <a:ln w="254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en-US" sz="1600" dirty="0">
                <a:solidFill>
                  <a:srgbClr val="434343"/>
                </a:solidFill>
                <a:latin typeface="+mj-lt"/>
                <a:ea typeface="Roboto"/>
                <a:cs typeface="Roboto"/>
                <a:sym typeface="Roboto"/>
              </a:rPr>
              <a:t>The ICG/NEAMTWS decides to formally establish a </a:t>
            </a:r>
            <a:r>
              <a:rPr lang="en-US" sz="1600" b="1" dirty="0">
                <a:solidFill>
                  <a:srgbClr val="434343"/>
                </a:solidFill>
                <a:latin typeface="+mj-lt"/>
                <a:ea typeface="Roboto"/>
                <a:cs typeface="Roboto"/>
                <a:sym typeface="Roboto"/>
              </a:rPr>
              <a:t>Task Team on Tsunami Ready</a:t>
            </a:r>
            <a:r>
              <a:rPr lang="en-US" sz="1600" dirty="0">
                <a:solidFill>
                  <a:srgbClr val="434343"/>
                </a:solidFill>
                <a:latin typeface="+mj-lt"/>
                <a:ea typeface="Roboto"/>
                <a:cs typeface="Roboto"/>
                <a:sym typeface="Roboto"/>
              </a:rPr>
              <a:t> with Terms of Reference</a:t>
            </a:r>
            <a:r>
              <a:rPr lang="en-US" sz="1600" b="1" dirty="0">
                <a:solidFill>
                  <a:srgbClr val="434343"/>
                </a:solidFill>
                <a:latin typeface="+mj-lt"/>
                <a:ea typeface="Roboto"/>
                <a:cs typeface="Roboto"/>
                <a:sym typeface="Roboto"/>
              </a:rPr>
              <a:t> </a:t>
            </a:r>
            <a:r>
              <a:rPr lang="en-US" sz="1600" dirty="0">
                <a:solidFill>
                  <a:srgbClr val="434343"/>
                </a:solidFill>
                <a:latin typeface="+mj-lt"/>
                <a:ea typeface="Roboto"/>
                <a:cs typeface="Roboto"/>
                <a:sym typeface="Roboto"/>
              </a:rPr>
              <a:t>in Appendix 5</a:t>
            </a:r>
          </a:p>
        </p:txBody>
      </p:sp>
      <p:sp>
        <p:nvSpPr>
          <p:cNvPr id="102" name="Google Shape;2339;p42">
            <a:extLst>
              <a:ext uri="{FF2B5EF4-FFF2-40B4-BE49-F238E27FC236}">
                <a16:creationId xmlns:a16="http://schemas.microsoft.com/office/drawing/2014/main" id="{CFDF3726-047D-6C99-F13C-3C3F62FC773B}"/>
              </a:ext>
            </a:extLst>
          </p:cNvPr>
          <p:cNvSpPr txBox="1"/>
          <p:nvPr/>
        </p:nvSpPr>
        <p:spPr>
          <a:xfrm>
            <a:off x="3662602" y="5142501"/>
            <a:ext cx="2334701" cy="107875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500" dirty="0">
                <a:solidFill>
                  <a:srgbClr val="434343"/>
                </a:solidFill>
                <a:latin typeface="+mj-lt"/>
                <a:ea typeface="Fira Sans Extra Condensed Medium"/>
                <a:cs typeface="Fira Sans Extra Condensed Medium"/>
                <a:sym typeface="Fira Sans Extra Condensed Medium"/>
              </a:rPr>
              <a:t>ICG-NEAMTWS XVII Decisions and recommendations</a:t>
            </a:r>
          </a:p>
          <a:p>
            <a:pPr marL="0" lvl="0" indent="0" rtl="0">
              <a:spcBef>
                <a:spcPts val="0"/>
              </a:spcBef>
              <a:spcAft>
                <a:spcPts val="0"/>
              </a:spcAft>
              <a:buNone/>
            </a:pPr>
            <a:r>
              <a:rPr lang="en-US" sz="1500" dirty="0">
                <a:solidFill>
                  <a:srgbClr val="434343"/>
                </a:solidFill>
                <a:latin typeface="+mj-lt"/>
                <a:ea typeface="Fira Sans Extra Condensed Medium"/>
                <a:cs typeface="Fira Sans Extra Condensed Medium"/>
                <a:sym typeface="Fira Sans Extra Condensed Medium"/>
              </a:rPr>
              <a:t>(Working Document  23 Nov 2021)</a:t>
            </a:r>
          </a:p>
        </p:txBody>
      </p:sp>
      <p:sp>
        <p:nvSpPr>
          <p:cNvPr id="2" name="Google Shape;2339;p42">
            <a:extLst>
              <a:ext uri="{FF2B5EF4-FFF2-40B4-BE49-F238E27FC236}">
                <a16:creationId xmlns:a16="http://schemas.microsoft.com/office/drawing/2014/main" id="{AF47CFA4-4E44-BB95-ACBB-07E7D6A8B533}"/>
              </a:ext>
            </a:extLst>
          </p:cNvPr>
          <p:cNvSpPr txBox="1"/>
          <p:nvPr/>
        </p:nvSpPr>
        <p:spPr>
          <a:xfrm>
            <a:off x="1021010" y="5599350"/>
            <a:ext cx="23347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i="1" dirty="0">
                <a:solidFill>
                  <a:srgbClr val="434343"/>
                </a:solidFill>
                <a:latin typeface="+mj-lt"/>
                <a:ea typeface="Fira Sans Extra Condensed Medium"/>
                <a:cs typeface="Fira Sans Extra Condensed Medium"/>
                <a:sym typeface="Fira Sans Extra Condensed Medium"/>
              </a:rPr>
              <a:t>Draft Plan of Action</a:t>
            </a:r>
          </a:p>
        </p:txBody>
      </p:sp>
      <p:sp>
        <p:nvSpPr>
          <p:cNvPr id="4" name="Rectangle 3">
            <a:extLst>
              <a:ext uri="{FF2B5EF4-FFF2-40B4-BE49-F238E27FC236}">
                <a16:creationId xmlns:a16="http://schemas.microsoft.com/office/drawing/2014/main" id="{F258BFEB-E17F-F655-9FCB-86919F151CD7}"/>
              </a:ext>
            </a:extLst>
          </p:cNvPr>
          <p:cNvSpPr/>
          <p:nvPr/>
        </p:nvSpPr>
        <p:spPr>
          <a:xfrm>
            <a:off x="6586233" y="2000921"/>
            <a:ext cx="1836000" cy="763600"/>
          </a:xfrm>
          <a:prstGeom prst="rect">
            <a:avLst/>
          </a:prstGeom>
          <a:noFill/>
          <a:ln w="127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r>
              <a:rPr lang="en-US" sz="1200" i="0" u="none" strike="noStrike" baseline="0" dirty="0">
                <a:solidFill>
                  <a:srgbClr val="000000"/>
                </a:solidFill>
                <a:latin typeface="+mj-lt"/>
              </a:rPr>
              <a:t>ICG/NEAMTWS</a:t>
            </a:r>
          </a:p>
          <a:p>
            <a:pPr algn="ctr"/>
            <a:r>
              <a:rPr lang="en-US" sz="1200" i="0" u="none" strike="noStrike" baseline="0" dirty="0">
                <a:solidFill>
                  <a:srgbClr val="000000"/>
                </a:solidFill>
                <a:latin typeface="+mj-lt"/>
              </a:rPr>
              <a:t>XVII Session</a:t>
            </a:r>
          </a:p>
          <a:p>
            <a:pPr algn="ctr"/>
            <a:r>
              <a:rPr lang="en-US" sz="1200" dirty="0">
                <a:solidFill>
                  <a:srgbClr val="000000"/>
                </a:solidFill>
                <a:latin typeface="+mj-lt"/>
              </a:rPr>
              <a:t>E</a:t>
            </a:r>
            <a:r>
              <a:rPr lang="en-US" sz="1200" i="0" u="none" strike="noStrike" baseline="0" dirty="0">
                <a:solidFill>
                  <a:srgbClr val="000000"/>
                </a:solidFill>
                <a:latin typeface="+mj-lt"/>
              </a:rPr>
              <a:t>stablishment of intersessional WGs and TTs</a:t>
            </a:r>
          </a:p>
        </p:txBody>
      </p:sp>
      <p:sp>
        <p:nvSpPr>
          <p:cNvPr id="8" name="Google Shape;2309;p42">
            <a:extLst>
              <a:ext uri="{FF2B5EF4-FFF2-40B4-BE49-F238E27FC236}">
                <a16:creationId xmlns:a16="http://schemas.microsoft.com/office/drawing/2014/main" id="{C5D8C4E2-C063-3175-B793-19CCE274E261}"/>
              </a:ext>
            </a:extLst>
          </p:cNvPr>
          <p:cNvSpPr/>
          <p:nvPr/>
        </p:nvSpPr>
        <p:spPr>
          <a:xfrm>
            <a:off x="7490730" y="3157898"/>
            <a:ext cx="19075" cy="236675"/>
          </a:xfrm>
          <a:custGeom>
            <a:avLst/>
            <a:gdLst/>
            <a:ahLst/>
            <a:cxnLst/>
            <a:rect l="l" t="t" r="r" b="b"/>
            <a:pathLst>
              <a:path w="763" h="9467" extrusionOk="0">
                <a:moveTo>
                  <a:pt x="382" y="1"/>
                </a:moveTo>
                <a:cubicBezTo>
                  <a:pt x="168" y="1"/>
                  <a:pt x="1" y="168"/>
                  <a:pt x="1" y="382"/>
                </a:cubicBezTo>
                <a:lnTo>
                  <a:pt x="1" y="9085"/>
                </a:lnTo>
                <a:cubicBezTo>
                  <a:pt x="1" y="9300"/>
                  <a:pt x="168" y="9466"/>
                  <a:pt x="382" y="9466"/>
                </a:cubicBezTo>
                <a:cubicBezTo>
                  <a:pt x="584" y="9466"/>
                  <a:pt x="763" y="9300"/>
                  <a:pt x="763" y="9085"/>
                </a:cubicBezTo>
                <a:lnTo>
                  <a:pt x="763" y="382"/>
                </a:lnTo>
                <a:cubicBezTo>
                  <a:pt x="763" y="168"/>
                  <a:pt x="584" y="1"/>
                  <a:pt x="382" y="1"/>
                </a:cubicBezTo>
                <a:close/>
              </a:path>
            </a:pathLst>
          </a:cu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2F534EBF-8C1F-B0F0-8271-D1E30D35BB7D}"/>
              </a:ext>
            </a:extLst>
          </p:cNvPr>
          <p:cNvSpPr/>
          <p:nvPr/>
        </p:nvSpPr>
        <p:spPr>
          <a:xfrm>
            <a:off x="6332917" y="3394573"/>
            <a:ext cx="2376000" cy="1569659"/>
          </a:xfrm>
          <a:prstGeom prst="rect">
            <a:avLst/>
          </a:prstGeom>
          <a:noFill/>
          <a:ln w="254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en-US" sz="1600" b="1" dirty="0">
                <a:solidFill>
                  <a:srgbClr val="434343"/>
                </a:solidFill>
                <a:latin typeface="+mj-lt"/>
                <a:ea typeface="Roboto"/>
                <a:cs typeface="Roboto"/>
                <a:sym typeface="Roboto"/>
              </a:rPr>
              <a:t>Establishment</a:t>
            </a:r>
            <a:r>
              <a:rPr lang="en-US" sz="1600" dirty="0">
                <a:solidFill>
                  <a:srgbClr val="434343"/>
                </a:solidFill>
                <a:latin typeface="+mj-lt"/>
                <a:ea typeface="Roboto"/>
                <a:cs typeface="Roboto"/>
                <a:sym typeface="Roboto"/>
              </a:rPr>
              <a:t> of the NEAMTWS </a:t>
            </a:r>
            <a:r>
              <a:rPr lang="en-US" sz="1600" b="1" dirty="0">
                <a:solidFill>
                  <a:srgbClr val="434343"/>
                </a:solidFill>
                <a:latin typeface="+mj-lt"/>
                <a:ea typeface="Roboto"/>
                <a:cs typeface="Roboto"/>
                <a:sym typeface="Roboto"/>
              </a:rPr>
              <a:t>TT on TR</a:t>
            </a:r>
          </a:p>
          <a:p>
            <a:pPr algn="ctr"/>
            <a:r>
              <a:rPr lang="en-US" sz="1600" dirty="0">
                <a:solidFill>
                  <a:srgbClr val="434343"/>
                </a:solidFill>
                <a:latin typeface="+mj-lt"/>
                <a:ea typeface="Roboto"/>
                <a:cs typeface="Roboto"/>
                <a:sym typeface="Roboto"/>
              </a:rPr>
              <a:t>and appointment of new cochairs</a:t>
            </a:r>
          </a:p>
        </p:txBody>
      </p:sp>
      <p:sp>
        <p:nvSpPr>
          <p:cNvPr id="13" name="Google Shape;2339;p42">
            <a:extLst>
              <a:ext uri="{FF2B5EF4-FFF2-40B4-BE49-F238E27FC236}">
                <a16:creationId xmlns:a16="http://schemas.microsoft.com/office/drawing/2014/main" id="{CA713606-A4B9-ECC3-21EC-62FB99E94D69}"/>
              </a:ext>
            </a:extLst>
          </p:cNvPr>
          <p:cNvSpPr txBox="1"/>
          <p:nvPr/>
        </p:nvSpPr>
        <p:spPr>
          <a:xfrm>
            <a:off x="6316383" y="5142501"/>
            <a:ext cx="2334701" cy="425871"/>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500" dirty="0">
                <a:solidFill>
                  <a:srgbClr val="434343"/>
                </a:solidFill>
                <a:latin typeface="+mj-lt"/>
                <a:ea typeface="Fira Sans Extra Condensed Medium"/>
                <a:cs typeface="Fira Sans Extra Condensed Medium"/>
                <a:sym typeface="Fira Sans Extra Condensed Medium"/>
              </a:rPr>
              <a:t>ICG-NEAMTWS XVII Session Report.</a:t>
            </a:r>
          </a:p>
        </p:txBody>
      </p:sp>
      <p:sp>
        <p:nvSpPr>
          <p:cNvPr id="14" name="Rectangle 13">
            <a:extLst>
              <a:ext uri="{FF2B5EF4-FFF2-40B4-BE49-F238E27FC236}">
                <a16:creationId xmlns:a16="http://schemas.microsoft.com/office/drawing/2014/main" id="{8159D17C-2664-B373-FB16-CEAEC3AA36BD}"/>
              </a:ext>
            </a:extLst>
          </p:cNvPr>
          <p:cNvSpPr/>
          <p:nvPr/>
        </p:nvSpPr>
        <p:spPr>
          <a:xfrm>
            <a:off x="8984048" y="3369985"/>
            <a:ext cx="2376000" cy="1569659"/>
          </a:xfrm>
          <a:prstGeom prst="rect">
            <a:avLst/>
          </a:prstGeom>
          <a:noFill/>
          <a:ln w="254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en-US" sz="1600" dirty="0">
                <a:solidFill>
                  <a:srgbClr val="434343"/>
                </a:solidFill>
                <a:latin typeface="+mj-lt"/>
                <a:ea typeface="Roboto"/>
                <a:cs typeface="Roboto"/>
                <a:sym typeface="Roboto"/>
              </a:rPr>
              <a:t>Establishment of </a:t>
            </a:r>
            <a:r>
              <a:rPr lang="en-US" sz="1600" b="1" dirty="0">
                <a:solidFill>
                  <a:srgbClr val="434343"/>
                </a:solidFill>
                <a:latin typeface="+mj-lt"/>
                <a:ea typeface="Roboto"/>
                <a:cs typeface="Roboto"/>
                <a:sym typeface="Roboto"/>
              </a:rPr>
              <a:t>First TT-TR Plan of Action (PoA)</a:t>
            </a:r>
            <a:r>
              <a:rPr lang="en-US" sz="1600" dirty="0">
                <a:solidFill>
                  <a:srgbClr val="434343"/>
                </a:solidFill>
                <a:latin typeface="+mj-lt"/>
                <a:ea typeface="Roboto"/>
                <a:cs typeface="Roboto"/>
                <a:sym typeface="Roboto"/>
              </a:rPr>
              <a:t> (requested during ICG/NEAMTWS XVII 2021</a:t>
            </a:r>
          </a:p>
        </p:txBody>
      </p:sp>
      <p:grpSp>
        <p:nvGrpSpPr>
          <p:cNvPr id="15" name="Group 14">
            <a:extLst>
              <a:ext uri="{FF2B5EF4-FFF2-40B4-BE49-F238E27FC236}">
                <a16:creationId xmlns:a16="http://schemas.microsoft.com/office/drawing/2014/main" id="{3BD77143-8DA6-F5D6-8932-7B37B2579535}"/>
              </a:ext>
            </a:extLst>
          </p:cNvPr>
          <p:cNvGrpSpPr/>
          <p:nvPr/>
        </p:nvGrpSpPr>
        <p:grpSpPr>
          <a:xfrm>
            <a:off x="6350917" y="2906182"/>
            <a:ext cx="2340000" cy="265550"/>
            <a:chOff x="4312844" y="3380937"/>
            <a:chExt cx="2258869" cy="265550"/>
          </a:xfrm>
        </p:grpSpPr>
        <p:grpSp>
          <p:nvGrpSpPr>
            <p:cNvPr id="16" name="Group 15">
              <a:extLst>
                <a:ext uri="{FF2B5EF4-FFF2-40B4-BE49-F238E27FC236}">
                  <a16:creationId xmlns:a16="http://schemas.microsoft.com/office/drawing/2014/main" id="{7469C067-7C63-8CA1-FD0B-15D36B69C3F8}"/>
                </a:ext>
              </a:extLst>
            </p:cNvPr>
            <p:cNvGrpSpPr/>
            <p:nvPr/>
          </p:nvGrpSpPr>
          <p:grpSpPr>
            <a:xfrm>
              <a:off x="4312844" y="3380937"/>
              <a:ext cx="1944000" cy="265550"/>
              <a:chOff x="4312844" y="3380937"/>
              <a:chExt cx="1763376" cy="265550"/>
            </a:xfrm>
          </p:grpSpPr>
          <p:sp>
            <p:nvSpPr>
              <p:cNvPr id="18" name="Google Shape;2324;p42">
                <a:extLst>
                  <a:ext uri="{FF2B5EF4-FFF2-40B4-BE49-F238E27FC236}">
                    <a16:creationId xmlns:a16="http://schemas.microsoft.com/office/drawing/2014/main" id="{6A95831C-3638-466C-F557-8A0FE27C6BBD}"/>
                  </a:ext>
                </a:extLst>
              </p:cNvPr>
              <p:cNvSpPr/>
              <p:nvPr/>
            </p:nvSpPr>
            <p:spPr>
              <a:xfrm>
                <a:off x="4458720" y="3380937"/>
                <a:ext cx="1617500" cy="265550"/>
              </a:xfrm>
              <a:custGeom>
                <a:avLst/>
                <a:gdLst/>
                <a:ahLst/>
                <a:cxnLst/>
                <a:rect l="l" t="t" r="r" b="b"/>
                <a:pathLst>
                  <a:path w="64700" h="10622" extrusionOk="0">
                    <a:moveTo>
                      <a:pt x="1" y="1"/>
                    </a:moveTo>
                    <a:lnTo>
                      <a:pt x="1" y="10621"/>
                    </a:lnTo>
                    <a:lnTo>
                      <a:pt x="64699" y="10621"/>
                    </a:lnTo>
                    <a:lnTo>
                      <a:pt x="64699" y="1"/>
                    </a:lnTo>
                    <a:close/>
                  </a:path>
                </a:pathLst>
              </a:custGeom>
              <a:solidFill>
                <a:srgbClr val="BF9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rgbClr val="FFFFFF"/>
                    </a:solidFill>
                    <a:latin typeface="Fira Sans Extra Condensed Medium"/>
                    <a:ea typeface="Fira Sans Extra Condensed Medium"/>
                    <a:cs typeface="Fira Sans Extra Condensed Medium"/>
                    <a:sym typeface="Fira Sans Extra Condensed Medium"/>
                  </a:rPr>
                  <a:t>Jan. 2022</a:t>
                </a:r>
                <a:endParaRPr sz="15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9" name="Google Shape;231;p17">
                <a:extLst>
                  <a:ext uri="{FF2B5EF4-FFF2-40B4-BE49-F238E27FC236}">
                    <a16:creationId xmlns:a16="http://schemas.microsoft.com/office/drawing/2014/main" id="{72DB6ED1-92E4-9A8C-ADC1-D2753ABA886D}"/>
                  </a:ext>
                </a:extLst>
              </p:cNvPr>
              <p:cNvSpPr/>
              <p:nvPr/>
            </p:nvSpPr>
            <p:spPr>
              <a:xfrm>
                <a:off x="4312844" y="3380937"/>
                <a:ext cx="534569" cy="265550"/>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BF9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sp>
          <p:nvSpPr>
            <p:cNvPr id="17" name="Google Shape;218;p17">
              <a:extLst>
                <a:ext uri="{FF2B5EF4-FFF2-40B4-BE49-F238E27FC236}">
                  <a16:creationId xmlns:a16="http://schemas.microsoft.com/office/drawing/2014/main" id="{F138BE9F-3428-F7D7-E23A-F72F73065339}"/>
                </a:ext>
              </a:extLst>
            </p:cNvPr>
            <p:cNvSpPr/>
            <p:nvPr/>
          </p:nvSpPr>
          <p:spPr>
            <a:xfrm>
              <a:off x="6036769" y="3380937"/>
              <a:ext cx="534944" cy="265550"/>
            </a:xfrm>
            <a:custGeom>
              <a:avLst/>
              <a:gdLst/>
              <a:ahLst/>
              <a:cxnLst/>
              <a:rect l="l" t="t" r="r" b="b"/>
              <a:pathLst>
                <a:path w="17110" h="7002" extrusionOk="0">
                  <a:moveTo>
                    <a:pt x="0" y="1"/>
                  </a:moveTo>
                  <a:lnTo>
                    <a:pt x="2810" y="3501"/>
                  </a:lnTo>
                  <a:lnTo>
                    <a:pt x="0" y="7002"/>
                  </a:lnTo>
                  <a:lnTo>
                    <a:pt x="14300" y="7002"/>
                  </a:lnTo>
                  <a:lnTo>
                    <a:pt x="17110" y="3501"/>
                  </a:lnTo>
                  <a:lnTo>
                    <a:pt x="14300" y="1"/>
                  </a:lnTo>
                  <a:close/>
                </a:path>
              </a:pathLst>
            </a:custGeom>
            <a:solidFill>
              <a:srgbClr val="BF9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grpSp>
        <p:nvGrpSpPr>
          <p:cNvPr id="20" name="Group 19">
            <a:extLst>
              <a:ext uri="{FF2B5EF4-FFF2-40B4-BE49-F238E27FC236}">
                <a16:creationId xmlns:a16="http://schemas.microsoft.com/office/drawing/2014/main" id="{63A9DB95-0CDB-0CC1-EE06-0BB7D8945BEC}"/>
              </a:ext>
            </a:extLst>
          </p:cNvPr>
          <p:cNvGrpSpPr/>
          <p:nvPr/>
        </p:nvGrpSpPr>
        <p:grpSpPr>
          <a:xfrm>
            <a:off x="9001955" y="2962538"/>
            <a:ext cx="2340000" cy="265550"/>
            <a:chOff x="4312844" y="3380937"/>
            <a:chExt cx="2258869" cy="265550"/>
          </a:xfrm>
        </p:grpSpPr>
        <p:grpSp>
          <p:nvGrpSpPr>
            <p:cNvPr id="21" name="Group 20">
              <a:extLst>
                <a:ext uri="{FF2B5EF4-FFF2-40B4-BE49-F238E27FC236}">
                  <a16:creationId xmlns:a16="http://schemas.microsoft.com/office/drawing/2014/main" id="{F4AEBB24-8D88-1929-B58F-70CA09B7C310}"/>
                </a:ext>
              </a:extLst>
            </p:cNvPr>
            <p:cNvGrpSpPr/>
            <p:nvPr/>
          </p:nvGrpSpPr>
          <p:grpSpPr>
            <a:xfrm>
              <a:off x="4312844" y="3380937"/>
              <a:ext cx="1944000" cy="265550"/>
              <a:chOff x="4312844" y="3380937"/>
              <a:chExt cx="1763376" cy="265550"/>
            </a:xfrm>
          </p:grpSpPr>
          <p:sp>
            <p:nvSpPr>
              <p:cNvPr id="23" name="Google Shape;2324;p42">
                <a:extLst>
                  <a:ext uri="{FF2B5EF4-FFF2-40B4-BE49-F238E27FC236}">
                    <a16:creationId xmlns:a16="http://schemas.microsoft.com/office/drawing/2014/main" id="{9EB82ADF-1D62-6DA7-3CD9-56E1207202F7}"/>
                  </a:ext>
                </a:extLst>
              </p:cNvPr>
              <p:cNvSpPr/>
              <p:nvPr/>
            </p:nvSpPr>
            <p:spPr>
              <a:xfrm>
                <a:off x="4458720" y="3380937"/>
                <a:ext cx="1617500" cy="265550"/>
              </a:xfrm>
              <a:custGeom>
                <a:avLst/>
                <a:gdLst/>
                <a:ahLst/>
                <a:cxnLst/>
                <a:rect l="l" t="t" r="r" b="b"/>
                <a:pathLst>
                  <a:path w="64700" h="10622" extrusionOk="0">
                    <a:moveTo>
                      <a:pt x="1" y="1"/>
                    </a:moveTo>
                    <a:lnTo>
                      <a:pt x="1" y="10621"/>
                    </a:lnTo>
                    <a:lnTo>
                      <a:pt x="64699" y="10621"/>
                    </a:lnTo>
                    <a:lnTo>
                      <a:pt x="64699" y="1"/>
                    </a:lnTo>
                    <a:close/>
                  </a:path>
                </a:pathLst>
              </a:custGeom>
              <a:solidFill>
                <a:srgbClr val="2F55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rgbClr val="FFFFFF"/>
                    </a:solidFill>
                    <a:latin typeface="Fira Sans Extra Condensed Medium"/>
                    <a:ea typeface="Fira Sans Extra Condensed Medium"/>
                    <a:cs typeface="Fira Sans Extra Condensed Medium"/>
                    <a:sym typeface="Fira Sans Extra Condensed Medium"/>
                  </a:rPr>
                  <a:t>April 2022</a:t>
                </a:r>
                <a:endParaRPr sz="150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25" name="Google Shape;231;p17">
                <a:extLst>
                  <a:ext uri="{FF2B5EF4-FFF2-40B4-BE49-F238E27FC236}">
                    <a16:creationId xmlns:a16="http://schemas.microsoft.com/office/drawing/2014/main" id="{778728D4-2878-51CF-F61A-B3D8605EC91D}"/>
                  </a:ext>
                </a:extLst>
              </p:cNvPr>
              <p:cNvSpPr/>
              <p:nvPr/>
            </p:nvSpPr>
            <p:spPr>
              <a:xfrm>
                <a:off x="4312844" y="3380937"/>
                <a:ext cx="534569" cy="265550"/>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2F55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sp>
          <p:nvSpPr>
            <p:cNvPr id="22" name="Google Shape;218;p17">
              <a:extLst>
                <a:ext uri="{FF2B5EF4-FFF2-40B4-BE49-F238E27FC236}">
                  <a16:creationId xmlns:a16="http://schemas.microsoft.com/office/drawing/2014/main" id="{1587AE7C-C291-19B4-99C7-A1E70509F894}"/>
                </a:ext>
              </a:extLst>
            </p:cNvPr>
            <p:cNvSpPr/>
            <p:nvPr/>
          </p:nvSpPr>
          <p:spPr>
            <a:xfrm>
              <a:off x="6036769" y="3380937"/>
              <a:ext cx="534944" cy="265550"/>
            </a:xfrm>
            <a:custGeom>
              <a:avLst/>
              <a:gdLst/>
              <a:ahLst/>
              <a:cxnLst/>
              <a:rect l="l" t="t" r="r" b="b"/>
              <a:pathLst>
                <a:path w="17110" h="7002" extrusionOk="0">
                  <a:moveTo>
                    <a:pt x="0" y="1"/>
                  </a:moveTo>
                  <a:lnTo>
                    <a:pt x="2810" y="3501"/>
                  </a:lnTo>
                  <a:lnTo>
                    <a:pt x="0" y="7002"/>
                  </a:lnTo>
                  <a:lnTo>
                    <a:pt x="14300" y="7002"/>
                  </a:lnTo>
                  <a:lnTo>
                    <a:pt x="17110" y="3501"/>
                  </a:lnTo>
                  <a:lnTo>
                    <a:pt x="14300" y="1"/>
                  </a:lnTo>
                  <a:close/>
                </a:path>
              </a:pathLst>
            </a:custGeom>
            <a:solidFill>
              <a:srgbClr val="2F55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grpSp>
      <p:sp>
        <p:nvSpPr>
          <p:cNvPr id="26" name="Rectangle 25">
            <a:extLst>
              <a:ext uri="{FF2B5EF4-FFF2-40B4-BE49-F238E27FC236}">
                <a16:creationId xmlns:a16="http://schemas.microsoft.com/office/drawing/2014/main" id="{336E2758-ADDD-5B5F-B79F-0093B97228A5}"/>
              </a:ext>
            </a:extLst>
          </p:cNvPr>
          <p:cNvSpPr/>
          <p:nvPr/>
        </p:nvSpPr>
        <p:spPr>
          <a:xfrm>
            <a:off x="9256184" y="1996927"/>
            <a:ext cx="1836000" cy="763600"/>
          </a:xfrm>
          <a:prstGeom prst="rect">
            <a:avLst/>
          </a:prstGeom>
          <a:noFill/>
          <a:ln w="127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US" sz="1200" i="0" u="none" strike="noStrike" baseline="0" dirty="0">
                <a:solidFill>
                  <a:srgbClr val="000000"/>
                </a:solidFill>
                <a:latin typeface="+mj-lt"/>
              </a:rPr>
              <a:t>ICG/NEAMTWS</a:t>
            </a:r>
          </a:p>
          <a:p>
            <a:pPr algn="ctr"/>
            <a:r>
              <a:rPr lang="en-US" sz="1200" i="0" u="none" strike="noStrike" baseline="0" dirty="0">
                <a:solidFill>
                  <a:srgbClr val="000000"/>
                </a:solidFill>
                <a:latin typeface="+mj-lt"/>
              </a:rPr>
              <a:t>Steering </a:t>
            </a:r>
            <a:r>
              <a:rPr lang="en-US" sz="1200" dirty="0">
                <a:solidFill>
                  <a:srgbClr val="000000"/>
                </a:solidFill>
                <a:latin typeface="+mj-lt"/>
              </a:rPr>
              <a:t>Committee</a:t>
            </a:r>
          </a:p>
          <a:p>
            <a:pPr algn="ctr"/>
            <a:r>
              <a:rPr lang="en-US" sz="1200" dirty="0">
                <a:solidFill>
                  <a:srgbClr val="000000"/>
                </a:solidFill>
                <a:latin typeface="+mj-lt"/>
              </a:rPr>
              <a:t>8-12 April 2022</a:t>
            </a:r>
          </a:p>
          <a:p>
            <a:pPr algn="ctr"/>
            <a:r>
              <a:rPr lang="en-US" sz="1200" dirty="0">
                <a:solidFill>
                  <a:srgbClr val="000000"/>
                </a:solidFill>
                <a:latin typeface="+mj-lt"/>
              </a:rPr>
              <a:t>(online)</a:t>
            </a:r>
            <a:endParaRPr lang="en-US" sz="1200" i="0" u="none" strike="noStrike" baseline="0" dirty="0">
              <a:solidFill>
                <a:srgbClr val="000000"/>
              </a:solidFill>
              <a:latin typeface="+mj-lt"/>
            </a:endParaRPr>
          </a:p>
        </p:txBody>
      </p:sp>
      <p:sp>
        <p:nvSpPr>
          <p:cNvPr id="30" name="Google Shape;2309;p42">
            <a:extLst>
              <a:ext uri="{FF2B5EF4-FFF2-40B4-BE49-F238E27FC236}">
                <a16:creationId xmlns:a16="http://schemas.microsoft.com/office/drawing/2014/main" id="{4B3650B3-E983-B622-B83A-487DD42E78E1}"/>
              </a:ext>
            </a:extLst>
          </p:cNvPr>
          <p:cNvSpPr/>
          <p:nvPr/>
        </p:nvSpPr>
        <p:spPr>
          <a:xfrm>
            <a:off x="10162417" y="3115216"/>
            <a:ext cx="19075" cy="236675"/>
          </a:xfrm>
          <a:custGeom>
            <a:avLst/>
            <a:gdLst/>
            <a:ahLst/>
            <a:cxnLst/>
            <a:rect l="l" t="t" r="r" b="b"/>
            <a:pathLst>
              <a:path w="763" h="9467" extrusionOk="0">
                <a:moveTo>
                  <a:pt x="382" y="1"/>
                </a:moveTo>
                <a:cubicBezTo>
                  <a:pt x="168" y="1"/>
                  <a:pt x="1" y="168"/>
                  <a:pt x="1" y="382"/>
                </a:cubicBezTo>
                <a:lnTo>
                  <a:pt x="1" y="9085"/>
                </a:lnTo>
                <a:cubicBezTo>
                  <a:pt x="1" y="9300"/>
                  <a:pt x="168" y="9466"/>
                  <a:pt x="382" y="9466"/>
                </a:cubicBezTo>
                <a:cubicBezTo>
                  <a:pt x="584" y="9466"/>
                  <a:pt x="763" y="9300"/>
                  <a:pt x="763" y="9085"/>
                </a:cubicBezTo>
                <a:lnTo>
                  <a:pt x="763" y="382"/>
                </a:lnTo>
                <a:cubicBezTo>
                  <a:pt x="763" y="168"/>
                  <a:pt x="584" y="1"/>
                  <a:pt x="382" y="1"/>
                </a:cubicBezTo>
                <a:close/>
              </a:path>
            </a:pathLst>
          </a:custGeom>
          <a:solidFill>
            <a:srgbClr val="2F5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9;p42">
            <a:extLst>
              <a:ext uri="{FF2B5EF4-FFF2-40B4-BE49-F238E27FC236}">
                <a16:creationId xmlns:a16="http://schemas.microsoft.com/office/drawing/2014/main" id="{11299392-3E3B-4A4F-4340-E792CFA86354}"/>
              </a:ext>
            </a:extLst>
          </p:cNvPr>
          <p:cNvSpPr txBox="1"/>
          <p:nvPr/>
        </p:nvSpPr>
        <p:spPr>
          <a:xfrm>
            <a:off x="9014142" y="5142501"/>
            <a:ext cx="23347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i="1" dirty="0">
                <a:solidFill>
                  <a:srgbClr val="434343"/>
                </a:solidFill>
                <a:latin typeface="+mj-lt"/>
                <a:ea typeface="Fira Sans Extra Condensed Medium"/>
                <a:cs typeface="Fira Sans Extra Condensed Medium"/>
                <a:sym typeface="Fira Sans Extra Condensed Medium"/>
              </a:rPr>
              <a:t>Approved TT-TR Plan of Action 2022</a:t>
            </a:r>
          </a:p>
        </p:txBody>
      </p:sp>
    </p:spTree>
    <p:extLst>
      <p:ext uri="{BB962C8B-B14F-4D97-AF65-F5344CB8AC3E}">
        <p14:creationId xmlns:p14="http://schemas.microsoft.com/office/powerpoint/2010/main" val="4235802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38EB8-9D9E-3EAD-EA8E-7E94894E653F}"/>
            </a:ext>
          </a:extLst>
        </p:cNvPr>
        <p:cNvGrpSpPr/>
        <p:nvPr/>
      </p:nvGrpSpPr>
      <p:grpSpPr>
        <a:xfrm>
          <a:off x="0" y="0"/>
          <a:ext cx="0" cy="0"/>
          <a:chOff x="0" y="0"/>
          <a:chExt cx="0" cy="0"/>
        </a:xfrm>
      </p:grpSpPr>
      <p:pic>
        <p:nvPicPr>
          <p:cNvPr id="2" name="Google Shape;196;p25">
            <a:extLst>
              <a:ext uri="{FF2B5EF4-FFF2-40B4-BE49-F238E27FC236}">
                <a16:creationId xmlns:a16="http://schemas.microsoft.com/office/drawing/2014/main" id="{5DC0DFD9-59DB-0160-4975-6863E3A011A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14749" y="0"/>
            <a:ext cx="1253706" cy="695707"/>
          </a:xfrm>
          <a:prstGeom prst="rect">
            <a:avLst/>
          </a:prstGeom>
          <a:noFill/>
          <a:ln>
            <a:noFill/>
          </a:ln>
        </p:spPr>
      </p:pic>
      <p:sp>
        <p:nvSpPr>
          <p:cNvPr id="4" name="Titolo 3">
            <a:extLst>
              <a:ext uri="{FF2B5EF4-FFF2-40B4-BE49-F238E27FC236}">
                <a16:creationId xmlns:a16="http://schemas.microsoft.com/office/drawing/2014/main" id="{498B6890-52FE-4D3C-609C-B0D7D6F24059}"/>
              </a:ext>
            </a:extLst>
          </p:cNvPr>
          <p:cNvSpPr>
            <a:spLocks noGrp="1"/>
          </p:cNvSpPr>
          <p:nvPr>
            <p:ph type="title"/>
          </p:nvPr>
        </p:nvSpPr>
        <p:spPr>
          <a:xfrm>
            <a:off x="399149" y="234740"/>
            <a:ext cx="10515600" cy="664778"/>
          </a:xfrm>
        </p:spPr>
        <p:txBody>
          <a:bodyPr>
            <a:normAutofit fontScale="90000"/>
          </a:bodyPr>
          <a:lstStyle/>
          <a:p>
            <a:r>
              <a:rPr lang="it-IT" sz="3600" b="1" dirty="0">
                <a:solidFill>
                  <a:srgbClr val="0070C0"/>
                </a:solidFill>
              </a:rPr>
              <a:t>The ICG/NEAMTWS Activities/Advancements 2023-2024</a:t>
            </a:r>
          </a:p>
        </p:txBody>
      </p:sp>
      <p:sp>
        <p:nvSpPr>
          <p:cNvPr id="5" name="Segnaposto contenuto 4">
            <a:extLst>
              <a:ext uri="{FF2B5EF4-FFF2-40B4-BE49-F238E27FC236}">
                <a16:creationId xmlns:a16="http://schemas.microsoft.com/office/drawing/2014/main" id="{B91B6456-0E44-CD1D-A899-AEDA17D5EE48}"/>
              </a:ext>
            </a:extLst>
          </p:cNvPr>
          <p:cNvSpPr>
            <a:spLocks noGrp="1"/>
          </p:cNvSpPr>
          <p:nvPr>
            <p:ph idx="1"/>
          </p:nvPr>
        </p:nvSpPr>
        <p:spPr>
          <a:xfrm>
            <a:off x="574963" y="1307939"/>
            <a:ext cx="11069169" cy="5127585"/>
          </a:xfrm>
        </p:spPr>
        <p:txBody>
          <a:bodyPr>
            <a:normAutofit fontScale="70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600" dirty="0">
                <a:solidFill>
                  <a:srgbClr val="002060"/>
                </a:solidFill>
              </a:rPr>
              <a:t>Key messages from ICG Chair, ICG/NEAMTWS XIX (A. Amato):</a:t>
            </a:r>
          </a:p>
          <a:p>
            <a:pPr marL="0" marR="0" lvl="0" indent="0" defTabSz="914400" eaLnBrk="1" fontAlgn="auto" latinLnBrk="0" hangingPunct="1">
              <a:lnSpc>
                <a:spcPct val="100000"/>
              </a:lnSpc>
              <a:spcBef>
                <a:spcPts val="0"/>
              </a:spcBef>
              <a:spcAft>
                <a:spcPts val="0"/>
              </a:spcAft>
              <a:buClrTx/>
              <a:buSzTx/>
              <a:buFontTx/>
              <a:buNone/>
              <a:tabLst/>
              <a:defRPr/>
            </a:pPr>
            <a:endParaRPr lang="it-IT" sz="2600" dirty="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Recalling the NEAMTWS Strategic plan and goals</a:t>
            </a:r>
          </a:p>
          <a:p>
            <a:pPr marR="0" lvl="0" defTabSz="914400" eaLnBrk="1" fontAlgn="auto" latinLnBrk="0" hangingPunct="1">
              <a:lnSpc>
                <a:spcPct val="100000"/>
              </a:lnSpc>
              <a:spcBef>
                <a:spcPts val="0"/>
              </a:spcBef>
              <a:spcAft>
                <a:spcPts val="0"/>
              </a:spcAft>
              <a:buClrTx/>
              <a:buSzTx/>
              <a:buFont typeface="Wingdings" charset="2"/>
              <a:buChar char="ü"/>
              <a:tabLst/>
              <a:defRPr/>
            </a:pPr>
            <a:endParaRPr lang="it-IT" sz="2600" dirty="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Continued operations (monitoring, warning, meetings, etc.) by 5 TSPs</a:t>
            </a:r>
          </a:p>
          <a:p>
            <a:pPr marR="0" lvl="0" defTabSz="914400" eaLnBrk="1" fontAlgn="auto" latinLnBrk="0" hangingPunct="1">
              <a:lnSpc>
                <a:spcPct val="100000"/>
              </a:lnSpc>
              <a:spcBef>
                <a:spcPts val="0"/>
              </a:spcBef>
              <a:spcAft>
                <a:spcPts val="0"/>
              </a:spcAft>
              <a:buClrTx/>
              <a:buSzTx/>
              <a:buFont typeface="Wingdings" charset="2"/>
              <a:buChar char="ü"/>
              <a:tabLst/>
              <a:defRPr/>
            </a:pPr>
            <a:endParaRPr lang="it-IT" sz="2600" dirty="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6 recognized </a:t>
            </a:r>
            <a:r>
              <a:rPr lang="it-IT" sz="2600" b="1" dirty="0">
                <a:solidFill>
                  <a:srgbClr val="002060"/>
                </a:solidFill>
              </a:rPr>
              <a:t>Tsunami Ready </a:t>
            </a:r>
            <a:r>
              <a:rPr lang="it-IT" sz="2600" dirty="0">
                <a:solidFill>
                  <a:srgbClr val="002060"/>
                </a:solidFill>
              </a:rPr>
              <a:t>communities (and others coming soon)</a:t>
            </a:r>
          </a:p>
          <a:p>
            <a:pPr marR="0" lvl="0" defTabSz="914400" eaLnBrk="1" fontAlgn="auto" latinLnBrk="0" hangingPunct="1">
              <a:lnSpc>
                <a:spcPct val="100000"/>
              </a:lnSpc>
              <a:spcBef>
                <a:spcPts val="0"/>
              </a:spcBef>
              <a:spcAft>
                <a:spcPts val="0"/>
              </a:spcAft>
              <a:buClrTx/>
              <a:buSzTx/>
              <a:buFont typeface="Wingdings" charset="2"/>
              <a:buChar char="ü"/>
              <a:tabLst/>
              <a:defRPr/>
            </a:pPr>
            <a:endParaRPr lang="it-IT" sz="2600" dirty="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Improved response in the </a:t>
            </a:r>
            <a:r>
              <a:rPr lang="it-IT" sz="2600" b="1" dirty="0">
                <a:solidFill>
                  <a:srgbClr val="002060"/>
                </a:solidFill>
              </a:rPr>
              <a:t>NEAMWave23</a:t>
            </a:r>
            <a:r>
              <a:rPr lang="it-IT" sz="2600" dirty="0">
                <a:solidFill>
                  <a:srgbClr val="002060"/>
                </a:solidFill>
              </a:rPr>
              <a:t> (+ local exercises)</a:t>
            </a:r>
          </a:p>
          <a:p>
            <a:pPr marR="0" lvl="0" defTabSz="914400" eaLnBrk="1" fontAlgn="auto" latinLnBrk="0" hangingPunct="1">
              <a:lnSpc>
                <a:spcPct val="100000"/>
              </a:lnSpc>
              <a:spcBef>
                <a:spcPts val="0"/>
              </a:spcBef>
              <a:spcAft>
                <a:spcPts val="0"/>
              </a:spcAft>
              <a:buClrTx/>
              <a:buSzTx/>
              <a:buFont typeface="Wingdings" charset="2"/>
              <a:buChar char="ü"/>
              <a:tabLst/>
              <a:defRPr/>
            </a:pPr>
            <a:endParaRPr lang="it-IT" sz="2600" dirty="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Closing of </a:t>
            </a:r>
            <a:r>
              <a:rPr lang="it-IT" sz="2600" b="1" dirty="0">
                <a:solidFill>
                  <a:srgbClr val="002060"/>
                </a:solidFill>
              </a:rPr>
              <a:t>CoastWave</a:t>
            </a:r>
            <a:r>
              <a:rPr lang="it-IT" sz="2600" dirty="0">
                <a:solidFill>
                  <a:srgbClr val="002060"/>
                </a:solidFill>
              </a:rPr>
              <a:t> project (2022-2024), </a:t>
            </a:r>
            <a:r>
              <a:rPr lang="it-IT" sz="2600" b="1" dirty="0">
                <a:solidFill>
                  <a:srgbClr val="002060"/>
                </a:solidFill>
              </a:rPr>
              <a:t>Phase-2</a:t>
            </a:r>
            <a:r>
              <a:rPr lang="it-IT" sz="2600" dirty="0">
                <a:solidFill>
                  <a:srgbClr val="002060"/>
                </a:solidFill>
              </a:rPr>
              <a:t> started July 2024 (DG-ECHO)</a:t>
            </a:r>
          </a:p>
          <a:p>
            <a:pPr marR="0" lvl="0" defTabSz="914400" eaLnBrk="1" fontAlgn="auto" latinLnBrk="0" hangingPunct="1">
              <a:lnSpc>
                <a:spcPct val="100000"/>
              </a:lnSpc>
              <a:spcBef>
                <a:spcPts val="0"/>
              </a:spcBef>
              <a:spcAft>
                <a:spcPts val="0"/>
              </a:spcAft>
              <a:buClrTx/>
              <a:buSzTx/>
              <a:buFont typeface="Wingdings" charset="2"/>
              <a:buChar char="ü"/>
              <a:tabLst/>
              <a:defRPr/>
            </a:pPr>
            <a:endParaRPr lang="it-IT" sz="2600" dirty="0">
              <a:solidFill>
                <a:srgbClr val="002060"/>
              </a:solidFill>
            </a:endParaRPr>
          </a:p>
          <a:p>
            <a:pPr marR="0" lvl="0" defTabSz="914400" eaLnBrk="1" fontAlgn="auto" latinLnBrk="0" hangingPunct="1">
              <a:lnSpc>
                <a:spcPct val="100000"/>
              </a:lnSpc>
              <a:spcBef>
                <a:spcPts val="0"/>
              </a:spcBef>
              <a:spcAft>
                <a:spcPts val="0"/>
              </a:spcAft>
              <a:buClrTx/>
              <a:buSzTx/>
              <a:buFont typeface="Wingdings" charset="2"/>
              <a:buChar char="ü"/>
              <a:tabLst/>
              <a:defRPr/>
            </a:pPr>
            <a:r>
              <a:rPr lang="it-IT" sz="2600" dirty="0">
                <a:solidFill>
                  <a:srgbClr val="002060"/>
                </a:solidFill>
              </a:rPr>
              <a:t> Other projects on tsunami science and hazard - risk mitigation (+ EPOS, GTM, etc.)</a:t>
            </a:r>
          </a:p>
          <a:p>
            <a:pPr marR="0" lvl="0" defTabSz="914400" eaLnBrk="1" fontAlgn="auto" latinLnBrk="0" hangingPunct="1">
              <a:lnSpc>
                <a:spcPct val="100000"/>
              </a:lnSpc>
              <a:spcBef>
                <a:spcPts val="0"/>
              </a:spcBef>
              <a:spcAft>
                <a:spcPts val="0"/>
              </a:spcAft>
              <a:buClrTx/>
              <a:buSzTx/>
              <a:buFont typeface="Wingdings" charset="2"/>
              <a:buChar char="ü"/>
              <a:tabLst/>
              <a:defRPr/>
            </a:pPr>
            <a:endParaRPr lang="it-IT" sz="2600" dirty="0">
              <a:solidFill>
                <a:srgbClr val="002060"/>
              </a:solidFill>
            </a:endParaRPr>
          </a:p>
          <a:p>
            <a:pPr lvl="0">
              <a:lnSpc>
                <a:spcPct val="100000"/>
              </a:lnSpc>
              <a:spcBef>
                <a:spcPts val="0"/>
              </a:spcBef>
              <a:buFont typeface="Wingdings" charset="2"/>
              <a:buChar char="ü"/>
              <a:defRPr/>
            </a:pPr>
            <a:r>
              <a:rPr lang="it-IT" sz="2600" dirty="0">
                <a:solidFill>
                  <a:srgbClr val="002060"/>
                </a:solidFill>
              </a:rPr>
              <a:t> New Task Team on </a:t>
            </a:r>
            <a:r>
              <a:rPr lang="it-IT" sz="2600" b="1" dirty="0">
                <a:solidFill>
                  <a:srgbClr val="002060"/>
                </a:solidFill>
              </a:rPr>
              <a:t>Non-seismic tsunami sources </a:t>
            </a:r>
            <a:r>
              <a:rPr lang="it-IT" sz="2600" dirty="0">
                <a:solidFill>
                  <a:srgbClr val="002060"/>
                </a:solidFill>
              </a:rPr>
              <a:t>(Stromboli test case, etc.)</a:t>
            </a:r>
          </a:p>
          <a:p>
            <a:pPr lvl="0">
              <a:lnSpc>
                <a:spcPct val="100000"/>
              </a:lnSpc>
              <a:spcBef>
                <a:spcPts val="0"/>
              </a:spcBef>
              <a:buFont typeface="Wingdings" charset="2"/>
              <a:buChar char="ü"/>
              <a:defRPr/>
            </a:pPr>
            <a:endParaRPr lang="it-IT" sz="2600" dirty="0">
              <a:solidFill>
                <a:srgbClr val="002060"/>
              </a:solidFill>
            </a:endParaRPr>
          </a:p>
          <a:p>
            <a:pPr lvl="0">
              <a:lnSpc>
                <a:spcPct val="100000"/>
              </a:lnSpc>
              <a:spcBef>
                <a:spcPts val="0"/>
              </a:spcBef>
              <a:buFont typeface="Wingdings" charset="2"/>
              <a:buChar char="ü"/>
            </a:pPr>
            <a:r>
              <a:rPr lang="it-IT" sz="2600" dirty="0">
                <a:solidFill>
                  <a:srgbClr val="002060"/>
                </a:solidFill>
              </a:rPr>
              <a:t> New developments and technologies:</a:t>
            </a:r>
          </a:p>
          <a:p>
            <a:pPr lvl="0">
              <a:lnSpc>
                <a:spcPct val="100000"/>
              </a:lnSpc>
              <a:spcBef>
                <a:spcPts val="0"/>
              </a:spcBef>
              <a:buFont typeface="Wingdings" charset="2"/>
              <a:buChar char="ü"/>
            </a:pPr>
            <a:endParaRPr lang="it-IT" sz="2600" dirty="0">
              <a:solidFill>
                <a:srgbClr val="002060"/>
              </a:solidFill>
            </a:endParaRPr>
          </a:p>
          <a:p>
            <a:pPr lvl="1">
              <a:lnSpc>
                <a:spcPct val="100000"/>
              </a:lnSpc>
              <a:spcBef>
                <a:spcPts val="0"/>
              </a:spcBef>
              <a:buFont typeface="Wingdings" charset="2"/>
              <a:buChar char="Ø"/>
            </a:pPr>
            <a:r>
              <a:rPr lang="it-IT" sz="2600" dirty="0">
                <a:solidFill>
                  <a:srgbClr val="002060"/>
                </a:solidFill>
              </a:rPr>
              <a:t> New </a:t>
            </a:r>
            <a:r>
              <a:rPr lang="it-IT" sz="2600" dirty="0" err="1">
                <a:solidFill>
                  <a:srgbClr val="002060"/>
                </a:solidFill>
              </a:rPr>
              <a:t>tide</a:t>
            </a:r>
            <a:r>
              <a:rPr lang="it-IT" sz="2600" dirty="0">
                <a:solidFill>
                  <a:srgbClr val="002060"/>
                </a:solidFill>
              </a:rPr>
              <a:t> </a:t>
            </a:r>
            <a:r>
              <a:rPr lang="it-IT" sz="2600" dirty="0" err="1">
                <a:solidFill>
                  <a:srgbClr val="002060"/>
                </a:solidFill>
              </a:rPr>
              <a:t>gauges</a:t>
            </a:r>
            <a:r>
              <a:rPr lang="it-IT" sz="2600" dirty="0">
                <a:solidFill>
                  <a:srgbClr val="002060"/>
                </a:solidFill>
              </a:rPr>
              <a:t> in </a:t>
            </a:r>
            <a:r>
              <a:rPr lang="it-IT" sz="2600" dirty="0" err="1">
                <a:solidFill>
                  <a:srgbClr val="002060"/>
                </a:solidFill>
              </a:rPr>
              <a:t>several</a:t>
            </a:r>
            <a:r>
              <a:rPr lang="it-IT" sz="2600" dirty="0">
                <a:solidFill>
                  <a:srgbClr val="002060"/>
                </a:solidFill>
              </a:rPr>
              <a:t> MS </a:t>
            </a:r>
            <a:r>
              <a:rPr lang="it-IT" sz="2600" dirty="0" err="1">
                <a:solidFill>
                  <a:srgbClr val="002060"/>
                </a:solidFill>
              </a:rPr>
              <a:t>coastal</a:t>
            </a:r>
            <a:r>
              <a:rPr lang="it-IT" sz="2600" dirty="0">
                <a:solidFill>
                  <a:srgbClr val="002060"/>
                </a:solidFill>
              </a:rPr>
              <a:t> </a:t>
            </a:r>
            <a:r>
              <a:rPr lang="it-IT" sz="2600" dirty="0" err="1">
                <a:solidFill>
                  <a:srgbClr val="002060"/>
                </a:solidFill>
              </a:rPr>
              <a:t>areas</a:t>
            </a:r>
            <a:r>
              <a:rPr lang="it-IT" sz="2600" dirty="0">
                <a:solidFill>
                  <a:srgbClr val="002060"/>
                </a:solidFill>
              </a:rPr>
              <a:t> (</a:t>
            </a:r>
            <a:r>
              <a:rPr lang="it-IT" sz="2600" b="1" dirty="0">
                <a:solidFill>
                  <a:srgbClr val="002060"/>
                </a:solidFill>
              </a:rPr>
              <a:t>20 in </a:t>
            </a:r>
            <a:r>
              <a:rPr lang="it-IT" sz="2600" b="1" dirty="0" err="1">
                <a:solidFill>
                  <a:srgbClr val="002060"/>
                </a:solidFill>
              </a:rPr>
              <a:t>Marmara</a:t>
            </a:r>
            <a:r>
              <a:rPr lang="it-IT" sz="2600" b="1" dirty="0">
                <a:solidFill>
                  <a:srgbClr val="002060"/>
                </a:solidFill>
              </a:rPr>
              <a:t> Sea</a:t>
            </a:r>
            <a:r>
              <a:rPr lang="it-IT" sz="2600" dirty="0">
                <a:solidFill>
                  <a:srgbClr val="002060"/>
                </a:solidFill>
              </a:rPr>
              <a:t>, </a:t>
            </a:r>
            <a:r>
              <a:rPr lang="it-IT" sz="2600" dirty="0" err="1">
                <a:solidFill>
                  <a:srgbClr val="002060"/>
                </a:solidFill>
              </a:rPr>
              <a:t>Türkiye</a:t>
            </a:r>
            <a:r>
              <a:rPr lang="it-IT" sz="2600" dirty="0">
                <a:solidFill>
                  <a:srgbClr val="002060"/>
                </a:solidFill>
              </a:rPr>
              <a:t>)</a:t>
            </a:r>
          </a:p>
          <a:p>
            <a:pPr lvl="1">
              <a:lnSpc>
                <a:spcPct val="100000"/>
              </a:lnSpc>
              <a:spcBef>
                <a:spcPts val="0"/>
              </a:spcBef>
              <a:buFont typeface="Wingdings" charset="2"/>
              <a:buChar char="Ø"/>
            </a:pPr>
            <a:r>
              <a:rPr lang="it-IT" sz="2600" dirty="0">
                <a:solidFill>
                  <a:srgbClr val="002060"/>
                </a:solidFill>
              </a:rPr>
              <a:t> First </a:t>
            </a:r>
            <a:r>
              <a:rPr lang="it-IT" sz="2600" dirty="0" err="1">
                <a:solidFill>
                  <a:srgbClr val="002060"/>
                </a:solidFill>
              </a:rPr>
              <a:t>cabled</a:t>
            </a:r>
            <a:r>
              <a:rPr lang="it-IT" sz="2600" dirty="0">
                <a:solidFill>
                  <a:srgbClr val="002060"/>
                </a:solidFill>
              </a:rPr>
              <a:t> </a:t>
            </a:r>
            <a:r>
              <a:rPr lang="it-IT" sz="2600" b="1" dirty="0" err="1">
                <a:solidFill>
                  <a:srgbClr val="002060"/>
                </a:solidFill>
              </a:rPr>
              <a:t>deep-ocean</a:t>
            </a:r>
            <a:r>
              <a:rPr lang="it-IT" sz="2600" b="1" dirty="0">
                <a:solidFill>
                  <a:srgbClr val="002060"/>
                </a:solidFill>
              </a:rPr>
              <a:t> </a:t>
            </a:r>
            <a:r>
              <a:rPr lang="it-IT" sz="2600" b="1" dirty="0" err="1">
                <a:solidFill>
                  <a:srgbClr val="002060"/>
                </a:solidFill>
              </a:rPr>
              <a:t>sensors</a:t>
            </a:r>
            <a:r>
              <a:rPr lang="it-IT" sz="2600" b="1" dirty="0">
                <a:solidFill>
                  <a:srgbClr val="002060"/>
                </a:solidFill>
              </a:rPr>
              <a:t> </a:t>
            </a:r>
            <a:r>
              <a:rPr lang="it-IT" sz="2600" dirty="0" err="1">
                <a:solidFill>
                  <a:srgbClr val="002060"/>
                </a:solidFill>
              </a:rPr>
              <a:t>connected</a:t>
            </a:r>
            <a:r>
              <a:rPr lang="it-IT" sz="2600" dirty="0">
                <a:solidFill>
                  <a:srgbClr val="002060"/>
                </a:solidFill>
              </a:rPr>
              <a:t> to </a:t>
            </a:r>
            <a:r>
              <a:rPr lang="it-IT" sz="2600" dirty="0" err="1">
                <a:solidFill>
                  <a:srgbClr val="002060"/>
                </a:solidFill>
              </a:rPr>
              <a:t>TSPs</a:t>
            </a:r>
            <a:r>
              <a:rPr lang="it-IT" sz="2600" dirty="0">
                <a:solidFill>
                  <a:srgbClr val="002060"/>
                </a:solidFill>
              </a:rPr>
              <a:t> </a:t>
            </a:r>
          </a:p>
          <a:p>
            <a:pPr lvl="1">
              <a:lnSpc>
                <a:spcPct val="100000"/>
              </a:lnSpc>
              <a:spcBef>
                <a:spcPts val="0"/>
              </a:spcBef>
              <a:buFont typeface="Wingdings" charset="2"/>
              <a:buChar char="Ø"/>
            </a:pPr>
            <a:r>
              <a:rPr lang="it-IT" sz="2600" dirty="0" err="1">
                <a:solidFill>
                  <a:srgbClr val="002060"/>
                </a:solidFill>
              </a:rPr>
              <a:t>Two</a:t>
            </a:r>
            <a:r>
              <a:rPr lang="it-IT" sz="2600" dirty="0">
                <a:solidFill>
                  <a:srgbClr val="002060"/>
                </a:solidFill>
              </a:rPr>
              <a:t> </a:t>
            </a:r>
            <a:r>
              <a:rPr lang="it-IT" sz="2600" b="1" dirty="0">
                <a:solidFill>
                  <a:srgbClr val="002060"/>
                </a:solidFill>
              </a:rPr>
              <a:t>DART-</a:t>
            </a:r>
            <a:r>
              <a:rPr lang="it-IT" sz="2600" b="1" dirty="0" err="1">
                <a:solidFill>
                  <a:srgbClr val="002060"/>
                </a:solidFill>
              </a:rPr>
              <a:t>like</a:t>
            </a:r>
            <a:r>
              <a:rPr lang="it-IT" sz="2600" b="1" dirty="0">
                <a:solidFill>
                  <a:srgbClr val="002060"/>
                </a:solidFill>
              </a:rPr>
              <a:t> </a:t>
            </a:r>
            <a:r>
              <a:rPr lang="it-IT" sz="2600" b="1" dirty="0" err="1">
                <a:solidFill>
                  <a:srgbClr val="002060"/>
                </a:solidFill>
              </a:rPr>
              <a:t>buoys</a:t>
            </a:r>
            <a:r>
              <a:rPr lang="it-IT" sz="2600" b="1" dirty="0">
                <a:solidFill>
                  <a:srgbClr val="002060"/>
                </a:solidFill>
              </a:rPr>
              <a:t> </a:t>
            </a:r>
            <a:r>
              <a:rPr lang="it-IT" sz="2600" dirty="0" err="1">
                <a:solidFill>
                  <a:srgbClr val="002060"/>
                </a:solidFill>
              </a:rPr>
              <a:t>coming</a:t>
            </a:r>
            <a:r>
              <a:rPr lang="it-IT" sz="2600" dirty="0">
                <a:solidFill>
                  <a:srgbClr val="002060"/>
                </a:solidFill>
              </a:rPr>
              <a:t> in the </a:t>
            </a:r>
            <a:r>
              <a:rPr lang="it-IT" sz="2600" dirty="0" err="1">
                <a:solidFill>
                  <a:srgbClr val="002060"/>
                </a:solidFill>
              </a:rPr>
              <a:t>Ionian</a:t>
            </a:r>
            <a:r>
              <a:rPr lang="it-IT" sz="2600" dirty="0">
                <a:solidFill>
                  <a:srgbClr val="002060"/>
                </a:solidFill>
              </a:rPr>
              <a:t> </a:t>
            </a:r>
            <a:r>
              <a:rPr lang="it-IT" sz="2600" dirty="0" err="1">
                <a:solidFill>
                  <a:srgbClr val="002060"/>
                </a:solidFill>
              </a:rPr>
              <a:t>sea</a:t>
            </a:r>
            <a:r>
              <a:rPr lang="it-IT" sz="2600" dirty="0">
                <a:solidFill>
                  <a:srgbClr val="002060"/>
                </a:solidFill>
              </a:rPr>
              <a:t> (2025) + 1 </a:t>
            </a:r>
            <a:r>
              <a:rPr lang="it-IT" sz="2600" dirty="0" err="1">
                <a:solidFill>
                  <a:srgbClr val="002060"/>
                </a:solidFill>
              </a:rPr>
              <a:t>near</a:t>
            </a:r>
            <a:r>
              <a:rPr lang="it-IT" sz="2600" dirty="0">
                <a:solidFill>
                  <a:srgbClr val="002060"/>
                </a:solidFill>
              </a:rPr>
              <a:t> Stromboli</a:t>
            </a:r>
          </a:p>
          <a:p>
            <a:pPr lvl="1">
              <a:lnSpc>
                <a:spcPct val="100000"/>
              </a:lnSpc>
              <a:spcBef>
                <a:spcPts val="0"/>
              </a:spcBef>
              <a:buFont typeface="Wingdings" charset="2"/>
              <a:buChar char="Ø"/>
            </a:pPr>
            <a:r>
              <a:rPr lang="it-IT" sz="2600" dirty="0">
                <a:solidFill>
                  <a:srgbClr val="002060"/>
                </a:solidFill>
              </a:rPr>
              <a:t> </a:t>
            </a:r>
            <a:r>
              <a:rPr lang="it-IT" sz="2600" dirty="0" err="1">
                <a:solidFill>
                  <a:srgbClr val="002060"/>
                </a:solidFill>
              </a:rPr>
              <a:t>Probabilistic</a:t>
            </a:r>
            <a:r>
              <a:rPr lang="it-IT" sz="2600" dirty="0">
                <a:solidFill>
                  <a:srgbClr val="002060"/>
                </a:solidFill>
              </a:rPr>
              <a:t> Tsunami </a:t>
            </a:r>
            <a:r>
              <a:rPr lang="it-IT" sz="2600" dirty="0" err="1">
                <a:solidFill>
                  <a:srgbClr val="002060"/>
                </a:solidFill>
              </a:rPr>
              <a:t>Forecasting</a:t>
            </a:r>
            <a:r>
              <a:rPr lang="it-IT" sz="2600" dirty="0">
                <a:solidFill>
                  <a:srgbClr val="002060"/>
                </a:solidFill>
              </a:rPr>
              <a:t> - </a:t>
            </a:r>
            <a:r>
              <a:rPr lang="it-IT" sz="2600" b="1" dirty="0">
                <a:solidFill>
                  <a:srgbClr val="002060"/>
                </a:solidFill>
              </a:rPr>
              <a:t>PTF </a:t>
            </a:r>
            <a:r>
              <a:rPr lang="it-IT" sz="2600" dirty="0" err="1">
                <a:solidFill>
                  <a:srgbClr val="002060"/>
                </a:solidFill>
              </a:rPr>
              <a:t>implementation</a:t>
            </a:r>
            <a:endParaRPr lang="it-IT" sz="2600" dirty="0">
              <a:solidFill>
                <a:srgbClr val="002060"/>
              </a:solidFill>
            </a:endParaRPr>
          </a:p>
        </p:txBody>
      </p:sp>
    </p:spTree>
    <p:extLst>
      <p:ext uri="{BB962C8B-B14F-4D97-AF65-F5344CB8AC3E}">
        <p14:creationId xmlns:p14="http://schemas.microsoft.com/office/powerpoint/2010/main" val="7122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8" end="1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xEl>
                                              <p:pRg st="19" end="1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xEl>
                                              <p:pRg st="20" end="2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2C7C2BA0-C4BE-C902-AA83-6875CCD19CD2}"/>
              </a:ext>
            </a:extLst>
          </p:cNvPr>
          <p:cNvSpPr txBox="1">
            <a:spLocks/>
          </p:cNvSpPr>
          <p:nvPr/>
        </p:nvSpPr>
        <p:spPr>
          <a:xfrm>
            <a:off x="873452" y="1392722"/>
            <a:ext cx="10034033" cy="3447098"/>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spcAft>
                <a:spcPts val="600"/>
              </a:spcAft>
              <a:buFont typeface="Wingdings" panose="05000000000000000000" pitchFamily="2" charset="2"/>
              <a:buChar char="Ø"/>
            </a:pPr>
            <a:r>
              <a:rPr lang="en-US" sz="1800" kern="100" dirty="0">
                <a:latin typeface="Calibri" panose="020F0502020204030204" pitchFamily="34" charset="0"/>
                <a:cs typeface="Times New Roman" panose="02020603050405020304" pitchFamily="18" charset="0"/>
              </a:rPr>
              <a:t>11 Countries and 15 communities (7 countries under </a:t>
            </a:r>
            <a:r>
              <a:rPr lang="pt-BR" sz="1800" kern="100" dirty="0">
                <a:solidFill>
                  <a:schemeClr val="accent1">
                    <a:lumMod val="75000"/>
                  </a:schemeClr>
                </a:solidFill>
                <a:latin typeface="Calibri" panose="020F0502020204030204" pitchFamily="34" charset="0"/>
                <a:cs typeface="Times New Roman" panose="02020603050405020304" pitchFamily="18" charset="0"/>
              </a:rPr>
              <a:t>IOC-UNESCO EU DG-ECHO CoastWAVE Project)</a:t>
            </a:r>
            <a:endParaRPr lang="en-US" sz="1800" kern="100" dirty="0">
              <a:solidFill>
                <a:schemeClr val="accent1">
                  <a:lumMod val="75000"/>
                </a:schemeClr>
              </a:solidFill>
              <a:latin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29E4C9F-86C6-22EC-1618-D17DDE079544}"/>
              </a:ext>
            </a:extLst>
          </p:cNvPr>
          <p:cNvSpPr txBox="1"/>
          <p:nvPr/>
        </p:nvSpPr>
        <p:spPr>
          <a:xfrm>
            <a:off x="873452" y="1758327"/>
            <a:ext cx="11187918" cy="1354217"/>
          </a:xfrm>
          <a:prstGeom prst="rect">
            <a:avLst/>
          </a:prstGeom>
          <a:noFill/>
        </p:spPr>
        <p:txBody>
          <a:bodyPr wrap="square">
            <a:spAutoFit/>
          </a:bodyPr>
          <a:lstStyle/>
          <a:p>
            <a:pPr marL="742950" lvl="1" indent="-285750" algn="just">
              <a:lnSpc>
                <a:spcPct val="100000"/>
              </a:lnSpc>
              <a:spcBef>
                <a:spcPts val="300"/>
              </a:spcBef>
              <a:spcAft>
                <a:spcPts val="300"/>
              </a:spcAft>
              <a:buFont typeface="Arial" panose="020B0604020202020204" pitchFamily="34" charset="0"/>
              <a:buChar char="•"/>
            </a:pPr>
            <a:r>
              <a:rPr lang="fr-FR" sz="1800" dirty="0">
                <a:latin typeface="Calibri" charset="0"/>
                <a:cs typeface="Calibri" charset="0"/>
              </a:rPr>
              <a:t>Atlantic: </a:t>
            </a:r>
            <a:r>
              <a:rPr lang="fr-FR" sz="1800" dirty="0">
                <a:solidFill>
                  <a:schemeClr val="accent1">
                    <a:lumMod val="75000"/>
                  </a:schemeClr>
                </a:solidFill>
                <a:latin typeface="Calibri" charset="0"/>
                <a:cs typeface="Calibri" charset="0"/>
              </a:rPr>
              <a:t>El Jadida (Morocco);</a:t>
            </a:r>
            <a:r>
              <a:rPr lang="fr-FR" sz="1800" dirty="0">
                <a:solidFill>
                  <a:schemeClr val="bg2">
                    <a:lumMod val="50000"/>
                  </a:schemeClr>
                </a:solidFill>
                <a:latin typeface="Calibri" charset="0"/>
                <a:cs typeface="Calibri" charset="0"/>
              </a:rPr>
              <a:t> </a:t>
            </a:r>
            <a:r>
              <a:rPr lang="fr-FR" sz="1800" dirty="0" err="1">
                <a:solidFill>
                  <a:schemeClr val="accent1">
                    <a:lumMod val="75000"/>
                  </a:schemeClr>
                </a:solidFill>
                <a:latin typeface="Calibri" charset="0"/>
                <a:cs typeface="Calibri" charset="0"/>
              </a:rPr>
              <a:t>Chipiona</a:t>
            </a:r>
            <a:r>
              <a:rPr lang="en-US" sz="1800" dirty="0">
                <a:solidFill>
                  <a:schemeClr val="accent1">
                    <a:lumMod val="75000"/>
                  </a:schemeClr>
                </a:solidFill>
                <a:latin typeface="Calibri" charset="0"/>
                <a:ea typeface="Calibri" charset="0"/>
                <a:cs typeface="Calibri" charset="0"/>
              </a:rPr>
              <a:t> (</a:t>
            </a:r>
            <a:r>
              <a:rPr lang="fr-FR" sz="1800" dirty="0">
                <a:solidFill>
                  <a:schemeClr val="accent1">
                    <a:lumMod val="75000"/>
                  </a:schemeClr>
                </a:solidFill>
                <a:latin typeface="Calibri" charset="0"/>
                <a:cs typeface="Calibri" charset="0"/>
              </a:rPr>
              <a:t>Spain).</a:t>
            </a:r>
          </a:p>
          <a:p>
            <a:pPr marL="742950" lvl="1" indent="-285750">
              <a:lnSpc>
                <a:spcPct val="100000"/>
              </a:lnSpc>
              <a:spcBef>
                <a:spcPts val="300"/>
              </a:spcBef>
              <a:spcAft>
                <a:spcPts val="300"/>
              </a:spcAft>
              <a:buFont typeface="Arial" panose="020B0604020202020204" pitchFamily="34" charset="0"/>
              <a:buChar char="•"/>
            </a:pPr>
            <a:r>
              <a:rPr lang="en-US" sz="1800" dirty="0">
                <a:latin typeface="Calibri" charset="0"/>
                <a:ea typeface="Calibri" charset="0"/>
                <a:cs typeface="Calibri" charset="0"/>
              </a:rPr>
              <a:t>Central/Western Mediterranean: </a:t>
            </a:r>
            <a:r>
              <a:rPr lang="en-US" sz="1800" dirty="0">
                <a:solidFill>
                  <a:schemeClr val="accent1">
                    <a:lumMod val="75000"/>
                  </a:schemeClr>
                </a:solidFill>
                <a:latin typeface="Calibri" charset="0"/>
                <a:ea typeface="Calibri" charset="0"/>
                <a:cs typeface="Calibri" charset="0"/>
              </a:rPr>
              <a:t>Cannes (France)</a:t>
            </a:r>
            <a:r>
              <a:rPr lang="fr-FR" sz="1800" dirty="0">
                <a:solidFill>
                  <a:schemeClr val="accent1">
                    <a:lumMod val="75000"/>
                  </a:schemeClr>
                </a:solidFill>
                <a:latin typeface="Calibri" charset="0"/>
                <a:ea typeface="Calibri" charset="0"/>
                <a:cs typeface="Calibri" charset="0"/>
              </a:rPr>
              <a:t>; </a:t>
            </a:r>
            <a:r>
              <a:rPr lang="it-IT" sz="1800" dirty="0">
                <a:solidFill>
                  <a:schemeClr val="accent1">
                    <a:lumMod val="75000"/>
                  </a:schemeClr>
                </a:solidFill>
                <a:latin typeface="Calibri" charset="0"/>
                <a:ea typeface="Calibri" charset="0"/>
                <a:cs typeface="Calibri" charset="0"/>
              </a:rPr>
              <a:t>Marzamemi-Pachino, Minturno</a:t>
            </a:r>
            <a:r>
              <a:rPr lang="fr-FR" sz="1800" dirty="0">
                <a:solidFill>
                  <a:schemeClr val="accent1">
                    <a:lumMod val="75000"/>
                  </a:schemeClr>
                </a:solidFill>
                <a:latin typeface="Calibri" charset="0"/>
                <a:cs typeface="Calibri" charset="0"/>
              </a:rPr>
              <a:t>,</a:t>
            </a:r>
            <a:r>
              <a:rPr lang="el-GR" sz="1800" dirty="0">
                <a:solidFill>
                  <a:schemeClr val="accent1">
                    <a:lumMod val="75000"/>
                  </a:schemeClr>
                </a:solidFill>
                <a:latin typeface="Calibri" charset="0"/>
                <a:ea typeface="Calibri" charset="0"/>
                <a:cs typeface="Calibri" charset="0"/>
              </a:rPr>
              <a:t> </a:t>
            </a:r>
            <a:r>
              <a:rPr lang="it-IT" sz="1800" dirty="0">
                <a:solidFill>
                  <a:schemeClr val="accent1">
                    <a:lumMod val="75000"/>
                  </a:schemeClr>
                </a:solidFill>
                <a:latin typeface="Calibri" charset="0"/>
                <a:ea typeface="Calibri" charset="0"/>
                <a:cs typeface="Calibri" charset="0"/>
              </a:rPr>
              <a:t>Palmi</a:t>
            </a:r>
            <a:r>
              <a:rPr lang="fr-FR" sz="1800" dirty="0">
                <a:solidFill>
                  <a:schemeClr val="accent1">
                    <a:lumMod val="75000"/>
                  </a:schemeClr>
                </a:solidFill>
                <a:latin typeface="Calibri" charset="0"/>
                <a:cs typeface="Calibri" charset="0"/>
              </a:rPr>
              <a:t>,</a:t>
            </a:r>
            <a:r>
              <a:rPr lang="el-GR" sz="1800" dirty="0">
                <a:solidFill>
                  <a:schemeClr val="accent1">
                    <a:lumMod val="75000"/>
                  </a:schemeClr>
                </a:solidFill>
                <a:latin typeface="Calibri" charset="0"/>
                <a:ea typeface="Calibri" charset="0"/>
                <a:cs typeface="Calibri" charset="0"/>
              </a:rPr>
              <a:t> </a:t>
            </a:r>
            <a:r>
              <a:rPr lang="it-IT" dirty="0">
                <a:solidFill>
                  <a:schemeClr val="bg2">
                    <a:lumMod val="50000"/>
                  </a:schemeClr>
                </a:solidFill>
                <a:latin typeface="Calibri" charset="0"/>
                <a:cs typeface="Calibri" charset="0"/>
              </a:rPr>
              <a:t>Stromboli volcano</a:t>
            </a:r>
            <a:r>
              <a:rPr lang="fr-FR" dirty="0">
                <a:solidFill>
                  <a:schemeClr val="bg2">
                    <a:lumMod val="50000"/>
                  </a:schemeClr>
                </a:solidFill>
                <a:latin typeface="Calibri" charset="0"/>
                <a:cs typeface="Calibri" charset="0"/>
              </a:rPr>
              <a:t>,</a:t>
            </a:r>
            <a:r>
              <a:rPr lang="el-GR" dirty="0">
                <a:solidFill>
                  <a:schemeClr val="bg2">
                    <a:lumMod val="50000"/>
                  </a:schemeClr>
                </a:solidFill>
                <a:latin typeface="Calibri" charset="0"/>
                <a:cs typeface="Calibri" charset="0"/>
              </a:rPr>
              <a:t> </a:t>
            </a:r>
            <a:r>
              <a:rPr lang="it-IT" dirty="0">
                <a:solidFill>
                  <a:schemeClr val="bg2">
                    <a:lumMod val="50000"/>
                  </a:schemeClr>
                </a:solidFill>
                <a:latin typeface="Calibri" charset="0"/>
                <a:cs typeface="Calibri" charset="0"/>
              </a:rPr>
              <a:t>Otranto </a:t>
            </a:r>
            <a:r>
              <a:rPr lang="it-IT" sz="1800" dirty="0">
                <a:solidFill>
                  <a:schemeClr val="accent1">
                    <a:lumMod val="75000"/>
                  </a:schemeClr>
                </a:solidFill>
                <a:latin typeface="Calibri" charset="0"/>
                <a:ea typeface="Calibri" charset="0"/>
                <a:cs typeface="Calibri" charset="0"/>
              </a:rPr>
              <a:t>(Italy); </a:t>
            </a:r>
            <a:r>
              <a:rPr lang="en-GB" sz="1800" dirty="0">
                <a:solidFill>
                  <a:schemeClr val="accent1">
                    <a:lumMod val="75000"/>
                  </a:schemeClr>
                </a:solidFill>
                <a:latin typeface="Calibri" charset="0"/>
                <a:cs typeface="Calibri" charset="0"/>
              </a:rPr>
              <a:t>Marsaxlokk (Malta).</a:t>
            </a:r>
            <a:endParaRPr lang="fr-FR" sz="1800" dirty="0">
              <a:solidFill>
                <a:schemeClr val="accent1">
                  <a:lumMod val="75000"/>
                </a:schemeClr>
              </a:solidFill>
              <a:latin typeface="Calibri" charset="0"/>
              <a:ea typeface="Calibri" charset="0"/>
              <a:cs typeface="Calibri" charset="0"/>
            </a:endParaRPr>
          </a:p>
          <a:p>
            <a:pPr marL="742950" lvl="1" indent="-285750" algn="just">
              <a:lnSpc>
                <a:spcPct val="100000"/>
              </a:lnSpc>
              <a:spcBef>
                <a:spcPts val="300"/>
              </a:spcBef>
              <a:spcAft>
                <a:spcPts val="300"/>
              </a:spcAft>
              <a:buFont typeface="Arial" panose="020B0604020202020204" pitchFamily="34" charset="0"/>
              <a:buChar char="•"/>
            </a:pPr>
            <a:r>
              <a:rPr lang="en-US" sz="1800" dirty="0">
                <a:latin typeface="Calibri" charset="0"/>
                <a:ea typeface="Calibri" charset="0"/>
                <a:cs typeface="Calibri" charset="0"/>
              </a:rPr>
              <a:t>Eastern Mediterranean: </a:t>
            </a:r>
            <a:r>
              <a:rPr lang="fr-FR" sz="1800" dirty="0" err="1">
                <a:solidFill>
                  <a:schemeClr val="accent1">
                    <a:lumMod val="75000"/>
                  </a:schemeClr>
                </a:solidFill>
                <a:latin typeface="Calibri" charset="0"/>
                <a:ea typeface="Calibri" charset="0"/>
                <a:cs typeface="Calibri" charset="0"/>
              </a:rPr>
              <a:t>Buyukçekmece</a:t>
            </a:r>
            <a:r>
              <a:rPr lang="fr-FR" sz="1800" dirty="0">
                <a:solidFill>
                  <a:schemeClr val="accent1">
                    <a:lumMod val="75000"/>
                  </a:schemeClr>
                </a:solidFill>
                <a:latin typeface="Calibri" charset="0"/>
                <a:ea typeface="Calibri" charset="0"/>
                <a:cs typeface="Calibri" charset="0"/>
              </a:rPr>
              <a:t> (</a:t>
            </a:r>
            <a:r>
              <a:rPr lang="fr-FR" sz="1800" dirty="0" err="1">
                <a:solidFill>
                  <a:schemeClr val="accent1">
                    <a:lumMod val="75000"/>
                  </a:schemeClr>
                </a:solidFill>
                <a:latin typeface="Calibri" charset="0"/>
                <a:ea typeface="Calibri" charset="0"/>
                <a:cs typeface="Calibri" charset="0"/>
              </a:rPr>
              <a:t>Turkey</a:t>
            </a:r>
            <a:r>
              <a:rPr lang="fr-FR" sz="1800" dirty="0">
                <a:solidFill>
                  <a:schemeClr val="accent1">
                    <a:lumMod val="75000"/>
                  </a:schemeClr>
                </a:solidFill>
                <a:latin typeface="Calibri" charset="0"/>
                <a:ea typeface="Calibri" charset="0"/>
                <a:cs typeface="Calibri" charset="0"/>
              </a:rPr>
              <a:t>), </a:t>
            </a:r>
            <a:r>
              <a:rPr lang="en-US" sz="1800" dirty="0">
                <a:solidFill>
                  <a:schemeClr val="accent1">
                    <a:lumMod val="75000"/>
                  </a:schemeClr>
                </a:solidFill>
                <a:latin typeface="Calibri" charset="0"/>
                <a:ea typeface="Calibri" charset="0"/>
                <a:cs typeface="Calibri" charset="0"/>
              </a:rPr>
              <a:t>Samos (Greece), Larnaca (Cyprus), Israel</a:t>
            </a:r>
            <a:r>
              <a:rPr lang="fr-FR" sz="1800" dirty="0">
                <a:solidFill>
                  <a:schemeClr val="accent1">
                    <a:lumMod val="75000"/>
                  </a:schemeClr>
                </a:solidFill>
                <a:latin typeface="Calibri" charset="0"/>
                <a:ea typeface="Calibri" charset="0"/>
                <a:cs typeface="Calibri" charset="0"/>
              </a:rPr>
              <a:t>, </a:t>
            </a:r>
            <a:r>
              <a:rPr lang="en-US" sz="1800" dirty="0">
                <a:solidFill>
                  <a:schemeClr val="accent1">
                    <a:lumMod val="75000"/>
                  </a:schemeClr>
                </a:solidFill>
                <a:latin typeface="Calibri" charset="0"/>
                <a:ea typeface="Calibri" charset="0"/>
                <a:cs typeface="Calibri" charset="0"/>
              </a:rPr>
              <a:t>Alexandria (Egypt).</a:t>
            </a:r>
          </a:p>
        </p:txBody>
      </p:sp>
      <p:pic>
        <p:nvPicPr>
          <p:cNvPr id="6" name="Picture 5">
            <a:extLst>
              <a:ext uri="{FF2B5EF4-FFF2-40B4-BE49-F238E27FC236}">
                <a16:creationId xmlns:a16="http://schemas.microsoft.com/office/drawing/2014/main" id="{6B1E58F9-808A-6141-F90D-142988C09AA2}"/>
              </a:ext>
            </a:extLst>
          </p:cNvPr>
          <p:cNvPicPr>
            <a:picLocks noChangeAspect="1"/>
          </p:cNvPicPr>
          <p:nvPr/>
        </p:nvPicPr>
        <p:blipFill>
          <a:blip r:embed="rId2"/>
          <a:stretch>
            <a:fillRect/>
          </a:stretch>
        </p:blipFill>
        <p:spPr>
          <a:xfrm>
            <a:off x="2185673" y="3270383"/>
            <a:ext cx="7820654" cy="34441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4773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9CBA8CA-D91D-D680-6815-D8C9E6AB4AB9}"/>
              </a:ext>
            </a:extLst>
          </p:cNvPr>
          <p:cNvGraphicFramePr>
            <a:graphicFrameLocks noGrp="1"/>
          </p:cNvGraphicFramePr>
          <p:nvPr/>
        </p:nvGraphicFramePr>
        <p:xfrm>
          <a:off x="697947" y="1302762"/>
          <a:ext cx="11295270" cy="4622800"/>
        </p:xfrm>
        <a:graphic>
          <a:graphicData uri="http://schemas.openxmlformats.org/drawingml/2006/table">
            <a:tbl>
              <a:tblPr firstRow="1" bandRow="1">
                <a:tableStyleId>{5C22544A-7EE6-4342-B048-85BDC9FD1C3A}</a:tableStyleId>
              </a:tblPr>
              <a:tblGrid>
                <a:gridCol w="3800200">
                  <a:extLst>
                    <a:ext uri="{9D8B030D-6E8A-4147-A177-3AD203B41FA5}">
                      <a16:colId xmlns:a16="http://schemas.microsoft.com/office/drawing/2014/main" val="1663260819"/>
                    </a:ext>
                  </a:extLst>
                </a:gridCol>
                <a:gridCol w="2813210">
                  <a:extLst>
                    <a:ext uri="{9D8B030D-6E8A-4147-A177-3AD203B41FA5}">
                      <a16:colId xmlns:a16="http://schemas.microsoft.com/office/drawing/2014/main" val="3143053243"/>
                    </a:ext>
                  </a:extLst>
                </a:gridCol>
                <a:gridCol w="4681860">
                  <a:extLst>
                    <a:ext uri="{9D8B030D-6E8A-4147-A177-3AD203B41FA5}">
                      <a16:colId xmlns:a16="http://schemas.microsoft.com/office/drawing/2014/main" val="238944164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T" sz="1600" dirty="0">
                          <a:latin typeface="Arial Rounded MT Bold" panose="020F0704030504030204" pitchFamily="34" charset="77"/>
                        </a:rPr>
                        <a:t>Recognized Communities</a:t>
                      </a:r>
                      <a:endParaRPr lang="en-PT" sz="1600" dirty="0"/>
                    </a:p>
                  </a:txBody>
                  <a:tcPr/>
                </a:tc>
                <a:tc>
                  <a:txBody>
                    <a:bodyPr/>
                    <a:lstStyle/>
                    <a:p>
                      <a:r>
                        <a:rPr lang="en-PT" sz="1600" dirty="0"/>
                        <a:t>Applications Received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T" sz="1600" dirty="0">
                          <a:latin typeface="Arial Rounded MT Bold" panose="020F0704030504030204" pitchFamily="34" charset="77"/>
                        </a:rPr>
                        <a:t>Communities that are expected to apply soon (Coast Wave phase II)</a:t>
                      </a:r>
                    </a:p>
                    <a:p>
                      <a:endParaRPr lang="en-PT" sz="1600" dirty="0"/>
                    </a:p>
                  </a:txBody>
                  <a:tcPr/>
                </a:tc>
                <a:extLst>
                  <a:ext uri="{0D108BD9-81ED-4DB2-BD59-A6C34878D82A}">
                    <a16:rowId xmlns:a16="http://schemas.microsoft.com/office/drawing/2014/main" val="11699209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latin typeface="+mn-lt"/>
                          <a:ea typeface="+mn-ea"/>
                          <a:cs typeface="+mn-cs"/>
                        </a:rPr>
                        <a:t>Cannes, France January 2024</a:t>
                      </a:r>
                    </a:p>
                  </a:txBody>
                  <a:tcPr/>
                </a:tc>
                <a:tc>
                  <a:txBody>
                    <a:bodyPr/>
                    <a:lstStyle/>
                    <a:p>
                      <a:r>
                        <a:rPr lang="en-PT" sz="1600" b="1" kern="1200" dirty="0">
                          <a:solidFill>
                            <a:schemeClr val="dk1"/>
                          </a:solidFill>
                          <a:latin typeface="+mn-lt"/>
                          <a:ea typeface="+mn-ea"/>
                          <a:cs typeface="+mn-cs"/>
                        </a:rPr>
                        <a:t>Israel</a:t>
                      </a:r>
                    </a:p>
                  </a:txBody>
                  <a:tcPr/>
                </a:tc>
                <a:tc>
                  <a:txBody>
                    <a:bodyPr/>
                    <a:lstStyle/>
                    <a:p>
                      <a:r>
                        <a:rPr lang="en-PT" sz="1600" dirty="0">
                          <a:latin typeface="Arial Rounded MT Bold" panose="020F0704030504030204" pitchFamily="34" charset="77"/>
                        </a:rPr>
                        <a:t>Loulé,  Portugal  - all indicators fulfilled (waits nomination TNRB)</a:t>
                      </a:r>
                    </a:p>
                  </a:txBody>
                  <a:tcPr/>
                </a:tc>
                <a:extLst>
                  <a:ext uri="{0D108BD9-81ED-4DB2-BD59-A6C34878D82A}">
                    <a16:rowId xmlns:a16="http://schemas.microsoft.com/office/drawing/2014/main" val="19656233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err="1">
                          <a:solidFill>
                            <a:schemeClr val="dk1"/>
                          </a:solidFill>
                          <a:latin typeface="+mn-lt"/>
                          <a:ea typeface="+mn-ea"/>
                          <a:cs typeface="+mn-cs"/>
                        </a:rPr>
                        <a:t>Buyukçekmece</a:t>
                      </a:r>
                      <a:r>
                        <a:rPr lang="fr-FR" sz="1600" b="1" kern="1200" dirty="0">
                          <a:solidFill>
                            <a:schemeClr val="dk1"/>
                          </a:solidFill>
                          <a:latin typeface="+mn-lt"/>
                          <a:ea typeface="+mn-ea"/>
                          <a:cs typeface="+mn-cs"/>
                        </a:rPr>
                        <a:t>, </a:t>
                      </a:r>
                      <a:r>
                        <a:rPr lang="fr-FR" sz="1600" b="1" kern="1200" dirty="0" err="1">
                          <a:solidFill>
                            <a:schemeClr val="dk1"/>
                          </a:solidFill>
                          <a:latin typeface="+mn-lt"/>
                          <a:ea typeface="+mn-ea"/>
                          <a:cs typeface="+mn-cs"/>
                        </a:rPr>
                        <a:t>Turkey</a:t>
                      </a:r>
                      <a:endParaRPr lang="en-PT" sz="1600" b="1" kern="1200" dirty="0">
                        <a:solidFill>
                          <a:schemeClr val="dk1"/>
                        </a:solidFill>
                        <a:latin typeface="+mn-lt"/>
                        <a:ea typeface="+mn-ea"/>
                        <a:cs typeface="+mn-cs"/>
                      </a:endParaRPr>
                    </a:p>
                  </a:txBody>
                  <a:tcPr/>
                </a:tc>
                <a:tc>
                  <a:txBody>
                    <a:bodyPr/>
                    <a:lstStyle/>
                    <a:p>
                      <a:endParaRPr lang="en-PT"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T" sz="1600" dirty="0">
                          <a:latin typeface="Arial Rounded MT Bold" panose="020F0704030504030204" pitchFamily="34" charset="77"/>
                        </a:rPr>
                        <a:t>Cascais, Portugal  - all indicators fulfilled(waits nomination of TNRB)</a:t>
                      </a:r>
                      <a:endParaRPr lang="en-PT" sz="1600" dirty="0"/>
                    </a:p>
                  </a:txBody>
                  <a:tcPr/>
                </a:tc>
                <a:extLst>
                  <a:ext uri="{0D108BD9-81ED-4DB2-BD59-A6C34878D82A}">
                    <a16:rowId xmlns:a16="http://schemas.microsoft.com/office/drawing/2014/main" val="9260485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Alexandria, Egypt May 2024</a:t>
                      </a:r>
                    </a:p>
                  </a:txBody>
                  <a:tcPr/>
                </a:tc>
                <a:tc>
                  <a:txBody>
                    <a:bodyPr/>
                    <a:lstStyle/>
                    <a:p>
                      <a:endParaRPr lang="en-PT"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T" sz="1600" dirty="0">
                          <a:latin typeface="Arial Rounded MT Bold" panose="020F0704030504030204" pitchFamily="34" charset="77"/>
                        </a:rPr>
                        <a:t>El Jadida, Morocco</a:t>
                      </a:r>
                    </a:p>
                  </a:txBody>
                  <a:tcPr/>
                </a:tc>
                <a:extLst>
                  <a:ext uri="{0D108BD9-81ED-4DB2-BD59-A6C34878D82A}">
                    <a16:rowId xmlns:a16="http://schemas.microsoft.com/office/drawing/2014/main" val="15518489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t>Chipiona</a:t>
                      </a:r>
                      <a:r>
                        <a:rPr lang="en-GB" sz="1600" b="1" dirty="0"/>
                        <a:t>, Spain June 2024</a:t>
                      </a:r>
                    </a:p>
                  </a:txBody>
                  <a:tcPr/>
                </a:tc>
                <a:tc>
                  <a:txBody>
                    <a:bodyPr/>
                    <a:lstStyle/>
                    <a:p>
                      <a:endParaRPr lang="en-PT" sz="1600"/>
                    </a:p>
                  </a:txBody>
                  <a:tcPr/>
                </a:tc>
                <a:tc>
                  <a:txBody>
                    <a:bodyPr/>
                    <a:lstStyle/>
                    <a:p>
                      <a:r>
                        <a:rPr lang="en-GB" sz="1600" kern="1200" dirty="0">
                          <a:solidFill>
                            <a:schemeClr val="dk1"/>
                          </a:solidFill>
                          <a:latin typeface="Arial Rounded MT Bold" panose="020F0704030504030204" pitchFamily="34" charset="77"/>
                          <a:ea typeface="+mn-ea"/>
                          <a:cs typeface="+mn-cs"/>
                        </a:rPr>
                        <a:t>Marsaxlokk, Malta</a:t>
                      </a:r>
                    </a:p>
                    <a:p>
                      <a:endParaRPr lang="en-PT" sz="1600" kern="1200" dirty="0">
                        <a:solidFill>
                          <a:schemeClr val="dk1"/>
                        </a:solidFill>
                        <a:latin typeface="Arial Rounded MT Bold" panose="020F0704030504030204" pitchFamily="34" charset="77"/>
                        <a:ea typeface="+mn-ea"/>
                        <a:cs typeface="+mn-cs"/>
                      </a:endParaRPr>
                    </a:p>
                  </a:txBody>
                  <a:tcPr/>
                </a:tc>
                <a:extLst>
                  <a:ext uri="{0D108BD9-81ED-4DB2-BD59-A6C34878D82A}">
                    <a16:rowId xmlns:a16="http://schemas.microsoft.com/office/drawing/2014/main" val="31456401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t>Minturno</a:t>
                      </a:r>
                      <a:r>
                        <a:rPr lang="en-GB" sz="1600" b="1" dirty="0"/>
                        <a:t>, Italy , October 2024</a:t>
                      </a:r>
                    </a:p>
                  </a:txBody>
                  <a:tcPr/>
                </a:tc>
                <a:tc>
                  <a:txBody>
                    <a:bodyPr/>
                    <a:lstStyle/>
                    <a:p>
                      <a:endParaRPr lang="en-PT" sz="1600"/>
                    </a:p>
                  </a:txBody>
                  <a:tcPr/>
                </a:tc>
                <a:tc>
                  <a:txBody>
                    <a:bodyPr/>
                    <a:lstStyle/>
                    <a:p>
                      <a:r>
                        <a:rPr lang="en-GB" sz="1600" kern="1200" dirty="0" err="1">
                          <a:solidFill>
                            <a:schemeClr val="dk1"/>
                          </a:solidFill>
                          <a:latin typeface="Arial Rounded MT Bold" panose="020F0704030504030204" pitchFamily="34" charset="77"/>
                          <a:ea typeface="+mn-ea"/>
                          <a:cs typeface="+mn-cs"/>
                        </a:rPr>
                        <a:t>Marzamemi</a:t>
                      </a:r>
                      <a:r>
                        <a:rPr lang="en-GB" sz="1600" kern="1200" dirty="0">
                          <a:solidFill>
                            <a:schemeClr val="dk1"/>
                          </a:solidFill>
                          <a:latin typeface="Arial Rounded MT Bold" panose="020F0704030504030204" pitchFamily="34" charset="77"/>
                          <a:ea typeface="+mn-ea"/>
                          <a:cs typeface="+mn-cs"/>
                        </a:rPr>
                        <a:t>/</a:t>
                      </a:r>
                      <a:r>
                        <a:rPr lang="en-GB" sz="1600" kern="1200" dirty="0" err="1">
                          <a:solidFill>
                            <a:schemeClr val="dk1"/>
                          </a:solidFill>
                          <a:latin typeface="Arial Rounded MT Bold" panose="020F0704030504030204" pitchFamily="34" charset="77"/>
                          <a:ea typeface="+mn-ea"/>
                          <a:cs typeface="+mn-cs"/>
                        </a:rPr>
                        <a:t>Pachino</a:t>
                      </a:r>
                      <a:r>
                        <a:rPr lang="en-GB" sz="1600" kern="1200" dirty="0">
                          <a:solidFill>
                            <a:schemeClr val="dk1"/>
                          </a:solidFill>
                          <a:latin typeface="Arial Rounded MT Bold" panose="020F0704030504030204" pitchFamily="34" charset="77"/>
                          <a:ea typeface="+mn-ea"/>
                          <a:cs typeface="+mn-cs"/>
                        </a:rPr>
                        <a:t>, Italy</a:t>
                      </a:r>
                      <a:endParaRPr lang="en-PT" sz="1600" kern="1200" dirty="0">
                        <a:solidFill>
                          <a:schemeClr val="dk1"/>
                        </a:solidFill>
                        <a:latin typeface="Arial Rounded MT Bold" panose="020F0704030504030204" pitchFamily="34" charset="77"/>
                        <a:ea typeface="+mn-ea"/>
                        <a:cs typeface="+mn-cs"/>
                      </a:endParaRPr>
                    </a:p>
                  </a:txBody>
                  <a:tcPr/>
                </a:tc>
                <a:extLst>
                  <a:ext uri="{0D108BD9-81ED-4DB2-BD59-A6C34878D82A}">
                    <a16:rowId xmlns:a16="http://schemas.microsoft.com/office/drawing/2014/main" val="2116891776"/>
                  </a:ext>
                </a:extLst>
              </a:tr>
              <a:tr h="370840">
                <a:tc>
                  <a:txBody>
                    <a:bodyPr/>
                    <a:lstStyle/>
                    <a:p>
                      <a:endParaRPr lang="en-PT" sz="1600" b="1" kern="1200" dirty="0">
                        <a:solidFill>
                          <a:schemeClr val="dk1"/>
                        </a:solidFill>
                        <a:latin typeface="+mn-lt"/>
                        <a:ea typeface="+mn-ea"/>
                        <a:cs typeface="+mn-cs"/>
                      </a:endParaRPr>
                    </a:p>
                  </a:txBody>
                  <a:tcPr/>
                </a:tc>
                <a:tc>
                  <a:txBody>
                    <a:bodyPr/>
                    <a:lstStyle/>
                    <a:p>
                      <a:endParaRPr lang="en-PT" sz="1600"/>
                    </a:p>
                  </a:txBody>
                  <a:tcPr/>
                </a:tc>
                <a:tc>
                  <a:txBody>
                    <a:bodyPr/>
                    <a:lstStyle/>
                    <a:p>
                      <a:r>
                        <a:rPr lang="en-PT" sz="1600" kern="1200" dirty="0">
                          <a:solidFill>
                            <a:schemeClr val="dk1"/>
                          </a:solidFill>
                          <a:latin typeface="Arial Rounded MT Bold" panose="020F0704030504030204" pitchFamily="34" charset="77"/>
                          <a:ea typeface="+mn-ea"/>
                          <a:cs typeface="+mn-cs"/>
                        </a:rPr>
                        <a:t>Palmi, Italy</a:t>
                      </a:r>
                    </a:p>
                  </a:txBody>
                  <a:tcPr/>
                </a:tc>
                <a:extLst>
                  <a:ext uri="{0D108BD9-81ED-4DB2-BD59-A6C34878D82A}">
                    <a16:rowId xmlns:a16="http://schemas.microsoft.com/office/drawing/2014/main" val="396247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Samos, Greece, June 2024</a:t>
                      </a:r>
                    </a:p>
                    <a:p>
                      <a:endParaRPr lang="en-PT" sz="1600" b="1" kern="1200" dirty="0">
                        <a:solidFill>
                          <a:schemeClr val="dk1"/>
                        </a:solidFill>
                        <a:latin typeface="+mn-lt"/>
                        <a:ea typeface="+mn-ea"/>
                        <a:cs typeface="+mn-cs"/>
                      </a:endParaRPr>
                    </a:p>
                  </a:txBody>
                  <a:tcPr/>
                </a:tc>
                <a:tc>
                  <a:txBody>
                    <a:bodyPr/>
                    <a:lstStyle/>
                    <a:p>
                      <a:endParaRPr lang="en-PT" sz="1600"/>
                    </a:p>
                  </a:txBody>
                  <a:tcPr/>
                </a:tc>
                <a:tc>
                  <a:txBody>
                    <a:bodyPr/>
                    <a:lstStyle/>
                    <a:p>
                      <a:endParaRPr lang="en-PT" sz="1600" dirty="0"/>
                    </a:p>
                  </a:txBody>
                  <a:tcPr/>
                </a:tc>
                <a:extLst>
                  <a:ext uri="{0D108BD9-81ED-4DB2-BD59-A6C34878D82A}">
                    <a16:rowId xmlns:a16="http://schemas.microsoft.com/office/drawing/2014/main" val="586793788"/>
                  </a:ext>
                </a:extLst>
              </a:tr>
              <a:tr h="370840">
                <a:tc>
                  <a:txBody>
                    <a:bodyPr/>
                    <a:lstStyle/>
                    <a:p>
                      <a:endParaRPr lang="en-PT" sz="1600" b="1" kern="1200" dirty="0">
                        <a:solidFill>
                          <a:schemeClr val="dk1"/>
                        </a:solidFill>
                        <a:latin typeface="+mn-lt"/>
                        <a:ea typeface="+mn-ea"/>
                        <a:cs typeface="+mn-cs"/>
                      </a:endParaRPr>
                    </a:p>
                  </a:txBody>
                  <a:tcPr/>
                </a:tc>
                <a:tc>
                  <a:txBody>
                    <a:bodyPr/>
                    <a:lstStyle/>
                    <a:p>
                      <a:endParaRPr lang="en-PT" sz="1600"/>
                    </a:p>
                  </a:txBody>
                  <a:tcPr/>
                </a:tc>
                <a:tc>
                  <a:txBody>
                    <a:bodyPr/>
                    <a:lstStyle/>
                    <a:p>
                      <a:endParaRPr lang="en-PT" sz="1600" dirty="0"/>
                    </a:p>
                  </a:txBody>
                  <a:tcPr/>
                </a:tc>
                <a:extLst>
                  <a:ext uri="{0D108BD9-81ED-4DB2-BD59-A6C34878D82A}">
                    <a16:rowId xmlns:a16="http://schemas.microsoft.com/office/drawing/2014/main" val="3466884783"/>
                  </a:ext>
                </a:extLst>
              </a:tr>
            </a:tbl>
          </a:graphicData>
        </a:graphic>
      </p:graphicFrame>
    </p:spTree>
    <p:extLst>
      <p:ext uri="{BB962C8B-B14F-4D97-AF65-F5344CB8AC3E}">
        <p14:creationId xmlns:p14="http://schemas.microsoft.com/office/powerpoint/2010/main" val="2463610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DDEBE-661A-D47C-5858-327259F5492D}"/>
              </a:ext>
            </a:extLst>
          </p:cNvPr>
          <p:cNvSpPr>
            <a:spLocks noGrp="1"/>
          </p:cNvSpPr>
          <p:nvPr>
            <p:ph idx="4294967295"/>
          </p:nvPr>
        </p:nvSpPr>
        <p:spPr>
          <a:xfrm>
            <a:off x="838200" y="1873250"/>
            <a:ext cx="10515600" cy="4298950"/>
          </a:xfrm>
          <a:prstGeom prst="rect">
            <a:avLst/>
          </a:prstGeom>
        </p:spPr>
        <p:txBody>
          <a:bodyPr>
            <a:noAutofit/>
          </a:bodyPr>
          <a:lstStyle/>
          <a:p>
            <a:pPr algn="just">
              <a:lnSpc>
                <a:spcPct val="110000"/>
              </a:lnSpc>
              <a:spcBef>
                <a:spcPts val="600"/>
              </a:spcBef>
              <a:spcAft>
                <a:spcPts val="600"/>
              </a:spcAft>
              <a:buFont typeface="Wingdings" panose="05000000000000000000" pitchFamily="2" charset="2"/>
              <a:buChar char="§"/>
            </a:pPr>
            <a:r>
              <a:rPr lang="en-US" sz="1800" kern="100" dirty="0">
                <a:effectLst/>
                <a:latin typeface="Arial Rounded MT Bold" panose="020F0704030504030204" pitchFamily="34" charset="77"/>
                <a:ea typeface="Calibri" panose="020F0502020204030204" pitchFamily="34" charset="0"/>
                <a:cs typeface="Arial" panose="020B0604020202020204" pitchFamily="34" charset="0"/>
              </a:rPr>
              <a:t>Some stakeholders difficult to involve, afraid that </a:t>
            </a:r>
            <a:r>
              <a:rPr lang="en-US" sz="1800" kern="100" dirty="0">
                <a:latin typeface="Arial Rounded MT Bold" panose="020F0704030504030204" pitchFamily="34" charset="77"/>
                <a:ea typeface="Calibri" panose="020F0502020204030204" pitchFamily="34" charset="0"/>
                <a:cs typeface="Arial" panose="020B0604020202020204" pitchFamily="34" charset="0"/>
              </a:rPr>
              <a:t>acknowledge of </a:t>
            </a:r>
            <a:r>
              <a:rPr lang="en-US" sz="1800" kern="100" dirty="0">
                <a:effectLst/>
                <a:latin typeface="Arial Rounded MT Bold" panose="020F0704030504030204" pitchFamily="34" charset="77"/>
                <a:ea typeface="Calibri" panose="020F0502020204030204" pitchFamily="34" charset="0"/>
                <a:cs typeface="Arial" panose="020B0604020202020204" pitchFamily="34" charset="0"/>
              </a:rPr>
              <a:t>tsunami hazard may harm their business, due to international and sectoral competition.</a:t>
            </a:r>
          </a:p>
          <a:p>
            <a:pPr algn="just">
              <a:lnSpc>
                <a:spcPct val="110000"/>
              </a:lnSpc>
              <a:spcBef>
                <a:spcPts val="600"/>
              </a:spcBef>
              <a:spcAft>
                <a:spcPts val="600"/>
              </a:spcAft>
              <a:buFont typeface="Wingdings" panose="05000000000000000000" pitchFamily="2" charset="2"/>
              <a:buChar char="§"/>
            </a:pPr>
            <a:r>
              <a:rPr lang="en-US" sz="1800" kern="100" dirty="0">
                <a:latin typeface="Arial Rounded MT Bold" panose="020F0704030504030204" pitchFamily="34" charset="77"/>
                <a:cs typeface="Arial" panose="020B0604020202020204" pitchFamily="34" charset="0"/>
                <a:sym typeface="Calibri"/>
              </a:rPr>
              <a:t>Difficulties to get local officials to accept the signage because it materializes the tsunami risk (especially for municipalities oriented towards the tourism economy).</a:t>
            </a:r>
          </a:p>
          <a:p>
            <a:pPr lvl="0" algn="just">
              <a:lnSpc>
                <a:spcPct val="110000"/>
              </a:lnSpc>
              <a:spcBef>
                <a:spcPts val="600"/>
              </a:spcBef>
              <a:spcAft>
                <a:spcPts val="600"/>
              </a:spcAft>
              <a:buFont typeface="Wingdings" panose="05000000000000000000" pitchFamily="2" charset="2"/>
              <a:buChar char="§"/>
            </a:pPr>
            <a:r>
              <a:rPr lang="en-US" sz="1800" kern="100" dirty="0">
                <a:latin typeface="Arial Rounded MT Bold" panose="020F0704030504030204" pitchFamily="34" charset="77"/>
                <a:ea typeface="Calibri" panose="020F0502020204030204" pitchFamily="34" charset="0"/>
                <a:cs typeface="Arial" panose="020B0604020202020204" pitchFamily="34" charset="0"/>
              </a:rPr>
              <a:t>Reluctance from local authorities to officially endorse the evacuation plan because they are worried about legal liabilities in case of human losses during the evacuation.</a:t>
            </a:r>
            <a:endParaRPr lang="en-US" sz="1800" kern="100" dirty="0">
              <a:latin typeface="Arial Rounded MT Bold" panose="020F0704030504030204" pitchFamily="34" charset="77"/>
              <a:cs typeface="Arial" panose="020B0604020202020204" pitchFamily="34" charset="0"/>
              <a:sym typeface="Calibri"/>
            </a:endParaRPr>
          </a:p>
          <a:p>
            <a:pPr algn="just">
              <a:lnSpc>
                <a:spcPct val="110000"/>
              </a:lnSpc>
              <a:spcBef>
                <a:spcPts val="600"/>
              </a:spcBef>
              <a:spcAft>
                <a:spcPts val="600"/>
              </a:spcAft>
              <a:buFont typeface="Wingdings" panose="05000000000000000000" pitchFamily="2" charset="2"/>
              <a:buChar char="§"/>
            </a:pPr>
            <a:r>
              <a:rPr lang="en-US" sz="1800" kern="100" dirty="0">
                <a:latin typeface="Arial Rounded MT Bold" panose="020F0704030504030204" pitchFamily="34" charset="77"/>
                <a:cs typeface="Arial" panose="020B0604020202020204" pitchFamily="34" charset="0"/>
              </a:rPr>
              <a:t>General populations’ lack of knowledge and education about coastal hazards and especially tsunamis</a:t>
            </a:r>
            <a:r>
              <a:rPr lang="en-US" sz="1800" dirty="0">
                <a:effectLst/>
                <a:latin typeface="Arial Rounded MT Bold" panose="020F0704030504030204" pitchFamily="34" charset="77"/>
                <a:ea typeface="Calibri" panose="020F0502020204030204" pitchFamily="34" charset="0"/>
                <a:cs typeface="Arial" panose="020B0604020202020204" pitchFamily="34" charset="0"/>
              </a:rPr>
              <a:t>. </a:t>
            </a:r>
            <a:r>
              <a:rPr lang="en-US" sz="1800" dirty="0">
                <a:latin typeface="Arial Rounded MT Bold" panose="020F0704030504030204" pitchFamily="34" charset="77"/>
                <a:ea typeface="Calibri" panose="020F0502020204030204" pitchFamily="34" charset="0"/>
                <a:cs typeface="Arial" panose="020B0604020202020204" pitchFamily="34" charset="0"/>
              </a:rPr>
              <a:t>Some coastal communities may underestimate the tsunami risk. Distress and fear among exposed population may also contribute to this underestimation. </a:t>
            </a:r>
          </a:p>
          <a:p>
            <a:pPr algn="just">
              <a:lnSpc>
                <a:spcPct val="110000"/>
              </a:lnSpc>
              <a:spcBef>
                <a:spcPts val="600"/>
              </a:spcBef>
              <a:spcAft>
                <a:spcPts val="600"/>
              </a:spcAft>
              <a:buFont typeface="Wingdings" panose="05000000000000000000" pitchFamily="2" charset="2"/>
              <a:buChar char="§"/>
            </a:pPr>
            <a:r>
              <a:rPr lang="en-US" sz="1800" kern="100" dirty="0">
                <a:latin typeface="Arial Rounded MT Bold" panose="020F0704030504030204" pitchFamily="34" charset="77"/>
                <a:cs typeface="Arial" panose="020B0604020202020204" pitchFamily="34" charset="0"/>
                <a:sym typeface="Calibri"/>
              </a:rPr>
              <a:t>Difficulties in </a:t>
            </a:r>
            <a:r>
              <a:rPr lang="en-US" sz="1800" kern="100" dirty="0">
                <a:latin typeface="Arial Rounded MT Bold" panose="020F0704030504030204" pitchFamily="34" charset="77"/>
                <a:cs typeface="Arial" panose="020B0604020202020204" pitchFamily="34" charset="0"/>
              </a:rPr>
              <a:t>public awareness due to special conditions (summer time, temporary population etc.).</a:t>
            </a:r>
          </a:p>
          <a:p>
            <a:pPr marL="285750" indent="-285750" algn="just">
              <a:lnSpc>
                <a:spcPct val="110000"/>
              </a:lnSpc>
              <a:spcBef>
                <a:spcPts val="600"/>
              </a:spcBef>
              <a:spcAft>
                <a:spcPts val="600"/>
              </a:spcAft>
            </a:pPr>
            <a:endParaRPr lang="el-GR" sz="1800" kern="100" dirty="0">
              <a:latin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968CADA-36E3-7976-6DCD-B6164A0E284C}"/>
              </a:ext>
            </a:extLst>
          </p:cNvPr>
          <p:cNvSpPr txBox="1"/>
          <p:nvPr/>
        </p:nvSpPr>
        <p:spPr>
          <a:xfrm>
            <a:off x="1084581" y="1228630"/>
            <a:ext cx="2813050" cy="470000"/>
          </a:xfrm>
          <a:prstGeom prst="rect">
            <a:avLst/>
          </a:prstGeom>
          <a:noFill/>
        </p:spPr>
        <p:txBody>
          <a:bodyPr wrap="square">
            <a:spAutoFit/>
          </a:bodyPr>
          <a:lstStyle/>
          <a:p>
            <a:pPr>
              <a:lnSpc>
                <a:spcPct val="107000"/>
              </a:lnSpc>
              <a:spcAft>
                <a:spcPts val="300"/>
              </a:spcAft>
            </a:pPr>
            <a:r>
              <a:rPr lang="en-GB" sz="2400" b="1" dirty="0">
                <a:effectLst/>
                <a:ea typeface="Times New Roman" panose="02020603050405020304" pitchFamily="18" charset="0"/>
                <a:cs typeface="Times New Roman" panose="02020603050405020304" pitchFamily="18" charset="0"/>
              </a:rPr>
              <a:t>GENERAL BARRIERS</a:t>
            </a:r>
          </a:p>
        </p:txBody>
      </p:sp>
    </p:spTree>
    <p:extLst>
      <p:ext uri="{BB962C8B-B14F-4D97-AF65-F5344CB8AC3E}">
        <p14:creationId xmlns:p14="http://schemas.microsoft.com/office/powerpoint/2010/main" val="1297829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DDEBE-661A-D47C-5858-327259F5492D}"/>
              </a:ext>
            </a:extLst>
          </p:cNvPr>
          <p:cNvSpPr>
            <a:spLocks noGrp="1"/>
          </p:cNvSpPr>
          <p:nvPr>
            <p:ph idx="4294967295"/>
          </p:nvPr>
        </p:nvSpPr>
        <p:spPr>
          <a:xfrm>
            <a:off x="944217" y="2201989"/>
            <a:ext cx="10515601" cy="4537076"/>
          </a:xfrm>
          <a:prstGeom prst="rect">
            <a:avLst/>
          </a:prstGeom>
        </p:spPr>
        <p:txBody>
          <a:bodyPr>
            <a:noAutofit/>
          </a:bodyPr>
          <a:lstStyle/>
          <a:p>
            <a:pPr algn="just">
              <a:lnSpc>
                <a:spcPct val="100000"/>
              </a:lnSpc>
              <a:spcBef>
                <a:spcPts val="600"/>
              </a:spcBef>
              <a:spcAft>
                <a:spcPts val="600"/>
              </a:spcAft>
              <a:buFont typeface="Wingdings" panose="05000000000000000000" pitchFamily="2" charset="2"/>
              <a:buChar char="§"/>
            </a:pPr>
            <a:r>
              <a:rPr lang="en-US" sz="1800" dirty="0">
                <a:latin typeface="Arial Rounded MT Bold" panose="020F0704030504030204" pitchFamily="34" charset="77"/>
                <a:ea typeface="Calibri" panose="020F0502020204030204" pitchFamily="34" charset="0"/>
                <a:cs typeface="Arial" panose="020B0604020202020204" pitchFamily="34" charset="0"/>
              </a:rPr>
              <a:t>Establishment of </a:t>
            </a:r>
            <a:r>
              <a:rPr lang="en-US" sz="1800" b="1" dirty="0">
                <a:latin typeface="Arial Rounded MT Bold" panose="020F0704030504030204" pitchFamily="34" charset="77"/>
                <a:ea typeface="Calibri" panose="020F0502020204030204" pitchFamily="34" charset="0"/>
                <a:cs typeface="Arial" panose="020B0604020202020204" pitchFamily="34" charset="0"/>
              </a:rPr>
              <a:t>NTRB</a:t>
            </a:r>
            <a:r>
              <a:rPr lang="en-US" sz="1800" dirty="0">
                <a:latin typeface="Arial Rounded MT Bold" panose="020F0704030504030204" pitchFamily="34" charset="77"/>
                <a:ea typeface="Calibri" panose="020F0502020204030204" pitchFamily="34" charset="0"/>
                <a:cs typeface="Arial" panose="020B0604020202020204" pitchFamily="34" charset="0"/>
              </a:rPr>
              <a:t>/ establishment of the TRLC.</a:t>
            </a:r>
            <a:endParaRPr lang="en-US" sz="1800" kern="100" dirty="0">
              <a:latin typeface="Arial Rounded MT Bold" panose="020F0704030504030204" pitchFamily="34" charset="77"/>
              <a:ea typeface="Calibri" panose="020F0502020204030204" pitchFamily="34" charset="0"/>
              <a:cs typeface="Arial" panose="020B0604020202020204" pitchFamily="34" charset="0"/>
            </a:endParaRPr>
          </a:p>
          <a:p>
            <a:pPr algn="just">
              <a:lnSpc>
                <a:spcPct val="100000"/>
              </a:lnSpc>
              <a:spcBef>
                <a:spcPts val="600"/>
              </a:spcBef>
              <a:spcAft>
                <a:spcPts val="600"/>
              </a:spcAft>
              <a:buFont typeface="Wingdings" panose="05000000000000000000" pitchFamily="2" charset="2"/>
              <a:buChar char="§"/>
            </a:pPr>
            <a:r>
              <a:rPr lang="en-US" sz="1800" kern="100" dirty="0">
                <a:latin typeface="Arial Rounded MT Bold" panose="020F0704030504030204" pitchFamily="34" charset="77"/>
                <a:ea typeface="Calibri" panose="020F0502020204030204" pitchFamily="34" charset="0"/>
                <a:cs typeface="Arial" panose="020B0604020202020204" pitchFamily="34" charset="0"/>
              </a:rPr>
              <a:t>Institutional Coordination </a:t>
            </a:r>
            <a:r>
              <a:rPr lang="en-US" sz="1800" b="1" kern="100" dirty="0">
                <a:latin typeface="Arial Rounded MT Bold" panose="020F0704030504030204" pitchFamily="34" charset="77"/>
                <a:ea typeface="Calibri" panose="020F0502020204030204" pitchFamily="34" charset="0"/>
                <a:cs typeface="Arial" panose="020B0604020202020204" pitchFamily="34" charset="0"/>
              </a:rPr>
              <a:t>between different organizations</a:t>
            </a:r>
            <a:r>
              <a:rPr lang="en-US" sz="1800" kern="100" dirty="0">
                <a:latin typeface="Arial Rounded MT Bold" panose="020F0704030504030204" pitchFamily="34" charset="77"/>
                <a:ea typeface="Calibri" panose="020F0502020204030204" pitchFamily="34" charset="0"/>
                <a:cs typeface="Arial" panose="020B0604020202020204" pitchFamily="34" charset="0"/>
              </a:rPr>
              <a:t> at </a:t>
            </a:r>
            <a:r>
              <a:rPr lang="en-GB" sz="1800" dirty="0">
                <a:latin typeface="Arial Rounded MT Bold" panose="020F0704030504030204" pitchFamily="34" charset="77"/>
                <a:cs typeface="Arial" panose="020B0604020202020204" pitchFamily="34" charset="0"/>
              </a:rPr>
              <a:t>all spatial scales and administrative divisions.</a:t>
            </a:r>
          </a:p>
          <a:p>
            <a:pPr algn="just">
              <a:lnSpc>
                <a:spcPct val="100000"/>
              </a:lnSpc>
              <a:spcBef>
                <a:spcPts val="600"/>
              </a:spcBef>
              <a:spcAft>
                <a:spcPts val="600"/>
              </a:spcAft>
              <a:buFont typeface="Wingdings" panose="05000000000000000000" pitchFamily="2" charset="2"/>
              <a:buChar char="§"/>
            </a:pPr>
            <a:r>
              <a:rPr lang="en-US" sz="1800" kern="100" dirty="0">
                <a:latin typeface="Arial Rounded MT Bold" panose="020F0704030504030204" pitchFamily="34" charset="77"/>
                <a:ea typeface="Calibri" panose="020F0502020204030204" pitchFamily="34" charset="0"/>
                <a:cs typeface="Arial" panose="020B0604020202020204" pitchFamily="34" charset="0"/>
              </a:rPr>
              <a:t>Existing national Governance structures imply the integration of local tsunami emergency plans (</a:t>
            </a:r>
            <a:r>
              <a:rPr lang="en-GB" sz="1800" dirty="0">
                <a:latin typeface="Arial Rounded MT Bold" panose="020F0704030504030204" pitchFamily="34" charset="77"/>
                <a:cs typeface="Arial" panose="020B0604020202020204" pitchFamily="34" charset="0"/>
              </a:rPr>
              <a:t>slow down the process, depending on the political will of each community etc.).</a:t>
            </a:r>
            <a:endParaRPr lang="en-US" sz="1800" b="1" kern="100" dirty="0">
              <a:latin typeface="Arial Rounded MT Bold" panose="020F0704030504030204" pitchFamily="34" charset="77"/>
              <a:cs typeface="Arial" panose="020B0604020202020204" pitchFamily="34" charset="0"/>
            </a:endParaRPr>
          </a:p>
          <a:p>
            <a:pPr algn="just">
              <a:lnSpc>
                <a:spcPct val="100000"/>
              </a:lnSpc>
              <a:spcBef>
                <a:spcPts val="600"/>
              </a:spcBef>
              <a:spcAft>
                <a:spcPts val="600"/>
              </a:spcAft>
              <a:buFont typeface="Wingdings" panose="05000000000000000000" pitchFamily="2" charset="2"/>
              <a:buChar char="§"/>
            </a:pPr>
            <a:r>
              <a:rPr lang="en-US" sz="1800" b="1" kern="100" dirty="0">
                <a:latin typeface="Arial Rounded MT Bold" panose="020F0704030504030204" pitchFamily="34" charset="77"/>
                <a:ea typeface="Calibri" panose="020F0502020204030204" pitchFamily="34" charset="0"/>
                <a:cs typeface="Arial" panose="020B0604020202020204" pitchFamily="34" charset="0"/>
              </a:rPr>
              <a:t>D</a:t>
            </a:r>
            <a:r>
              <a:rPr lang="en-US" sz="1800" b="1" kern="100" dirty="0">
                <a:effectLst/>
                <a:latin typeface="Arial Rounded MT Bold" panose="020F0704030504030204" pitchFamily="34" charset="77"/>
                <a:ea typeface="Calibri" panose="020F0502020204030204" pitchFamily="34" charset="0"/>
                <a:cs typeface="Arial" panose="020B0604020202020204" pitchFamily="34" charset="0"/>
              </a:rPr>
              <a:t>ependency on only one mean of dissemination </a:t>
            </a:r>
            <a:r>
              <a:rPr lang="en-US" sz="1800" kern="100" dirty="0">
                <a:effectLst/>
                <a:latin typeface="Arial Rounded MT Bold" panose="020F0704030504030204" pitchFamily="34" charset="77"/>
                <a:ea typeface="Calibri" panose="020F0502020204030204" pitchFamily="34" charset="0"/>
                <a:cs typeface="Arial" panose="020B0604020202020204" pitchFamily="34" charset="0"/>
              </a:rPr>
              <a:t> for alerting the population.</a:t>
            </a:r>
          </a:p>
          <a:p>
            <a:pPr algn="just">
              <a:lnSpc>
                <a:spcPct val="100000"/>
              </a:lnSpc>
              <a:spcBef>
                <a:spcPts val="600"/>
              </a:spcBef>
              <a:spcAft>
                <a:spcPts val="600"/>
              </a:spcAft>
              <a:buFont typeface="Wingdings" panose="05000000000000000000" pitchFamily="2" charset="2"/>
              <a:buChar char="§"/>
            </a:pPr>
            <a:r>
              <a:rPr lang="en-GB" sz="1800" kern="100" dirty="0">
                <a:latin typeface="Arial Rounded MT Bold" panose="020F0704030504030204" pitchFamily="34" charset="77"/>
                <a:cs typeface="Arial" panose="020B0604020202020204" pitchFamily="34" charset="0"/>
              </a:rPr>
              <a:t>International signage is not always easily acceptable by local decision makers - Need for adapting the </a:t>
            </a:r>
            <a:r>
              <a:rPr lang="en-GB" sz="1800" b="1" kern="100" dirty="0">
                <a:latin typeface="Arial Rounded MT Bold" panose="020F0704030504030204" pitchFamily="34" charset="77"/>
                <a:cs typeface="Arial" panose="020B0604020202020204" pitchFamily="34" charset="0"/>
              </a:rPr>
              <a:t>tsunami signage </a:t>
            </a:r>
            <a:r>
              <a:rPr lang="en-GB" sz="1800" kern="100" dirty="0">
                <a:latin typeface="Arial Rounded MT Bold" panose="020F0704030504030204" pitchFamily="34" charset="77"/>
                <a:cs typeface="Arial" panose="020B0604020202020204" pitchFamily="34" charset="0"/>
              </a:rPr>
              <a:t>and facilitating its integrations into the urban environment (fear…..).</a:t>
            </a:r>
            <a:endParaRPr lang="en-US" sz="1800" kern="100" dirty="0">
              <a:latin typeface="Arial Rounded MT Bold" panose="020F0704030504030204" pitchFamily="34" charset="77"/>
              <a:cs typeface="Arial" panose="020B0604020202020204" pitchFamily="34" charset="0"/>
            </a:endParaRPr>
          </a:p>
          <a:p>
            <a:pPr algn="just">
              <a:lnSpc>
                <a:spcPct val="100000"/>
              </a:lnSpc>
              <a:spcBef>
                <a:spcPts val="600"/>
              </a:spcBef>
              <a:spcAft>
                <a:spcPts val="600"/>
              </a:spcAft>
              <a:buFont typeface="Wingdings" panose="05000000000000000000" pitchFamily="2" charset="2"/>
              <a:buChar char="§"/>
            </a:pPr>
            <a:r>
              <a:rPr lang="it-IT" sz="1800" dirty="0" err="1">
                <a:latin typeface="Arial Rounded MT Bold" panose="020F0704030504030204" pitchFamily="34" charset="77"/>
                <a:cs typeface="Arial" panose="020B0604020202020204" pitchFamily="34" charset="0"/>
              </a:rPr>
              <a:t>Sustainability</a:t>
            </a:r>
            <a:r>
              <a:rPr lang="it-IT" sz="1800" dirty="0">
                <a:latin typeface="Arial Rounded MT Bold" panose="020F0704030504030204" pitchFamily="34" charset="77"/>
                <a:cs typeface="Arial" panose="020B0604020202020204" pitchFamily="34" charset="0"/>
              </a:rPr>
              <a:t> of TRRR. </a:t>
            </a:r>
            <a:r>
              <a:rPr lang="it-IT" sz="1800" b="1" dirty="0">
                <a:latin typeface="Arial Rounded MT Bold" panose="020F0704030504030204" pitchFamily="34" charset="77"/>
                <a:cs typeface="Arial" panose="020B0604020202020204" pitchFamily="34" charset="0"/>
              </a:rPr>
              <a:t>Continuous support </a:t>
            </a:r>
            <a:r>
              <a:rPr lang="it-IT" sz="1800" dirty="0">
                <a:latin typeface="Arial Rounded MT Bold" panose="020F0704030504030204" pitchFamily="34" charset="77"/>
                <a:cs typeface="Arial" panose="020B0604020202020204" pitchFamily="34" charset="0"/>
              </a:rPr>
              <a:t>by scientific and distaster/emergency experts.</a:t>
            </a:r>
            <a:endParaRPr lang="en-US" sz="1800" kern="100" dirty="0">
              <a:latin typeface="Arial Rounded MT Bold" panose="020F0704030504030204" pitchFamily="34" charset="77"/>
              <a:ea typeface="Calibri" panose="020F0502020204030204" pitchFamily="34" charset="0"/>
              <a:cs typeface="Arial" panose="020B0604020202020204" pitchFamily="34" charset="0"/>
            </a:endParaRPr>
          </a:p>
          <a:p>
            <a:pPr marL="342900" lvl="0" indent="-342900" algn="just">
              <a:lnSpc>
                <a:spcPct val="100000"/>
              </a:lnSpc>
              <a:spcBef>
                <a:spcPts val="600"/>
              </a:spcBef>
              <a:spcAft>
                <a:spcPts val="600"/>
              </a:spcAft>
              <a:buFont typeface="Symbol" panose="05050102010706020507" pitchFamily="18" charset="2"/>
              <a:buChar char=""/>
            </a:pPr>
            <a:endParaRPr lang="en-US" sz="2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467A3C0B-A7DE-EEFA-61DA-7121D8F6B4D1}"/>
              </a:ext>
            </a:extLst>
          </p:cNvPr>
          <p:cNvSpPr txBox="1"/>
          <p:nvPr/>
        </p:nvSpPr>
        <p:spPr>
          <a:xfrm>
            <a:off x="1084580" y="1228630"/>
            <a:ext cx="8973820" cy="470000"/>
          </a:xfrm>
          <a:prstGeom prst="rect">
            <a:avLst/>
          </a:prstGeom>
          <a:noFill/>
        </p:spPr>
        <p:txBody>
          <a:bodyPr wrap="square">
            <a:spAutoFit/>
          </a:bodyPr>
          <a:lstStyle/>
          <a:p>
            <a:pPr>
              <a:lnSpc>
                <a:spcPct val="107000"/>
              </a:lnSpc>
              <a:spcAft>
                <a:spcPts val="300"/>
              </a:spcAft>
            </a:pPr>
            <a:r>
              <a:rPr lang="en-GB" sz="2400" b="1" dirty="0">
                <a:effectLst/>
                <a:ea typeface="Times New Roman" panose="02020603050405020304" pitchFamily="18" charset="0"/>
                <a:cs typeface="Times New Roman" panose="02020603050405020304" pitchFamily="18" charset="0"/>
              </a:rPr>
              <a:t>INSTITUTIONAL, ORGANIZATIONAL, TECHNOLOGICAL BARRIERS</a:t>
            </a:r>
          </a:p>
        </p:txBody>
      </p:sp>
    </p:spTree>
    <p:extLst>
      <p:ext uri="{BB962C8B-B14F-4D97-AF65-F5344CB8AC3E}">
        <p14:creationId xmlns:p14="http://schemas.microsoft.com/office/powerpoint/2010/main" val="332235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3C0B-2AC2-1284-F34A-AA1CD7B0508C}"/>
              </a:ext>
            </a:extLst>
          </p:cNvPr>
          <p:cNvSpPr>
            <a:spLocks noGrp="1"/>
          </p:cNvSpPr>
          <p:nvPr>
            <p:ph type="title"/>
          </p:nvPr>
        </p:nvSpPr>
        <p:spPr/>
        <p:txBody>
          <a:bodyPr/>
          <a:lstStyle/>
          <a:p>
            <a:pPr algn="ctr"/>
            <a:r>
              <a:rPr lang="en-US" dirty="0"/>
              <a:t>Key ICG-NEAMTWS XIX D &amp; R </a:t>
            </a:r>
          </a:p>
        </p:txBody>
      </p:sp>
      <p:sp>
        <p:nvSpPr>
          <p:cNvPr id="3" name="Content Placeholder 2">
            <a:extLst>
              <a:ext uri="{FF2B5EF4-FFF2-40B4-BE49-F238E27FC236}">
                <a16:creationId xmlns:a16="http://schemas.microsoft.com/office/drawing/2014/main" id="{A9489B85-0552-F227-4A97-452B097ADD9F}"/>
              </a:ext>
            </a:extLst>
          </p:cNvPr>
          <p:cNvSpPr>
            <a:spLocks noGrp="1"/>
          </p:cNvSpPr>
          <p:nvPr>
            <p:ph idx="1"/>
          </p:nvPr>
        </p:nvSpPr>
        <p:spPr/>
        <p:txBody>
          <a:bodyPr>
            <a:normAutofit fontScale="85000" lnSpcReduction="10000"/>
          </a:bodyPr>
          <a:lstStyle/>
          <a:p>
            <a:pPr marL="0" marR="0" algn="just"/>
            <a:r>
              <a:rPr lang="en-US" sz="2800" b="1" dirty="0">
                <a:solidFill>
                  <a:srgbClr val="000000"/>
                </a:solidFill>
                <a:effectLst/>
                <a:latin typeface="Arial" panose="020B0604020202020204" pitchFamily="34" charset="0"/>
                <a:ea typeface="Times New Roman" panose="02020603050405020304" pitchFamily="18" charset="0"/>
              </a:rPr>
              <a:t>Encourages </a:t>
            </a:r>
            <a:r>
              <a:rPr lang="en-US" sz="2800" dirty="0">
                <a:solidFill>
                  <a:srgbClr val="000000"/>
                </a:solidFill>
                <a:effectLst/>
                <a:latin typeface="Arial" panose="020B0604020202020204" pitchFamily="34" charset="0"/>
                <a:ea typeface="Times New Roman" panose="02020603050405020304" pitchFamily="18" charset="0"/>
              </a:rPr>
              <a:t>other countries, in particular Cyprus (</a:t>
            </a:r>
            <a:r>
              <a:rPr lang="en-US" sz="2800" dirty="0" err="1">
                <a:solidFill>
                  <a:srgbClr val="000000"/>
                </a:solidFill>
                <a:effectLst/>
                <a:latin typeface="Arial" panose="020B0604020202020204" pitchFamily="34" charset="0"/>
                <a:ea typeface="Times New Roman" panose="02020603050405020304" pitchFamily="18" charset="0"/>
              </a:rPr>
              <a:t>Larnaca</a:t>
            </a:r>
            <a:r>
              <a:rPr lang="en-US" sz="2800" dirty="0">
                <a:solidFill>
                  <a:srgbClr val="000000"/>
                </a:solidFill>
                <a:effectLst/>
                <a:latin typeface="Arial" panose="020B0604020202020204" pitchFamily="34" charset="0"/>
                <a:ea typeface="Times New Roman" panose="02020603050405020304" pitchFamily="18" charset="0"/>
              </a:rPr>
              <a:t>), Israel (entire coast), Malta (Marsaxlokk) and Morocco (El </a:t>
            </a:r>
            <a:r>
              <a:rPr lang="en-US" sz="2800" dirty="0" err="1">
                <a:solidFill>
                  <a:srgbClr val="000000"/>
                </a:solidFill>
                <a:effectLst/>
                <a:latin typeface="Arial" panose="020B0604020202020204" pitchFamily="34" charset="0"/>
                <a:ea typeface="Times New Roman" panose="02020603050405020304" pitchFamily="18" charset="0"/>
              </a:rPr>
              <a:t>Jadida</a:t>
            </a:r>
            <a:r>
              <a:rPr lang="en-US" sz="2800" dirty="0">
                <a:solidFill>
                  <a:srgbClr val="000000"/>
                </a:solidFill>
                <a:effectLst/>
                <a:latin typeface="Arial" panose="020B0604020202020204" pitchFamily="34" charset="0"/>
                <a:ea typeface="Times New Roman" panose="02020603050405020304" pitchFamily="18" charset="0"/>
              </a:rPr>
              <a:t>) to finalize their efforts to complete the TRR process and application; </a:t>
            </a:r>
            <a:endParaRPr lang="en-US" sz="2800" dirty="0">
              <a:effectLst/>
              <a:latin typeface="Arial" panose="020B0604020202020204" pitchFamily="34" charset="0"/>
              <a:ea typeface="Arial" panose="020B0604020202020204" pitchFamily="34" charset="0"/>
            </a:endParaRPr>
          </a:p>
          <a:p>
            <a:pPr marL="0" marR="0">
              <a:spcAft>
                <a:spcPts val="1200"/>
              </a:spcAft>
            </a:pPr>
            <a:br>
              <a:rPr lang="en-US" sz="2800" dirty="0">
                <a:effectLst/>
                <a:latin typeface="Times New Roman" panose="02020603050405020304" pitchFamily="18" charset="0"/>
                <a:ea typeface="Times New Roman" panose="02020603050405020304" pitchFamily="18" charset="0"/>
              </a:rPr>
            </a:br>
            <a:r>
              <a:rPr lang="en-US" sz="2800" b="1" dirty="0">
                <a:solidFill>
                  <a:srgbClr val="000000"/>
                </a:solidFill>
                <a:effectLst/>
                <a:latin typeface="Arial" panose="020B0604020202020204" pitchFamily="34" charset="0"/>
                <a:ea typeface="Times New Roman" panose="02020603050405020304" pitchFamily="18" charset="0"/>
              </a:rPr>
              <a:t>Encourages </a:t>
            </a:r>
            <a:r>
              <a:rPr lang="en-US" sz="2800" dirty="0">
                <a:solidFill>
                  <a:srgbClr val="000000"/>
                </a:solidFill>
                <a:effectLst/>
                <a:latin typeface="Arial" panose="020B0604020202020204" pitchFamily="34" charset="0"/>
                <a:ea typeface="Times New Roman" panose="02020603050405020304" pitchFamily="18" charset="0"/>
              </a:rPr>
              <a:t>the continued progress made towards establishing UNESCO-IOC Tsunami Ready communities ongoing communities in Italy (</a:t>
            </a:r>
            <a:r>
              <a:rPr lang="en-US" sz="2800" dirty="0" err="1">
                <a:solidFill>
                  <a:srgbClr val="000000"/>
                </a:solidFill>
                <a:effectLst/>
                <a:latin typeface="Arial" panose="020B0604020202020204" pitchFamily="34" charset="0"/>
                <a:ea typeface="Times New Roman" panose="02020603050405020304" pitchFamily="18" charset="0"/>
              </a:rPr>
              <a:t>Palmi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Marzamemi</a:t>
            </a:r>
            <a:r>
              <a:rPr lang="en-US" sz="2800" dirty="0">
                <a:solidFill>
                  <a:srgbClr val="000000"/>
                </a:solidFill>
                <a:effectLst/>
                <a:latin typeface="Arial" panose="020B0604020202020204" pitchFamily="34" charset="0"/>
                <a:ea typeface="Times New Roman" panose="02020603050405020304" pitchFamily="18" charset="0"/>
              </a:rPr>
              <a:t>, Otranto and Stromboli), and  in Portugal (</a:t>
            </a:r>
            <a:r>
              <a:rPr lang="en-US" sz="2800" dirty="0" err="1">
                <a:solidFill>
                  <a:srgbClr val="000000"/>
                </a:solidFill>
                <a:effectLst/>
                <a:latin typeface="Arial" panose="020B0604020202020204" pitchFamily="34" charset="0"/>
                <a:ea typeface="Times New Roman" panose="02020603050405020304" pitchFamily="18" charset="0"/>
              </a:rPr>
              <a:t>Loule</a:t>
            </a:r>
            <a:r>
              <a:rPr lang="en-US" sz="2800" dirty="0">
                <a:solidFill>
                  <a:srgbClr val="000000"/>
                </a:solidFill>
                <a:effectLst/>
                <a:latin typeface="Arial" panose="020B0604020202020204" pitchFamily="34" charset="0"/>
                <a:ea typeface="Times New Roman" panose="02020603050405020304" pitchFamily="18" charset="0"/>
              </a:rPr>
              <a:t> ); </a:t>
            </a:r>
            <a:endParaRPr lang="en-US" sz="2800" dirty="0">
              <a:effectLst/>
              <a:latin typeface="Arial" panose="020B0604020202020204" pitchFamily="34" charset="0"/>
              <a:ea typeface="Arial" panose="020B0604020202020204" pitchFamily="34" charset="0"/>
            </a:endParaRPr>
          </a:p>
          <a:p>
            <a:pPr marL="0" marR="12700" algn="just"/>
            <a:r>
              <a:rPr lang="en-US" sz="2800" b="1" dirty="0">
                <a:solidFill>
                  <a:srgbClr val="000000"/>
                </a:solidFill>
                <a:effectLst/>
                <a:latin typeface="Arial" panose="020B0604020202020204" pitchFamily="34" charset="0"/>
                <a:ea typeface="Times New Roman" panose="02020603050405020304" pitchFamily="18" charset="0"/>
              </a:rPr>
              <a:t>Reaffirms </a:t>
            </a:r>
            <a:r>
              <a:rPr lang="en-US" sz="2800" dirty="0">
                <a:solidFill>
                  <a:srgbClr val="000000"/>
                </a:solidFill>
                <a:effectLst/>
                <a:latin typeface="Arial" panose="020B0604020202020204" pitchFamily="34" charset="0"/>
                <a:ea typeface="Times New Roman" panose="02020603050405020304" pitchFamily="18" charset="0"/>
              </a:rPr>
              <a:t>the</a:t>
            </a:r>
            <a:r>
              <a:rPr lang="en-US" sz="2800" b="1" dirty="0">
                <a:solidFill>
                  <a:srgbClr val="000000"/>
                </a:solidFill>
                <a:effectLst/>
                <a:latin typeface="Arial" panose="020B0604020202020204" pitchFamily="34" charset="0"/>
                <a:ea typeface="Times New Roman" panose="02020603050405020304" pitchFamily="18" charset="0"/>
              </a:rPr>
              <a:t> </a:t>
            </a:r>
            <a:r>
              <a:rPr lang="en-US" sz="2800" dirty="0">
                <a:solidFill>
                  <a:srgbClr val="000000"/>
                </a:solidFill>
                <a:effectLst/>
                <a:latin typeface="Arial" panose="020B0604020202020204" pitchFamily="34" charset="0"/>
                <a:ea typeface="Times New Roman" panose="02020603050405020304" pitchFamily="18" charset="0"/>
              </a:rPr>
              <a:t>target to have a total of 25 UNESCO-IOC Tsunami Ready Recognized communities in NEAM countries by the end of 2026, further contributing to making 100% of communities at risk of tsunami prepared for and resilient to tsunami by 2030 through the implementation of the UNESCO/IOC Tsunami Ready Programme and other initiatives, as stated by the Ocean Decade Tsunami Programme;</a:t>
            </a:r>
            <a:endParaRPr lang="en-US" sz="28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10250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7721-01C0-6509-8B4F-B0D014766EA3}"/>
              </a:ext>
            </a:extLst>
          </p:cNvPr>
          <p:cNvSpPr>
            <a:spLocks noGrp="1"/>
          </p:cNvSpPr>
          <p:nvPr>
            <p:ph type="title"/>
          </p:nvPr>
        </p:nvSpPr>
        <p:spPr>
          <a:xfrm>
            <a:off x="289368" y="330401"/>
            <a:ext cx="2071868" cy="1325563"/>
          </a:xfrm>
        </p:spPr>
        <p:txBody>
          <a:bodyPr/>
          <a:lstStyle/>
          <a:p>
            <a:r>
              <a:rPr lang="en-US" dirty="0"/>
              <a:t>Key Projects</a:t>
            </a:r>
          </a:p>
        </p:txBody>
      </p:sp>
      <p:sp>
        <p:nvSpPr>
          <p:cNvPr id="3" name="Content Placeholder 2">
            <a:extLst>
              <a:ext uri="{FF2B5EF4-FFF2-40B4-BE49-F238E27FC236}">
                <a16:creationId xmlns:a16="http://schemas.microsoft.com/office/drawing/2014/main" id="{995ECBF9-C7CA-1215-A931-D166141B74FF}"/>
              </a:ext>
            </a:extLst>
          </p:cNvPr>
          <p:cNvSpPr>
            <a:spLocks noGrp="1"/>
          </p:cNvSpPr>
          <p:nvPr>
            <p:ph idx="1"/>
          </p:nvPr>
        </p:nvSpPr>
        <p:spPr>
          <a:xfrm>
            <a:off x="126686" y="1825625"/>
            <a:ext cx="3125800" cy="4351338"/>
          </a:xfrm>
        </p:spPr>
        <p:txBody>
          <a:bodyPr>
            <a:normAutofit/>
          </a:bodyPr>
          <a:lstStyle/>
          <a:p>
            <a:r>
              <a:rPr lang="en-US" sz="2400" b="1" dirty="0" err="1">
                <a:solidFill>
                  <a:srgbClr val="0070C0"/>
                </a:solidFill>
                <a:latin typeface="Liberation Sans"/>
                <a:ea typeface="DengXian" panose="02010600030101010101" pitchFamily="2" charset="-122"/>
                <a:cs typeface="Arial" panose="020B0604020202020204" pitchFamily="34" charset="0"/>
                <a:sym typeface="Arial"/>
              </a:rPr>
              <a:t>CoastWAVE</a:t>
            </a:r>
            <a:r>
              <a:rPr lang="en-US" sz="2400" b="1" dirty="0">
                <a:solidFill>
                  <a:srgbClr val="0070C0"/>
                </a:solidFill>
                <a:latin typeface="Liberation Sans"/>
                <a:ea typeface="DengXian" panose="02010600030101010101" pitchFamily="2" charset="-122"/>
                <a:cs typeface="Arial" panose="020B0604020202020204" pitchFamily="34" charset="0"/>
                <a:sym typeface="Arial"/>
              </a:rPr>
              <a:t> 2.0, IOC </a:t>
            </a:r>
            <a:endParaRPr lang="en-US" sz="2400" dirty="0"/>
          </a:p>
          <a:p>
            <a:endParaRPr lang="en-US" sz="2800" kern="0" dirty="0">
              <a:solidFill>
                <a:srgbClr val="0070C0"/>
              </a:solidFill>
              <a:latin typeface="Arial" panose="020B0604020202020204" pitchFamily="34" charset="0"/>
              <a:ea typeface="DengXian" panose="02010600030101010101" pitchFamily="2" charset="-122"/>
              <a:cs typeface="Arial" panose="020B0604020202020204" pitchFamily="34" charset="0"/>
              <a:sym typeface="Arial"/>
            </a:endParaRPr>
          </a:p>
          <a:p>
            <a:endParaRPr lang="en-US" dirty="0"/>
          </a:p>
        </p:txBody>
      </p:sp>
      <p:pic>
        <p:nvPicPr>
          <p:cNvPr id="8" name="Picture 7" descr="A screenshot of a computer&#10;&#10;Description automatically generated">
            <a:extLst>
              <a:ext uri="{FF2B5EF4-FFF2-40B4-BE49-F238E27FC236}">
                <a16:creationId xmlns:a16="http://schemas.microsoft.com/office/drawing/2014/main" id="{9B5BFCB6-171D-763B-020A-6F39A728C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830" y="330401"/>
            <a:ext cx="8862802" cy="5995686"/>
          </a:xfrm>
          <a:prstGeom prst="rect">
            <a:avLst/>
          </a:prstGeom>
        </p:spPr>
      </p:pic>
    </p:spTree>
    <p:extLst>
      <p:ext uri="{BB962C8B-B14F-4D97-AF65-F5344CB8AC3E}">
        <p14:creationId xmlns:p14="http://schemas.microsoft.com/office/powerpoint/2010/main" val="68163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now Globe art">
            <a:extLst>
              <a:ext uri="{FF2B5EF4-FFF2-40B4-BE49-F238E27FC236}">
                <a16:creationId xmlns:a16="http://schemas.microsoft.com/office/drawing/2014/main" id="{2C25BB48-6195-F466-CFA2-784FD1276A8A}"/>
              </a:ext>
            </a:extLst>
          </p:cNvPr>
          <p:cNvPicPr>
            <a:picLocks noChangeAspect="1"/>
          </p:cNvPicPr>
          <p:nvPr/>
        </p:nvPicPr>
        <p:blipFill>
          <a:blip r:embed="rId2"/>
          <a:srcRect l="15456" r="29322"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F98D1-AA70-9889-5D71-10E9A1958A34}"/>
              </a:ext>
            </a:extLst>
          </p:cNvPr>
          <p:cNvSpPr>
            <a:spLocks noGrp="1"/>
          </p:cNvSpPr>
          <p:nvPr>
            <p:ph type="title"/>
          </p:nvPr>
        </p:nvSpPr>
        <p:spPr>
          <a:xfrm>
            <a:off x="6115317" y="405685"/>
            <a:ext cx="5464968" cy="1559301"/>
          </a:xfrm>
        </p:spPr>
        <p:txBody>
          <a:bodyPr>
            <a:normAutofit/>
          </a:bodyPr>
          <a:lstStyle/>
          <a:p>
            <a:r>
              <a:rPr lang="en-US" sz="4000" dirty="0"/>
              <a:t>Other Projects</a:t>
            </a:r>
          </a:p>
        </p:txBody>
      </p:sp>
      <p:sp>
        <p:nvSpPr>
          <p:cNvPr id="3" name="Content Placeholder 2">
            <a:extLst>
              <a:ext uri="{FF2B5EF4-FFF2-40B4-BE49-F238E27FC236}">
                <a16:creationId xmlns:a16="http://schemas.microsoft.com/office/drawing/2014/main" id="{AFE368F4-056D-384E-9EDE-3F2802DDC17A}"/>
              </a:ext>
            </a:extLst>
          </p:cNvPr>
          <p:cNvSpPr>
            <a:spLocks noGrp="1"/>
          </p:cNvSpPr>
          <p:nvPr>
            <p:ph idx="1"/>
          </p:nvPr>
        </p:nvSpPr>
        <p:spPr>
          <a:xfrm>
            <a:off x="6115317" y="1840375"/>
            <a:ext cx="5725584" cy="4768769"/>
          </a:xfrm>
        </p:spPr>
        <p:txBody>
          <a:bodyPr anchor="ctr">
            <a:normAutofit fontScale="85000" lnSpcReduction="20000"/>
          </a:bodyPr>
          <a:lstStyle/>
          <a:p>
            <a:r>
              <a:rPr lang="en-US" sz="1500" kern="0" dirty="0">
                <a:latin typeface="Arial" panose="020B0604020202020204" pitchFamily="34" charset="0"/>
                <a:ea typeface="DengXian" panose="02010600030101010101" pitchFamily="2" charset="-122"/>
                <a:cs typeface="Arial" panose="020B0604020202020204" pitchFamily="34" charset="0"/>
                <a:sym typeface="Arial"/>
              </a:rPr>
              <a:t>EPOS THEMATIC CORE SERVICES TSUNAMI,</a:t>
            </a:r>
            <a:r>
              <a:rPr lang="en-US" sz="1500" kern="100" dirty="0">
                <a:latin typeface="Aptos" panose="020B0004020202020204" pitchFamily="34" charset="0"/>
                <a:ea typeface="DengXian" panose="02010600030101010101" pitchFamily="2" charset="-122"/>
                <a:cs typeface="Arial" panose="020B0604020202020204" pitchFamily="34" charset="0"/>
                <a:sym typeface="Arial"/>
              </a:rPr>
              <a:t>GFZ German Research Centre for Geosciences</a:t>
            </a:r>
          </a:p>
          <a:p>
            <a:r>
              <a:rPr lang="en-US" sz="1500" kern="100" dirty="0">
                <a:latin typeface="Aptos" panose="020B0004020202020204" pitchFamily="34" charset="0"/>
                <a:ea typeface="DengXian" panose="02010600030101010101" pitchFamily="2" charset="-122"/>
                <a:cs typeface="Arial" panose="020B0604020202020204" pitchFamily="34" charset="0"/>
                <a:sym typeface="Arial"/>
              </a:rPr>
              <a:t>In February 2024, 18 European institutions from 11 countries signed a Consortium Agreement to establish Thematic Core Services under the auspices of EPOS-ERIC (European Plate Observing System, </a:t>
            </a:r>
            <a:r>
              <a:rPr lang="en-US" sz="1500" kern="100" dirty="0">
                <a:latin typeface="Aptos" panose="020B0004020202020204" pitchFamily="34" charset="0"/>
                <a:ea typeface="DengXian" panose="02010600030101010101" pitchFamily="2" charset="-122"/>
                <a:cs typeface="Arial" panose="020B0604020202020204" pitchFamily="34" charset="0"/>
                <a:sym typeface="Arial"/>
                <a:hlinkClick r:id="rId3"/>
              </a:rPr>
              <a:t>https://epos-eu.org</a:t>
            </a:r>
            <a:r>
              <a:rPr lang="en-US" sz="1500" kern="100" dirty="0">
                <a:latin typeface="Aptos" panose="020B0004020202020204" pitchFamily="34" charset="0"/>
                <a:ea typeface="DengXian" panose="02010600030101010101" pitchFamily="2" charset="-122"/>
                <a:cs typeface="Arial" panose="020B0604020202020204" pitchFamily="34" charset="0"/>
                <a:sym typeface="Arial"/>
              </a:rPr>
              <a:t>).</a:t>
            </a:r>
          </a:p>
          <a:p>
            <a:endParaRPr lang="en-US" sz="1500" kern="100" dirty="0">
              <a:latin typeface="Aptos" panose="020B0004020202020204" pitchFamily="34" charset="0"/>
              <a:ea typeface="DengXian" panose="02010600030101010101" pitchFamily="2" charset="-122"/>
              <a:cs typeface="Arial" panose="020B0604020202020204" pitchFamily="34" charset="0"/>
              <a:sym typeface="Arial"/>
            </a:endParaRPr>
          </a:p>
          <a:p>
            <a:pPr marL="0" indent="0">
              <a:buNone/>
            </a:pPr>
            <a:r>
              <a:rPr lang="en-US" sz="1500" b="1" kern="100" dirty="0">
                <a:latin typeface="Aptos" panose="020B0004020202020204" pitchFamily="34" charset="0"/>
                <a:ea typeface="DengXian" panose="02010600030101010101" pitchFamily="2" charset="-122"/>
                <a:cs typeface="Arial" panose="020B0604020202020204" pitchFamily="34" charset="0"/>
                <a:sym typeface="Arial"/>
              </a:rPr>
              <a:t>Mission of TCS-TSUNAMI </a:t>
            </a:r>
          </a:p>
          <a:p>
            <a:r>
              <a:rPr lang="en-US" sz="1500" kern="100" dirty="0">
                <a:latin typeface="Aptos" panose="020B0004020202020204" pitchFamily="34" charset="0"/>
                <a:ea typeface="DengXian" panose="02010600030101010101" pitchFamily="2" charset="-122"/>
                <a:cs typeface="Arial" panose="020B0604020202020204" pitchFamily="34" charset="0"/>
                <a:sym typeface="Arial"/>
              </a:rPr>
              <a:t>Promote tsunami research and its practical applications by providing open access to high-quality and FAIR data, services, and scientific products for a broad range of stakeholders, including researchers, disaster risk management and early warning practitioners, private sector, etc. </a:t>
            </a:r>
          </a:p>
          <a:p>
            <a:r>
              <a:rPr lang="en-US" sz="1500" kern="100" dirty="0">
                <a:latin typeface="Aptos" panose="020B0004020202020204" pitchFamily="34" charset="0"/>
                <a:ea typeface="DengXian" panose="02010600030101010101" pitchFamily="2" charset="-122"/>
                <a:cs typeface="Arial" panose="020B0604020202020204" pitchFamily="34" charset="0"/>
                <a:sym typeface="Arial"/>
              </a:rPr>
              <a:t>The products and services (currently over 40) are defined in four categories: </a:t>
            </a:r>
          </a:p>
          <a:p>
            <a:pPr lvl="1"/>
            <a:r>
              <a:rPr lang="en-US" sz="1500" kern="100" dirty="0">
                <a:latin typeface="Aptos" panose="020B0004020202020204" pitchFamily="34" charset="0"/>
                <a:ea typeface="DengXian" panose="02010600030101010101" pitchFamily="2" charset="-122"/>
                <a:cs typeface="Arial" panose="020B0604020202020204" pitchFamily="34" charset="0"/>
                <a:sym typeface="Arial"/>
              </a:rPr>
              <a:t>Pillar 1 – Support to Tsunami Service Providers; </a:t>
            </a:r>
          </a:p>
          <a:p>
            <a:pPr lvl="1"/>
            <a:r>
              <a:rPr lang="en-US" sz="1500" kern="100" dirty="0">
                <a:latin typeface="Aptos" panose="020B0004020202020204" pitchFamily="34" charset="0"/>
                <a:ea typeface="DengXian" panose="02010600030101010101" pitchFamily="2" charset="-122"/>
                <a:cs typeface="Arial" panose="020B0604020202020204" pitchFamily="34" charset="0"/>
                <a:sym typeface="Arial"/>
              </a:rPr>
              <a:t>Pillar 2 – Tsunami-related datasets and observations;</a:t>
            </a:r>
          </a:p>
          <a:p>
            <a:pPr lvl="1"/>
            <a:r>
              <a:rPr lang="en-US" sz="1500" kern="100" dirty="0">
                <a:latin typeface="Aptos" panose="020B0004020202020204" pitchFamily="34" charset="0"/>
                <a:ea typeface="DengXian" panose="02010600030101010101" pitchFamily="2" charset="-122"/>
                <a:cs typeface="Arial" panose="020B0604020202020204" pitchFamily="34" charset="0"/>
                <a:sym typeface="Arial"/>
              </a:rPr>
              <a:t> Pillar 3 – Numerical tools and workflows for tsunami simulations; </a:t>
            </a:r>
          </a:p>
          <a:p>
            <a:pPr lvl="1"/>
            <a:r>
              <a:rPr lang="en-US" sz="1500" kern="100" dirty="0">
                <a:latin typeface="Aptos" panose="020B0004020202020204" pitchFamily="34" charset="0"/>
                <a:ea typeface="DengXian" panose="02010600030101010101" pitchFamily="2" charset="-122"/>
                <a:cs typeface="Arial" panose="020B0604020202020204" pitchFamily="34" charset="0"/>
                <a:sym typeface="Arial"/>
              </a:rPr>
              <a:t>Pillar 4 – Hazard and risk products</a:t>
            </a:r>
          </a:p>
          <a:p>
            <a:pPr lvl="1"/>
            <a:endParaRPr lang="en-US" sz="1500" b="1" kern="100" dirty="0">
              <a:latin typeface="Aptos" panose="020B0004020202020204" pitchFamily="34" charset="0"/>
              <a:ea typeface="DengXian" panose="02010600030101010101" pitchFamily="2" charset="-122"/>
              <a:cs typeface="Arial" panose="020B0604020202020204" pitchFamily="34" charset="0"/>
              <a:sym typeface="Arial"/>
            </a:endParaRPr>
          </a:p>
          <a:p>
            <a:r>
              <a:rPr lang="en-US" sz="1500" b="1" kern="100" dirty="0">
                <a:latin typeface="Aptos" panose="020B0004020202020204" pitchFamily="34" charset="0"/>
                <a:ea typeface="DengXian" panose="02010600030101010101" pitchFamily="2" charset="-122"/>
                <a:cs typeface="Arial" panose="020B0604020202020204" pitchFamily="34" charset="0"/>
                <a:sym typeface="Arial"/>
              </a:rPr>
              <a:t>Invited as a member of the </a:t>
            </a:r>
            <a:r>
              <a:rPr lang="en-US" sz="1500" b="0" i="0" u="none" strike="noStrike" baseline="0" dirty="0">
                <a:latin typeface="Calibri" panose="020F0502020204030204" pitchFamily="34" charset="0"/>
              </a:rPr>
              <a:t>EPOS ON project Advisory Board(</a:t>
            </a:r>
            <a:r>
              <a:rPr lang="en-US" sz="1500" b="0" i="0" u="none" strike="noStrike" baseline="0" dirty="0" err="1">
                <a:latin typeface="Calibri" panose="020F0502020204030204" pitchFamily="34" charset="0"/>
              </a:rPr>
              <a:t>Optimisation</a:t>
            </a:r>
            <a:r>
              <a:rPr lang="en-US" sz="1500" b="0" i="0" u="none" strike="noStrike" baseline="0" dirty="0">
                <a:latin typeface="Calibri" panose="020F0502020204030204" pitchFamily="34" charset="0"/>
              </a:rPr>
              <a:t> and </a:t>
            </a:r>
            <a:r>
              <a:rPr lang="en-US" sz="1500" b="0" i="0" u="none" strike="noStrike" baseline="0" dirty="0" err="1">
                <a:latin typeface="Calibri" panose="020F0502020204030204" pitchFamily="34" charset="0"/>
              </a:rPr>
              <a:t>EvolutionN</a:t>
            </a:r>
            <a:r>
              <a:rPr lang="en-US" sz="1500" b="0" i="0" u="none" strike="noStrike" baseline="0" dirty="0">
                <a:latin typeface="Calibri" panose="020F0502020204030204" pitchFamily="34" charset="0"/>
              </a:rPr>
              <a:t>) project, funded by the European Commission (Grant Agreement ID: 101131592) under the INFRA-2023-DEV-01 call, “Developing, consolidating and </a:t>
            </a:r>
            <a:r>
              <a:rPr lang="en-US" sz="1500" b="0" i="0" u="none" strike="noStrike" baseline="0" dirty="0" err="1">
                <a:latin typeface="Calibri" panose="020F0502020204030204" pitchFamily="34" charset="0"/>
              </a:rPr>
              <a:t>optimising</a:t>
            </a:r>
            <a:r>
              <a:rPr lang="en-US" sz="1500" b="0" i="0" u="none" strike="noStrike" baseline="0" dirty="0">
                <a:latin typeface="Calibri" panose="020F0502020204030204" pitchFamily="34" charset="0"/>
              </a:rPr>
              <a:t> the European research infrastructures landscape, maintaining global leadership”.</a:t>
            </a:r>
            <a:endParaRPr lang="en-US" sz="1500" b="1" kern="100" dirty="0">
              <a:latin typeface="Aptos" panose="020B0004020202020204" pitchFamily="34" charset="0"/>
              <a:ea typeface="DengXian" panose="02010600030101010101" pitchFamily="2" charset="-122"/>
              <a:cs typeface="Arial" panose="020B0604020202020204" pitchFamily="34" charset="0"/>
              <a:sym typeface="Arial"/>
            </a:endParaRPr>
          </a:p>
          <a:p>
            <a:endParaRPr lang="fr-FR" sz="1100" b="1" dirty="0">
              <a:latin typeface="72 Light" panose="020B0303030000000003" pitchFamily="34" charset="0"/>
              <a:cs typeface="72 Light" panose="020B0303030000000003" pitchFamily="34" charset="0"/>
              <a:sym typeface="Arial"/>
            </a:endParaRPr>
          </a:p>
          <a:p>
            <a:endParaRPr lang="en-US" sz="800" dirty="0"/>
          </a:p>
        </p:txBody>
      </p:sp>
    </p:spTree>
    <p:extLst>
      <p:ext uri="{BB962C8B-B14F-4D97-AF65-F5344CB8AC3E}">
        <p14:creationId xmlns:p14="http://schemas.microsoft.com/office/powerpoint/2010/main" val="2017245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399C-E559-7E3D-7F3E-2311E12F5B03}"/>
              </a:ext>
            </a:extLst>
          </p:cNvPr>
          <p:cNvSpPr>
            <a:spLocks noGrp="1"/>
          </p:cNvSpPr>
          <p:nvPr>
            <p:ph type="title"/>
          </p:nvPr>
        </p:nvSpPr>
        <p:spPr/>
        <p:txBody>
          <a:bodyPr/>
          <a:lstStyle/>
          <a:p>
            <a:r>
              <a:rPr lang="en-US" dirty="0"/>
              <a:t>Key Projects</a:t>
            </a:r>
          </a:p>
        </p:txBody>
      </p:sp>
      <p:sp>
        <p:nvSpPr>
          <p:cNvPr id="3" name="Content Placeholder 2">
            <a:extLst>
              <a:ext uri="{FF2B5EF4-FFF2-40B4-BE49-F238E27FC236}">
                <a16:creationId xmlns:a16="http://schemas.microsoft.com/office/drawing/2014/main" id="{28CF7F6F-577A-9E78-4FED-01FF2FBBAE60}"/>
              </a:ext>
            </a:extLst>
          </p:cNvPr>
          <p:cNvSpPr>
            <a:spLocks noGrp="1"/>
          </p:cNvSpPr>
          <p:nvPr>
            <p:ph idx="1"/>
          </p:nvPr>
        </p:nvSpPr>
        <p:spPr/>
        <p:txBody>
          <a:bodyPr>
            <a:normAutofit fontScale="92500" lnSpcReduction="20000"/>
          </a:bodyPr>
          <a:lstStyle/>
          <a:p>
            <a:r>
              <a:rPr lang="en-US" sz="2800" b="1" kern="100" dirty="0">
                <a:solidFill>
                  <a:srgbClr val="0070C0"/>
                </a:solidFill>
                <a:latin typeface="72 Light" panose="020B0303030000000003" pitchFamily="34" charset="0"/>
                <a:ea typeface="DengXian" panose="02010600030101010101" pitchFamily="2" charset="-122"/>
                <a:cs typeface="72 Light" panose="020B0303030000000003" pitchFamily="34" charset="0"/>
                <a:sym typeface="Arial"/>
              </a:rPr>
              <a:t>SUSTAINING AGITHAR TOWARDS A GLOBAL TSUNAMI MODEL, </a:t>
            </a:r>
            <a:r>
              <a:rPr lang="en-US" sz="2800" kern="100" dirty="0">
                <a:latin typeface="72 Light" panose="020B0303030000000003" pitchFamily="34" charset="0"/>
                <a:ea typeface="DengXian" panose="02010600030101010101" pitchFamily="2" charset="-122"/>
                <a:cs typeface="72 Light" panose="020B0303030000000003" pitchFamily="34" charset="0"/>
                <a:sym typeface="Arial"/>
              </a:rPr>
              <a:t>Universität Hamburg, Dept. of Mathematics, Hamburg, Germany</a:t>
            </a:r>
          </a:p>
          <a:p>
            <a:endParaRPr lang="en-US" sz="2800" b="1" kern="100" dirty="0">
              <a:latin typeface="72 Light" panose="020B0303030000000003" pitchFamily="34" charset="0"/>
              <a:ea typeface="DengXian" panose="02010600030101010101" pitchFamily="2" charset="-122"/>
              <a:cs typeface="72 Light" panose="020B0303030000000003" pitchFamily="34" charset="0"/>
              <a:sym typeface="Arial"/>
            </a:endParaRPr>
          </a:p>
          <a:p>
            <a:r>
              <a:rPr lang="en-US" sz="1900" dirty="0">
                <a:latin typeface="72 Light" panose="020B0303030000000003" pitchFamily="34" charset="0"/>
                <a:ea typeface="DengXian" panose="02010600030101010101" pitchFamily="2" charset="-122"/>
                <a:cs typeface="72 Light" panose="020B0303030000000003" pitchFamily="34" charset="0"/>
                <a:sym typeface="Arial"/>
              </a:rPr>
              <a:t>The COST Action AGITHAR (running from 2019 through 2023) developed community standards and best practices for PTHA &amp; PTRA.</a:t>
            </a:r>
          </a:p>
          <a:p>
            <a:r>
              <a:rPr lang="en-US" sz="1900" dirty="0">
                <a:latin typeface="72 Light" panose="020B0303030000000003" pitchFamily="34" charset="0"/>
                <a:ea typeface="DengXian" panose="02010600030101010101" pitchFamily="2" charset="-122"/>
                <a:cs typeface="72 Light" panose="020B0303030000000003" pitchFamily="34" charset="0"/>
                <a:sym typeface="Arial"/>
              </a:rPr>
              <a:t>Basis for the Global Tsunami Model (GTM) network of experts, organized in an association with a sustained business model,</a:t>
            </a:r>
          </a:p>
          <a:p>
            <a:r>
              <a:rPr lang="en-US" sz="1900" dirty="0">
                <a:latin typeface="72 Light" panose="020B0303030000000003" pitchFamily="34" charset="0"/>
                <a:ea typeface="DengXian" panose="02010600030101010101" pitchFamily="2" charset="-122"/>
                <a:cs typeface="72 Light" panose="020B0303030000000003" pitchFamily="34" charset="0"/>
                <a:sym typeface="Arial"/>
              </a:rPr>
              <a:t>Advice to public entities and decision makers, insurance and reinsurance industry, port authorities, and other diverse stakeholders.</a:t>
            </a:r>
          </a:p>
          <a:p>
            <a:pPr marL="0" marR="0"/>
            <a:r>
              <a:rPr lang="en-US" sz="1900" kern="100" dirty="0">
                <a:effectLst/>
                <a:latin typeface="72 Light" panose="020B0303030000000003" pitchFamily="34" charset="0"/>
                <a:ea typeface="Times New Roman" panose="02020603050405020304" pitchFamily="18" charset="0"/>
                <a:cs typeface="72 Light" panose="020B0303030000000003" pitchFamily="34" charset="0"/>
              </a:rPr>
              <a:t>GTM Association was inaugurated in our Rome meeting in September last year. </a:t>
            </a:r>
          </a:p>
          <a:p>
            <a:pPr marL="0" marR="0"/>
            <a:r>
              <a:rPr lang="en-US" sz="1900" kern="100" dirty="0">
                <a:effectLst/>
                <a:latin typeface="72 Light" panose="020B0303030000000003" pitchFamily="34" charset="0"/>
                <a:ea typeface="Times New Roman" panose="02020603050405020304" pitchFamily="18" charset="0"/>
                <a:cs typeface="72 Light" panose="020B0303030000000003" pitchFamily="34" charset="0"/>
              </a:rPr>
              <a:t>formal registration as a legal entity (an </a:t>
            </a:r>
            <a:r>
              <a:rPr lang="en-US" sz="1900" kern="100" dirty="0" err="1">
                <a:effectLst/>
                <a:latin typeface="72 Light" panose="020B0303030000000003" pitchFamily="34" charset="0"/>
                <a:ea typeface="Times New Roman" panose="02020603050405020304" pitchFamily="18" charset="0"/>
                <a:cs typeface="72 Light" panose="020B0303030000000003" pitchFamily="34" charset="0"/>
              </a:rPr>
              <a:t>e.V.</a:t>
            </a:r>
            <a:r>
              <a:rPr lang="en-US" sz="1900" kern="100" dirty="0">
                <a:effectLst/>
                <a:latin typeface="72 Light" panose="020B0303030000000003" pitchFamily="34" charset="0"/>
                <a:ea typeface="Times New Roman" panose="02020603050405020304" pitchFamily="18" charset="0"/>
                <a:cs typeface="72 Light" panose="020B0303030000000003" pitchFamily="34" charset="0"/>
              </a:rPr>
              <a:t> under German legislation) is pending.</a:t>
            </a:r>
          </a:p>
          <a:p>
            <a:pPr marL="0" marR="0"/>
            <a:r>
              <a:rPr lang="en-US" sz="1900" kern="100" dirty="0">
                <a:latin typeface="72 Light" panose="020B0303030000000003" pitchFamily="34" charset="0"/>
                <a:ea typeface="Times New Roman" panose="02020603050405020304" pitchFamily="18" charset="0"/>
                <a:cs typeface="72 Light" panose="020B0303030000000003" pitchFamily="34" charset="0"/>
              </a:rPr>
              <a:t>Membership </a:t>
            </a:r>
          </a:p>
          <a:p>
            <a:pPr marL="0" marR="0"/>
            <a:r>
              <a:rPr lang="en-US" sz="1900" kern="100" dirty="0">
                <a:latin typeface="72 Light" panose="020B0303030000000003" pitchFamily="34" charset="0"/>
                <a:ea typeface="Times New Roman" panose="02020603050405020304" pitchFamily="18" charset="0"/>
                <a:cs typeface="72 Light" panose="020B0303030000000003" pitchFamily="34" charset="0"/>
              </a:rPr>
              <a:t>P</a:t>
            </a:r>
            <a:r>
              <a:rPr lang="en-US" sz="1900" kern="100" dirty="0">
                <a:effectLst/>
                <a:latin typeface="72 Light" panose="020B0303030000000003" pitchFamily="34" charset="0"/>
                <a:ea typeface="Times New Roman" panose="02020603050405020304" pitchFamily="18" charset="0"/>
                <a:cs typeface="72 Light" panose="020B0303030000000003" pitchFamily="34" charset="0"/>
              </a:rPr>
              <a:t>lanning the first General </a:t>
            </a:r>
            <a:r>
              <a:rPr lang="en-US" sz="1900" kern="100" dirty="0">
                <a:latin typeface="72 Light" panose="020B0303030000000003" pitchFamily="34" charset="0"/>
                <a:ea typeface="Times New Roman" panose="02020603050405020304" pitchFamily="18" charset="0"/>
                <a:cs typeface="72 Light" panose="020B0303030000000003" pitchFamily="34" charset="0"/>
              </a:rPr>
              <a:t>A</a:t>
            </a:r>
            <a:r>
              <a:rPr lang="en-US" sz="1900" kern="100" dirty="0">
                <a:effectLst/>
                <a:latin typeface="72 Light" panose="020B0303030000000003" pitchFamily="34" charset="0"/>
                <a:ea typeface="Times New Roman" panose="02020603050405020304" pitchFamily="18" charset="0"/>
                <a:cs typeface="72 Light" panose="020B0303030000000003" pitchFamily="34" charset="0"/>
              </a:rPr>
              <a:t>ssembly of the Association co-located with EGU 2025 in Vienna end of April 2025.</a:t>
            </a:r>
          </a:p>
          <a:p>
            <a:endParaRPr lang="en-US" sz="2800" dirty="0">
              <a:latin typeface="72 Light" panose="020B0303030000000003" pitchFamily="34" charset="0"/>
              <a:ea typeface="DengXian" panose="02010600030101010101" pitchFamily="2" charset="-122"/>
              <a:cs typeface="72 Light" panose="020B0303030000000003" pitchFamily="34" charset="0"/>
              <a:sym typeface="Arial"/>
            </a:endParaRPr>
          </a:p>
          <a:p>
            <a:endParaRPr lang="en-US" sz="2800" dirty="0">
              <a:latin typeface="72 Light" panose="020B0303030000000003" pitchFamily="34" charset="0"/>
              <a:cs typeface="72 Light" panose="020B0303030000000003" pitchFamily="34" charset="0"/>
              <a:sym typeface="Arial"/>
            </a:endParaRPr>
          </a:p>
          <a:p>
            <a:endParaRPr lang="en-US" dirty="0"/>
          </a:p>
        </p:txBody>
      </p:sp>
    </p:spTree>
    <p:extLst>
      <p:ext uri="{BB962C8B-B14F-4D97-AF65-F5344CB8AC3E}">
        <p14:creationId xmlns:p14="http://schemas.microsoft.com/office/powerpoint/2010/main" val="267384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1B4E-90C8-324B-2F04-97097678EF74}"/>
              </a:ext>
            </a:extLst>
          </p:cNvPr>
          <p:cNvSpPr>
            <a:spLocks noGrp="1"/>
          </p:cNvSpPr>
          <p:nvPr>
            <p:ph type="title"/>
          </p:nvPr>
        </p:nvSpPr>
        <p:spPr>
          <a:xfrm>
            <a:off x="7910285" y="741391"/>
            <a:ext cx="3443514" cy="1616203"/>
          </a:xfrm>
        </p:spPr>
        <p:txBody>
          <a:bodyPr anchor="b">
            <a:normAutofit/>
          </a:bodyPr>
          <a:lstStyle/>
          <a:p>
            <a:r>
              <a:rPr lang="en-US" sz="3200" dirty="0"/>
              <a:t>Key Projects</a:t>
            </a:r>
          </a:p>
        </p:txBody>
      </p:sp>
      <p:pic>
        <p:nvPicPr>
          <p:cNvPr id="4" name="Picture 3">
            <a:extLst>
              <a:ext uri="{FF2B5EF4-FFF2-40B4-BE49-F238E27FC236}">
                <a16:creationId xmlns:a16="http://schemas.microsoft.com/office/drawing/2014/main" id="{6D52CC65-F7BF-D852-B1A1-3536B3E12174}"/>
              </a:ext>
            </a:extLst>
          </p:cNvPr>
          <p:cNvPicPr>
            <a:picLocks noChangeAspect="1"/>
          </p:cNvPicPr>
          <p:nvPr/>
        </p:nvPicPr>
        <p:blipFill>
          <a:blip r:embed="rId2"/>
          <a:srcRect t="12464"/>
          <a:stretch/>
        </p:blipFill>
        <p:spPr>
          <a:xfrm>
            <a:off x="787114" y="1276550"/>
            <a:ext cx="6449549" cy="4234258"/>
          </a:xfrm>
          <a:prstGeom prst="rect">
            <a:avLst/>
          </a:prstGeom>
        </p:spPr>
      </p:pic>
      <p:sp>
        <p:nvSpPr>
          <p:cNvPr id="3" name="Content Placeholder 2">
            <a:extLst>
              <a:ext uri="{FF2B5EF4-FFF2-40B4-BE49-F238E27FC236}">
                <a16:creationId xmlns:a16="http://schemas.microsoft.com/office/drawing/2014/main" id="{B0D8F4A3-93F5-F883-1639-CCF0EEEE2E7A}"/>
              </a:ext>
            </a:extLst>
          </p:cNvPr>
          <p:cNvSpPr>
            <a:spLocks noGrp="1"/>
          </p:cNvSpPr>
          <p:nvPr>
            <p:ph idx="1"/>
          </p:nvPr>
        </p:nvSpPr>
        <p:spPr>
          <a:xfrm>
            <a:off x="7910285" y="2533476"/>
            <a:ext cx="3443514" cy="3447832"/>
          </a:xfrm>
        </p:spPr>
        <p:txBody>
          <a:bodyPr anchor="t">
            <a:normAutofit/>
          </a:bodyPr>
          <a:lstStyle/>
          <a:p>
            <a:r>
              <a:rPr lang="el-GR" sz="2400" b="0" i="0" u="none" strike="noStrike" cap="none" dirty="0">
                <a:latin typeface="Calibri"/>
                <a:ea typeface="Calibri"/>
                <a:cs typeface="Calibri"/>
                <a:sym typeface="Calibri"/>
              </a:rPr>
              <a:t>Ν</a:t>
            </a:r>
            <a:r>
              <a:rPr lang="en-US" sz="2400" b="0" i="0" u="none" strike="noStrike" cap="none" dirty="0">
                <a:latin typeface="Calibri"/>
                <a:ea typeface="Calibri"/>
                <a:cs typeface="Calibri"/>
                <a:sym typeface="Calibri"/>
              </a:rPr>
              <a:t>EAM Collaboration </a:t>
            </a:r>
            <a:r>
              <a:rPr lang="en-US" sz="2400" b="0" i="0" u="none" strike="noStrike" cap="none" dirty="0" err="1">
                <a:latin typeface="Calibri"/>
                <a:ea typeface="Calibri"/>
                <a:cs typeface="Calibri"/>
                <a:sym typeface="Calibri"/>
              </a:rPr>
              <a:t>fOr</a:t>
            </a:r>
            <a:r>
              <a:rPr lang="en-US" sz="2400" dirty="0">
                <a:latin typeface="Calibri"/>
                <a:ea typeface="Calibri"/>
                <a:cs typeface="Calibri"/>
                <a:sym typeface="Calibri"/>
              </a:rPr>
              <a:t> </a:t>
            </a:r>
            <a:r>
              <a:rPr lang="en-US" sz="2400" b="0" i="0" u="none" strike="noStrike" cap="none" dirty="0" err="1">
                <a:latin typeface="Calibri"/>
                <a:ea typeface="Calibri"/>
                <a:cs typeface="Calibri"/>
                <a:sym typeface="Calibri"/>
              </a:rPr>
              <a:t>iMproved</a:t>
            </a:r>
            <a:r>
              <a:rPr lang="en-US" sz="2400" b="0" i="0" u="none" strike="noStrike" cap="none" dirty="0">
                <a:latin typeface="Calibri"/>
                <a:ea typeface="Calibri"/>
                <a:cs typeface="Calibri"/>
                <a:sym typeface="Calibri"/>
              </a:rPr>
              <a:t> </a:t>
            </a:r>
            <a:r>
              <a:rPr lang="en-US" sz="2400" b="0" i="0" u="none" strike="noStrike" cap="none" dirty="0" err="1">
                <a:latin typeface="Calibri"/>
                <a:ea typeface="Calibri"/>
                <a:cs typeface="Calibri"/>
                <a:sym typeface="Calibri"/>
              </a:rPr>
              <a:t>tsunaMi</a:t>
            </a:r>
            <a:r>
              <a:rPr lang="en-US" sz="2400" b="0" i="0" u="none" strike="noStrike" cap="none" dirty="0">
                <a:latin typeface="Calibri"/>
                <a:ea typeface="Calibri"/>
                <a:cs typeface="Calibri"/>
                <a:sym typeface="Calibri"/>
              </a:rPr>
              <a:t> </a:t>
            </a:r>
            <a:r>
              <a:rPr lang="en-US" sz="2400" b="0" i="0" u="none" strike="noStrike" cap="none" dirty="0" err="1">
                <a:latin typeface="Calibri"/>
                <a:ea typeface="Calibri"/>
                <a:cs typeface="Calibri"/>
                <a:sym typeface="Calibri"/>
              </a:rPr>
              <a:t>rIsk</a:t>
            </a:r>
            <a:r>
              <a:rPr lang="en-US" sz="2400" dirty="0"/>
              <a:t> </a:t>
            </a:r>
            <a:r>
              <a:rPr lang="en-US" sz="2400" b="0" i="0" u="none" strike="noStrike" cap="none" dirty="0" err="1">
                <a:latin typeface="Calibri"/>
                <a:ea typeface="Calibri"/>
                <a:cs typeface="Calibri"/>
                <a:sym typeface="Calibri"/>
              </a:rPr>
              <a:t>miTigation</a:t>
            </a:r>
            <a:r>
              <a:rPr lang="en-US" sz="2400" b="0" i="0" u="none" strike="noStrike" cap="none" dirty="0">
                <a:latin typeface="Calibri"/>
                <a:ea typeface="Calibri"/>
                <a:cs typeface="Calibri"/>
                <a:sym typeface="Calibri"/>
              </a:rPr>
              <a:t> and management (</a:t>
            </a:r>
            <a:r>
              <a:rPr lang="en-US" sz="2400" b="1" i="0" u="none" strike="noStrike" cap="none" dirty="0">
                <a:latin typeface="Calibri"/>
                <a:ea typeface="Calibri"/>
                <a:cs typeface="Calibri"/>
                <a:sym typeface="Calibri"/>
              </a:rPr>
              <a:t>NEAM-COMMITMENT</a:t>
            </a:r>
            <a:r>
              <a:rPr lang="en-US" sz="2400" b="0" i="0" u="none" strike="noStrike" cap="none" dirty="0">
                <a:latin typeface="Calibri"/>
                <a:ea typeface="Calibri"/>
                <a:cs typeface="Calibri"/>
                <a:sym typeface="Calibri"/>
              </a:rPr>
              <a:t>), </a:t>
            </a:r>
            <a:r>
              <a:rPr lang="en-US" sz="2000" b="0" i="0" u="none" strike="noStrike" cap="none" dirty="0">
                <a:latin typeface="Calibri"/>
                <a:ea typeface="Calibri"/>
                <a:cs typeface="Calibri"/>
                <a:sym typeface="Calibri"/>
              </a:rPr>
              <a:t>Coordinated by NOA Greece, Starting Feb 2025, 2 yrs</a:t>
            </a:r>
          </a:p>
          <a:p>
            <a:endParaRPr lang="en-US" sz="2000" dirty="0"/>
          </a:p>
        </p:txBody>
      </p:sp>
      <p:grpSp>
        <p:nvGrpSpPr>
          <p:cNvPr id="9" name="Group 8">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4983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p2"/>
          <p:cNvSpPr txBox="1">
            <a:spLocks noGrp="1"/>
          </p:cNvSpPr>
          <p:nvPr>
            <p:ph type="title"/>
          </p:nvPr>
        </p:nvSpPr>
        <p:spPr>
          <a:xfrm>
            <a:off x="1778336" y="243199"/>
            <a:ext cx="8705734" cy="598533"/>
          </a:xfrm>
          <a:prstGeom prst="rect">
            <a:avLst/>
          </a:prstGeom>
          <a:solidFill>
            <a:srgbClr val="DDDDDD"/>
          </a:solidFill>
          <a:ln>
            <a:noFill/>
          </a:ln>
        </p:spPr>
        <p:txBody>
          <a:bodyPr spcFirstLastPara="1" vert="horz" wrap="square" lIns="45700" tIns="45700" rIns="45700" bIns="45700" rtlCol="0" anchor="ctr" anchorCtr="0">
            <a:normAutofit fontScale="90000"/>
          </a:bodyPr>
          <a:lstStyle/>
          <a:p>
            <a:pPr>
              <a:buSzPts val="3000"/>
            </a:pPr>
            <a:r>
              <a:rPr lang="en-US" sz="3000" dirty="0">
                <a:solidFill>
                  <a:srgbClr val="000000"/>
                </a:solidFill>
                <a:latin typeface="Calibri"/>
                <a:ea typeface="Calibri"/>
                <a:cs typeface="Calibri"/>
                <a:sym typeface="Calibri"/>
              </a:rPr>
              <a:t>Objective 1 – common </a:t>
            </a:r>
            <a:r>
              <a:rPr lang="en-US" sz="3000" b="1" dirty="0">
                <a:solidFill>
                  <a:srgbClr val="000000"/>
                </a:solidFill>
                <a:latin typeface="Calibri"/>
                <a:ea typeface="Calibri"/>
                <a:cs typeface="Calibri"/>
                <a:sym typeface="Calibri"/>
              </a:rPr>
              <a:t>national maps </a:t>
            </a:r>
            <a:r>
              <a:rPr lang="en-US" sz="3000" dirty="0">
                <a:solidFill>
                  <a:srgbClr val="000000"/>
                </a:solidFill>
                <a:latin typeface="Calibri"/>
                <a:ea typeface="Calibri"/>
                <a:cs typeface="Calibri"/>
                <a:sym typeface="Calibri"/>
              </a:rPr>
              <a:t>across NEAM countries</a:t>
            </a:r>
            <a:endParaRPr sz="3000" dirty="0">
              <a:solidFill>
                <a:srgbClr val="000000"/>
              </a:solidFill>
              <a:latin typeface="Calibri"/>
              <a:ea typeface="Calibri"/>
              <a:cs typeface="Calibri"/>
              <a:sym typeface="Calibri"/>
            </a:endParaRPr>
          </a:p>
        </p:txBody>
      </p:sp>
      <p:pic>
        <p:nvPicPr>
          <p:cNvPr id="2" name="Google Shape;86;p1">
            <a:extLst>
              <a:ext uri="{FF2B5EF4-FFF2-40B4-BE49-F238E27FC236}">
                <a16:creationId xmlns:a16="http://schemas.microsoft.com/office/drawing/2014/main" id="{2D9D9DB9-D0CC-283B-23B9-C9C9EE82AB0A}"/>
              </a:ext>
            </a:extLst>
          </p:cNvPr>
          <p:cNvPicPr preferRelativeResize="0"/>
          <p:nvPr/>
        </p:nvPicPr>
        <p:blipFill rotWithShape="1">
          <a:blip r:embed="rId3">
            <a:alphaModFix/>
          </a:blip>
          <a:srcRect/>
          <a:stretch/>
        </p:blipFill>
        <p:spPr>
          <a:xfrm>
            <a:off x="3293265" y="994722"/>
            <a:ext cx="3659470" cy="2710927"/>
          </a:xfrm>
          <a:prstGeom prst="rect">
            <a:avLst/>
          </a:prstGeom>
          <a:noFill/>
          <a:ln>
            <a:solidFill>
              <a:srgbClr val="000000"/>
            </a:solidFill>
          </a:ln>
        </p:spPr>
      </p:pic>
      <p:sp>
        <p:nvSpPr>
          <p:cNvPr id="3" name="Google Shape;87;p1">
            <a:extLst>
              <a:ext uri="{FF2B5EF4-FFF2-40B4-BE49-F238E27FC236}">
                <a16:creationId xmlns:a16="http://schemas.microsoft.com/office/drawing/2014/main" id="{2FF0CF9A-F49B-E262-1C74-DFE00423F5D5}"/>
              </a:ext>
            </a:extLst>
          </p:cNvPr>
          <p:cNvSpPr txBox="1"/>
          <p:nvPr/>
        </p:nvSpPr>
        <p:spPr>
          <a:xfrm>
            <a:off x="7818554" y="1804810"/>
            <a:ext cx="1104000" cy="369300"/>
          </a:xfrm>
          <a:prstGeom prst="rect">
            <a:avLst/>
          </a:prstGeom>
          <a:noFill/>
          <a:ln>
            <a:noFill/>
          </a:ln>
        </p:spPr>
        <p:txBody>
          <a:bodyPr spcFirstLastPara="1" wrap="square" lIns="91425" tIns="45700" rIns="91425" bIns="45700" anchor="t" anchorCtr="0">
            <a:spAutoFit/>
          </a:bodyPr>
          <a:lstStyle/>
          <a:p>
            <a:r>
              <a:rPr lang="en-US" sz="900" b="1" i="1">
                <a:solidFill>
                  <a:schemeClr val="dk1"/>
                </a:solidFill>
              </a:rPr>
              <a:t>project funded by DG-ECHO</a:t>
            </a:r>
            <a:endParaRPr sz="900" b="1" i="1">
              <a:solidFill>
                <a:schemeClr val="dk1"/>
              </a:solidFill>
              <a:latin typeface="Calibri"/>
              <a:ea typeface="Calibri"/>
              <a:cs typeface="Calibri"/>
              <a:sym typeface="Calibri"/>
            </a:endParaRPr>
          </a:p>
        </p:txBody>
      </p:sp>
      <p:pic>
        <p:nvPicPr>
          <p:cNvPr id="4" name="Google Shape;88;p1">
            <a:extLst>
              <a:ext uri="{FF2B5EF4-FFF2-40B4-BE49-F238E27FC236}">
                <a16:creationId xmlns:a16="http://schemas.microsoft.com/office/drawing/2014/main" id="{F385C152-CC91-EC8B-5D80-0CBBDA4AC681}"/>
              </a:ext>
            </a:extLst>
          </p:cNvPr>
          <p:cNvPicPr preferRelativeResize="0"/>
          <p:nvPr/>
        </p:nvPicPr>
        <p:blipFill rotWithShape="1">
          <a:blip r:embed="rId4">
            <a:alphaModFix/>
          </a:blip>
          <a:srcRect/>
          <a:stretch/>
        </p:blipFill>
        <p:spPr>
          <a:xfrm>
            <a:off x="8995065" y="3241784"/>
            <a:ext cx="1124947" cy="496582"/>
          </a:xfrm>
          <a:prstGeom prst="rect">
            <a:avLst/>
          </a:prstGeom>
          <a:noFill/>
          <a:ln>
            <a:noFill/>
          </a:ln>
        </p:spPr>
      </p:pic>
      <p:pic>
        <p:nvPicPr>
          <p:cNvPr id="5" name="Google Shape;89;p1">
            <a:extLst>
              <a:ext uri="{FF2B5EF4-FFF2-40B4-BE49-F238E27FC236}">
                <a16:creationId xmlns:a16="http://schemas.microsoft.com/office/drawing/2014/main" id="{4AEC39E9-7735-3780-BB53-D227FA9204E8}"/>
              </a:ext>
            </a:extLst>
          </p:cNvPr>
          <p:cNvPicPr preferRelativeResize="0"/>
          <p:nvPr/>
        </p:nvPicPr>
        <p:blipFill rotWithShape="1">
          <a:blip r:embed="rId5">
            <a:alphaModFix/>
          </a:blip>
          <a:srcRect/>
          <a:stretch/>
        </p:blipFill>
        <p:spPr>
          <a:xfrm>
            <a:off x="8995065" y="2287760"/>
            <a:ext cx="954025" cy="954025"/>
          </a:xfrm>
          <a:prstGeom prst="rect">
            <a:avLst/>
          </a:prstGeom>
          <a:noFill/>
          <a:ln>
            <a:noFill/>
          </a:ln>
        </p:spPr>
      </p:pic>
      <p:pic>
        <p:nvPicPr>
          <p:cNvPr id="6" name="Google Shape;92;p1">
            <a:extLst>
              <a:ext uri="{FF2B5EF4-FFF2-40B4-BE49-F238E27FC236}">
                <a16:creationId xmlns:a16="http://schemas.microsoft.com/office/drawing/2014/main" id="{72209DC5-5C48-D7DD-7DCB-3E1F348F7016}"/>
              </a:ext>
            </a:extLst>
          </p:cNvPr>
          <p:cNvPicPr preferRelativeResize="0"/>
          <p:nvPr/>
        </p:nvPicPr>
        <p:blipFill>
          <a:blip r:embed="rId6">
            <a:alphaModFix/>
          </a:blip>
          <a:srcRect t="20038" b="17183"/>
          <a:stretch/>
        </p:blipFill>
        <p:spPr>
          <a:xfrm>
            <a:off x="1802873" y="994722"/>
            <a:ext cx="1341720" cy="792761"/>
          </a:xfrm>
          <a:prstGeom prst="rect">
            <a:avLst/>
          </a:prstGeom>
          <a:noFill/>
          <a:ln>
            <a:noFill/>
          </a:ln>
        </p:spPr>
      </p:pic>
      <p:pic>
        <p:nvPicPr>
          <p:cNvPr id="7" name="Google Shape;93;p1">
            <a:extLst>
              <a:ext uri="{FF2B5EF4-FFF2-40B4-BE49-F238E27FC236}">
                <a16:creationId xmlns:a16="http://schemas.microsoft.com/office/drawing/2014/main" id="{2F44FEC7-BBB1-8889-D295-04B0A018B5C4}"/>
              </a:ext>
            </a:extLst>
          </p:cNvPr>
          <p:cNvPicPr preferRelativeResize="0"/>
          <p:nvPr/>
        </p:nvPicPr>
        <p:blipFill rotWithShape="1">
          <a:blip r:embed="rId7">
            <a:alphaModFix/>
          </a:blip>
          <a:srcRect/>
          <a:stretch/>
        </p:blipFill>
        <p:spPr>
          <a:xfrm>
            <a:off x="1802873" y="1807814"/>
            <a:ext cx="1341720" cy="1896355"/>
          </a:xfrm>
          <a:prstGeom prst="rect">
            <a:avLst/>
          </a:prstGeom>
          <a:noFill/>
          <a:ln>
            <a:noFill/>
          </a:ln>
        </p:spPr>
      </p:pic>
      <p:pic>
        <p:nvPicPr>
          <p:cNvPr id="9" name="Google Shape;95;p1">
            <a:extLst>
              <a:ext uri="{FF2B5EF4-FFF2-40B4-BE49-F238E27FC236}">
                <a16:creationId xmlns:a16="http://schemas.microsoft.com/office/drawing/2014/main" id="{631B74AF-2AD9-FDE4-F621-345D4EB01097}"/>
              </a:ext>
            </a:extLst>
          </p:cNvPr>
          <p:cNvPicPr preferRelativeResize="0"/>
          <p:nvPr/>
        </p:nvPicPr>
        <p:blipFill>
          <a:blip r:embed="rId8">
            <a:alphaModFix/>
          </a:blip>
          <a:stretch>
            <a:fillRect/>
          </a:stretch>
        </p:blipFill>
        <p:spPr>
          <a:xfrm>
            <a:off x="7389695" y="2405156"/>
            <a:ext cx="1247837" cy="1267961"/>
          </a:xfrm>
          <a:prstGeom prst="rect">
            <a:avLst/>
          </a:prstGeom>
          <a:noFill/>
          <a:ln>
            <a:noFill/>
          </a:ln>
        </p:spPr>
      </p:pic>
      <p:pic>
        <p:nvPicPr>
          <p:cNvPr id="11" name="Google Shape;100;p1">
            <a:extLst>
              <a:ext uri="{FF2B5EF4-FFF2-40B4-BE49-F238E27FC236}">
                <a16:creationId xmlns:a16="http://schemas.microsoft.com/office/drawing/2014/main" id="{E77F05BD-7550-53CA-2112-3EA47CAF510A}"/>
              </a:ext>
            </a:extLst>
          </p:cNvPr>
          <p:cNvPicPr preferRelativeResize="0"/>
          <p:nvPr/>
        </p:nvPicPr>
        <p:blipFill>
          <a:blip r:embed="rId9">
            <a:alphaModFix/>
          </a:blip>
          <a:stretch>
            <a:fillRect/>
          </a:stretch>
        </p:blipFill>
        <p:spPr>
          <a:xfrm>
            <a:off x="6687768" y="4029186"/>
            <a:ext cx="3793475" cy="1761614"/>
          </a:xfrm>
          <a:prstGeom prst="rect">
            <a:avLst/>
          </a:prstGeom>
          <a:noFill/>
          <a:ln>
            <a:solidFill>
              <a:srgbClr val="000000"/>
            </a:solidFill>
          </a:ln>
        </p:spPr>
      </p:pic>
      <p:sp>
        <p:nvSpPr>
          <p:cNvPr id="14" name="Google Shape;110;p1">
            <a:extLst>
              <a:ext uri="{FF2B5EF4-FFF2-40B4-BE49-F238E27FC236}">
                <a16:creationId xmlns:a16="http://schemas.microsoft.com/office/drawing/2014/main" id="{AD81170B-CC06-00E7-6B25-09BC54812F38}"/>
              </a:ext>
            </a:extLst>
          </p:cNvPr>
          <p:cNvSpPr txBox="1"/>
          <p:nvPr/>
        </p:nvSpPr>
        <p:spPr>
          <a:xfrm>
            <a:off x="4827623" y="3632235"/>
            <a:ext cx="2765100" cy="41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r>
              <a:rPr lang="en-US" sz="1500" b="1" dirty="0">
                <a:latin typeface="Times New Roman"/>
                <a:ea typeface="Times New Roman"/>
                <a:cs typeface="Times New Roman"/>
                <a:sym typeface="Times New Roman"/>
              </a:rPr>
              <a:t>National inundation maps</a:t>
            </a:r>
            <a:endParaRPr sz="1500" b="1" dirty="0">
              <a:latin typeface="Times New Roman"/>
              <a:ea typeface="Times New Roman"/>
              <a:cs typeface="Times New Roman"/>
              <a:sym typeface="Times New Roman"/>
            </a:endParaRPr>
          </a:p>
        </p:txBody>
      </p:sp>
      <p:pic>
        <p:nvPicPr>
          <p:cNvPr id="15" name="Google Shape;112;p1">
            <a:extLst>
              <a:ext uri="{FF2B5EF4-FFF2-40B4-BE49-F238E27FC236}">
                <a16:creationId xmlns:a16="http://schemas.microsoft.com/office/drawing/2014/main" id="{88C30A6F-977C-4601-EC04-554F574D2F4A}"/>
              </a:ext>
            </a:extLst>
          </p:cNvPr>
          <p:cNvPicPr preferRelativeResize="0"/>
          <p:nvPr/>
        </p:nvPicPr>
        <p:blipFill>
          <a:blip r:embed="rId10">
            <a:alphaModFix/>
          </a:blip>
          <a:stretch>
            <a:fillRect/>
          </a:stretch>
        </p:blipFill>
        <p:spPr>
          <a:xfrm>
            <a:off x="7180248" y="994722"/>
            <a:ext cx="1803427" cy="1109803"/>
          </a:xfrm>
          <a:prstGeom prst="rect">
            <a:avLst/>
          </a:prstGeom>
          <a:noFill/>
          <a:ln>
            <a:noFill/>
          </a:ln>
        </p:spPr>
      </p:pic>
      <p:pic>
        <p:nvPicPr>
          <p:cNvPr id="16" name="Picture 15">
            <a:extLst>
              <a:ext uri="{FF2B5EF4-FFF2-40B4-BE49-F238E27FC236}">
                <a16:creationId xmlns:a16="http://schemas.microsoft.com/office/drawing/2014/main" id="{557F3F81-A8C3-767B-3C20-77D944F7F9A7}"/>
              </a:ext>
            </a:extLst>
          </p:cNvPr>
          <p:cNvPicPr>
            <a:picLocks noChangeAspect="1"/>
          </p:cNvPicPr>
          <p:nvPr/>
        </p:nvPicPr>
        <p:blipFill>
          <a:blip r:embed="rId11"/>
          <a:stretch>
            <a:fillRect/>
          </a:stretch>
        </p:blipFill>
        <p:spPr>
          <a:xfrm>
            <a:off x="8983550" y="911318"/>
            <a:ext cx="1293339" cy="1262793"/>
          </a:xfrm>
          <a:prstGeom prst="rect">
            <a:avLst/>
          </a:prstGeom>
        </p:spPr>
      </p:pic>
      <p:pic>
        <p:nvPicPr>
          <p:cNvPr id="18" name="Picture 17">
            <a:extLst>
              <a:ext uri="{FF2B5EF4-FFF2-40B4-BE49-F238E27FC236}">
                <a16:creationId xmlns:a16="http://schemas.microsoft.com/office/drawing/2014/main" id="{80510498-596B-1FE3-1DF0-F1CC3F6B58DC}"/>
              </a:ext>
            </a:extLst>
          </p:cNvPr>
          <p:cNvPicPr>
            <a:picLocks noChangeAspect="1"/>
          </p:cNvPicPr>
          <p:nvPr/>
        </p:nvPicPr>
        <p:blipFill>
          <a:blip r:embed="rId12"/>
          <a:srcRect l="7687" t="30614" r="6711" b="10932"/>
          <a:stretch/>
        </p:blipFill>
        <p:spPr>
          <a:xfrm>
            <a:off x="1901101" y="4001435"/>
            <a:ext cx="4141432" cy="1998454"/>
          </a:xfrm>
          <a:prstGeom prst="rect">
            <a:avLst/>
          </a:prstGeom>
        </p:spPr>
      </p:pic>
      <p:sp>
        <p:nvSpPr>
          <p:cNvPr id="10" name="Google Shape;96;p1">
            <a:extLst>
              <a:ext uri="{FF2B5EF4-FFF2-40B4-BE49-F238E27FC236}">
                <a16:creationId xmlns:a16="http://schemas.microsoft.com/office/drawing/2014/main" id="{5A3033A9-00CF-9CB1-CB0B-E1AA378A2BC5}"/>
              </a:ext>
            </a:extLst>
          </p:cNvPr>
          <p:cNvSpPr/>
          <p:nvPr/>
        </p:nvSpPr>
        <p:spPr>
          <a:xfrm>
            <a:off x="4281052" y="3081734"/>
            <a:ext cx="307800" cy="1571366"/>
          </a:xfrm>
          <a:prstGeom prst="downArrow">
            <a:avLst>
              <a:gd name="adj1" fmla="val 50000"/>
              <a:gd name="adj2" fmla="val 50000"/>
            </a:avLst>
          </a:prstGeom>
          <a:solidFill>
            <a:srgbClr val="D0E0E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12" name="Google Shape;101;p1">
            <a:extLst>
              <a:ext uri="{FF2B5EF4-FFF2-40B4-BE49-F238E27FC236}">
                <a16:creationId xmlns:a16="http://schemas.microsoft.com/office/drawing/2014/main" id="{1D557A4F-DDCF-3497-C34F-92BAE5A2B361}"/>
              </a:ext>
            </a:extLst>
          </p:cNvPr>
          <p:cNvSpPr/>
          <p:nvPr/>
        </p:nvSpPr>
        <p:spPr>
          <a:xfrm>
            <a:off x="5598161" y="4783864"/>
            <a:ext cx="2484007" cy="361500"/>
          </a:xfrm>
          <a:prstGeom prst="rightArrow">
            <a:avLst>
              <a:gd name="adj1" fmla="val 50000"/>
              <a:gd name="adj2" fmla="val 50000"/>
            </a:avLst>
          </a:prstGeom>
          <a:solidFill>
            <a:srgbClr val="D0E0E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19" name="Google Shape;80;g19c229ae755_0_7">
            <a:extLst>
              <a:ext uri="{FF2B5EF4-FFF2-40B4-BE49-F238E27FC236}">
                <a16:creationId xmlns:a16="http://schemas.microsoft.com/office/drawing/2014/main" id="{6F72DE10-4231-8D6D-75AB-3F3C1FFAAF29}"/>
              </a:ext>
            </a:extLst>
          </p:cNvPr>
          <p:cNvSpPr txBox="1"/>
          <p:nvPr/>
        </p:nvSpPr>
        <p:spPr>
          <a:xfrm>
            <a:off x="1778336" y="6048706"/>
            <a:ext cx="8705734" cy="425224"/>
          </a:xfrm>
          <a:prstGeom prst="rect">
            <a:avLst/>
          </a:prstGeom>
          <a:solidFill>
            <a:srgbClr val="A5D5E2"/>
          </a:solidFill>
          <a:ln>
            <a:noFill/>
          </a:ln>
        </p:spPr>
        <p:txBody>
          <a:bodyPr spcFirstLastPara="1" wrap="square" lIns="45700" tIns="45700" rIns="45700" bIns="45700" anchor="t" anchorCtr="0">
            <a:normAutofit fontScale="92500" lnSpcReduction="10000"/>
          </a:bodyPr>
          <a:lstStyle/>
          <a:p>
            <a:pPr marL="457200" indent="-330200">
              <a:lnSpc>
                <a:spcPct val="150000"/>
              </a:lnSpc>
              <a:buSzPts val="1600"/>
              <a:buFont typeface="Calibri"/>
              <a:buChar char="●"/>
            </a:pPr>
            <a:r>
              <a:rPr lang="en-US" sz="1600" dirty="0">
                <a:latin typeface="Calibri"/>
                <a:ea typeface="Calibri"/>
                <a:cs typeface="Calibri"/>
                <a:sym typeface="Calibri"/>
              </a:rPr>
              <a:t>Outputs: national tsunami inundation maps (CY, GR, ES); guidelines and tools. </a:t>
            </a:r>
          </a:p>
          <a:p>
            <a:pPr marL="914400" lvl="1" indent="-330200">
              <a:lnSpc>
                <a:spcPct val="150000"/>
              </a:lnSpc>
              <a:buSzPts val="1600"/>
              <a:buFont typeface="Calibri"/>
              <a:buChar char="○"/>
            </a:pPr>
            <a:endParaRPr lang="en-US" sz="1600" dirty="0">
              <a:latin typeface="Calibri"/>
              <a:ea typeface="Calibri"/>
              <a:cs typeface="Calibri"/>
              <a:sym typeface="Calibri"/>
            </a:endParaRPr>
          </a:p>
          <a:p>
            <a:pPr marL="342900" lvl="1" indent="-342900">
              <a:lnSpc>
                <a:spcPct val="110000"/>
              </a:lnSpc>
              <a:spcBef>
                <a:spcPts val="500"/>
              </a:spcBef>
              <a:buClr>
                <a:srgbClr val="000000"/>
              </a:buClr>
              <a:buSzPts val="1280"/>
              <a:buFont typeface="Arial"/>
              <a:buChar char="•"/>
            </a:pPr>
            <a:endParaRPr sz="1600" dirty="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
          <a:extLst>
            <a:ext uri="{FF2B5EF4-FFF2-40B4-BE49-F238E27FC236}">
              <a16:creationId xmlns:a16="http://schemas.microsoft.com/office/drawing/2014/main" id="{8D396A6E-0B75-B64D-9E05-AD3D9D62334D}"/>
            </a:ext>
          </a:extLst>
        </p:cNvPr>
        <p:cNvGrpSpPr/>
        <p:nvPr/>
      </p:nvGrpSpPr>
      <p:grpSpPr>
        <a:xfrm>
          <a:off x="0" y="0"/>
          <a:ext cx="0" cy="0"/>
          <a:chOff x="0" y="0"/>
          <a:chExt cx="0" cy="0"/>
        </a:xfrm>
      </p:grpSpPr>
      <p:sp>
        <p:nvSpPr>
          <p:cNvPr id="23" name="Google Shape;23;p2">
            <a:extLst>
              <a:ext uri="{FF2B5EF4-FFF2-40B4-BE49-F238E27FC236}">
                <a16:creationId xmlns:a16="http://schemas.microsoft.com/office/drawing/2014/main" id="{0740A566-867A-A52E-22B2-A7F5D3E3BD39}"/>
              </a:ext>
            </a:extLst>
          </p:cNvPr>
          <p:cNvSpPr txBox="1">
            <a:spLocks noGrp="1"/>
          </p:cNvSpPr>
          <p:nvPr>
            <p:ph type="title"/>
          </p:nvPr>
        </p:nvSpPr>
        <p:spPr>
          <a:xfrm>
            <a:off x="1778336" y="243199"/>
            <a:ext cx="9229188" cy="598533"/>
          </a:xfrm>
          <a:prstGeom prst="rect">
            <a:avLst/>
          </a:prstGeom>
          <a:solidFill>
            <a:srgbClr val="DDDDDD"/>
          </a:solidFill>
          <a:ln>
            <a:noFill/>
          </a:ln>
        </p:spPr>
        <p:txBody>
          <a:bodyPr spcFirstLastPara="1" vert="horz" wrap="square" lIns="45700" tIns="45700" rIns="45700" bIns="45700" rtlCol="0" anchor="ctr" anchorCtr="0">
            <a:normAutofit fontScale="90000"/>
          </a:bodyPr>
          <a:lstStyle/>
          <a:p>
            <a:pPr>
              <a:buSzPts val="3000"/>
            </a:pPr>
            <a:r>
              <a:rPr lang="en-US" sz="3000" dirty="0">
                <a:solidFill>
                  <a:srgbClr val="000000"/>
                </a:solidFill>
                <a:latin typeface="Calibri"/>
                <a:ea typeface="Calibri"/>
                <a:cs typeface="Calibri"/>
                <a:sym typeface="Calibri"/>
              </a:rPr>
              <a:t>Objective 2 – Location-Specific Multi-Hazard Risk Management</a:t>
            </a:r>
            <a:endParaRPr sz="3000" dirty="0">
              <a:solidFill>
                <a:srgbClr val="000000"/>
              </a:solidFill>
              <a:latin typeface="Calibri"/>
              <a:ea typeface="Calibri"/>
              <a:cs typeface="Calibri"/>
              <a:sym typeface="Calibri"/>
            </a:endParaRPr>
          </a:p>
        </p:txBody>
      </p:sp>
      <p:pic>
        <p:nvPicPr>
          <p:cNvPr id="17" name="Google Shape;97;p1">
            <a:extLst>
              <a:ext uri="{FF2B5EF4-FFF2-40B4-BE49-F238E27FC236}">
                <a16:creationId xmlns:a16="http://schemas.microsoft.com/office/drawing/2014/main" id="{6B62CD06-1C51-AC8C-4B6A-97B1541C60A5}"/>
              </a:ext>
            </a:extLst>
          </p:cNvPr>
          <p:cNvPicPr preferRelativeResize="0"/>
          <p:nvPr/>
        </p:nvPicPr>
        <p:blipFill rotWithShape="1">
          <a:blip r:embed="rId3">
            <a:alphaModFix/>
          </a:blip>
          <a:srcRect l="19936" r="15250"/>
          <a:stretch/>
        </p:blipFill>
        <p:spPr>
          <a:xfrm>
            <a:off x="4999313" y="1339664"/>
            <a:ext cx="2084055" cy="1755869"/>
          </a:xfrm>
          <a:prstGeom prst="rect">
            <a:avLst/>
          </a:prstGeom>
          <a:noFill/>
          <a:ln>
            <a:noFill/>
          </a:ln>
        </p:spPr>
      </p:pic>
      <p:pic>
        <p:nvPicPr>
          <p:cNvPr id="18" name="Google Shape;98;p1">
            <a:extLst>
              <a:ext uri="{FF2B5EF4-FFF2-40B4-BE49-F238E27FC236}">
                <a16:creationId xmlns:a16="http://schemas.microsoft.com/office/drawing/2014/main" id="{AAAA3B55-56C0-B16C-3976-458C2738A49E}"/>
              </a:ext>
            </a:extLst>
          </p:cNvPr>
          <p:cNvPicPr preferRelativeResize="0"/>
          <p:nvPr/>
        </p:nvPicPr>
        <p:blipFill>
          <a:blip r:embed="rId4">
            <a:alphaModFix/>
          </a:blip>
          <a:stretch>
            <a:fillRect/>
          </a:stretch>
        </p:blipFill>
        <p:spPr>
          <a:xfrm>
            <a:off x="9015093" y="874142"/>
            <a:ext cx="1365722" cy="1007808"/>
          </a:xfrm>
          <a:prstGeom prst="rect">
            <a:avLst/>
          </a:prstGeom>
          <a:noFill/>
          <a:ln>
            <a:noFill/>
          </a:ln>
        </p:spPr>
      </p:pic>
      <p:pic>
        <p:nvPicPr>
          <p:cNvPr id="19" name="Google Shape;99;p1">
            <a:extLst>
              <a:ext uri="{FF2B5EF4-FFF2-40B4-BE49-F238E27FC236}">
                <a16:creationId xmlns:a16="http://schemas.microsoft.com/office/drawing/2014/main" id="{F41FC0AB-C52B-0EE8-8A62-9A8602FBA577}"/>
              </a:ext>
            </a:extLst>
          </p:cNvPr>
          <p:cNvPicPr preferRelativeResize="0"/>
          <p:nvPr/>
        </p:nvPicPr>
        <p:blipFill>
          <a:blip r:embed="rId5">
            <a:alphaModFix/>
          </a:blip>
          <a:stretch>
            <a:fillRect/>
          </a:stretch>
        </p:blipFill>
        <p:spPr>
          <a:xfrm>
            <a:off x="6515859" y="1876740"/>
            <a:ext cx="2345788" cy="1728011"/>
          </a:xfrm>
          <a:prstGeom prst="rect">
            <a:avLst/>
          </a:prstGeom>
          <a:noFill/>
          <a:ln>
            <a:noFill/>
          </a:ln>
        </p:spPr>
      </p:pic>
      <p:sp>
        <p:nvSpPr>
          <p:cNvPr id="20" name="Google Shape;102;p1">
            <a:extLst>
              <a:ext uri="{FF2B5EF4-FFF2-40B4-BE49-F238E27FC236}">
                <a16:creationId xmlns:a16="http://schemas.microsoft.com/office/drawing/2014/main" id="{B335B954-CCCA-00AE-B63D-DB5A0DD3A823}"/>
              </a:ext>
            </a:extLst>
          </p:cNvPr>
          <p:cNvSpPr txBox="1"/>
          <p:nvPr/>
        </p:nvSpPr>
        <p:spPr>
          <a:xfrm>
            <a:off x="2097785" y="899910"/>
            <a:ext cx="2127000" cy="41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r>
              <a:rPr lang="en-US" sz="1500" b="1" dirty="0">
                <a:latin typeface="Times New Roman"/>
                <a:ea typeface="Times New Roman"/>
                <a:cs typeface="Times New Roman"/>
                <a:sym typeface="Times New Roman"/>
              </a:rPr>
              <a:t>Earthquake + tsunami</a:t>
            </a:r>
            <a:endParaRPr sz="1500" b="1" dirty="0">
              <a:latin typeface="Times New Roman"/>
              <a:ea typeface="Times New Roman"/>
              <a:cs typeface="Times New Roman"/>
              <a:sym typeface="Times New Roman"/>
            </a:endParaRPr>
          </a:p>
        </p:txBody>
      </p:sp>
      <p:sp>
        <p:nvSpPr>
          <p:cNvPr id="21" name="Google Shape;103;p1">
            <a:extLst>
              <a:ext uri="{FF2B5EF4-FFF2-40B4-BE49-F238E27FC236}">
                <a16:creationId xmlns:a16="http://schemas.microsoft.com/office/drawing/2014/main" id="{2E150B18-A400-1660-6764-B452E1BC7840}"/>
              </a:ext>
            </a:extLst>
          </p:cNvPr>
          <p:cNvSpPr txBox="1"/>
          <p:nvPr/>
        </p:nvSpPr>
        <p:spPr>
          <a:xfrm>
            <a:off x="5137415" y="895976"/>
            <a:ext cx="2495400" cy="41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r>
              <a:rPr lang="en-US" sz="1500" b="1" dirty="0">
                <a:latin typeface="Times New Roman"/>
                <a:ea typeface="Times New Roman"/>
                <a:cs typeface="Times New Roman"/>
                <a:sym typeface="Times New Roman"/>
              </a:rPr>
              <a:t>Volcanic activity + tsunami</a:t>
            </a:r>
            <a:endParaRPr sz="1500" b="1" dirty="0">
              <a:latin typeface="Times New Roman"/>
              <a:ea typeface="Times New Roman"/>
              <a:cs typeface="Times New Roman"/>
              <a:sym typeface="Times New Roman"/>
            </a:endParaRPr>
          </a:p>
        </p:txBody>
      </p:sp>
      <p:pic>
        <p:nvPicPr>
          <p:cNvPr id="22" name="Google Shape;104;p1">
            <a:extLst>
              <a:ext uri="{FF2B5EF4-FFF2-40B4-BE49-F238E27FC236}">
                <a16:creationId xmlns:a16="http://schemas.microsoft.com/office/drawing/2014/main" id="{8D11AB0F-A59F-DA0F-AED8-01AD05BA4AB2}"/>
              </a:ext>
            </a:extLst>
          </p:cNvPr>
          <p:cNvPicPr preferRelativeResize="0"/>
          <p:nvPr/>
        </p:nvPicPr>
        <p:blipFill rotWithShape="1">
          <a:blip r:embed="rId6">
            <a:alphaModFix/>
          </a:blip>
          <a:srcRect l="41404" t="50000" r="33800" b="6521"/>
          <a:stretch/>
        </p:blipFill>
        <p:spPr>
          <a:xfrm>
            <a:off x="1837167" y="3617631"/>
            <a:ext cx="2020976" cy="2204972"/>
          </a:xfrm>
          <a:prstGeom prst="rect">
            <a:avLst/>
          </a:prstGeom>
          <a:noFill/>
          <a:ln>
            <a:noFill/>
          </a:ln>
        </p:spPr>
      </p:pic>
      <p:pic>
        <p:nvPicPr>
          <p:cNvPr id="24" name="Google Shape;105;p1">
            <a:extLst>
              <a:ext uri="{FF2B5EF4-FFF2-40B4-BE49-F238E27FC236}">
                <a16:creationId xmlns:a16="http://schemas.microsoft.com/office/drawing/2014/main" id="{9E57FD79-0B3E-56F1-1ED8-578C11A6938B}"/>
              </a:ext>
            </a:extLst>
          </p:cNvPr>
          <p:cNvPicPr preferRelativeResize="0"/>
          <p:nvPr/>
        </p:nvPicPr>
        <p:blipFill rotWithShape="1">
          <a:blip r:embed="rId7">
            <a:alphaModFix/>
          </a:blip>
          <a:srcRect r="19633"/>
          <a:stretch/>
        </p:blipFill>
        <p:spPr>
          <a:xfrm>
            <a:off x="4070406" y="3653256"/>
            <a:ext cx="2726238" cy="2120624"/>
          </a:xfrm>
          <a:prstGeom prst="rect">
            <a:avLst/>
          </a:prstGeom>
          <a:noFill/>
          <a:ln>
            <a:noFill/>
          </a:ln>
        </p:spPr>
      </p:pic>
      <p:sp>
        <p:nvSpPr>
          <p:cNvPr id="25" name="Google Shape;106;p1">
            <a:extLst>
              <a:ext uri="{FF2B5EF4-FFF2-40B4-BE49-F238E27FC236}">
                <a16:creationId xmlns:a16="http://schemas.microsoft.com/office/drawing/2014/main" id="{2891C960-50A0-5B14-18BB-72B9EA5ADF8F}"/>
              </a:ext>
            </a:extLst>
          </p:cNvPr>
          <p:cNvSpPr/>
          <p:nvPr/>
        </p:nvSpPr>
        <p:spPr>
          <a:xfrm>
            <a:off x="3439903" y="4597932"/>
            <a:ext cx="923856" cy="397665"/>
          </a:xfrm>
          <a:prstGeom prst="rightArrow">
            <a:avLst>
              <a:gd name="adj1" fmla="val 50000"/>
              <a:gd name="adj2" fmla="val 50000"/>
            </a:avLst>
          </a:prstGeom>
          <a:solidFill>
            <a:srgbClr val="000000"/>
          </a:solidFill>
          <a:ln w="25400" cap="flat" cmpd="sng">
            <a:solidFill>
              <a:srgbClr val="4F81BD"/>
            </a:solidFill>
            <a:prstDash val="solid"/>
            <a:round/>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a:buClr>
                <a:srgbClr val="FFFFFF"/>
              </a:buClr>
              <a:buSzPts val="1800"/>
            </a:pPr>
            <a:endParaRPr>
              <a:solidFill>
                <a:srgbClr val="FFFFFF"/>
              </a:solidFill>
              <a:latin typeface="Helvetica Neue"/>
              <a:ea typeface="Helvetica Neue"/>
              <a:cs typeface="Helvetica Neue"/>
              <a:sym typeface="Helvetica Neue"/>
            </a:endParaRPr>
          </a:p>
        </p:txBody>
      </p:sp>
      <p:pic>
        <p:nvPicPr>
          <p:cNvPr id="26" name="Google Shape;108;p1">
            <a:extLst>
              <a:ext uri="{FF2B5EF4-FFF2-40B4-BE49-F238E27FC236}">
                <a16:creationId xmlns:a16="http://schemas.microsoft.com/office/drawing/2014/main" id="{72C293B1-F211-9046-CC43-4A4464F55095}"/>
              </a:ext>
            </a:extLst>
          </p:cNvPr>
          <p:cNvPicPr preferRelativeResize="0"/>
          <p:nvPr/>
        </p:nvPicPr>
        <p:blipFill rotWithShape="1">
          <a:blip r:embed="rId8">
            <a:alphaModFix/>
          </a:blip>
          <a:srcRect b="12656"/>
          <a:stretch/>
        </p:blipFill>
        <p:spPr>
          <a:xfrm>
            <a:off x="1811185" y="1339664"/>
            <a:ext cx="3020816" cy="1755869"/>
          </a:xfrm>
          <a:prstGeom prst="rect">
            <a:avLst/>
          </a:prstGeom>
          <a:noFill/>
          <a:ln>
            <a:noFill/>
          </a:ln>
        </p:spPr>
      </p:pic>
      <p:pic>
        <p:nvPicPr>
          <p:cNvPr id="27" name="Google Shape;109;p1">
            <a:extLst>
              <a:ext uri="{FF2B5EF4-FFF2-40B4-BE49-F238E27FC236}">
                <a16:creationId xmlns:a16="http://schemas.microsoft.com/office/drawing/2014/main" id="{7A749370-B5F7-639D-2C38-90CE112AC7D5}"/>
              </a:ext>
            </a:extLst>
          </p:cNvPr>
          <p:cNvPicPr preferRelativeResize="0"/>
          <p:nvPr/>
        </p:nvPicPr>
        <p:blipFill rotWithShape="1">
          <a:blip r:embed="rId9">
            <a:alphaModFix/>
          </a:blip>
          <a:srcRect l="10999" r="9407"/>
          <a:stretch/>
        </p:blipFill>
        <p:spPr>
          <a:xfrm>
            <a:off x="9111749" y="2083124"/>
            <a:ext cx="1172411" cy="1384152"/>
          </a:xfrm>
          <a:prstGeom prst="rect">
            <a:avLst/>
          </a:prstGeom>
          <a:noFill/>
          <a:ln>
            <a:noFill/>
          </a:ln>
        </p:spPr>
      </p:pic>
      <p:pic>
        <p:nvPicPr>
          <p:cNvPr id="28" name="Google Shape;111;p1">
            <a:extLst>
              <a:ext uri="{FF2B5EF4-FFF2-40B4-BE49-F238E27FC236}">
                <a16:creationId xmlns:a16="http://schemas.microsoft.com/office/drawing/2014/main" id="{0E8BC77F-2122-265D-F1F3-FBF351EF1466}"/>
              </a:ext>
            </a:extLst>
          </p:cNvPr>
          <p:cNvPicPr preferRelativeResize="0"/>
          <p:nvPr/>
        </p:nvPicPr>
        <p:blipFill rotWithShape="1">
          <a:blip r:embed="rId10">
            <a:alphaModFix/>
          </a:blip>
          <a:srcRect l="10690" r="52923"/>
          <a:stretch/>
        </p:blipFill>
        <p:spPr>
          <a:xfrm>
            <a:off x="7288173" y="3670136"/>
            <a:ext cx="3195898" cy="1728011"/>
          </a:xfrm>
          <a:prstGeom prst="rect">
            <a:avLst/>
          </a:prstGeom>
          <a:noFill/>
          <a:ln w="9525" cap="flat" cmpd="sng">
            <a:solidFill>
              <a:srgbClr val="0000FF"/>
            </a:solidFill>
            <a:prstDash val="solid"/>
            <a:round/>
            <a:headEnd type="none" w="sm" len="sm"/>
            <a:tailEnd type="none" w="sm" len="sm"/>
          </a:ln>
        </p:spPr>
      </p:pic>
      <p:sp>
        <p:nvSpPr>
          <p:cNvPr id="29" name="Google Shape;80;g19c229ae755_0_7">
            <a:extLst>
              <a:ext uri="{FF2B5EF4-FFF2-40B4-BE49-F238E27FC236}">
                <a16:creationId xmlns:a16="http://schemas.microsoft.com/office/drawing/2014/main" id="{CCA70274-BA75-3C54-B424-6A29D6E0CE1B}"/>
              </a:ext>
            </a:extLst>
          </p:cNvPr>
          <p:cNvSpPr txBox="1"/>
          <p:nvPr/>
        </p:nvSpPr>
        <p:spPr>
          <a:xfrm>
            <a:off x="1778336" y="5845753"/>
            <a:ext cx="8705734" cy="698542"/>
          </a:xfrm>
          <a:prstGeom prst="rect">
            <a:avLst/>
          </a:prstGeom>
          <a:solidFill>
            <a:srgbClr val="A5D5E2"/>
          </a:solidFill>
          <a:ln>
            <a:noFill/>
          </a:ln>
        </p:spPr>
        <p:txBody>
          <a:bodyPr spcFirstLastPara="1" wrap="square" lIns="45700" tIns="45700" rIns="45700" bIns="45700" anchor="t" anchorCtr="0">
            <a:normAutofit fontScale="92500" lnSpcReduction="20000"/>
          </a:bodyPr>
          <a:lstStyle/>
          <a:p>
            <a:pPr marL="457200" indent="-330200">
              <a:lnSpc>
                <a:spcPct val="150000"/>
              </a:lnSpc>
              <a:buSzPts val="1600"/>
              <a:buFont typeface="Calibri"/>
              <a:buChar char="●"/>
            </a:pPr>
            <a:r>
              <a:rPr lang="en-US" sz="1600" dirty="0">
                <a:latin typeface="Calibri"/>
                <a:ea typeface="Calibri"/>
                <a:cs typeface="Calibri"/>
                <a:sym typeface="Calibri"/>
              </a:rPr>
              <a:t>Outputs: combined scientific-technical and participatory multi-hazard approach for tsunami evacuation planning and management; application to pilot sites in Greece and Italy; drafting of guidelines.</a:t>
            </a:r>
          </a:p>
          <a:p>
            <a:pPr marL="914400" lvl="1" indent="-330200">
              <a:lnSpc>
                <a:spcPct val="150000"/>
              </a:lnSpc>
              <a:buSzPts val="1600"/>
              <a:buFont typeface="Calibri"/>
              <a:buChar char="○"/>
            </a:pPr>
            <a:endParaRPr lang="en-US" sz="1600" dirty="0">
              <a:latin typeface="Calibri"/>
              <a:ea typeface="Calibri"/>
              <a:cs typeface="Calibri"/>
              <a:sym typeface="Calibri"/>
            </a:endParaRPr>
          </a:p>
          <a:p>
            <a:pPr marL="342900" lvl="1" indent="-342900">
              <a:lnSpc>
                <a:spcPct val="110000"/>
              </a:lnSpc>
              <a:spcBef>
                <a:spcPts val="500"/>
              </a:spcBef>
              <a:buClr>
                <a:srgbClr val="000000"/>
              </a:buClr>
              <a:buSzPts val="1280"/>
              <a:buFont typeface="Arial"/>
              <a:buChar char="•"/>
            </a:pPr>
            <a:endParaRPr sz="160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55C8DB1-78AD-58E3-5DC1-FCA856C0CE7D}"/>
              </a:ext>
            </a:extLst>
          </p:cNvPr>
          <p:cNvPicPr>
            <a:picLocks noChangeAspect="1"/>
          </p:cNvPicPr>
          <p:nvPr/>
        </p:nvPicPr>
        <p:blipFill>
          <a:blip r:embed="rId11"/>
          <a:stretch>
            <a:fillRect/>
          </a:stretch>
        </p:blipFill>
        <p:spPr>
          <a:xfrm>
            <a:off x="7944497" y="950666"/>
            <a:ext cx="830171" cy="840364"/>
          </a:xfrm>
          <a:prstGeom prst="rect">
            <a:avLst/>
          </a:prstGeom>
        </p:spPr>
      </p:pic>
    </p:spTree>
    <p:extLst>
      <p:ext uri="{BB962C8B-B14F-4D97-AF65-F5344CB8AC3E}">
        <p14:creationId xmlns:p14="http://schemas.microsoft.com/office/powerpoint/2010/main" val="837733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A867-BEDD-B7C6-9446-BE44F0819D9E}"/>
              </a:ext>
            </a:extLst>
          </p:cNvPr>
          <p:cNvSpPr>
            <a:spLocks noGrp="1"/>
          </p:cNvSpPr>
          <p:nvPr>
            <p:ph type="title"/>
          </p:nvPr>
        </p:nvSpPr>
        <p:spPr/>
        <p:txBody>
          <a:bodyPr/>
          <a:lstStyle/>
          <a:p>
            <a:pPr algn="ctr"/>
            <a:r>
              <a:rPr lang="en-US" sz="4400" b="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HAZARD RISK KNOWLEDGE</a:t>
            </a:r>
            <a:r>
              <a:rPr lang="en-US" sz="4400"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br>
              <a:rPr lang="en-US" sz="4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A59BE0E7-89BB-9303-43B7-DC7DC8BF245D}"/>
              </a:ext>
            </a:extLst>
          </p:cNvPr>
          <p:cNvSpPr>
            <a:spLocks noGrp="1"/>
          </p:cNvSpPr>
          <p:nvPr>
            <p:ph idx="1"/>
          </p:nvPr>
        </p:nvSpPr>
        <p:spPr/>
        <p:txBody>
          <a:bodyPr>
            <a:normAutofit/>
          </a:bodyPr>
          <a:lstStyle/>
          <a:p>
            <a:pPr marL="0" marR="0" algn="just">
              <a:spcAft>
                <a:spcPts val="1200"/>
              </a:spcAft>
            </a:pPr>
            <a:r>
              <a:rPr lang="en-US" sz="1800" b="1" dirty="0">
                <a:solidFill>
                  <a:srgbClr val="000000"/>
                </a:solidFill>
                <a:effectLst/>
                <a:latin typeface="Arial" panose="020B0604020202020204" pitchFamily="34" charset="0"/>
                <a:ea typeface="Times New Roman" panose="02020603050405020304" pitchFamily="18" charset="0"/>
              </a:rPr>
              <a:t>Further appreciates</a:t>
            </a:r>
            <a:r>
              <a:rPr lang="en-US" sz="1800" dirty="0">
                <a:solidFill>
                  <a:srgbClr val="000000"/>
                </a:solidFill>
                <a:effectLst/>
                <a:latin typeface="Arial" panose="020B0604020202020204" pitchFamily="34" charset="0"/>
                <a:ea typeface="Times New Roman" panose="02020603050405020304" pitchFamily="18" charset="0"/>
              </a:rPr>
              <a:t> the organization of the </a:t>
            </a:r>
            <a:r>
              <a:rPr lang="en-US" sz="1800" u="sng" dirty="0">
                <a:solidFill>
                  <a:srgbClr val="1155CC"/>
                </a:solidFill>
                <a:effectLst/>
                <a:latin typeface="Arial" panose="020B0604020202020204" pitchFamily="34" charset="0"/>
                <a:ea typeface="Times New Roman" panose="02020603050405020304" pitchFamily="18" charset="0"/>
                <a:hlinkClick r:id="rId2"/>
              </a:rPr>
              <a:t>international workshop</a:t>
            </a:r>
            <a:r>
              <a:rPr lang="en-US" sz="1800" dirty="0">
                <a:solidFill>
                  <a:srgbClr val="000000"/>
                </a:solidFill>
                <a:effectLst/>
                <a:latin typeface="Arial" panose="020B0604020202020204" pitchFamily="34" charset="0"/>
                <a:ea typeface="Times New Roman" panose="02020603050405020304" pitchFamily="18" charset="0"/>
              </a:rPr>
              <a:t> organized by the National Institute of Geophysics and Volcanology (INGV), Italy on </a:t>
            </a:r>
            <a:r>
              <a:rPr lang="en-US" sz="1800" i="1" dirty="0">
                <a:solidFill>
                  <a:srgbClr val="000000"/>
                </a:solidFill>
                <a:effectLst/>
                <a:latin typeface="Arial" panose="020B0604020202020204" pitchFamily="34" charset="0"/>
                <a:ea typeface="Times New Roman" panose="02020603050405020304" pitchFamily="18" charset="0"/>
              </a:rPr>
              <a:t>Stromboli: Observations, Modeling, Hazard Assessment, and Forecasting</a:t>
            </a:r>
            <a:r>
              <a:rPr lang="en-US" sz="1800" dirty="0">
                <a:solidFill>
                  <a:srgbClr val="000000"/>
                </a:solidFill>
                <a:effectLst/>
                <a:latin typeface="Arial" panose="020B0604020202020204" pitchFamily="34" charset="0"/>
                <a:ea typeface="Times New Roman" panose="02020603050405020304" pitchFamily="18" charset="0"/>
              </a:rPr>
              <a:t> with the participation of eighty international experts from 5-7 October 2024 as a contribution to the topic on non-seismic tsunami sources;  </a:t>
            </a:r>
            <a:endParaRPr lang="en-US" sz="1800" dirty="0">
              <a:effectLst/>
              <a:latin typeface="Arial" panose="020B0604020202020204" pitchFamily="34" charset="0"/>
              <a:ea typeface="Arial" panose="020B0604020202020204" pitchFamily="34" charset="0"/>
            </a:endParaRPr>
          </a:p>
          <a:p>
            <a:pPr marL="0" marR="0" algn="just">
              <a:spcAft>
                <a:spcPts val="1200"/>
              </a:spcAft>
            </a:pPr>
            <a:r>
              <a:rPr lang="en-US" sz="1800" b="1" dirty="0">
                <a:solidFill>
                  <a:srgbClr val="000000"/>
                </a:solidFill>
                <a:effectLst/>
                <a:latin typeface="Arial" panose="020B0604020202020204" pitchFamily="34" charset="0"/>
                <a:ea typeface="Times New Roman" panose="02020603050405020304" pitchFamily="18" charset="0"/>
              </a:rPr>
              <a:t>Welcomes </a:t>
            </a:r>
            <a:r>
              <a:rPr lang="en-US" sz="1800" dirty="0">
                <a:solidFill>
                  <a:srgbClr val="000000"/>
                </a:solidFill>
                <a:effectLst/>
                <a:latin typeface="Arial" panose="020B0604020202020204" pitchFamily="34" charset="0"/>
                <a:ea typeface="Times New Roman" panose="02020603050405020304" pitchFamily="18" charset="0"/>
              </a:rPr>
              <a:t>the recommendations to further advance Stromboli volcano tsunami early warning, and interest to publish a White Paper, as well as a UNESCO-IOC Technical Series document in that order;  </a:t>
            </a:r>
          </a:p>
          <a:p>
            <a:pPr marL="0" marR="0" indent="0" algn="just">
              <a:spcAft>
                <a:spcPts val="1200"/>
              </a:spcAft>
              <a:buNone/>
            </a:pPr>
            <a:r>
              <a:rPr lang="en-US" sz="1800" b="1" dirty="0">
                <a:solidFill>
                  <a:srgbClr val="000000"/>
                </a:solidFill>
                <a:effectLst/>
                <a:latin typeface="Arial" panose="020B0604020202020204" pitchFamily="34" charset="0"/>
                <a:ea typeface="Times New Roman" panose="02020603050405020304" pitchFamily="18" charset="0"/>
              </a:rPr>
              <a:t>Recommendations</a:t>
            </a:r>
          </a:p>
          <a:p>
            <a:pPr marL="342900" marR="0" lvl="0" indent="-342900" algn="just" rtl="0">
              <a:spcAft>
                <a:spcPts val="1200"/>
              </a:spcAft>
              <a:buFont typeface="+mj-lt"/>
              <a:buAutoNum type="romanLcPeriod"/>
            </a:pPr>
            <a:r>
              <a:rPr lang="en-US" sz="1800" dirty="0">
                <a:solidFill>
                  <a:srgbClr val="000000"/>
                </a:solidFill>
                <a:effectLst/>
                <a:latin typeface="Arial" panose="020B0604020202020204" pitchFamily="34" charset="0"/>
                <a:ea typeface="Times New Roman" panose="02020603050405020304" pitchFamily="18" charset="0"/>
              </a:rPr>
              <a:t>To </a:t>
            </a:r>
            <a:r>
              <a:rPr lang="en-US" sz="1800" dirty="0" err="1">
                <a:solidFill>
                  <a:srgbClr val="000000"/>
                </a:solidFill>
                <a:effectLst/>
                <a:latin typeface="Arial" panose="020B0604020202020204" pitchFamily="34" charset="0"/>
                <a:ea typeface="Times New Roman" panose="02020603050405020304" pitchFamily="18" charset="0"/>
              </a:rPr>
              <a:t>organise</a:t>
            </a:r>
            <a:r>
              <a:rPr lang="en-US" sz="1800" dirty="0">
                <a:solidFill>
                  <a:srgbClr val="000000"/>
                </a:solidFill>
                <a:effectLst/>
                <a:latin typeface="Arial" panose="020B0604020202020204" pitchFamily="34" charset="0"/>
                <a:ea typeface="Times New Roman" panose="02020603050405020304" pitchFamily="18" charset="0"/>
              </a:rPr>
              <a:t> workshops and/or webinars as applicable on non-seismic tsunami with a focus on volcanic processes as a preliminary step.</a:t>
            </a:r>
            <a:endParaRPr lang="en-US" sz="1800" dirty="0">
              <a:effectLst/>
              <a:latin typeface="Arial" panose="020B0604020202020204" pitchFamily="34" charset="0"/>
              <a:ea typeface="Arial" panose="020B0604020202020204" pitchFamily="34" charset="0"/>
            </a:endParaRPr>
          </a:p>
          <a:p>
            <a:pPr marL="342900" marR="0" lvl="0" indent="-342900" algn="just" fontAlgn="base">
              <a:spcAft>
                <a:spcPts val="600"/>
              </a:spcAft>
              <a:buFont typeface="+mj-lt"/>
              <a:buAutoNum type="romanLcPeriod"/>
            </a:pPr>
            <a:r>
              <a:rPr lang="en-US" sz="1800" dirty="0">
                <a:solidFill>
                  <a:srgbClr val="000000"/>
                </a:solidFill>
                <a:effectLst/>
                <a:latin typeface="Arial" panose="020B0604020202020204" pitchFamily="34" charset="0"/>
                <a:ea typeface="Times New Roman" panose="02020603050405020304" pitchFamily="18" charset="0"/>
              </a:rPr>
              <a:t>To develop future bulletin formats including tsunami from non-seismic sources.</a:t>
            </a:r>
            <a:endParaRPr lang="en-US" sz="1800" dirty="0">
              <a:effectLst/>
              <a:latin typeface="Arial" panose="020B0604020202020204" pitchFamily="34" charset="0"/>
              <a:ea typeface="Arial" panose="020B0604020202020204" pitchFamily="34" charset="0"/>
            </a:endParaRPr>
          </a:p>
          <a:p>
            <a:pPr marL="0" marR="0" algn="just">
              <a:spcAft>
                <a:spcPts val="1200"/>
              </a:spcAft>
            </a:pPr>
            <a:endParaRPr lang="en-US" sz="1800" dirty="0">
              <a:effectLst/>
              <a:latin typeface="Arial" panose="020B0604020202020204" pitchFamily="34" charset="0"/>
              <a:ea typeface="Arial" panose="020B0604020202020204" pitchFamily="34" charset="0"/>
            </a:endParaRPr>
          </a:p>
          <a:p>
            <a:pPr marL="0" marR="0" indent="0" algn="just">
              <a:lnSpc>
                <a:spcPct val="90000"/>
              </a:lnSpc>
              <a:spcAft>
                <a:spcPts val="800"/>
              </a:spcAft>
              <a:buNone/>
            </a:pPr>
            <a:endParaRPr lang="en-US" sz="1800" kern="100" dirty="0">
              <a:effectLst/>
              <a:latin typeface="Aptos" panose="020B0004020202020204" pitchFamily="34" charset="0"/>
              <a:ea typeface="DengXian" panose="02010600030101010101" pitchFamily="2" charset="-122"/>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8A53C06A-A55E-0AA3-DB51-F1568EF6EEEF}"/>
              </a:ext>
            </a:extLst>
          </p:cNvPr>
          <p:cNvSpPr txBox="1"/>
          <p:nvPr/>
        </p:nvSpPr>
        <p:spPr>
          <a:xfrm>
            <a:off x="3047036" y="2839936"/>
            <a:ext cx="6094070" cy="341632"/>
          </a:xfrm>
          <a:prstGeom prst="rect">
            <a:avLst/>
          </a:prstGeom>
          <a:noFill/>
        </p:spPr>
        <p:txBody>
          <a:bodyPr wrap="square">
            <a:spAutoFit/>
          </a:bodyPr>
          <a:lstStyle/>
          <a:p>
            <a:pPr marL="0" marR="0" algn="just">
              <a:lnSpc>
                <a:spcPct val="90000"/>
              </a:lnSpc>
              <a:spcAft>
                <a:spcPts val="800"/>
              </a:spcAft>
            </a:pPr>
            <a:r>
              <a:rPr lang="en-US" sz="18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kern="100" dirty="0">
              <a:effectLst/>
              <a:latin typeface="Aptos" panose="020B00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995423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515</TotalTime>
  <Words>2029</Words>
  <Application>Microsoft Office PowerPoint</Application>
  <PresentationFormat>Widescreen</PresentationFormat>
  <Paragraphs>182</Paragraphs>
  <Slides>24</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Fira Sans Extra Condensed Medium</vt:lpstr>
      <vt:lpstr>Helvetica Neue</vt:lpstr>
      <vt:lpstr>Liberation Sans</vt:lpstr>
      <vt:lpstr>72 Light</vt:lpstr>
      <vt:lpstr>Aptos</vt:lpstr>
      <vt:lpstr>Aptos Display</vt:lpstr>
      <vt:lpstr>Arial</vt:lpstr>
      <vt:lpstr>Arial Rounded MT Bold</vt:lpstr>
      <vt:lpstr>Calibri</vt:lpstr>
      <vt:lpstr>Fira Sans Extra Condensed</vt:lpstr>
      <vt:lpstr>Symbol</vt:lpstr>
      <vt:lpstr>Times New Roman</vt:lpstr>
      <vt:lpstr>Wingdings</vt:lpstr>
      <vt:lpstr>Office Theme</vt:lpstr>
      <vt:lpstr> Meeting of Scientific Committee for the UN Ocean Decade Tsunami Programme   16-17 January 2025, UNESCO HQs. Paris, France Meeting Room VIII </vt:lpstr>
      <vt:lpstr>The ICG/NEAMTWS Activities/Advancements 2023-2024</vt:lpstr>
      <vt:lpstr>Key Projects</vt:lpstr>
      <vt:lpstr>Other Projects</vt:lpstr>
      <vt:lpstr>Key Projects</vt:lpstr>
      <vt:lpstr>Key Projects</vt:lpstr>
      <vt:lpstr>Objective 1 – common national maps across NEAM countries</vt:lpstr>
      <vt:lpstr>Objective 2 – Location-Specific Multi-Hazard Risk Management</vt:lpstr>
      <vt:lpstr>HAZARD RISK KNOWLEDGE  </vt:lpstr>
      <vt:lpstr>MONITORING AND DETECTION AND  WARNING    Helene Hebert </vt:lpstr>
      <vt:lpstr>Updates in ICG/NEAMTWS  Ocean Decade Tsunami Programme   Objective 1</vt:lpstr>
      <vt:lpstr>Seismic, Geophysical and Sea Level Measurements</vt:lpstr>
      <vt:lpstr>PowerPoint Presentation</vt:lpstr>
      <vt:lpstr>EPOS Research Infrastructure</vt:lpstr>
      <vt:lpstr>New Developments</vt:lpstr>
      <vt:lpstr>Key ICG-NEAMTWS XIX  D  &amp; R </vt:lpstr>
      <vt:lpstr>PREPAREDNESS AND RESPONSE Ocean Decade Tsunami Programme Objective 2  Prof Maria Ana Baptista </vt:lpstr>
      <vt:lpstr>PowerPoint Presentation</vt:lpstr>
      <vt:lpstr>PowerPoint Presentation</vt:lpstr>
      <vt:lpstr>PowerPoint Presentation</vt:lpstr>
      <vt:lpstr>PowerPoint Presentation</vt:lpstr>
      <vt:lpstr>PowerPoint Presentation</vt:lpstr>
      <vt:lpstr>PowerPoint Presentation</vt:lpstr>
      <vt:lpstr>Key ICG-NEAMTWS XIX D &amp; 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Chang Seng, Denis</dc:creator>
  <cp:lastModifiedBy>Chang Seng, Denis</cp:lastModifiedBy>
  <cp:revision>15</cp:revision>
  <dcterms:created xsi:type="dcterms:W3CDTF">2025-01-07T21:06:30Z</dcterms:created>
  <dcterms:modified xsi:type="dcterms:W3CDTF">2025-01-14T15:49:06Z</dcterms:modified>
</cp:coreProperties>
</file>