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tiff" ContentType="image/tiff"/>
  <Default Extension="mp4" ContentType="video/mp4"/>
  <Default Extension="emf" ContentType="image/x-emf"/>
  <Default Extension="JP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6" Type="http://schemas.microsoft.com/office/2020/02/relationships/classificationlabels" Target="docMetadata/LabelInfo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notesMasterIdLst>
    <p:notesMasterId r:id="rId38"/>
  </p:notesMasterIdLst>
  <p:handoutMasterIdLst>
    <p:handoutMasterId r:id="rId39"/>
  </p:handoutMasterIdLst>
  <p:sldIdLst>
    <p:sldId id="337" r:id="rId5"/>
    <p:sldId id="653" r:id="rId6"/>
    <p:sldId id="692" r:id="rId7"/>
    <p:sldId id="666" r:id="rId8"/>
    <p:sldId id="667" r:id="rId9"/>
    <p:sldId id="676" r:id="rId10"/>
    <p:sldId id="668" r:id="rId11"/>
    <p:sldId id="677" r:id="rId12"/>
    <p:sldId id="680" r:id="rId13"/>
    <p:sldId id="678" r:id="rId14"/>
    <p:sldId id="679" r:id="rId15"/>
    <p:sldId id="690" r:id="rId16"/>
    <p:sldId id="693" r:id="rId17"/>
    <p:sldId id="694" r:id="rId18"/>
    <p:sldId id="654" r:id="rId19"/>
    <p:sldId id="669" r:id="rId20"/>
    <p:sldId id="691" r:id="rId21"/>
    <p:sldId id="656" r:id="rId22"/>
    <p:sldId id="681" r:id="rId23"/>
    <p:sldId id="682" r:id="rId24"/>
    <p:sldId id="683" r:id="rId25"/>
    <p:sldId id="684" r:id="rId26"/>
    <p:sldId id="685" r:id="rId27"/>
    <p:sldId id="686" r:id="rId28"/>
    <p:sldId id="689" r:id="rId29"/>
    <p:sldId id="687" r:id="rId30"/>
    <p:sldId id="688" r:id="rId31"/>
    <p:sldId id="655" r:id="rId32"/>
    <p:sldId id="657" r:id="rId33"/>
    <p:sldId id="695" r:id="rId34"/>
    <p:sldId id="696" r:id="rId35"/>
    <p:sldId id="697" r:id="rId36"/>
    <p:sldId id="33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vel, Matthieu" initials="GM" lastIdx="5" clrIdx="0">
    <p:extLst/>
  </p:cmAuthor>
  <p:cmAuthor id="2" name="Alwazzan, Lateefah" initials="AL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2FC"/>
    <a:srgbClr val="C2A3F9"/>
    <a:srgbClr val="44546A"/>
    <a:srgbClr val="FFDAC4"/>
    <a:srgbClr val="FFC4A0"/>
    <a:srgbClr val="FDAE7D"/>
    <a:srgbClr val="F8985B"/>
    <a:srgbClr val="F28138"/>
    <a:srgbClr val="FFFFFF"/>
    <a:srgbClr val="EB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A5272A-8E12-43D8-9E30-250A931D83BB}" v="3" dt="2024-12-17T11:58:53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1734" autoAdjust="0"/>
  </p:normalViewPr>
  <p:slideViewPr>
    <p:cSldViewPr snapToGrid="0">
      <p:cViewPr varScale="1">
        <p:scale>
          <a:sx n="75" d="100"/>
          <a:sy n="75" d="100"/>
        </p:scale>
        <p:origin x="160" y="568"/>
      </p:cViewPr>
      <p:guideLst>
        <p:guide orient="horz" pos="2137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6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Relationship Id="rId4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lmen Vennin, Derya" userId="9dca1a5a-a24f-45fd-969d-1cfd0d525d5d" providerId="ADAL" clId="{FFA5272A-8E12-43D8-9E30-250A931D83BB}"/>
    <pc:docChg chg="undo custSel modSld">
      <pc:chgData name="Dilmen Vennin, Derya" userId="9dca1a5a-a24f-45fd-969d-1cfd0d525d5d" providerId="ADAL" clId="{FFA5272A-8E12-43D8-9E30-250A931D83BB}" dt="2024-12-17T11:59:03.636" v="45" actId="1076"/>
      <pc:docMkLst>
        <pc:docMk/>
      </pc:docMkLst>
      <pc:sldChg chg="addSp modSp mod setBg">
        <pc:chgData name="Dilmen Vennin, Derya" userId="9dca1a5a-a24f-45fd-969d-1cfd0d525d5d" providerId="ADAL" clId="{FFA5272A-8E12-43D8-9E30-250A931D83BB}" dt="2024-12-17T11:59:03.636" v="45" actId="1076"/>
        <pc:sldMkLst>
          <pc:docMk/>
          <pc:sldMk cId="1796417811" sldId="337"/>
        </pc:sldMkLst>
        <pc:spChg chg="add">
          <ac:chgData name="Dilmen Vennin, Derya" userId="9dca1a5a-a24f-45fd-969d-1cfd0d525d5d" providerId="ADAL" clId="{FFA5272A-8E12-43D8-9E30-250A931D83BB}" dt="2024-12-17T11:58:24.551" v="27"/>
          <ac:spMkLst>
            <pc:docMk/>
            <pc:sldMk cId="1796417811" sldId="337"/>
            <ac:spMk id="5" creationId="{21197C36-F864-647E-6606-2814DB6288AE}"/>
          </ac:spMkLst>
        </pc:spChg>
        <pc:spChg chg="mod">
          <ac:chgData name="Dilmen Vennin, Derya" userId="9dca1a5a-a24f-45fd-969d-1cfd0d525d5d" providerId="ADAL" clId="{FFA5272A-8E12-43D8-9E30-250A931D83BB}" dt="2024-12-17T11:58:35.331" v="38" actId="20577"/>
          <ac:spMkLst>
            <pc:docMk/>
            <pc:sldMk cId="1796417811" sldId="337"/>
            <ac:spMk id="9" creationId="{6976EE21-D3B5-DAF9-E4BA-14FEE30C40DE}"/>
          </ac:spMkLst>
        </pc:spChg>
        <pc:picChg chg="add mod">
          <ac:chgData name="Dilmen Vennin, Derya" userId="9dca1a5a-a24f-45fd-969d-1cfd0d525d5d" providerId="ADAL" clId="{FFA5272A-8E12-43D8-9E30-250A931D83BB}" dt="2024-12-17T11:59:03.636" v="45" actId="1076"/>
          <ac:picMkLst>
            <pc:docMk/>
            <pc:sldMk cId="1796417811" sldId="337"/>
            <ac:picMk id="7" creationId="{E1287B73-6515-C6BA-FFB1-598102438CA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D37D-97F2-475C-A1E2-537E803ECE88}" type="datetimeFigureOut">
              <a:rPr lang="en-US" smtClean="0"/>
              <a:t>1/14/25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CE3AA-5C90-4B1E-BB30-5DBE87DD2812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00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0453-48F6-41C1-944E-EB020FF094E5}" type="datetimeFigureOut">
              <a:rPr lang="fr-FR" smtClean="0"/>
              <a:t>14/01/2025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205E-CD73-4305-88CF-892B440D76AC}" type="slidenum">
              <a:rPr lang="fr-FR" smtClean="0"/>
              <a:t>‹n.›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1740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220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059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774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495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95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903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41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249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428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0968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5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31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645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811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176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62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54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41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66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46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915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84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687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898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291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5493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299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59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14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658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14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12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56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5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5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49" y="2066956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988881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  <p:pic>
        <p:nvPicPr>
          <p:cNvPr id="8" name="Picture 7" descr="A black and white logo&#10;&#10;Description automatically generated with medium confidence">
            <a:extLst>
              <a:ext uri="{FF2B5EF4-FFF2-40B4-BE49-F238E27FC236}">
                <a16:creationId xmlns=""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4" y="114742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=""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=""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761978" y="6439572"/>
            <a:ext cx="274530" cy="25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=""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6E103F-C569-40B8-B4E6-EB527A5C76D5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=""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58" y="6371936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1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=""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=""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="" xmlns:a16="http://schemas.microsoft.com/office/drawing/2014/main" id="{FF1CAC44-A7FF-467C-B581-9EC03F36C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56" y="6367184"/>
            <a:ext cx="2181802" cy="45971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=""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="" xmlns:a16="http://schemas.microsoft.com/office/drawing/2014/main" id="{768CC2BC-39A1-40B0-9C32-CC7F4BAE6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2383" y="6501443"/>
            <a:ext cx="1442102" cy="2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1065" y="31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=""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=""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3211" y="3597474"/>
            <a:ext cx="614344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/>
              <a:t> 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11756D87-BB67-42D7-A520-52D7763A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24" y="5090472"/>
            <a:ext cx="1766576" cy="15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790834"/>
            <a:ext cx="12192000" cy="6067167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</p:spTree>
    <p:extLst>
      <p:ext uri="{BB962C8B-B14F-4D97-AF65-F5344CB8AC3E}">
        <p14:creationId xmlns:p14="http://schemas.microsoft.com/office/powerpoint/2010/main" val="4153692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293708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Main Title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Subtext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E1AAA89-3550-4D57-9665-8B50FDED6A04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0EEA9CD-AB3D-4FFF-AEBE-D3837F18BD4B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8" descr="Image with solid fill">
              <a:extLst>
                <a:ext uri="{FF2B5EF4-FFF2-40B4-BE49-F238E27FC236}">
                  <a16:creationId xmlns="" xmlns:a16="http://schemas.microsoft.com/office/drawing/2014/main" id="{3ECD8EFF-FADE-4174-9930-190ADB433F64}"/>
                </a:ext>
              </a:extLst>
            </p:cNvPr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597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3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1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/>
              <a:t>Transition Slide Headline</a:t>
            </a:r>
            <a:endParaRPr lang="fr-FR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1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/>
              <a:t>Additional details</a:t>
            </a:r>
            <a:endParaRPr lang="fr-FR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2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X.</a:t>
            </a:r>
            <a:endParaRPr lang="fr-FR"/>
          </a:p>
        </p:txBody>
      </p:sp>
      <p:sp>
        <p:nvSpPr>
          <p:cNvPr id="18" name="TextBox 24">
            <a:extLst>
              <a:ext uri="{FF2B5EF4-FFF2-40B4-BE49-F238E27FC236}">
                <a16:creationId xmlns=""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=""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=""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space réservé du texte 4">
            <a:extLst>
              <a:ext uri="{FF2B5EF4-FFF2-40B4-BE49-F238E27FC236}">
                <a16:creationId xmlns=""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5896477-89DC-48F1-B790-8030B44E87DB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CE6C10E5-890C-4A96-9A12-AFA601B5F1E1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8" descr="Image with solid fill">
              <a:extLst>
                <a:ext uri="{FF2B5EF4-FFF2-40B4-BE49-F238E27FC236}">
                  <a16:creationId xmlns="" xmlns:a16="http://schemas.microsoft.com/office/drawing/2014/main" id="{FCEF0978-55F2-4CAE-A7CD-B2AB39D0C66C}"/>
                </a:ext>
              </a:extLst>
            </p:cNvPr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30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3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3296193" y="1904387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4278813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9340809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90389" y="247956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4273009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9335005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296195" y="3051759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4278817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9340811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3290388" y="362790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4273009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9335004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3296196" y="419321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4278817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9340812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3301997" y="136392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4284617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9346613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3DA8A24-DC7C-4287-A90D-0C41109023C4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246D6F5-A89A-4D76-B448-5FEEEE90620A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Graphic 8" descr="Image with solid fill">
              <a:extLst>
                <a:ext uri="{FF2B5EF4-FFF2-40B4-BE49-F238E27FC236}">
                  <a16:creationId xmlns="" xmlns:a16="http://schemas.microsoft.com/office/drawing/2014/main" id="{AD4C9786-D8F6-4A97-9536-E5B964D10A5D}"/>
                </a:ext>
              </a:extLst>
            </p:cNvPr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23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60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="" xmlns:a16="http://schemas.microsoft.com/office/drawing/2014/main" id="{B2C15B89-4A37-463A-9D62-7972F7D8C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900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Edit </a:t>
            </a:r>
            <a:r>
              <a:rPr lang="fr-FR" err="1"/>
              <a:t>this</a:t>
            </a:r>
            <a:r>
              <a:rPr lang="fr-FR"/>
              <a:t> part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name</a:t>
            </a:r>
            <a:r>
              <a:rPr lang="fr-FR"/>
              <a:t> of division/</a:t>
            </a:r>
            <a:r>
              <a:rPr lang="fr-FR" err="1"/>
              <a:t>subject</a:t>
            </a:r>
            <a:r>
              <a:rPr lang="fr-FR"/>
              <a:t>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57B9A45-0EFE-4EAB-A12F-E51E5DA3209B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6A53913-6539-49D9-ABE8-0BF10562C793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8" descr="Image with solid fill">
              <a:extLst>
                <a:ext uri="{FF2B5EF4-FFF2-40B4-BE49-F238E27FC236}">
                  <a16:creationId xmlns="" xmlns:a16="http://schemas.microsoft.com/office/drawing/2014/main" id="{DB8456C7-22F3-4624-845B-900273AF514A}"/>
                </a:ext>
              </a:extLst>
            </p:cNvPr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184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95117" y="1777527"/>
            <a:ext cx="9183979" cy="2978286"/>
          </a:xfrm>
          <a:prstGeom prst="rect">
            <a:avLst/>
          </a:prstGeom>
          <a:noFill/>
          <a:ln w="19050">
            <a:noFill/>
          </a:ln>
          <a:effectLst/>
        </p:spPr>
        <p:txBody>
          <a:bodyPr/>
          <a:lstStyle>
            <a:lvl1pPr marL="0" indent="0" algn="l">
              <a:buNone/>
              <a:defRPr sz="2700">
                <a:solidFill>
                  <a:srgbClr val="0077D4"/>
                </a:solidFill>
              </a:defRPr>
            </a:lvl1pPr>
            <a:lvl2pPr marL="342848" indent="0" algn="r">
              <a:buNone/>
              <a:defRPr sz="1800">
                <a:solidFill>
                  <a:srgbClr val="EEF3FA"/>
                </a:solidFill>
              </a:defRPr>
            </a:lvl2pPr>
          </a:lstStyle>
          <a:p>
            <a:pPr lvl="0"/>
            <a:r>
              <a:rPr lang="en-US"/>
              <a:t>Quotations are commonly printed as a means for inspiration and to invoke philosophical thoughts from the reader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fr-FR"/>
              <a:t>					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452428" y="5003641"/>
            <a:ext cx="3326669" cy="547688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1500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fr-FR"/>
              <a:t>Source Name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701900" y="1433374"/>
            <a:ext cx="752029" cy="12003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fr-FR" sz="7200">
                <a:solidFill>
                  <a:srgbClr val="0077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Espace réservé du texte 4">
            <a:extLst>
              <a:ext uri="{FF2B5EF4-FFF2-40B4-BE49-F238E27FC236}">
                <a16:creationId xmlns=""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E4F2E0E2-4723-475E-BE82-BE80A5809C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29" y="6361885"/>
            <a:ext cx="2181802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0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0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30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4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3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1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6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5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7" r:id="rId13"/>
    <p:sldLayoutId id="2147483817" r:id="rId14"/>
    <p:sldLayoutId id="2147483816" r:id="rId15"/>
    <p:sldLayoutId id="2147483788" r:id="rId16"/>
    <p:sldLayoutId id="2147483789" r:id="rId17"/>
    <p:sldLayoutId id="2147483782" r:id="rId18"/>
    <p:sldLayoutId id="2147483781" r:id="rId19"/>
    <p:sldLayoutId id="2147483783" r:id="rId20"/>
    <p:sldLayoutId id="214748381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drr.org/publication/words-action-guidelines-multi-hazard-early-warning-systems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26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33.png"/><Relationship Id="rId6" Type="http://schemas.openxmlformats.org/officeDocument/2006/relationships/image" Target="../media/image34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01D2D0B-C669-4ED7-B1A7-CB10703DB33E}"/>
              </a:ext>
            </a:extLst>
          </p:cNvPr>
          <p:cNvSpPr/>
          <p:nvPr/>
        </p:nvSpPr>
        <p:spPr>
          <a:xfrm>
            <a:off x="101601" y="4825723"/>
            <a:ext cx="12191999" cy="217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89396C18-B3DE-4DFF-835F-503D0315F11E}"/>
              </a:ext>
            </a:extLst>
          </p:cNvPr>
          <p:cNvSpPr txBox="1">
            <a:spLocks/>
          </p:cNvSpPr>
          <p:nvPr/>
        </p:nvSpPr>
        <p:spPr>
          <a:xfrm>
            <a:off x="2492887" y="3389309"/>
            <a:ext cx="7674400" cy="1162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625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976EE21-D3B5-DAF9-E4BA-14FEE30C40DE}"/>
              </a:ext>
            </a:extLst>
          </p:cNvPr>
          <p:cNvSpPr txBox="1"/>
          <p:nvPr/>
        </p:nvSpPr>
        <p:spPr>
          <a:xfrm>
            <a:off x="1542472" y="778859"/>
            <a:ext cx="9107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Resp-3: Redundant and reliable means to timely receive 24-hour official tsunami alerts are in </a:t>
            </a:r>
            <a:r>
              <a:rPr lang="en-US" sz="2400" b="1" dirty="0" smtClean="0">
                <a:solidFill>
                  <a:schemeClr val="bg1"/>
                </a:solidFill>
              </a:rPr>
              <a:t>place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Alessandro Amato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National Institute of Geophysics and Volcanology (INGV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ICG / NEAMTWS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CBCE88A-281C-5787-3070-B40D2C84F4A3}"/>
              </a:ext>
            </a:extLst>
          </p:cNvPr>
          <p:cNvSpPr txBox="1"/>
          <p:nvPr/>
        </p:nvSpPr>
        <p:spPr>
          <a:xfrm>
            <a:off x="4721731" y="3657558"/>
            <a:ext cx="747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EU DG ECHO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CoastWAVE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2.0 Project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Online, J</a:t>
            </a:r>
            <a:r>
              <a:rPr lang="en-US" b="1" dirty="0">
                <a:latin typeface="Calibri" panose="020F0502020204030204" pitchFamily="34" charset="0"/>
                <a:ea typeface="DengXian" panose="02010600030101010101" pitchFamily="2" charset="-122"/>
              </a:rPr>
              <a:t>anuary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14-15, 2025</a:t>
            </a:r>
            <a:endParaRPr lang="en-US" b="1" dirty="0"/>
          </a:p>
        </p:txBody>
      </p:sp>
      <p:pic>
        <p:nvPicPr>
          <p:cNvPr id="1027" name="officeArt object" descr="Image">
            <a:extLst>
              <a:ext uri="{FF2B5EF4-FFF2-40B4-BE49-F238E27FC236}">
                <a16:creationId xmlns="" xmlns:a16="http://schemas.microsoft.com/office/drawing/2014/main" id="{59350213-FF33-CF25-DE06-1FDF1014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5622" y="5072715"/>
            <a:ext cx="1049044" cy="11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="" xmlns:a16="http://schemas.microsoft.com/office/drawing/2014/main" id="{FD65AF10-A667-AC1B-8A76-2101595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887" y="5172365"/>
            <a:ext cx="1076414" cy="10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="" xmlns:a16="http://schemas.microsoft.com/office/drawing/2014/main" id="{64B9865D-C8BD-2305-A2A6-DDC3BEED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988" y="5172365"/>
            <a:ext cx="1512028" cy="9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4" descr="A picture containing text, orange, room, gambling house&#10;&#10;Description automatically generated">
            <a:extLst>
              <a:ext uri="{FF2B5EF4-FFF2-40B4-BE49-F238E27FC236}">
                <a16:creationId xmlns="" xmlns:a16="http://schemas.microsoft.com/office/drawing/2014/main" id="{653F60B1-6A95-C0EF-7142-831FA9BD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315" y="5092522"/>
            <a:ext cx="855584" cy="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BEAEAE5F-17D4-E9AE-BBD0-A1DC59F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522" y="5072715"/>
            <a:ext cx="1055896" cy="9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olorful globe with white lines&#10;&#10;Description automatically generated">
            <a:extLst>
              <a:ext uri="{FF2B5EF4-FFF2-40B4-BE49-F238E27FC236}">
                <a16:creationId xmlns="" xmlns:a16="http://schemas.microsoft.com/office/drawing/2014/main" id="{E1287B73-6515-C6BA-FFB1-598102438C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738" y="5172365"/>
            <a:ext cx="1221620" cy="9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304" y="805905"/>
            <a:ext cx="8406514" cy="56051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244667" y="1270000"/>
            <a:ext cx="18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DPC </a:t>
            </a:r>
            <a:r>
              <a:rPr lang="it-IT" sz="2000" dirty="0" err="1" smtClean="0"/>
              <a:t>Italy</a:t>
            </a:r>
            <a:r>
              <a:rPr lang="it-IT" sz="2000" dirty="0" smtClean="0"/>
              <a:t> Situation Room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8026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52400" y="762000"/>
            <a:ext cx="1123338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Alert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message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distribution</a:t>
            </a:r>
            <a:r>
              <a:rPr lang="it-IT" sz="2400" b="1" dirty="0" smtClean="0"/>
              <a:t> in </a:t>
            </a:r>
            <a:r>
              <a:rPr lang="it-IT" sz="2400" b="1" dirty="0" err="1" smtClean="0"/>
              <a:t>Italy</a:t>
            </a:r>
            <a:endParaRPr lang="it-IT" sz="2400" b="1" dirty="0" smtClean="0"/>
          </a:p>
          <a:p>
            <a:endParaRPr lang="it-IT" sz="2000" dirty="0" smtClean="0"/>
          </a:p>
          <a:p>
            <a:r>
              <a:rPr lang="it-IT" sz="2000" dirty="0" err="1" smtClean="0"/>
              <a:t>Given</a:t>
            </a:r>
            <a:r>
              <a:rPr lang="it-IT" sz="2000" dirty="0" smtClean="0"/>
              <a:t> </a:t>
            </a:r>
            <a:r>
              <a:rPr lang="it-IT" sz="2000" dirty="0"/>
              <a:t>the </a:t>
            </a:r>
            <a:r>
              <a:rPr lang="it-IT" sz="2000" dirty="0" err="1"/>
              <a:t>limited</a:t>
            </a:r>
            <a:r>
              <a:rPr lang="it-IT" sz="2000" dirty="0"/>
              <a:t> </a:t>
            </a:r>
            <a:r>
              <a:rPr lang="it-IT" sz="2000" dirty="0" smtClean="0"/>
              <a:t>time frame </a:t>
            </a:r>
            <a:r>
              <a:rPr lang="it-IT" sz="2000" dirty="0"/>
              <a:t>for the </a:t>
            </a:r>
            <a:r>
              <a:rPr lang="it-IT" sz="2000" dirty="0" err="1"/>
              <a:t>propagation</a:t>
            </a:r>
            <a:r>
              <a:rPr lang="it-IT" sz="2000" dirty="0"/>
              <a:t> of a </a:t>
            </a:r>
            <a:r>
              <a:rPr lang="it-IT" sz="2000" dirty="0" smtClean="0"/>
              <a:t>tsunami </a:t>
            </a:r>
            <a:r>
              <a:rPr lang="it-IT" sz="2000" dirty="0" err="1" smtClean="0"/>
              <a:t>wave</a:t>
            </a:r>
            <a:r>
              <a:rPr lang="it-IT" sz="2000" dirty="0" smtClean="0"/>
              <a:t> </a:t>
            </a:r>
            <a:r>
              <a:rPr lang="it-IT" sz="2000" dirty="0"/>
              <a:t>in the </a:t>
            </a:r>
            <a:r>
              <a:rPr lang="it-IT" sz="2000" dirty="0" err="1"/>
              <a:t>Mediterranean</a:t>
            </a:r>
            <a:r>
              <a:rPr lang="it-IT" sz="2000" dirty="0"/>
              <a:t> Sea, </a:t>
            </a:r>
            <a:r>
              <a:rPr lang="it-IT" sz="2000" dirty="0" err="1"/>
              <a:t>alert</a:t>
            </a:r>
            <a:r>
              <a:rPr lang="it-IT" sz="2000" dirty="0"/>
              <a:t> </a:t>
            </a:r>
            <a:r>
              <a:rPr lang="it-IT" sz="2000" dirty="0" err="1" smtClean="0"/>
              <a:t>issuing</a:t>
            </a:r>
            <a:r>
              <a:rPr lang="it-IT" sz="2000" dirty="0" smtClean="0"/>
              <a:t> </a:t>
            </a:r>
            <a:r>
              <a:rPr lang="it-IT" sz="2000" dirty="0" err="1" smtClean="0"/>
              <a:t>requires</a:t>
            </a:r>
            <a:r>
              <a:rPr lang="it-IT" sz="2000" dirty="0" smtClean="0"/>
              <a:t> </a:t>
            </a:r>
            <a:r>
              <a:rPr lang="it-IT" sz="2000" dirty="0"/>
              <a:t>the use of a </a:t>
            </a:r>
            <a:r>
              <a:rPr lang="it-IT" sz="2000" dirty="0" err="1"/>
              <a:t>centralized</a:t>
            </a:r>
            <a:r>
              <a:rPr lang="it-IT" sz="2000" dirty="0"/>
              <a:t> </a:t>
            </a:r>
            <a:r>
              <a:rPr lang="it-IT" sz="2000" dirty="0" err="1"/>
              <a:t>system</a:t>
            </a:r>
            <a:r>
              <a:rPr lang="it-IT" sz="2000" dirty="0"/>
              <a:t>, </a:t>
            </a:r>
            <a:r>
              <a:rPr lang="it-IT" sz="2000" dirty="0" err="1"/>
              <a:t>linked</a:t>
            </a:r>
            <a:r>
              <a:rPr lang="it-IT" sz="2000" dirty="0"/>
              <a:t> with CAT-INGV, </a:t>
            </a:r>
            <a:r>
              <a:rPr lang="it-IT" sz="2000" dirty="0" err="1"/>
              <a:t>capable</a:t>
            </a:r>
            <a:r>
              <a:rPr lang="it-IT" sz="2000" dirty="0"/>
              <a:t> of </a:t>
            </a:r>
            <a:r>
              <a:rPr lang="it-IT" sz="2000" dirty="0" err="1"/>
              <a:t>simultaneously</a:t>
            </a:r>
            <a:r>
              <a:rPr lang="it-IT" sz="2000" dirty="0"/>
              <a:t> </a:t>
            </a:r>
            <a:r>
              <a:rPr lang="it-IT" sz="2000" dirty="0" err="1"/>
              <a:t>activating</a:t>
            </a:r>
            <a:r>
              <a:rPr lang="it-IT" sz="2000" dirty="0"/>
              <a:t> </a:t>
            </a:r>
            <a:r>
              <a:rPr lang="it-IT" sz="2000" dirty="0" err="1" smtClean="0"/>
              <a:t>all</a:t>
            </a:r>
            <a:r>
              <a:rPr lang="it-IT" sz="2000" dirty="0" smtClean="0"/>
              <a:t> </a:t>
            </a:r>
            <a:r>
              <a:rPr lang="it-IT" sz="2000" dirty="0" err="1" smtClean="0"/>
              <a:t>those</a:t>
            </a:r>
            <a:r>
              <a:rPr lang="it-IT" sz="2000" dirty="0" smtClean="0"/>
              <a:t> </a:t>
            </a:r>
            <a:r>
              <a:rPr lang="it-IT" sz="2000" dirty="0" err="1"/>
              <a:t>involved</a:t>
            </a:r>
            <a:r>
              <a:rPr lang="it-IT" sz="2000" dirty="0"/>
              <a:t>. 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▪ </a:t>
            </a:r>
            <a:r>
              <a:rPr lang="it-IT" sz="2000" dirty="0"/>
              <a:t>For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purpose</a:t>
            </a:r>
            <a:r>
              <a:rPr lang="it-IT" sz="2000" dirty="0"/>
              <a:t>, a </a:t>
            </a:r>
            <a:r>
              <a:rPr lang="it-IT" sz="2000" dirty="0" err="1"/>
              <a:t>specific</a:t>
            </a:r>
            <a:r>
              <a:rPr lang="it-IT" sz="2000" dirty="0"/>
              <a:t> Technology Platform for </a:t>
            </a:r>
            <a:r>
              <a:rPr lang="it-IT" sz="2000" dirty="0" err="1"/>
              <a:t>Alert</a:t>
            </a:r>
            <a:r>
              <a:rPr lang="it-IT" sz="2000" dirty="0"/>
              <a:t> </a:t>
            </a:r>
            <a:r>
              <a:rPr lang="it-IT" sz="2000" dirty="0" err="1" smtClean="0"/>
              <a:t>distribution</a:t>
            </a:r>
            <a:r>
              <a:rPr lang="it-IT" sz="2000" dirty="0" smtClean="0"/>
              <a:t> </a:t>
            </a:r>
            <a:r>
              <a:rPr lang="it-IT" sz="2000" dirty="0" err="1" smtClean="0"/>
              <a:t>was</a:t>
            </a:r>
            <a:r>
              <a:rPr lang="it-IT" sz="2000" dirty="0" smtClean="0"/>
              <a:t> </a:t>
            </a:r>
            <a:r>
              <a:rPr lang="it-IT" sz="2000" dirty="0" err="1" smtClean="0"/>
              <a:t>developed</a:t>
            </a:r>
            <a:r>
              <a:rPr lang="it-IT" sz="2000" dirty="0" smtClean="0"/>
              <a:t> </a:t>
            </a:r>
            <a:r>
              <a:rPr lang="it-IT" sz="2000" dirty="0"/>
              <a:t>to </a:t>
            </a:r>
            <a:r>
              <a:rPr lang="it-IT" sz="2000" dirty="0" err="1"/>
              <a:t>send</a:t>
            </a:r>
            <a:r>
              <a:rPr lang="it-IT" sz="2000" dirty="0"/>
              <a:t> tsunami </a:t>
            </a:r>
            <a:r>
              <a:rPr lang="it-IT" sz="2000" dirty="0" err="1"/>
              <a:t>alert</a:t>
            </a:r>
            <a:r>
              <a:rPr lang="it-IT" sz="2000" dirty="0"/>
              <a:t> </a:t>
            </a:r>
            <a:r>
              <a:rPr lang="it-IT" sz="2000" dirty="0" err="1"/>
              <a:t>messages</a:t>
            </a:r>
            <a:r>
              <a:rPr lang="it-IT" sz="2000" dirty="0"/>
              <a:t> </a:t>
            </a:r>
            <a:r>
              <a:rPr lang="it-IT" sz="2000" dirty="0" err="1"/>
              <a:t>using</a:t>
            </a:r>
            <a:r>
              <a:rPr lang="it-IT" sz="2000" dirty="0"/>
              <a:t>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channels</a:t>
            </a:r>
            <a:r>
              <a:rPr lang="it-IT" sz="2000" dirty="0"/>
              <a:t>: email, SMS.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distributes</a:t>
            </a:r>
            <a:r>
              <a:rPr lang="it-IT" sz="2000" dirty="0"/>
              <a:t> </a:t>
            </a:r>
            <a:r>
              <a:rPr lang="it-IT" sz="2000" dirty="0" err="1"/>
              <a:t>them</a:t>
            </a:r>
            <a:r>
              <a:rPr lang="it-IT" sz="2000" dirty="0"/>
              <a:t> to the SNPC </a:t>
            </a:r>
            <a:r>
              <a:rPr lang="it-IT" sz="2000" dirty="0" err="1"/>
              <a:t>articulations</a:t>
            </a:r>
            <a:r>
              <a:rPr lang="it-IT" sz="2000" dirty="0"/>
              <a:t> (</a:t>
            </a:r>
            <a:r>
              <a:rPr lang="it-IT" sz="2000" dirty="0" err="1" smtClean="0"/>
              <a:t>Annex</a:t>
            </a:r>
            <a:r>
              <a:rPr lang="it-IT" sz="2000" dirty="0" smtClean="0"/>
              <a:t> 2-Indications</a:t>
            </a:r>
            <a:r>
              <a:rPr lang="it-IT" sz="2000" dirty="0"/>
              <a:t>) to the </a:t>
            </a:r>
            <a:r>
              <a:rPr lang="it-IT" sz="2000" dirty="0" err="1"/>
              <a:t>addresses</a:t>
            </a:r>
            <a:r>
              <a:rPr lang="it-IT" sz="2000" dirty="0"/>
              <a:t> of the </a:t>
            </a:r>
            <a:r>
              <a:rPr lang="it-IT" sz="2000" dirty="0" err="1"/>
              <a:t>centralized</a:t>
            </a:r>
            <a:r>
              <a:rPr lang="it-IT" sz="2000" dirty="0"/>
              <a:t> </a:t>
            </a:r>
            <a:r>
              <a:rPr lang="it-IT" sz="2000" dirty="0" err="1"/>
              <a:t>registry</a:t>
            </a:r>
            <a:r>
              <a:rPr lang="it-IT" sz="2000" dirty="0"/>
              <a:t> (ANCE) </a:t>
            </a:r>
            <a:r>
              <a:rPr lang="it-IT" sz="2000" dirty="0" err="1"/>
              <a:t>updated</a:t>
            </a:r>
            <a:r>
              <a:rPr lang="it-IT" sz="2000" dirty="0"/>
              <a:t> by the </a:t>
            </a:r>
            <a:r>
              <a:rPr lang="it-IT" sz="2000" dirty="0" err="1"/>
              <a:t>contact</a:t>
            </a:r>
            <a:r>
              <a:rPr lang="it-IT" sz="2000" dirty="0"/>
              <a:t> </a:t>
            </a:r>
            <a:r>
              <a:rPr lang="it-IT" sz="2000" dirty="0" err="1"/>
              <a:t>person</a:t>
            </a:r>
            <a:r>
              <a:rPr lang="it-IT" sz="2000" dirty="0"/>
              <a:t> of </a:t>
            </a:r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err="1"/>
              <a:t>institution</a:t>
            </a:r>
            <a:r>
              <a:rPr lang="it-IT" sz="2000" dirty="0"/>
              <a:t>. 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▪ </a:t>
            </a:r>
            <a:r>
              <a:rPr lang="it-IT" sz="2000" dirty="0"/>
              <a:t>The </a:t>
            </a:r>
            <a:r>
              <a:rPr lang="it-IT" sz="2000" dirty="0" err="1"/>
              <a:t>entities</a:t>
            </a:r>
            <a:r>
              <a:rPr lang="it-IT" sz="2000" dirty="0"/>
              <a:t> </a:t>
            </a:r>
            <a:r>
              <a:rPr lang="it-IT" sz="2000" dirty="0" err="1"/>
              <a:t>receiving</a:t>
            </a:r>
            <a:r>
              <a:rPr lang="it-IT" sz="2000" dirty="0"/>
              <a:t> the </a:t>
            </a:r>
            <a:r>
              <a:rPr lang="it-IT" sz="2000" dirty="0" err="1"/>
              <a:t>message</a:t>
            </a:r>
            <a:r>
              <a:rPr lang="it-IT" sz="2000" dirty="0"/>
              <a:t>,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activities</a:t>
            </a:r>
            <a:r>
              <a:rPr lang="it-IT" sz="2000" dirty="0"/>
              <a:t> and </a:t>
            </a:r>
            <a:r>
              <a:rPr lang="it-IT" sz="2000" dirty="0" err="1"/>
              <a:t>responsibilities</a:t>
            </a:r>
            <a:r>
              <a:rPr lang="it-IT" sz="2000" dirty="0"/>
              <a:t>, complete the </a:t>
            </a:r>
            <a:r>
              <a:rPr lang="it-IT" sz="2000" dirty="0" err="1"/>
              <a:t>warning</a:t>
            </a:r>
            <a:r>
              <a:rPr lang="it-IT" sz="2000" dirty="0"/>
              <a:t> </a:t>
            </a:r>
            <a:r>
              <a:rPr lang="it-IT" sz="2000" dirty="0" err="1"/>
              <a:t>chain</a:t>
            </a:r>
            <a:r>
              <a:rPr lang="it-IT" sz="2000" dirty="0"/>
              <a:t> by </a:t>
            </a:r>
            <a:r>
              <a:rPr lang="it-IT" sz="2000" dirty="0" err="1"/>
              <a:t>fielding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actions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competence</a:t>
            </a:r>
            <a:r>
              <a:rPr lang="it-IT" sz="2000" dirty="0"/>
              <a:t> to </a:t>
            </a:r>
            <a:r>
              <a:rPr lang="it-IT" sz="2000" dirty="0" err="1"/>
              <a:t>reach</a:t>
            </a:r>
            <a:r>
              <a:rPr lang="it-IT" sz="2000" dirty="0"/>
              <a:t> the </a:t>
            </a:r>
            <a:r>
              <a:rPr lang="it-IT" sz="2000" dirty="0" err="1"/>
              <a:t>territorial</a:t>
            </a:r>
            <a:r>
              <a:rPr lang="it-IT" sz="2000" dirty="0"/>
              <a:t> </a:t>
            </a:r>
            <a:r>
              <a:rPr lang="it-IT" sz="2000" dirty="0" err="1"/>
              <a:t>level</a:t>
            </a:r>
            <a:r>
              <a:rPr lang="it-IT" sz="2000" dirty="0"/>
              <a:t> </a:t>
            </a:r>
            <a:r>
              <a:rPr lang="it-IT" sz="2000" dirty="0" err="1"/>
              <a:t>closest</a:t>
            </a:r>
            <a:r>
              <a:rPr lang="it-IT" sz="2000" dirty="0"/>
              <a:t> to the </a:t>
            </a:r>
            <a:r>
              <a:rPr lang="it-IT" sz="2000" dirty="0" err="1"/>
              <a:t>potentially</a:t>
            </a:r>
            <a:r>
              <a:rPr lang="it-IT" sz="2000" dirty="0"/>
              <a:t> </a:t>
            </a:r>
            <a:r>
              <a:rPr lang="it-IT" sz="2000" dirty="0" err="1"/>
              <a:t>affected</a:t>
            </a:r>
            <a:r>
              <a:rPr lang="it-IT" sz="2000" dirty="0"/>
              <a:t> </a:t>
            </a:r>
            <a:r>
              <a:rPr lang="it-IT" sz="2000" dirty="0" err="1"/>
              <a:t>coast</a:t>
            </a:r>
            <a:r>
              <a:rPr lang="it-IT" sz="2000" dirty="0"/>
              <a:t>. 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▪ </a:t>
            </a:r>
            <a:r>
              <a:rPr lang="it-IT" sz="2000" dirty="0"/>
              <a:t>Citizen </a:t>
            </a:r>
            <a:r>
              <a:rPr lang="it-IT" sz="2000" dirty="0" err="1"/>
              <a:t>alert</a:t>
            </a:r>
            <a:r>
              <a:rPr lang="it-IT" sz="2000" dirty="0"/>
              <a:t> </a:t>
            </a:r>
            <a:r>
              <a:rPr lang="it-IT" sz="2000" dirty="0" err="1" smtClean="0"/>
              <a:t>carried</a:t>
            </a:r>
            <a:r>
              <a:rPr lang="it-IT" sz="2000" dirty="0" smtClean="0"/>
              <a:t> </a:t>
            </a:r>
            <a:r>
              <a:rPr lang="it-IT" sz="2000" dirty="0"/>
              <a:t>out by the </a:t>
            </a:r>
            <a:r>
              <a:rPr lang="it-IT" sz="2000" dirty="0" err="1"/>
              <a:t>coastal</a:t>
            </a:r>
            <a:r>
              <a:rPr lang="it-IT" sz="2000" dirty="0"/>
              <a:t> </a:t>
            </a:r>
            <a:r>
              <a:rPr lang="it-IT" sz="2000" dirty="0" err="1"/>
              <a:t>municipality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appropriate </a:t>
            </a:r>
            <a:r>
              <a:rPr lang="it-IT" sz="2000" dirty="0" err="1"/>
              <a:t>tools</a:t>
            </a:r>
            <a:r>
              <a:rPr lang="it-IT" sz="2000" dirty="0"/>
              <a:t> and </a:t>
            </a:r>
            <a:r>
              <a:rPr lang="it-IT" sz="2000" dirty="0" err="1"/>
              <a:t>channels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 smtClean="0"/>
              <a:t>redonant</a:t>
            </a:r>
            <a:r>
              <a:rPr lang="it-IT" sz="2000" dirty="0" smtClean="0"/>
              <a:t> </a:t>
            </a:r>
            <a:r>
              <a:rPr lang="it-IT" sz="2000" dirty="0"/>
              <a:t>(e.g. </a:t>
            </a:r>
            <a:r>
              <a:rPr lang="it-IT" sz="2000" dirty="0" err="1"/>
              <a:t>sirens</a:t>
            </a:r>
            <a:r>
              <a:rPr lang="it-IT" sz="2000" dirty="0"/>
              <a:t>, </a:t>
            </a:r>
            <a:r>
              <a:rPr lang="it-IT" sz="2000" dirty="0" err="1"/>
              <a:t>panels</a:t>
            </a:r>
            <a:r>
              <a:rPr lang="it-IT" sz="2000" dirty="0"/>
              <a:t>, </a:t>
            </a:r>
            <a:r>
              <a:rPr lang="it-IT" sz="2000" dirty="0" err="1"/>
              <a:t>emails</a:t>
            </a:r>
            <a:r>
              <a:rPr lang="it-IT" sz="2000" dirty="0"/>
              <a:t>, SMS, </a:t>
            </a:r>
            <a:r>
              <a:rPr lang="it-IT" sz="2000" dirty="0" err="1"/>
              <a:t>apps</a:t>
            </a:r>
            <a:r>
              <a:rPr lang="it-IT" sz="2000" dirty="0"/>
              <a:t>...). </a:t>
            </a:r>
            <a:endParaRPr lang="it-IT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663" y="839264"/>
            <a:ext cx="7933337" cy="55718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9382" y="1842654"/>
            <a:ext cx="4156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Messages</a:t>
            </a:r>
            <a:r>
              <a:rPr lang="it-IT" sz="2400" dirty="0" smtClean="0"/>
              <a:t> are </a:t>
            </a:r>
            <a:r>
              <a:rPr lang="it-IT" sz="2400" dirty="0" err="1" smtClean="0"/>
              <a:t>sent</a:t>
            </a:r>
            <a:r>
              <a:rPr lang="it-IT" sz="2400" dirty="0" smtClean="0"/>
              <a:t> by DPC to </a:t>
            </a:r>
            <a:r>
              <a:rPr lang="it-IT" sz="2400" dirty="0" err="1" smtClean="0"/>
              <a:t>all</a:t>
            </a:r>
            <a:r>
              <a:rPr lang="it-IT" sz="2400" dirty="0" smtClean="0"/>
              <a:t> </a:t>
            </a:r>
            <a:r>
              <a:rPr lang="it-IT" sz="2400" dirty="0" err="1" smtClean="0"/>
              <a:t>authorities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  <a:r>
              <a:rPr lang="it-IT" sz="2400" dirty="0" err="1" smtClean="0"/>
              <a:t>regional</a:t>
            </a:r>
            <a:r>
              <a:rPr lang="it-IT" sz="2400" dirty="0" smtClean="0"/>
              <a:t> and </a:t>
            </a:r>
            <a:r>
              <a:rPr lang="it-IT" sz="2400" dirty="0" err="1" smtClean="0"/>
              <a:t>local</a:t>
            </a:r>
            <a:r>
              <a:rPr lang="it-IT" sz="2400" dirty="0" smtClean="0"/>
              <a:t> </a:t>
            </a:r>
            <a:r>
              <a:rPr lang="it-IT" sz="2400" dirty="0" err="1" smtClean="0"/>
              <a:t>level</a:t>
            </a:r>
            <a:r>
              <a:rPr lang="it-IT" sz="2400" dirty="0" smtClean="0"/>
              <a:t>, </a:t>
            </a:r>
            <a:r>
              <a:rPr lang="it-IT" sz="2400" dirty="0" err="1" smtClean="0"/>
              <a:t>including</a:t>
            </a:r>
            <a:r>
              <a:rPr lang="it-IT" sz="2400" dirty="0" smtClean="0"/>
              <a:t> </a:t>
            </a:r>
            <a:r>
              <a:rPr lang="it-IT" sz="2400" dirty="0" err="1" smtClean="0"/>
              <a:t>about</a:t>
            </a:r>
            <a:r>
              <a:rPr lang="it-IT" sz="2400" dirty="0" smtClean="0"/>
              <a:t> 1,600 </a:t>
            </a:r>
            <a:r>
              <a:rPr lang="it-IT" sz="2400" dirty="0" err="1" smtClean="0"/>
              <a:t>coastal</a:t>
            </a:r>
            <a:r>
              <a:rPr lang="it-IT" sz="2400" dirty="0" smtClean="0"/>
              <a:t> </a:t>
            </a:r>
            <a:r>
              <a:rPr lang="it-IT" sz="2400" dirty="0" err="1" smtClean="0"/>
              <a:t>municipalities</a:t>
            </a:r>
            <a:r>
              <a:rPr lang="it-IT" sz="2400" dirty="0" smtClean="0"/>
              <a:t>, etc.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66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17" y="1019858"/>
            <a:ext cx="6299200" cy="49784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20894" y="1191491"/>
            <a:ext cx="5398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Monitoring</a:t>
            </a:r>
            <a:r>
              <a:rPr lang="it-IT" sz="2400" dirty="0" smtClean="0"/>
              <a:t> Room of the Minturno </a:t>
            </a:r>
            <a:r>
              <a:rPr lang="it-IT" sz="2400" dirty="0" err="1" smtClean="0"/>
              <a:t>municipality</a:t>
            </a:r>
            <a:endParaRPr lang="it-IT" sz="2400" dirty="0" smtClean="0"/>
          </a:p>
          <a:p>
            <a:r>
              <a:rPr lang="it-IT" sz="2400" dirty="0" err="1"/>
              <a:t>d</a:t>
            </a:r>
            <a:r>
              <a:rPr lang="it-IT" sz="2400" dirty="0" err="1" smtClean="0"/>
              <a:t>uring</a:t>
            </a:r>
            <a:r>
              <a:rPr lang="it-IT" sz="2400" dirty="0" smtClean="0"/>
              <a:t> a </a:t>
            </a:r>
            <a:r>
              <a:rPr lang="it-IT" sz="2400" dirty="0" err="1" smtClean="0"/>
              <a:t>NEAMWave</a:t>
            </a:r>
            <a:r>
              <a:rPr lang="it-IT" sz="2400" dirty="0" smtClean="0"/>
              <a:t> </a:t>
            </a:r>
            <a:r>
              <a:rPr lang="it-IT" sz="2400" dirty="0" err="1" smtClean="0"/>
              <a:t>exercise</a:t>
            </a:r>
            <a:endParaRPr lang="it-IT" sz="2400" dirty="0" smtClean="0"/>
          </a:p>
          <a:p>
            <a:endParaRPr lang="it-IT" sz="2400" dirty="0"/>
          </a:p>
          <a:p>
            <a:pPr marL="457200" indent="-457200">
              <a:buFont typeface="Arial" charset="0"/>
              <a:buChar char="•"/>
            </a:pPr>
            <a:r>
              <a:rPr lang="it-IT" sz="2400" dirty="0" err="1" smtClean="0"/>
              <a:t>Receiving</a:t>
            </a:r>
            <a:r>
              <a:rPr lang="it-IT" sz="2400" dirty="0" smtClean="0"/>
              <a:t> (test) </a:t>
            </a:r>
            <a:r>
              <a:rPr lang="it-IT" sz="2400" dirty="0" err="1" smtClean="0"/>
              <a:t>messages</a:t>
            </a:r>
            <a:r>
              <a:rPr lang="it-IT" sz="2400" dirty="0" smtClean="0"/>
              <a:t> </a:t>
            </a:r>
            <a:r>
              <a:rPr lang="it-IT" sz="2400" dirty="0" err="1" smtClean="0"/>
              <a:t>through</a:t>
            </a:r>
            <a:r>
              <a:rPr lang="it-IT" sz="2400" dirty="0" smtClean="0"/>
              <a:t>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channels</a:t>
            </a:r>
            <a:endParaRPr lang="it-IT" sz="2400" dirty="0" smtClean="0"/>
          </a:p>
          <a:p>
            <a:pPr marL="457200" indent="-457200">
              <a:buFont typeface="Arial" charset="0"/>
              <a:buChar char="•"/>
            </a:pPr>
            <a:r>
              <a:rPr lang="it-IT" sz="2400" dirty="0" smtClean="0"/>
              <a:t>Situation </a:t>
            </a:r>
            <a:r>
              <a:rPr lang="it-IT" sz="2400" dirty="0" err="1" smtClean="0"/>
              <a:t>awareness</a:t>
            </a:r>
            <a:endParaRPr lang="it-IT" sz="2400" dirty="0" smtClean="0"/>
          </a:p>
          <a:p>
            <a:pPr marL="457200" indent="-457200">
              <a:buFont typeface="Arial" charset="0"/>
              <a:buChar char="•"/>
            </a:pPr>
            <a:r>
              <a:rPr lang="it-IT" sz="2400" dirty="0" err="1" smtClean="0"/>
              <a:t>Connecting</a:t>
            </a:r>
            <a:r>
              <a:rPr lang="it-IT" sz="2400" dirty="0" smtClean="0"/>
              <a:t> with </a:t>
            </a:r>
            <a:r>
              <a:rPr lang="it-IT" sz="2400" dirty="0" err="1" smtClean="0"/>
              <a:t>national</a:t>
            </a:r>
            <a:r>
              <a:rPr lang="it-IT" sz="2400" dirty="0" smtClean="0"/>
              <a:t>/</a:t>
            </a:r>
            <a:r>
              <a:rPr lang="it-IT" sz="2400" dirty="0" err="1" smtClean="0"/>
              <a:t>regional</a:t>
            </a:r>
            <a:r>
              <a:rPr lang="it-IT" sz="2400" dirty="0" smtClean="0"/>
              <a:t> CP </a:t>
            </a:r>
            <a:r>
              <a:rPr lang="it-IT" sz="2400" dirty="0" err="1" smtClean="0"/>
              <a:t>authorities</a:t>
            </a:r>
            <a:r>
              <a:rPr lang="it-IT" sz="2400" dirty="0" smtClean="0"/>
              <a:t> and </a:t>
            </a:r>
            <a:r>
              <a:rPr lang="it-IT" sz="2400" dirty="0" err="1" smtClean="0"/>
              <a:t>experts</a:t>
            </a:r>
            <a:endParaRPr lang="it-IT" sz="2400" dirty="0" smtClean="0"/>
          </a:p>
          <a:p>
            <a:pPr marL="457200" indent="-457200">
              <a:buFont typeface="Arial" charset="0"/>
              <a:buChar char="•"/>
            </a:pPr>
            <a:r>
              <a:rPr lang="it-IT" sz="2400" dirty="0" err="1" smtClean="0"/>
              <a:t>Decision</a:t>
            </a:r>
            <a:r>
              <a:rPr lang="it-IT" sz="2400" dirty="0" smtClean="0"/>
              <a:t> </a:t>
            </a:r>
            <a:r>
              <a:rPr lang="it-IT" sz="2400" dirty="0" err="1" smtClean="0"/>
              <a:t>making</a:t>
            </a:r>
            <a:endParaRPr lang="it-IT" sz="2400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607930" y="5389984"/>
            <a:ext cx="502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mtClean="0">
                <a:solidFill>
                  <a:srgbClr val="FF0000"/>
                </a:solidFill>
              </a:rPr>
              <a:t>IMPORTANCE OF EXERCISES</a:t>
            </a:r>
            <a:endParaRPr lang="it-IT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130800" y="6406893"/>
            <a:ext cx="756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https</a:t>
            </a:r>
            <a:r>
              <a:rPr lang="it-IT" b="1" dirty="0">
                <a:solidFill>
                  <a:schemeClr val="bg1"/>
                </a:solidFill>
              </a:rPr>
              <a:t>://</a:t>
            </a:r>
            <a:r>
              <a:rPr lang="it-IT" b="1" dirty="0" err="1">
                <a:solidFill>
                  <a:schemeClr val="bg1"/>
                </a:solidFill>
              </a:rPr>
              <a:t>tsunami.ioc.unesco.org</a:t>
            </a:r>
            <a:r>
              <a:rPr lang="it-IT" b="1" dirty="0">
                <a:solidFill>
                  <a:schemeClr val="bg1"/>
                </a:solidFill>
              </a:rPr>
              <a:t>/en/tsunami-ready/</a:t>
            </a:r>
            <a:r>
              <a:rPr lang="it-IT" b="1" dirty="0" err="1">
                <a:solidFill>
                  <a:schemeClr val="bg1"/>
                </a:solidFill>
              </a:rPr>
              <a:t>fr</a:t>
            </a:r>
            <a:r>
              <a:rPr lang="it-IT" b="1" dirty="0">
                <a:solidFill>
                  <a:schemeClr val="bg1"/>
                </a:solidFill>
              </a:rPr>
              <a:t>/</a:t>
            </a:r>
            <a:r>
              <a:rPr lang="it-IT" b="1" dirty="0" err="1">
                <a:solidFill>
                  <a:schemeClr val="bg1"/>
                </a:solidFill>
              </a:rPr>
              <a:t>cannes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0" y="829575"/>
            <a:ext cx="9696187" cy="545668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0576742" y="829575"/>
            <a:ext cx="1615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Cannes (France</a:t>
            </a:r>
            <a:r>
              <a:rPr lang="it-IT" b="1" smtClean="0">
                <a:solidFill>
                  <a:srgbClr val="FF0000"/>
                </a:solidFill>
              </a:rPr>
              <a:t>)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TRRP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2024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6283" y="1526646"/>
            <a:ext cx="5281423" cy="5159348"/>
          </a:xfrm>
        </p:spPr>
        <p:txBody>
          <a:bodyPr>
            <a:noAutofit/>
          </a:bodyPr>
          <a:lstStyle/>
          <a:p>
            <a:r>
              <a:rPr lang="it-IT" sz="2200" dirty="0" err="1"/>
              <a:t>What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the CAP?</a:t>
            </a:r>
          </a:p>
          <a:p>
            <a:r>
              <a:rPr lang="it-IT" sz="2200" b="0" dirty="0" err="1"/>
              <a:t>Alerting</a:t>
            </a:r>
            <a:r>
              <a:rPr lang="it-IT" sz="2200" b="0" dirty="0"/>
              <a:t> </a:t>
            </a:r>
            <a:r>
              <a:rPr lang="it-IT" sz="2200" b="0" dirty="0" err="1"/>
              <a:t>authorities</a:t>
            </a:r>
            <a:r>
              <a:rPr lang="it-IT" sz="2200" b="0" dirty="0"/>
              <a:t> use </a:t>
            </a:r>
            <a:r>
              <a:rPr lang="it-IT" sz="2200" b="0" dirty="0" err="1"/>
              <a:t>numerous</a:t>
            </a:r>
            <a:r>
              <a:rPr lang="it-IT" sz="2200" b="0" dirty="0"/>
              <a:t> </a:t>
            </a:r>
            <a:r>
              <a:rPr lang="it-IT" sz="2200" b="0" dirty="0" err="1"/>
              <a:t>standards</a:t>
            </a:r>
            <a:r>
              <a:rPr lang="it-IT" sz="2200" b="0" dirty="0"/>
              <a:t> and </a:t>
            </a:r>
            <a:r>
              <a:rPr lang="it-IT" sz="2200" b="0" dirty="0" err="1"/>
              <a:t>protocols</a:t>
            </a:r>
            <a:r>
              <a:rPr lang="it-IT" sz="2200" b="0" dirty="0"/>
              <a:t> to </a:t>
            </a:r>
            <a:r>
              <a:rPr lang="it-IT" sz="2200" b="0" dirty="0" err="1"/>
              <a:t>transmit</a:t>
            </a:r>
            <a:r>
              <a:rPr lang="it-IT" sz="2200" b="0" dirty="0"/>
              <a:t> </a:t>
            </a:r>
            <a:r>
              <a:rPr lang="it-IT" sz="2200" b="0" dirty="0" err="1"/>
              <a:t>warnings</a:t>
            </a:r>
            <a:r>
              <a:rPr lang="it-IT" sz="2200" b="0" dirty="0"/>
              <a:t>.</a:t>
            </a:r>
          </a:p>
          <a:p>
            <a:r>
              <a:rPr lang="it-IT" sz="2200" b="0" dirty="0"/>
              <a:t>The Common </a:t>
            </a:r>
            <a:r>
              <a:rPr lang="it-IT" sz="2200" b="0" dirty="0" err="1"/>
              <a:t>Alerting</a:t>
            </a:r>
            <a:r>
              <a:rPr lang="it-IT" sz="2200" b="0" dirty="0"/>
              <a:t> </a:t>
            </a:r>
            <a:r>
              <a:rPr lang="it-IT" sz="2200" b="0" dirty="0" err="1"/>
              <a:t>Protocol</a:t>
            </a:r>
            <a:r>
              <a:rPr lang="it-IT" sz="2200" b="0" dirty="0"/>
              <a:t> (CAP) </a:t>
            </a:r>
            <a:r>
              <a:rPr lang="it-IT" sz="2200" b="0" dirty="0" err="1"/>
              <a:t>is</a:t>
            </a:r>
            <a:r>
              <a:rPr lang="it-IT" sz="2200" b="0" dirty="0"/>
              <a:t> the </a:t>
            </a:r>
            <a:r>
              <a:rPr lang="it-IT" sz="2200" b="0" dirty="0" err="1"/>
              <a:t>international</a:t>
            </a:r>
            <a:r>
              <a:rPr lang="it-IT" sz="2200" b="0" dirty="0"/>
              <a:t> standard format </a:t>
            </a:r>
            <a:r>
              <a:rPr lang="it-IT" sz="2200" b="0" dirty="0">
                <a:hlinkClick r:id="rId3"/>
              </a:rPr>
              <a:t>for emergency alerting and public warning</a:t>
            </a:r>
            <a:r>
              <a:rPr lang="it-IT" sz="2200" b="0" dirty="0"/>
              <a:t>. </a:t>
            </a:r>
            <a:r>
              <a:rPr lang="it-IT" sz="2200" b="0" dirty="0" err="1"/>
              <a:t>It</a:t>
            </a:r>
            <a:r>
              <a:rPr lang="it-IT" sz="2200" b="0" dirty="0"/>
              <a:t> </a:t>
            </a:r>
            <a:r>
              <a:rPr lang="it-IT" sz="2200" b="0" dirty="0" err="1"/>
              <a:t>has</a:t>
            </a:r>
            <a:r>
              <a:rPr lang="it-IT" sz="2200" b="0" dirty="0"/>
              <a:t> </a:t>
            </a:r>
            <a:r>
              <a:rPr lang="it-IT" sz="2200" b="0" dirty="0" err="1"/>
              <a:t>been</a:t>
            </a:r>
            <a:r>
              <a:rPr lang="it-IT" sz="2200" b="0" dirty="0"/>
              <a:t> </a:t>
            </a:r>
            <a:r>
              <a:rPr lang="it-IT" sz="2200" b="0" dirty="0" err="1"/>
              <a:t>developed</a:t>
            </a:r>
            <a:r>
              <a:rPr lang="it-IT" sz="2200" b="0" dirty="0"/>
              <a:t> by the Organization for the </a:t>
            </a:r>
            <a:r>
              <a:rPr lang="it-IT" sz="2200" b="0" dirty="0" err="1"/>
              <a:t>Advancement</a:t>
            </a:r>
            <a:r>
              <a:rPr lang="it-IT" sz="2200" b="0" dirty="0"/>
              <a:t> of </a:t>
            </a:r>
            <a:r>
              <a:rPr lang="it-IT" sz="2200" b="0" dirty="0" err="1"/>
              <a:t>Structures</a:t>
            </a:r>
            <a:r>
              <a:rPr lang="it-IT" sz="2200" b="0" dirty="0"/>
              <a:t> Information </a:t>
            </a:r>
            <a:r>
              <a:rPr lang="it-IT" sz="2200" b="0" dirty="0" err="1"/>
              <a:t>Standards</a:t>
            </a:r>
            <a:r>
              <a:rPr lang="it-IT" sz="2200" b="0" dirty="0"/>
              <a:t> and </a:t>
            </a:r>
            <a:r>
              <a:rPr lang="it-IT" sz="2200" b="0" dirty="0" err="1"/>
              <a:t>adopted</a:t>
            </a:r>
            <a:r>
              <a:rPr lang="it-IT" sz="2200" b="0" dirty="0"/>
              <a:t> by the International Telecommunication Union (ITU).</a:t>
            </a:r>
          </a:p>
          <a:p>
            <a:r>
              <a:rPr lang="it-IT" sz="2200" b="0" dirty="0" err="1"/>
              <a:t>It</a:t>
            </a:r>
            <a:r>
              <a:rPr lang="it-IT" sz="2200" b="0" dirty="0"/>
              <a:t> </a:t>
            </a:r>
            <a:r>
              <a:rPr lang="it-IT" sz="2200" b="0" dirty="0" err="1"/>
              <a:t>is</a:t>
            </a:r>
            <a:r>
              <a:rPr lang="it-IT" sz="2200" b="0" dirty="0"/>
              <a:t> </a:t>
            </a:r>
            <a:r>
              <a:rPr lang="it-IT" sz="2200" b="0" dirty="0" err="1"/>
              <a:t>designed</a:t>
            </a:r>
            <a:r>
              <a:rPr lang="it-IT" sz="2200" b="0" dirty="0"/>
              <a:t> for </a:t>
            </a:r>
            <a:r>
              <a:rPr lang="it-IT" sz="2200" b="0" dirty="0" err="1"/>
              <a:t>all</a:t>
            </a:r>
            <a:r>
              <a:rPr lang="it-IT" sz="2200" b="0" dirty="0"/>
              <a:t> </a:t>
            </a:r>
            <a:r>
              <a:rPr lang="it-IT" sz="2200" b="0" dirty="0" err="1"/>
              <a:t>hazards</a:t>
            </a:r>
            <a:r>
              <a:rPr lang="it-IT" sz="2200" b="0" dirty="0"/>
              <a:t> – </a:t>
            </a:r>
            <a:r>
              <a:rPr lang="it-IT" sz="2200" b="0" dirty="0" err="1"/>
              <a:t>weather</a:t>
            </a:r>
            <a:r>
              <a:rPr lang="it-IT" sz="2200" b="0" dirty="0"/>
              <a:t> </a:t>
            </a:r>
            <a:r>
              <a:rPr lang="it-IT" sz="2200" b="0" dirty="0" err="1"/>
              <a:t>events</a:t>
            </a:r>
            <a:r>
              <a:rPr lang="it-IT" sz="2200" b="0" dirty="0"/>
              <a:t>, </a:t>
            </a:r>
            <a:r>
              <a:rPr lang="it-IT" sz="2200" b="0" dirty="0" err="1"/>
              <a:t>earthquakes</a:t>
            </a:r>
            <a:r>
              <a:rPr lang="it-IT" sz="2200" b="0" dirty="0"/>
              <a:t>, </a:t>
            </a:r>
            <a:r>
              <a:rPr lang="it-IT" sz="2200" b="0" dirty="0" err="1"/>
              <a:t>tsunamis</a:t>
            </a:r>
            <a:r>
              <a:rPr lang="it-IT" sz="2200" b="0" dirty="0"/>
              <a:t>, </a:t>
            </a:r>
            <a:r>
              <a:rPr lang="it-IT" sz="2200" b="0" dirty="0" err="1"/>
              <a:t>volcanoes</a:t>
            </a:r>
            <a:r>
              <a:rPr lang="it-IT" sz="2200" b="0" dirty="0"/>
              <a:t>, public </a:t>
            </a:r>
            <a:r>
              <a:rPr lang="it-IT" sz="2200" b="0" dirty="0" err="1"/>
              <a:t>health</a:t>
            </a:r>
            <a:r>
              <a:rPr lang="it-IT" sz="2200" b="0" dirty="0"/>
              <a:t> </a:t>
            </a:r>
            <a:r>
              <a:rPr lang="it-IT" sz="2200" b="0" dirty="0" err="1"/>
              <a:t>crises</a:t>
            </a:r>
            <a:r>
              <a:rPr lang="it-IT" sz="2200" b="0" dirty="0"/>
              <a:t>, </a:t>
            </a:r>
            <a:r>
              <a:rPr lang="it-IT" sz="2200" b="0" dirty="0" err="1"/>
              <a:t>power</a:t>
            </a:r>
            <a:r>
              <a:rPr lang="it-IT" sz="2200" b="0" dirty="0"/>
              <a:t> </a:t>
            </a:r>
            <a:r>
              <a:rPr lang="it-IT" sz="2200" b="0" dirty="0" err="1"/>
              <a:t>outages</a:t>
            </a:r>
            <a:r>
              <a:rPr lang="it-IT" sz="2200" b="0" dirty="0"/>
              <a:t> and </a:t>
            </a:r>
            <a:r>
              <a:rPr lang="it-IT" sz="2200" b="0" dirty="0" err="1"/>
              <a:t>other</a:t>
            </a:r>
            <a:r>
              <a:rPr lang="it-IT" sz="2200" b="0" dirty="0"/>
              <a:t> </a:t>
            </a:r>
            <a:r>
              <a:rPr lang="it-IT" sz="2200" b="0" dirty="0" err="1"/>
              <a:t>types</a:t>
            </a:r>
            <a:r>
              <a:rPr lang="it-IT" sz="2200" b="0" dirty="0"/>
              <a:t> of </a:t>
            </a:r>
            <a:r>
              <a:rPr lang="it-IT" sz="2200" b="0" dirty="0" err="1"/>
              <a:t>emergencies</a:t>
            </a:r>
            <a:r>
              <a:rPr lang="it-IT" sz="2200" b="0" dirty="0"/>
              <a:t>.</a:t>
            </a:r>
          </a:p>
          <a:p>
            <a:pPr>
              <a:lnSpc>
                <a:spcPct val="150000"/>
              </a:lnSpc>
            </a:pPr>
            <a:endParaRPr lang="en-GB" sz="2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re 9">
            <a:extLst>
              <a:ext uri="{FF2B5EF4-FFF2-40B4-BE49-F238E27FC236}">
                <a16:creationId xmlns="" xmlns:a16="http://schemas.microsoft.com/office/drawing/2014/main" id="{2435BA9F-6A86-8384-8E78-FE9743FB5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300" y="1631742"/>
            <a:ext cx="6489700" cy="52197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835999"/>
            <a:ext cx="12302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The Common </a:t>
            </a:r>
            <a:r>
              <a:rPr lang="it-IT" sz="2400" b="1" dirty="0" err="1">
                <a:solidFill>
                  <a:schemeClr val="accent5">
                    <a:lumMod val="75000"/>
                  </a:schemeClr>
                </a:solidFill>
              </a:rPr>
              <a:t>Alerting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5">
                    <a:lumMod val="75000"/>
                  </a:schemeClr>
                </a:solidFill>
              </a:rPr>
              <a:t>Protocol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</a:rPr>
              <a:t>CAP) The </a:t>
            </a:r>
            <a:r>
              <a:rPr lang="it-IT" sz="2400" b="1" dirty="0" err="1">
                <a:solidFill>
                  <a:schemeClr val="accent5">
                    <a:lumMod val="75000"/>
                  </a:schemeClr>
                </a:solidFill>
              </a:rPr>
              <a:t>international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 standard format for </a:t>
            </a:r>
            <a:r>
              <a:rPr lang="it-IT" sz="2400" b="1" dirty="0" err="1">
                <a:solidFill>
                  <a:schemeClr val="accent5">
                    <a:lumMod val="75000"/>
                  </a:schemeClr>
                </a:solidFill>
              </a:rPr>
              <a:t>emergency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5">
                    <a:lumMod val="75000"/>
                  </a:schemeClr>
                </a:solidFill>
              </a:rPr>
              <a:t>alerting</a:t>
            </a:r>
            <a:endParaRPr lang="it-IT" sz="24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4109" y="6323498"/>
            <a:ext cx="7703128" cy="54032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662998" y="5569145"/>
            <a:ext cx="1606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ITU, 2023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9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035" y="6317672"/>
            <a:ext cx="7703128" cy="54032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0" y="740081"/>
            <a:ext cx="120897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srgbClr val="004F91"/>
                </a:solidFill>
              </a:rPr>
              <a:t>What</a:t>
            </a:r>
            <a:r>
              <a:rPr lang="it-IT" sz="2200" b="1" dirty="0">
                <a:solidFill>
                  <a:srgbClr val="004F91"/>
                </a:solidFill>
              </a:rPr>
              <a:t> are the benefits of a CAP?</a:t>
            </a:r>
          </a:p>
          <a:p>
            <a:r>
              <a:rPr lang="it-IT" sz="2200" dirty="0" err="1">
                <a:solidFill>
                  <a:srgbClr val="333333"/>
                </a:solidFill>
              </a:rPr>
              <a:t>When</a:t>
            </a:r>
            <a:r>
              <a:rPr lang="it-IT" sz="2200" dirty="0">
                <a:solidFill>
                  <a:srgbClr val="333333"/>
                </a:solidFill>
              </a:rPr>
              <a:t> an </a:t>
            </a:r>
            <a:r>
              <a:rPr lang="it-IT" sz="2200" dirty="0" err="1">
                <a:solidFill>
                  <a:srgbClr val="333333"/>
                </a:solidFill>
              </a:rPr>
              <a:t>emergency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is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extensive</a:t>
            </a:r>
            <a:r>
              <a:rPr lang="it-IT" sz="2200" dirty="0">
                <a:solidFill>
                  <a:srgbClr val="333333"/>
                </a:solidFill>
              </a:rPr>
              <a:t>, </a:t>
            </a:r>
            <a:r>
              <a:rPr lang="it-IT" sz="2200" dirty="0" err="1">
                <a:solidFill>
                  <a:srgbClr val="333333"/>
                </a:solidFill>
              </a:rPr>
              <a:t>it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is</a:t>
            </a:r>
            <a:r>
              <a:rPr lang="it-IT" sz="2200" dirty="0">
                <a:solidFill>
                  <a:srgbClr val="333333"/>
                </a:solidFill>
              </a:rPr>
              <a:t> common to </a:t>
            </a:r>
            <a:r>
              <a:rPr lang="it-IT" sz="2200" dirty="0" err="1">
                <a:solidFill>
                  <a:srgbClr val="333333"/>
                </a:solidFill>
              </a:rPr>
              <a:t>have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overlapping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jurisdictions</a:t>
            </a:r>
            <a:r>
              <a:rPr lang="it-IT" sz="2200" dirty="0">
                <a:solidFill>
                  <a:srgbClr val="333333"/>
                </a:solidFill>
              </a:rPr>
              <a:t>, and </a:t>
            </a:r>
            <a:r>
              <a:rPr lang="it-IT" sz="2200" dirty="0" err="1">
                <a:solidFill>
                  <a:srgbClr val="333333"/>
                </a:solidFill>
              </a:rPr>
              <a:t>different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authorities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might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issue</a:t>
            </a:r>
            <a:r>
              <a:rPr lang="it-IT" sz="2200" dirty="0">
                <a:solidFill>
                  <a:srgbClr val="333333"/>
                </a:solidFill>
              </a:rPr>
              <a:t> more </a:t>
            </a:r>
            <a:r>
              <a:rPr lang="it-IT" sz="2200" dirty="0" err="1">
                <a:solidFill>
                  <a:srgbClr val="333333"/>
                </a:solidFill>
              </a:rPr>
              <a:t>alerts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as</a:t>
            </a:r>
            <a:r>
              <a:rPr lang="it-IT" sz="2200" dirty="0">
                <a:solidFill>
                  <a:srgbClr val="333333"/>
                </a:solidFill>
              </a:rPr>
              <a:t> the </a:t>
            </a:r>
            <a:r>
              <a:rPr lang="it-IT" sz="2200" dirty="0" err="1">
                <a:solidFill>
                  <a:srgbClr val="333333"/>
                </a:solidFill>
              </a:rPr>
              <a:t>emergency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evolves</a:t>
            </a:r>
            <a:r>
              <a:rPr lang="it-IT" sz="2200" dirty="0">
                <a:solidFill>
                  <a:srgbClr val="333333"/>
                </a:solidFill>
              </a:rPr>
              <a:t>. </a:t>
            </a:r>
            <a:r>
              <a:rPr lang="it-IT" sz="2200" b="1" dirty="0">
                <a:solidFill>
                  <a:srgbClr val="333333"/>
                </a:solidFill>
              </a:rPr>
              <a:t>The use of CAP by </a:t>
            </a:r>
            <a:r>
              <a:rPr lang="it-IT" sz="2200" b="1" dirty="0" err="1">
                <a:solidFill>
                  <a:srgbClr val="333333"/>
                </a:solidFill>
              </a:rPr>
              <a:t>all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alerting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authorities</a:t>
            </a:r>
            <a:r>
              <a:rPr lang="it-IT" sz="2200" dirty="0">
                <a:solidFill>
                  <a:srgbClr val="333333"/>
                </a:solidFill>
              </a:rPr>
              <a:t> to </a:t>
            </a:r>
            <a:r>
              <a:rPr lang="it-IT" sz="2200" dirty="0" err="1">
                <a:solidFill>
                  <a:srgbClr val="333333"/>
                </a:solidFill>
              </a:rPr>
              <a:t>communicate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key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facts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as</a:t>
            </a:r>
            <a:r>
              <a:rPr lang="it-IT" sz="2200" dirty="0">
                <a:solidFill>
                  <a:srgbClr val="333333"/>
                </a:solidFill>
              </a:rPr>
              <a:t> the </a:t>
            </a:r>
            <a:r>
              <a:rPr lang="it-IT" sz="2200" dirty="0" err="1">
                <a:solidFill>
                  <a:srgbClr val="333333"/>
                </a:solidFill>
              </a:rPr>
              <a:t>emergency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unfolds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helps</a:t>
            </a:r>
            <a:r>
              <a:rPr lang="it-IT" sz="2200" b="1" dirty="0">
                <a:solidFill>
                  <a:srgbClr val="333333"/>
                </a:solidFill>
              </a:rPr>
              <a:t> to </a:t>
            </a:r>
            <a:r>
              <a:rPr lang="it-IT" sz="2200" b="1" dirty="0" err="1">
                <a:solidFill>
                  <a:srgbClr val="333333"/>
                </a:solidFill>
              </a:rPr>
              <a:t>ensure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key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facts</a:t>
            </a:r>
            <a:r>
              <a:rPr lang="it-IT" sz="2200" b="1" dirty="0">
                <a:solidFill>
                  <a:srgbClr val="333333"/>
                </a:solidFill>
              </a:rPr>
              <a:t> are </a:t>
            </a:r>
            <a:r>
              <a:rPr lang="it-IT" sz="2200" b="1" dirty="0" err="1">
                <a:solidFill>
                  <a:srgbClr val="333333"/>
                </a:solidFill>
              </a:rPr>
              <a:t>communicated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coherently</a:t>
            </a:r>
            <a:r>
              <a:rPr lang="it-IT" sz="2200" dirty="0">
                <a:solidFill>
                  <a:srgbClr val="333333"/>
                </a:solidFill>
              </a:rPr>
              <a:t>. </a:t>
            </a:r>
            <a:r>
              <a:rPr lang="it-IT" sz="2200" dirty="0" err="1">
                <a:solidFill>
                  <a:srgbClr val="333333"/>
                </a:solidFill>
              </a:rPr>
              <a:t>This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applies</a:t>
            </a:r>
            <a:r>
              <a:rPr lang="it-IT" sz="2200" dirty="0">
                <a:solidFill>
                  <a:srgbClr val="333333"/>
                </a:solidFill>
              </a:rPr>
              <a:t> to private </a:t>
            </a:r>
            <a:r>
              <a:rPr lang="it-IT" sz="2200" dirty="0" err="1">
                <a:solidFill>
                  <a:srgbClr val="333333"/>
                </a:solidFill>
              </a:rPr>
              <a:t>communications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among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alerting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authorities</a:t>
            </a:r>
            <a:r>
              <a:rPr lang="it-IT" sz="2200" dirty="0">
                <a:solidFill>
                  <a:srgbClr val="333333"/>
                </a:solidFill>
              </a:rPr>
              <a:t> and </a:t>
            </a:r>
            <a:r>
              <a:rPr lang="it-IT" sz="2200" dirty="0" err="1">
                <a:solidFill>
                  <a:srgbClr val="333333"/>
                </a:solidFill>
              </a:rPr>
              <a:t>affiliates</a:t>
            </a:r>
            <a:r>
              <a:rPr lang="it-IT" sz="2200" dirty="0">
                <a:solidFill>
                  <a:srgbClr val="333333"/>
                </a:solidFill>
              </a:rPr>
              <a:t>, </a:t>
            </a:r>
            <a:r>
              <a:rPr lang="it-IT" sz="2200" dirty="0" err="1">
                <a:solidFill>
                  <a:srgbClr val="333333"/>
                </a:solidFill>
              </a:rPr>
              <a:t>as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well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as</a:t>
            </a:r>
            <a:r>
              <a:rPr lang="it-IT" sz="2200" dirty="0">
                <a:solidFill>
                  <a:srgbClr val="333333"/>
                </a:solidFill>
              </a:rPr>
              <a:t> public </a:t>
            </a:r>
            <a:r>
              <a:rPr lang="it-IT" sz="2200" dirty="0" err="1">
                <a:solidFill>
                  <a:srgbClr val="333333"/>
                </a:solidFill>
              </a:rPr>
              <a:t>messaging</a:t>
            </a:r>
            <a:r>
              <a:rPr lang="it-IT" sz="2200" dirty="0" smtClean="0">
                <a:solidFill>
                  <a:srgbClr val="333333"/>
                </a:solidFill>
              </a:rPr>
              <a:t>.</a:t>
            </a:r>
            <a:endParaRPr lang="it-IT" sz="2200" dirty="0">
              <a:solidFill>
                <a:srgbClr val="333333"/>
              </a:solidFill>
            </a:endParaRPr>
          </a:p>
          <a:p>
            <a:pPr algn="ctr"/>
            <a:r>
              <a:rPr lang="it-IT" sz="2200" i="1" dirty="0" smtClean="0">
                <a:solidFill>
                  <a:srgbClr val="004F91"/>
                </a:solidFill>
              </a:rPr>
              <a:t>“</a:t>
            </a:r>
            <a:r>
              <a:rPr lang="it-IT" sz="2200" i="1" dirty="0" err="1" smtClean="0">
                <a:solidFill>
                  <a:srgbClr val="004F91"/>
                </a:solidFill>
              </a:rPr>
              <a:t>Sending</a:t>
            </a:r>
            <a:r>
              <a:rPr lang="it-IT" sz="2200" i="1" dirty="0" smtClean="0">
                <a:solidFill>
                  <a:srgbClr val="004F91"/>
                </a:solidFill>
              </a:rPr>
              <a:t> </a:t>
            </a:r>
            <a:r>
              <a:rPr lang="it-IT" sz="2200" i="1" dirty="0">
                <a:solidFill>
                  <a:srgbClr val="004F91"/>
                </a:solidFill>
              </a:rPr>
              <a:t>the </a:t>
            </a:r>
            <a:r>
              <a:rPr lang="it-IT" sz="2200" i="1" dirty="0" err="1">
                <a:solidFill>
                  <a:srgbClr val="004F91"/>
                </a:solidFill>
              </a:rPr>
              <a:t>same</a:t>
            </a:r>
            <a:r>
              <a:rPr lang="it-IT" sz="2200" i="1" dirty="0">
                <a:solidFill>
                  <a:srgbClr val="004F91"/>
                </a:solidFill>
              </a:rPr>
              <a:t> </a:t>
            </a:r>
            <a:r>
              <a:rPr lang="it-IT" sz="2200" i="1" dirty="0" err="1">
                <a:solidFill>
                  <a:srgbClr val="004F91"/>
                </a:solidFill>
              </a:rPr>
              <a:t>alerting</a:t>
            </a:r>
            <a:r>
              <a:rPr lang="it-IT" sz="2200" i="1" dirty="0">
                <a:solidFill>
                  <a:srgbClr val="004F91"/>
                </a:solidFill>
              </a:rPr>
              <a:t> </a:t>
            </a:r>
            <a:r>
              <a:rPr lang="it-IT" sz="2200" i="1" dirty="0" err="1">
                <a:solidFill>
                  <a:srgbClr val="004F91"/>
                </a:solidFill>
              </a:rPr>
              <a:t>message</a:t>
            </a:r>
            <a:r>
              <a:rPr lang="it-IT" sz="2200" i="1" dirty="0">
                <a:solidFill>
                  <a:srgbClr val="004F91"/>
                </a:solidFill>
              </a:rPr>
              <a:t> over multiple </a:t>
            </a:r>
            <a:r>
              <a:rPr lang="it-IT" sz="2200" i="1" dirty="0" err="1">
                <a:solidFill>
                  <a:srgbClr val="004F91"/>
                </a:solidFill>
              </a:rPr>
              <a:t>platforms</a:t>
            </a:r>
            <a:r>
              <a:rPr lang="it-IT" sz="2200" i="1" dirty="0">
                <a:solidFill>
                  <a:srgbClr val="004F91"/>
                </a:solidFill>
              </a:rPr>
              <a:t/>
            </a:r>
            <a:br>
              <a:rPr lang="it-IT" sz="2200" i="1" dirty="0">
                <a:solidFill>
                  <a:srgbClr val="004F91"/>
                </a:solidFill>
              </a:rPr>
            </a:br>
            <a:r>
              <a:rPr lang="it-IT" sz="2200" i="1" dirty="0" err="1">
                <a:solidFill>
                  <a:srgbClr val="004F91"/>
                </a:solidFill>
              </a:rPr>
              <a:t>increases</a:t>
            </a:r>
            <a:r>
              <a:rPr lang="it-IT" sz="2200" i="1" dirty="0">
                <a:solidFill>
                  <a:srgbClr val="004F91"/>
                </a:solidFill>
              </a:rPr>
              <a:t> </a:t>
            </a:r>
            <a:r>
              <a:rPr lang="it-IT" sz="2200" i="1" dirty="0" err="1">
                <a:solidFill>
                  <a:srgbClr val="004F91"/>
                </a:solidFill>
              </a:rPr>
              <a:t>coverage</a:t>
            </a:r>
            <a:r>
              <a:rPr lang="it-IT" sz="2200" i="1" dirty="0">
                <a:solidFill>
                  <a:srgbClr val="004F91"/>
                </a:solidFill>
              </a:rPr>
              <a:t> and impact and </a:t>
            </a:r>
            <a:r>
              <a:rPr lang="it-IT" sz="2200" i="1" dirty="0" err="1">
                <a:solidFill>
                  <a:srgbClr val="004F91"/>
                </a:solidFill>
              </a:rPr>
              <a:t>enhances</a:t>
            </a:r>
            <a:r>
              <a:rPr lang="it-IT" sz="2200" i="1" dirty="0">
                <a:solidFill>
                  <a:srgbClr val="004F91"/>
                </a:solidFill>
              </a:rPr>
              <a:t> trust in </a:t>
            </a:r>
            <a:r>
              <a:rPr lang="it-IT" sz="2200" i="1" dirty="0" err="1">
                <a:solidFill>
                  <a:srgbClr val="004F91"/>
                </a:solidFill>
              </a:rPr>
              <a:t>alerting</a:t>
            </a:r>
            <a:r>
              <a:rPr lang="it-IT" sz="2200" i="1" dirty="0">
                <a:solidFill>
                  <a:srgbClr val="004F91"/>
                </a:solidFill>
              </a:rPr>
              <a:t> </a:t>
            </a:r>
            <a:r>
              <a:rPr lang="it-IT" sz="2200" i="1" dirty="0" err="1" smtClean="0">
                <a:solidFill>
                  <a:srgbClr val="004F91"/>
                </a:solidFill>
              </a:rPr>
              <a:t>services</a:t>
            </a:r>
            <a:r>
              <a:rPr lang="it-IT" sz="2200" i="1" dirty="0" smtClean="0">
                <a:solidFill>
                  <a:srgbClr val="004F91"/>
                </a:solidFill>
              </a:rPr>
              <a:t>”</a:t>
            </a:r>
          </a:p>
          <a:p>
            <a:pPr algn="ctr"/>
            <a:endParaRPr lang="it-IT" sz="2200" dirty="0">
              <a:solidFill>
                <a:srgbClr val="004F91"/>
              </a:solidFill>
            </a:endParaRPr>
          </a:p>
          <a:p>
            <a:r>
              <a:rPr lang="it-IT" sz="2200" dirty="0" err="1">
                <a:solidFill>
                  <a:srgbClr val="333333"/>
                </a:solidFill>
              </a:rPr>
              <a:t>Another</a:t>
            </a:r>
            <a:r>
              <a:rPr lang="it-IT" sz="2200" dirty="0">
                <a:solidFill>
                  <a:srgbClr val="333333"/>
                </a:solidFill>
              </a:rPr>
              <a:t> benefit of CAP </a:t>
            </a:r>
            <a:r>
              <a:rPr lang="it-IT" sz="2200" dirty="0" err="1">
                <a:solidFill>
                  <a:srgbClr val="333333"/>
                </a:solidFill>
              </a:rPr>
              <a:t>is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that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b="1" dirty="0">
                <a:solidFill>
                  <a:srgbClr val="333333"/>
                </a:solidFill>
              </a:rPr>
              <a:t>the </a:t>
            </a:r>
            <a:r>
              <a:rPr lang="it-IT" sz="2200" b="1" dirty="0" err="1">
                <a:solidFill>
                  <a:srgbClr val="333333"/>
                </a:solidFill>
              </a:rPr>
              <a:t>process</a:t>
            </a:r>
            <a:r>
              <a:rPr lang="it-IT" sz="2200" b="1" dirty="0">
                <a:solidFill>
                  <a:srgbClr val="333333"/>
                </a:solidFill>
              </a:rPr>
              <a:t> of </a:t>
            </a:r>
            <a:r>
              <a:rPr lang="it-IT" sz="2200" b="1" dirty="0" err="1">
                <a:solidFill>
                  <a:srgbClr val="333333"/>
                </a:solidFill>
              </a:rPr>
              <a:t>issuing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warnings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is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quicker</a:t>
            </a:r>
            <a:r>
              <a:rPr lang="it-IT" sz="2200" b="1" dirty="0">
                <a:solidFill>
                  <a:srgbClr val="333333"/>
                </a:solidFill>
              </a:rPr>
              <a:t> and </a:t>
            </a:r>
            <a:r>
              <a:rPr lang="it-IT" sz="2200" b="1" dirty="0" err="1">
                <a:solidFill>
                  <a:srgbClr val="333333"/>
                </a:solidFill>
              </a:rPr>
              <a:t>easier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than</a:t>
            </a:r>
            <a:r>
              <a:rPr lang="it-IT" sz="2200" dirty="0">
                <a:solidFill>
                  <a:srgbClr val="333333"/>
                </a:solidFill>
              </a:rPr>
              <a:t> some </a:t>
            </a:r>
            <a:r>
              <a:rPr lang="it-IT" sz="2200" dirty="0" err="1">
                <a:solidFill>
                  <a:srgbClr val="333333"/>
                </a:solidFill>
              </a:rPr>
              <a:t>other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methods</a:t>
            </a:r>
            <a:r>
              <a:rPr lang="it-IT" sz="2200" dirty="0">
                <a:solidFill>
                  <a:srgbClr val="333333"/>
                </a:solidFill>
              </a:rPr>
              <a:t>. </a:t>
            </a:r>
            <a:r>
              <a:rPr lang="it-IT" sz="2200" dirty="0" err="1">
                <a:solidFill>
                  <a:srgbClr val="333333"/>
                </a:solidFill>
              </a:rPr>
              <a:t>Alerting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authorities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without</a:t>
            </a:r>
            <a:r>
              <a:rPr lang="it-IT" sz="2200" dirty="0">
                <a:solidFill>
                  <a:srgbClr val="333333"/>
                </a:solidFill>
              </a:rPr>
              <a:t> CAP </a:t>
            </a:r>
            <a:r>
              <a:rPr lang="it-IT" sz="2200" dirty="0" err="1">
                <a:solidFill>
                  <a:srgbClr val="333333"/>
                </a:solidFill>
              </a:rPr>
              <a:t>issue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alerts</a:t>
            </a:r>
            <a:r>
              <a:rPr lang="it-IT" sz="2200" dirty="0">
                <a:solidFill>
                  <a:srgbClr val="333333"/>
                </a:solidFill>
              </a:rPr>
              <a:t> by, for </a:t>
            </a:r>
            <a:r>
              <a:rPr lang="it-IT" sz="2200" dirty="0" err="1">
                <a:solidFill>
                  <a:srgbClr val="333333"/>
                </a:solidFill>
              </a:rPr>
              <a:t>example</a:t>
            </a:r>
            <a:r>
              <a:rPr lang="it-IT" sz="2200" dirty="0">
                <a:solidFill>
                  <a:srgbClr val="333333"/>
                </a:solidFill>
              </a:rPr>
              <a:t>, </a:t>
            </a:r>
            <a:r>
              <a:rPr lang="it-IT" sz="2200" dirty="0" err="1">
                <a:solidFill>
                  <a:srgbClr val="333333"/>
                </a:solidFill>
              </a:rPr>
              <a:t>making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phone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calls</a:t>
            </a:r>
            <a:r>
              <a:rPr lang="it-IT" sz="2200" dirty="0">
                <a:solidFill>
                  <a:srgbClr val="333333"/>
                </a:solidFill>
              </a:rPr>
              <a:t>, </a:t>
            </a:r>
            <a:r>
              <a:rPr lang="it-IT" sz="2200" dirty="0" err="1">
                <a:solidFill>
                  <a:srgbClr val="333333"/>
                </a:solidFill>
              </a:rPr>
              <a:t>sending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emails</a:t>
            </a:r>
            <a:r>
              <a:rPr lang="it-IT" sz="2200" dirty="0">
                <a:solidFill>
                  <a:srgbClr val="333333"/>
                </a:solidFill>
              </a:rPr>
              <a:t> and </a:t>
            </a:r>
            <a:r>
              <a:rPr lang="it-IT" sz="2200" dirty="0" err="1">
                <a:solidFill>
                  <a:srgbClr val="333333"/>
                </a:solidFill>
              </a:rPr>
              <a:t>posting</a:t>
            </a:r>
            <a:r>
              <a:rPr lang="it-IT" sz="2200" dirty="0">
                <a:solidFill>
                  <a:srgbClr val="333333"/>
                </a:solidFill>
              </a:rPr>
              <a:t> on online media. </a:t>
            </a:r>
            <a:r>
              <a:rPr lang="it-IT" sz="2200" dirty="0" err="1">
                <a:solidFill>
                  <a:srgbClr val="333333"/>
                </a:solidFill>
              </a:rPr>
              <a:t>Those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activities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consume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valuable</a:t>
            </a:r>
            <a:r>
              <a:rPr lang="it-IT" sz="2200" dirty="0">
                <a:solidFill>
                  <a:srgbClr val="333333"/>
                </a:solidFill>
              </a:rPr>
              <a:t> time, </a:t>
            </a:r>
            <a:r>
              <a:rPr lang="it-IT" sz="2200" dirty="0" err="1">
                <a:solidFill>
                  <a:srgbClr val="333333"/>
                </a:solidFill>
              </a:rPr>
              <a:t>distracting</a:t>
            </a:r>
            <a:r>
              <a:rPr lang="it-IT" sz="2200" dirty="0">
                <a:solidFill>
                  <a:srgbClr val="333333"/>
                </a:solidFill>
              </a:rPr>
              <a:t> from the </a:t>
            </a:r>
            <a:r>
              <a:rPr lang="it-IT" sz="2200" dirty="0" err="1">
                <a:solidFill>
                  <a:srgbClr val="333333"/>
                </a:solidFill>
              </a:rPr>
              <a:t>mission</a:t>
            </a:r>
            <a:r>
              <a:rPr lang="it-IT" sz="2200" dirty="0">
                <a:solidFill>
                  <a:srgbClr val="333333"/>
                </a:solidFill>
              </a:rPr>
              <a:t> of </a:t>
            </a:r>
            <a:r>
              <a:rPr lang="it-IT" sz="2200" dirty="0" err="1">
                <a:solidFill>
                  <a:srgbClr val="333333"/>
                </a:solidFill>
              </a:rPr>
              <a:t>composing</a:t>
            </a:r>
            <a:r>
              <a:rPr lang="it-IT" sz="2200" dirty="0">
                <a:solidFill>
                  <a:srgbClr val="333333"/>
                </a:solidFill>
              </a:rPr>
              <a:t> accurate and </a:t>
            </a:r>
            <a:r>
              <a:rPr lang="it-IT" sz="2200" dirty="0" err="1">
                <a:solidFill>
                  <a:srgbClr val="333333"/>
                </a:solidFill>
              </a:rPr>
              <a:t>actionable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alerts</a:t>
            </a:r>
            <a:r>
              <a:rPr lang="it-IT" sz="2200" dirty="0">
                <a:solidFill>
                  <a:srgbClr val="333333"/>
                </a:solidFill>
              </a:rPr>
              <a:t>. </a:t>
            </a:r>
            <a:r>
              <a:rPr lang="it-IT" sz="2200" b="1" dirty="0">
                <a:solidFill>
                  <a:srgbClr val="333333"/>
                </a:solidFill>
              </a:rPr>
              <a:t>With CAP, a single </a:t>
            </a:r>
            <a:r>
              <a:rPr lang="it-IT" sz="2200" b="1" dirty="0" err="1">
                <a:solidFill>
                  <a:srgbClr val="333333"/>
                </a:solidFill>
              </a:rPr>
              <a:t>message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disseminates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quickly</a:t>
            </a:r>
            <a:r>
              <a:rPr lang="it-IT" sz="2200" b="1" dirty="0">
                <a:solidFill>
                  <a:srgbClr val="333333"/>
                </a:solidFill>
              </a:rPr>
              <a:t> over multiple </a:t>
            </a:r>
            <a:r>
              <a:rPr lang="it-IT" sz="2200" b="1" dirty="0" err="1">
                <a:solidFill>
                  <a:srgbClr val="333333"/>
                </a:solidFill>
              </a:rPr>
              <a:t>alerting</a:t>
            </a:r>
            <a:r>
              <a:rPr lang="it-IT" sz="2200" b="1" dirty="0">
                <a:solidFill>
                  <a:srgbClr val="333333"/>
                </a:solidFill>
              </a:rPr>
              <a:t> </a:t>
            </a:r>
            <a:r>
              <a:rPr lang="it-IT" sz="2200" b="1" dirty="0" err="1">
                <a:solidFill>
                  <a:srgbClr val="333333"/>
                </a:solidFill>
              </a:rPr>
              <a:t>methods</a:t>
            </a:r>
            <a:r>
              <a:rPr lang="it-IT" sz="2200" dirty="0">
                <a:solidFill>
                  <a:srgbClr val="333333"/>
                </a:solidFill>
              </a:rPr>
              <a:t>. For </a:t>
            </a:r>
            <a:r>
              <a:rPr lang="it-IT" sz="2200" dirty="0" err="1">
                <a:solidFill>
                  <a:srgbClr val="333333"/>
                </a:solidFill>
              </a:rPr>
              <a:t>reaching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people</a:t>
            </a:r>
            <a:r>
              <a:rPr lang="it-IT" sz="2200" dirty="0">
                <a:solidFill>
                  <a:srgbClr val="333333"/>
                </a:solidFill>
              </a:rPr>
              <a:t> in </a:t>
            </a:r>
            <a:r>
              <a:rPr lang="it-IT" sz="2200" dirty="0" err="1">
                <a:solidFill>
                  <a:srgbClr val="333333"/>
                </a:solidFill>
              </a:rPr>
              <a:t>harm’s</a:t>
            </a:r>
            <a:r>
              <a:rPr lang="it-IT" sz="2200" dirty="0">
                <a:solidFill>
                  <a:srgbClr val="333333"/>
                </a:solidFill>
              </a:rPr>
              <a:t> way, CAP </a:t>
            </a:r>
            <a:r>
              <a:rPr lang="it-IT" sz="2200" dirty="0" err="1">
                <a:solidFill>
                  <a:srgbClr val="333333"/>
                </a:solidFill>
              </a:rPr>
              <a:t>is</a:t>
            </a:r>
            <a:r>
              <a:rPr lang="it-IT" sz="2200" dirty="0">
                <a:solidFill>
                  <a:srgbClr val="333333"/>
                </a:solidFill>
              </a:rPr>
              <a:t> the </a:t>
            </a:r>
            <a:r>
              <a:rPr lang="it-IT" sz="2200" dirty="0" err="1">
                <a:solidFill>
                  <a:srgbClr val="333333"/>
                </a:solidFill>
              </a:rPr>
              <a:t>fastest</a:t>
            </a:r>
            <a:r>
              <a:rPr lang="it-IT" sz="2200" dirty="0">
                <a:solidFill>
                  <a:srgbClr val="333333"/>
                </a:solidFill>
              </a:rPr>
              <a:t> and </a:t>
            </a:r>
            <a:r>
              <a:rPr lang="it-IT" sz="2200" dirty="0" err="1">
                <a:solidFill>
                  <a:srgbClr val="333333"/>
                </a:solidFill>
              </a:rPr>
              <a:t>least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error</a:t>
            </a:r>
            <a:r>
              <a:rPr lang="it-IT" sz="2200" dirty="0">
                <a:solidFill>
                  <a:srgbClr val="333333"/>
                </a:solidFill>
              </a:rPr>
              <a:t>-prone way to disseminate </a:t>
            </a:r>
            <a:r>
              <a:rPr lang="it-IT" sz="2200" dirty="0" err="1">
                <a:solidFill>
                  <a:srgbClr val="333333"/>
                </a:solidFill>
              </a:rPr>
              <a:t>emergency</a:t>
            </a:r>
            <a:r>
              <a:rPr lang="it-IT" sz="2200" dirty="0">
                <a:solidFill>
                  <a:srgbClr val="333333"/>
                </a:solidFill>
              </a:rPr>
              <a:t> </a:t>
            </a:r>
            <a:r>
              <a:rPr lang="it-IT" sz="2200" dirty="0" err="1">
                <a:solidFill>
                  <a:srgbClr val="333333"/>
                </a:solidFill>
              </a:rPr>
              <a:t>alerts</a:t>
            </a:r>
            <a:r>
              <a:rPr lang="it-IT" sz="2200" dirty="0">
                <a:solidFill>
                  <a:srgbClr val="333333"/>
                </a:solidFill>
              </a:rPr>
              <a:t>.</a:t>
            </a:r>
            <a:br>
              <a:rPr lang="it-IT" sz="2200" dirty="0">
                <a:solidFill>
                  <a:srgbClr val="333333"/>
                </a:solidFill>
              </a:rPr>
            </a:br>
            <a:endParaRPr lang="it-IT" sz="22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53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035" y="6317672"/>
            <a:ext cx="7703128" cy="54032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20894" y="733246"/>
            <a:ext cx="1150017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b="0" i="0" u="sng" dirty="0" smtClean="0">
              <a:solidFill>
                <a:srgbClr val="333333"/>
              </a:solidFill>
              <a:effectLst/>
            </a:endParaRPr>
          </a:p>
          <a:p>
            <a:r>
              <a:rPr lang="it-IT" sz="2800" b="1" u="sng" dirty="0" smtClean="0">
                <a:solidFill>
                  <a:srgbClr val="333333"/>
                </a:solidFill>
              </a:rPr>
              <a:t>In </a:t>
            </a:r>
            <a:r>
              <a:rPr lang="it-IT" sz="2800" b="1" u="sng" dirty="0" err="1" smtClean="0">
                <a:solidFill>
                  <a:srgbClr val="333333"/>
                </a:solidFill>
              </a:rPr>
              <a:t>conclusion</a:t>
            </a:r>
            <a:r>
              <a:rPr lang="it-IT" sz="2800" dirty="0" smtClean="0">
                <a:solidFill>
                  <a:srgbClr val="333333"/>
                </a:solidFill>
              </a:rPr>
              <a:t>:</a:t>
            </a:r>
          </a:p>
          <a:p>
            <a:endParaRPr lang="it-IT" sz="2800" b="0" i="0" dirty="0">
              <a:solidFill>
                <a:srgbClr val="333333"/>
              </a:solidFill>
              <a:effectLst/>
            </a:endParaRPr>
          </a:p>
          <a:p>
            <a:pPr marL="457200" indent="-457200">
              <a:buFont typeface="Wingdings" charset="2"/>
              <a:buChar char="Ø"/>
            </a:pP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Redundancy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in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exchanging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messages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is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fundamental</a:t>
            </a:r>
            <a:endParaRPr lang="it-IT" sz="2800" b="0" i="0" dirty="0" smtClean="0">
              <a:solidFill>
                <a:srgbClr val="333333"/>
              </a:solidFill>
              <a:effectLst/>
            </a:endParaRPr>
          </a:p>
          <a:p>
            <a:pPr marL="457200" indent="-457200">
              <a:buFont typeface="Wingdings" charset="2"/>
              <a:buChar char="Ø"/>
            </a:pPr>
            <a:endParaRPr lang="it-IT" sz="2800" dirty="0">
              <a:solidFill>
                <a:srgbClr val="333333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Most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used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channels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are EMAIL, SMS, FAX (no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longer</a:t>
            </a:r>
            <a:r>
              <a:rPr lang="it-IT" sz="2800" dirty="0" smtClean="0">
                <a:solidFill>
                  <a:srgbClr val="333333"/>
                </a:solidFill>
              </a:rPr>
              <a:t>), PHONE </a:t>
            </a:r>
            <a:r>
              <a:rPr lang="it-IT" sz="2800" dirty="0" smtClean="0">
                <a:solidFill>
                  <a:srgbClr val="333333"/>
                </a:solidFill>
              </a:rPr>
              <a:t>CALLS, AUTOMATIC VOCAL MESSAGES, DIRECT CONNECTIONS </a:t>
            </a:r>
            <a:endParaRPr lang="it-IT" sz="2800" b="0" i="0" dirty="0" smtClean="0">
              <a:solidFill>
                <a:srgbClr val="333333"/>
              </a:solidFill>
              <a:effectLst/>
            </a:endParaRPr>
          </a:p>
          <a:p>
            <a:pPr marL="457200" indent="-457200">
              <a:buFont typeface="Wingdings" charset="2"/>
              <a:buChar char="Ø"/>
            </a:pPr>
            <a:endParaRPr lang="it-IT" sz="2800" dirty="0">
              <a:solidFill>
                <a:srgbClr val="333333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Automatic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procedures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allow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more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rapidity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  </a:t>
            </a:r>
          </a:p>
          <a:p>
            <a:pPr marL="457200" indent="-457200">
              <a:buFont typeface="Wingdings" charset="2"/>
              <a:buChar char="Ø"/>
            </a:pPr>
            <a:endParaRPr lang="it-IT" sz="2800" dirty="0">
              <a:solidFill>
                <a:srgbClr val="333333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it-IT" sz="2800" b="0" i="0" dirty="0" smtClean="0">
                <a:solidFill>
                  <a:srgbClr val="333333"/>
                </a:solidFill>
                <a:effectLst/>
              </a:rPr>
              <a:t>CAP (Common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Alerting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Protocol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)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is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suggested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for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its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characteristics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 (</a:t>
            </a:r>
            <a:r>
              <a:rPr lang="it-IT" sz="2800" b="0" i="0" dirty="0" err="1" smtClean="0">
                <a:solidFill>
                  <a:srgbClr val="333333"/>
                </a:solidFill>
                <a:effectLst/>
              </a:rPr>
              <a:t>rapidity</a:t>
            </a:r>
            <a:r>
              <a:rPr lang="it-IT" sz="2800" b="0" i="0" dirty="0" smtClean="0">
                <a:solidFill>
                  <a:srgbClr val="333333"/>
                </a:solidFill>
                <a:effectLst/>
              </a:rPr>
              <a:t>, multiple delivery, etc.)</a:t>
            </a:r>
          </a:p>
          <a:p>
            <a:endParaRPr lang="it-IT" sz="2800" dirty="0">
              <a:solidFill>
                <a:srgbClr val="333333"/>
              </a:solidFill>
            </a:endParaRPr>
          </a:p>
          <a:p>
            <a:r>
              <a:rPr lang="it-IT" sz="2800" b="0" i="0" dirty="0" smtClean="0">
                <a:solidFill>
                  <a:srgbClr val="333333"/>
                </a:solidFill>
                <a:effectLst/>
              </a:rPr>
              <a:t> </a:t>
            </a:r>
            <a:endParaRPr lang="it-IT" sz="28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92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01D2D0B-C669-4ED7-B1A7-CB10703DB33E}"/>
              </a:ext>
            </a:extLst>
          </p:cNvPr>
          <p:cNvSpPr/>
          <p:nvPr/>
        </p:nvSpPr>
        <p:spPr>
          <a:xfrm>
            <a:off x="101601" y="4825723"/>
            <a:ext cx="12191999" cy="217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89396C18-B3DE-4DFF-835F-503D0315F11E}"/>
              </a:ext>
            </a:extLst>
          </p:cNvPr>
          <p:cNvSpPr txBox="1">
            <a:spLocks/>
          </p:cNvSpPr>
          <p:nvPr/>
        </p:nvSpPr>
        <p:spPr>
          <a:xfrm>
            <a:off x="2492887" y="3389309"/>
            <a:ext cx="7674400" cy="1162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625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976EE21-D3B5-DAF9-E4BA-14FEE30C40DE}"/>
              </a:ext>
            </a:extLst>
          </p:cNvPr>
          <p:cNvSpPr txBox="1"/>
          <p:nvPr/>
        </p:nvSpPr>
        <p:spPr>
          <a:xfrm>
            <a:off x="1542472" y="778859"/>
            <a:ext cx="9107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Resp-4: </a:t>
            </a:r>
            <a:r>
              <a:rPr lang="en-US" sz="2400" b="1" dirty="0">
                <a:solidFill>
                  <a:schemeClr val="bg1"/>
                </a:solidFill>
              </a:rPr>
              <a:t>Redundant and reliable means to timely </a:t>
            </a:r>
            <a:r>
              <a:rPr lang="en-US" sz="2400" b="1" dirty="0" smtClean="0">
                <a:solidFill>
                  <a:schemeClr val="bg1"/>
                </a:solidFill>
              </a:rPr>
              <a:t>disseminate 24-hour </a:t>
            </a:r>
            <a:r>
              <a:rPr lang="en-US" sz="2400" b="1" dirty="0">
                <a:solidFill>
                  <a:schemeClr val="bg1"/>
                </a:solidFill>
              </a:rPr>
              <a:t>official tsunami alerts </a:t>
            </a:r>
            <a:r>
              <a:rPr lang="en-US" sz="2400" b="1" dirty="0" smtClean="0">
                <a:solidFill>
                  <a:schemeClr val="bg1"/>
                </a:solidFill>
              </a:rPr>
              <a:t>to the public are </a:t>
            </a:r>
            <a:r>
              <a:rPr lang="en-US" sz="2400" b="1" dirty="0">
                <a:solidFill>
                  <a:schemeClr val="bg1"/>
                </a:solidFill>
              </a:rPr>
              <a:t>in </a:t>
            </a:r>
            <a:r>
              <a:rPr lang="en-US" sz="2400" b="1" dirty="0" smtClean="0">
                <a:solidFill>
                  <a:schemeClr val="bg1"/>
                </a:solidFill>
              </a:rPr>
              <a:t>place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Luigi </a:t>
            </a:r>
            <a:r>
              <a:rPr lang="en-US" sz="2400" b="1" dirty="0" err="1" smtClean="0">
                <a:solidFill>
                  <a:schemeClr val="bg1"/>
                </a:solidFill>
              </a:rPr>
              <a:t>D’Angelo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National Civil Protection Department, Italy (DPC)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CBCE88A-281C-5787-3070-B40D2C84F4A3}"/>
              </a:ext>
            </a:extLst>
          </p:cNvPr>
          <p:cNvSpPr txBox="1"/>
          <p:nvPr/>
        </p:nvSpPr>
        <p:spPr>
          <a:xfrm>
            <a:off x="4721731" y="3657558"/>
            <a:ext cx="747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EU DG ECHO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CoastWAVE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2.0 Project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Online, J</a:t>
            </a:r>
            <a:r>
              <a:rPr lang="en-US" b="1" dirty="0">
                <a:latin typeface="Calibri" panose="020F0502020204030204" pitchFamily="34" charset="0"/>
                <a:ea typeface="DengXian" panose="02010600030101010101" pitchFamily="2" charset="-122"/>
              </a:rPr>
              <a:t>anuary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14-15, 2025</a:t>
            </a:r>
            <a:endParaRPr lang="en-US" b="1" dirty="0"/>
          </a:p>
        </p:txBody>
      </p:sp>
      <p:pic>
        <p:nvPicPr>
          <p:cNvPr id="1027" name="officeArt object" descr="Image">
            <a:extLst>
              <a:ext uri="{FF2B5EF4-FFF2-40B4-BE49-F238E27FC236}">
                <a16:creationId xmlns="" xmlns:a16="http://schemas.microsoft.com/office/drawing/2014/main" id="{59350213-FF33-CF25-DE06-1FDF1014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5622" y="5072715"/>
            <a:ext cx="1049044" cy="11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="" xmlns:a16="http://schemas.microsoft.com/office/drawing/2014/main" id="{FD65AF10-A667-AC1B-8A76-2101595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887" y="5172365"/>
            <a:ext cx="1076414" cy="10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="" xmlns:a16="http://schemas.microsoft.com/office/drawing/2014/main" id="{64B9865D-C8BD-2305-A2A6-DDC3BEED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988" y="5172365"/>
            <a:ext cx="1512028" cy="9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4" descr="A picture containing text, orange, room, gambling house&#10;&#10;Description automatically generated">
            <a:extLst>
              <a:ext uri="{FF2B5EF4-FFF2-40B4-BE49-F238E27FC236}">
                <a16:creationId xmlns="" xmlns:a16="http://schemas.microsoft.com/office/drawing/2014/main" id="{653F60B1-6A95-C0EF-7142-831FA9BD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315" y="5092522"/>
            <a:ext cx="855584" cy="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BEAEAE5F-17D4-E9AE-BBD0-A1DC59F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522" y="5072715"/>
            <a:ext cx="1055896" cy="9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10" y="5090950"/>
            <a:ext cx="1471228" cy="11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199899" y="3385255"/>
            <a:ext cx="10002078" cy="2600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3600" smtClean="0"/>
              <a:t>Alerts must be able to be disseminated at any time of the day from the warning point (24-hour) and/or EOC through at least three of the following methods: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it-IT" sz="3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9" y="828689"/>
            <a:ext cx="10595766" cy="1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44" y="774752"/>
            <a:ext cx="6763624" cy="5459793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>
            <a:off x="845127" y="5569525"/>
            <a:ext cx="16902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845127" y="5985164"/>
            <a:ext cx="16902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68494" y="3838353"/>
            <a:ext cx="211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LAST 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BUT 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NOT 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LEAST 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!!!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38199" y="2180421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dirty="0" smtClean="0"/>
              <a:t>Country EAS </a:t>
            </a:r>
            <a:r>
              <a:rPr lang="it-IT" sz="4000" dirty="0" err="1" smtClean="0"/>
              <a:t>message</a:t>
            </a:r>
            <a:r>
              <a:rPr lang="it-IT" sz="4000" dirty="0" smtClean="0"/>
              <a:t> </a:t>
            </a:r>
            <a:r>
              <a:rPr lang="it-IT" sz="4000" dirty="0" err="1" smtClean="0"/>
              <a:t>initiation</a:t>
            </a:r>
            <a:r>
              <a:rPr lang="it-IT" sz="4000" dirty="0" smtClean="0"/>
              <a:t> and broadcast. </a:t>
            </a:r>
          </a:p>
          <a:p>
            <a:r>
              <a:rPr lang="it-IT" sz="4000" dirty="0" smtClean="0"/>
              <a:t>Public/private </a:t>
            </a:r>
            <a:r>
              <a:rPr lang="it-IT" sz="4000" dirty="0" err="1" smtClean="0"/>
              <a:t>television</a:t>
            </a:r>
            <a:r>
              <a:rPr lang="it-IT" sz="4000" dirty="0" smtClean="0"/>
              <a:t> and audio/video </a:t>
            </a:r>
            <a:r>
              <a:rPr lang="it-IT" sz="4000" dirty="0" err="1" smtClean="0"/>
              <a:t>overrides</a:t>
            </a:r>
            <a:r>
              <a:rPr lang="it-IT" sz="4000" dirty="0" smtClean="0"/>
              <a:t> (broadcast of ‘breaking news’). </a:t>
            </a:r>
          </a:p>
          <a:p>
            <a:r>
              <a:rPr lang="it-IT" sz="4000" dirty="0" smtClean="0"/>
              <a:t>Local </a:t>
            </a:r>
            <a:r>
              <a:rPr lang="it-IT" sz="4000" dirty="0" err="1" smtClean="0"/>
              <a:t>flood</a:t>
            </a:r>
            <a:r>
              <a:rPr lang="it-IT" sz="4000" dirty="0" smtClean="0"/>
              <a:t> </a:t>
            </a:r>
            <a:r>
              <a:rPr lang="it-IT" sz="4000" dirty="0" err="1" smtClean="0"/>
              <a:t>warning</a:t>
            </a:r>
            <a:r>
              <a:rPr lang="it-IT" sz="4000" dirty="0" smtClean="0"/>
              <a:t> </a:t>
            </a:r>
            <a:r>
              <a:rPr lang="it-IT" sz="4000" dirty="0" err="1" smtClean="0"/>
              <a:t>systems</a:t>
            </a:r>
            <a:r>
              <a:rPr lang="it-IT" sz="4000" dirty="0" smtClean="0"/>
              <a:t> </a:t>
            </a:r>
            <a:r>
              <a:rPr lang="it-IT" sz="4000" dirty="0" err="1" smtClean="0"/>
              <a:t>ideally</a:t>
            </a:r>
            <a:r>
              <a:rPr lang="it-IT" sz="4000" dirty="0" smtClean="0"/>
              <a:t> with no single </a:t>
            </a:r>
            <a:r>
              <a:rPr lang="it-IT" sz="4000" dirty="0" err="1" smtClean="0"/>
              <a:t>point</a:t>
            </a:r>
            <a:r>
              <a:rPr lang="it-IT" sz="4000" dirty="0" smtClean="0"/>
              <a:t> of </a:t>
            </a:r>
            <a:r>
              <a:rPr lang="it-IT" sz="4000" dirty="0" err="1" smtClean="0"/>
              <a:t>failure</a:t>
            </a:r>
            <a:r>
              <a:rPr lang="it-IT" sz="4000" dirty="0" smtClean="0"/>
              <a:t>. </a:t>
            </a:r>
          </a:p>
          <a:p>
            <a:endParaRPr lang="it-IT" sz="4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01" y="778523"/>
            <a:ext cx="10991997" cy="7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err="1" smtClean="0"/>
              <a:t>Audible</a:t>
            </a:r>
            <a:r>
              <a:rPr lang="it-IT" sz="3200" dirty="0" smtClean="0"/>
              <a:t> </a:t>
            </a:r>
            <a:r>
              <a:rPr lang="it-IT" sz="3200" dirty="0" err="1" smtClean="0"/>
              <a:t>alerts</a:t>
            </a:r>
            <a:r>
              <a:rPr lang="it-IT" sz="3200" dirty="0" smtClean="0"/>
              <a:t>, </a:t>
            </a:r>
            <a:r>
              <a:rPr lang="it-IT" sz="3200" dirty="0" err="1" smtClean="0"/>
              <a:t>such</a:t>
            </a:r>
            <a:r>
              <a:rPr lang="it-IT" sz="3200" dirty="0" smtClean="0"/>
              <a:t> </a:t>
            </a:r>
            <a:r>
              <a:rPr lang="it-IT" sz="3200" dirty="0" err="1" smtClean="0"/>
              <a:t>as</a:t>
            </a:r>
            <a:r>
              <a:rPr lang="it-IT" sz="3200" dirty="0" smtClean="0"/>
              <a:t> outdoor </a:t>
            </a:r>
            <a:r>
              <a:rPr lang="it-IT" sz="3200" dirty="0" err="1" smtClean="0"/>
              <a:t>warning</a:t>
            </a:r>
            <a:r>
              <a:rPr lang="it-IT" sz="3200" dirty="0" smtClean="0"/>
              <a:t> </a:t>
            </a:r>
            <a:r>
              <a:rPr lang="it-IT" sz="3200" dirty="0" err="1" smtClean="0"/>
              <a:t>sirens</a:t>
            </a:r>
            <a:r>
              <a:rPr lang="it-IT" sz="3200" dirty="0" smtClean="0"/>
              <a:t>, </a:t>
            </a:r>
            <a:r>
              <a:rPr lang="it-IT" sz="3200" dirty="0" err="1" smtClean="0"/>
              <a:t>siren</a:t>
            </a:r>
            <a:r>
              <a:rPr lang="it-IT" sz="3200" dirty="0" smtClean="0"/>
              <a:t>/</a:t>
            </a:r>
            <a:r>
              <a:rPr lang="it-IT" sz="3200" dirty="0" err="1" smtClean="0"/>
              <a:t>megaphone</a:t>
            </a:r>
            <a:r>
              <a:rPr lang="it-IT" sz="3200" dirty="0" smtClean="0"/>
              <a:t> </a:t>
            </a:r>
            <a:r>
              <a:rPr lang="it-IT" sz="3200" dirty="0" err="1" smtClean="0"/>
              <a:t>mounted</a:t>
            </a:r>
            <a:r>
              <a:rPr lang="it-IT" sz="3200" dirty="0" smtClean="0"/>
              <a:t> on </a:t>
            </a:r>
            <a:r>
              <a:rPr lang="it-IT" sz="3200" dirty="0" err="1" smtClean="0"/>
              <a:t>emergency</a:t>
            </a:r>
            <a:r>
              <a:rPr lang="it-IT" sz="3200" dirty="0" smtClean="0"/>
              <a:t> </a:t>
            </a:r>
            <a:r>
              <a:rPr lang="it-IT" sz="3200" dirty="0" err="1" smtClean="0"/>
              <a:t>vehicles</a:t>
            </a:r>
            <a:r>
              <a:rPr lang="it-IT" sz="3200" dirty="0" smtClean="0"/>
              <a:t>, </a:t>
            </a:r>
            <a:r>
              <a:rPr lang="it-IT" sz="3200" dirty="0" err="1" smtClean="0"/>
              <a:t>school</a:t>
            </a:r>
            <a:r>
              <a:rPr lang="it-IT" sz="3200" dirty="0" smtClean="0"/>
              <a:t> or </a:t>
            </a:r>
            <a:r>
              <a:rPr lang="it-IT" sz="3200" dirty="0" err="1" smtClean="0"/>
              <a:t>church</a:t>
            </a:r>
            <a:r>
              <a:rPr lang="it-IT" sz="3200" dirty="0" smtClean="0"/>
              <a:t> </a:t>
            </a:r>
            <a:r>
              <a:rPr lang="it-IT" sz="3200" dirty="0" err="1" smtClean="0"/>
              <a:t>bells</a:t>
            </a:r>
            <a:r>
              <a:rPr lang="it-IT" sz="3200" dirty="0" smtClean="0"/>
              <a:t> or </a:t>
            </a:r>
            <a:r>
              <a:rPr lang="it-IT" sz="3200" dirty="0" err="1" smtClean="0"/>
              <a:t>mosque</a:t>
            </a:r>
            <a:r>
              <a:rPr lang="it-IT" sz="3200" dirty="0" smtClean="0"/>
              <a:t> </a:t>
            </a:r>
            <a:r>
              <a:rPr lang="it-IT" sz="3200" dirty="0" err="1" smtClean="0"/>
              <a:t>loudspeakers</a:t>
            </a:r>
            <a:r>
              <a:rPr lang="it-IT" sz="3200" dirty="0" smtClean="0"/>
              <a:t>, </a:t>
            </a:r>
            <a:r>
              <a:rPr lang="it-IT" sz="3200" dirty="0" err="1" smtClean="0"/>
              <a:t>village</a:t>
            </a:r>
            <a:r>
              <a:rPr lang="it-IT" sz="3200" dirty="0" smtClean="0"/>
              <a:t> ‘</a:t>
            </a:r>
            <a:r>
              <a:rPr lang="it-IT" sz="3200" dirty="0" err="1" smtClean="0"/>
              <a:t>bells</a:t>
            </a:r>
            <a:r>
              <a:rPr lang="it-IT" sz="3200" dirty="0" smtClean="0"/>
              <a:t>’ (</a:t>
            </a:r>
            <a:r>
              <a:rPr lang="it-IT" sz="3200" dirty="0" err="1" smtClean="0"/>
              <a:t>old</a:t>
            </a:r>
            <a:r>
              <a:rPr lang="it-IT" sz="3200" dirty="0" smtClean="0"/>
              <a:t> </a:t>
            </a:r>
            <a:r>
              <a:rPr lang="it-IT" sz="3200" dirty="0" err="1" smtClean="0"/>
              <a:t>propane</a:t>
            </a:r>
            <a:r>
              <a:rPr lang="it-IT" sz="3200" dirty="0" smtClean="0"/>
              <a:t> tank </a:t>
            </a:r>
            <a:r>
              <a:rPr lang="it-IT" sz="3200" dirty="0" err="1" smtClean="0"/>
              <a:t>hung</a:t>
            </a:r>
            <a:r>
              <a:rPr lang="it-IT" sz="3200" dirty="0" smtClean="0"/>
              <a:t> from </a:t>
            </a:r>
            <a:r>
              <a:rPr lang="it-IT" sz="3200" dirty="0" err="1" smtClean="0"/>
              <a:t>tree</a:t>
            </a:r>
            <a:r>
              <a:rPr lang="it-IT" sz="3200" dirty="0" smtClean="0"/>
              <a:t> hit with metal </a:t>
            </a:r>
            <a:r>
              <a:rPr lang="it-IT" sz="3200" dirty="0" err="1" smtClean="0"/>
              <a:t>rod</a:t>
            </a:r>
            <a:r>
              <a:rPr lang="it-IT" sz="3200" dirty="0" smtClean="0"/>
              <a:t>). </a:t>
            </a:r>
          </a:p>
          <a:p>
            <a:r>
              <a:rPr lang="it-IT" sz="3200" dirty="0" smtClean="0"/>
              <a:t>Visual </a:t>
            </a:r>
            <a:r>
              <a:rPr lang="it-IT" sz="3200" dirty="0" err="1" smtClean="0"/>
              <a:t>alerts</a:t>
            </a:r>
            <a:r>
              <a:rPr lang="it-IT" sz="3200" dirty="0" smtClean="0"/>
              <a:t>, </a:t>
            </a:r>
            <a:r>
              <a:rPr lang="it-IT" sz="3200" dirty="0" err="1" smtClean="0"/>
              <a:t>such</a:t>
            </a:r>
            <a:r>
              <a:rPr lang="it-IT" sz="3200" dirty="0" smtClean="0"/>
              <a:t> </a:t>
            </a:r>
            <a:r>
              <a:rPr lang="it-IT" sz="3200" dirty="0" err="1" smtClean="0"/>
              <a:t>as</a:t>
            </a:r>
            <a:r>
              <a:rPr lang="it-IT" sz="3200" dirty="0" smtClean="0"/>
              <a:t> </a:t>
            </a:r>
            <a:r>
              <a:rPr lang="it-IT" sz="3200" dirty="0" err="1" smtClean="0"/>
              <a:t>roadway</a:t>
            </a:r>
            <a:r>
              <a:rPr lang="it-IT" sz="3200" dirty="0" smtClean="0"/>
              <a:t> </a:t>
            </a:r>
            <a:r>
              <a:rPr lang="it-IT" sz="3200" dirty="0" err="1" smtClean="0"/>
              <a:t>signs</a:t>
            </a:r>
            <a:r>
              <a:rPr lang="it-IT" sz="3200" dirty="0" smtClean="0"/>
              <a:t> (</a:t>
            </a:r>
            <a:r>
              <a:rPr lang="it-IT" sz="3200" dirty="0" err="1" smtClean="0"/>
              <a:t>electronic</a:t>
            </a:r>
            <a:r>
              <a:rPr lang="it-IT" sz="3200" dirty="0" smtClean="0"/>
              <a:t> </a:t>
            </a:r>
            <a:r>
              <a:rPr lang="it-IT" sz="3200" dirty="0" err="1" smtClean="0"/>
              <a:t>billboards</a:t>
            </a:r>
            <a:r>
              <a:rPr lang="it-IT" sz="3200" dirty="0" smtClean="0"/>
              <a:t>), </a:t>
            </a:r>
            <a:r>
              <a:rPr lang="it-IT" sz="3200" dirty="0" err="1" smtClean="0"/>
              <a:t>flags</a:t>
            </a:r>
            <a:r>
              <a:rPr lang="it-IT" sz="3200" dirty="0" smtClean="0"/>
              <a:t> or </a:t>
            </a:r>
            <a:r>
              <a:rPr lang="it-IT" sz="3200" dirty="0" err="1" smtClean="0"/>
              <a:t>banners</a:t>
            </a:r>
            <a:r>
              <a:rPr lang="it-IT" sz="3200" dirty="0" smtClean="0"/>
              <a:t> (</a:t>
            </a:r>
            <a:r>
              <a:rPr lang="it-IT" sz="3200" dirty="0" err="1" smtClean="0"/>
              <a:t>colour-coded</a:t>
            </a:r>
            <a:r>
              <a:rPr lang="it-IT" sz="3200" dirty="0" smtClean="0"/>
              <a:t> or with </a:t>
            </a:r>
            <a:r>
              <a:rPr lang="it-IT" sz="3200" dirty="0" err="1" smtClean="0"/>
              <a:t>specific</a:t>
            </a:r>
            <a:r>
              <a:rPr lang="it-IT" sz="3200" dirty="0" smtClean="0"/>
              <a:t> </a:t>
            </a:r>
            <a:r>
              <a:rPr lang="it-IT" sz="3200" dirty="0" err="1" smtClean="0"/>
              <a:t>symbology</a:t>
            </a:r>
            <a:r>
              <a:rPr lang="it-IT" sz="3200" dirty="0" smtClean="0"/>
              <a:t>).</a:t>
            </a:r>
          </a:p>
          <a:p>
            <a:r>
              <a:rPr lang="it-IT" sz="3200" dirty="0" smtClean="0"/>
              <a:t>Local </a:t>
            </a:r>
            <a:r>
              <a:rPr lang="it-IT" sz="3200" dirty="0" err="1" smtClean="0"/>
              <a:t>pager</a:t>
            </a:r>
            <a:r>
              <a:rPr lang="it-IT" sz="3200" dirty="0" smtClean="0"/>
              <a:t>/</a:t>
            </a:r>
            <a:r>
              <a:rPr lang="it-IT" sz="3200" dirty="0" err="1" smtClean="0"/>
              <a:t>texting</a:t>
            </a:r>
            <a:r>
              <a:rPr lang="it-IT" sz="3200" dirty="0" smtClean="0"/>
              <a:t> </a:t>
            </a:r>
            <a:r>
              <a:rPr lang="it-IT" sz="3200" dirty="0" err="1" smtClean="0"/>
              <a:t>system</a:t>
            </a:r>
            <a:r>
              <a:rPr lang="it-IT" sz="3200" dirty="0" smtClean="0"/>
              <a:t>. </a:t>
            </a:r>
          </a:p>
          <a:p>
            <a:r>
              <a:rPr lang="it-IT" sz="3200" dirty="0" err="1" smtClean="0"/>
              <a:t>Other</a:t>
            </a:r>
            <a:r>
              <a:rPr lang="it-IT" sz="3200" dirty="0" smtClean="0"/>
              <a:t> </a:t>
            </a:r>
            <a:r>
              <a:rPr lang="it-IT" sz="3200" dirty="0" err="1" smtClean="0"/>
              <a:t>local</a:t>
            </a:r>
            <a:r>
              <a:rPr lang="it-IT" sz="3200" dirty="0" smtClean="0"/>
              <a:t> </a:t>
            </a:r>
            <a:r>
              <a:rPr lang="it-IT" sz="3200" dirty="0" err="1" smtClean="0"/>
              <a:t>alert</a:t>
            </a:r>
            <a:r>
              <a:rPr lang="it-IT" sz="3200" dirty="0" smtClean="0"/>
              <a:t> broadcast </a:t>
            </a:r>
            <a:r>
              <a:rPr lang="it-IT" sz="3200" dirty="0" err="1" smtClean="0"/>
              <a:t>system</a:t>
            </a:r>
            <a:r>
              <a:rPr lang="it-IT" sz="3200" dirty="0" smtClean="0"/>
              <a:t>.  </a:t>
            </a:r>
          </a:p>
          <a:p>
            <a:endParaRPr lang="it-IT" sz="3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91" y="796014"/>
            <a:ext cx="10991997" cy="7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smtClean="0"/>
              <a:t>Amateur radio operator network. </a:t>
            </a:r>
          </a:p>
          <a:p>
            <a:r>
              <a:rPr lang="it-IT" sz="3600" smtClean="0"/>
              <a:t>Telephone mass notification system (automatic dialing). </a:t>
            </a:r>
          </a:p>
          <a:p>
            <a:r>
              <a:rPr lang="it-IT" sz="3600" smtClean="0"/>
              <a:t>Call out tree. </a:t>
            </a:r>
          </a:p>
          <a:p>
            <a:r>
              <a:rPr lang="it-IT" sz="3600" smtClean="0"/>
              <a:t>Coordinated jurisdiction-wide radio network. </a:t>
            </a:r>
          </a:p>
          <a:p>
            <a:r>
              <a:rPr lang="it-IT" sz="3600" smtClean="0"/>
              <a:t>For counties, parishes, islands and boroughs, a countywide communications network that ensures the flow of information between all cities and towns within its borders, including acting as the surrogate warning point and/or EOC for communities without those capabilities. </a:t>
            </a:r>
          </a:p>
          <a:p>
            <a:endParaRPr lang="it-IT" sz="3600" smtClean="0"/>
          </a:p>
          <a:p>
            <a:endParaRPr lang="it-IT" sz="4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91" y="841154"/>
            <a:ext cx="10991997" cy="7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599991" y="205976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smtClean="0"/>
              <a:t>Social media usage (Twitter, Facebook, WhatsApp, Viber, Signal, others.). </a:t>
            </a:r>
          </a:p>
          <a:p>
            <a:r>
              <a:rPr lang="it-IT" sz="3600" smtClean="0"/>
              <a:t>Water safety officials, such as lifeguards on beaches and on patrol. </a:t>
            </a:r>
          </a:p>
          <a:p>
            <a:r>
              <a:rPr lang="it-IT" sz="3600" smtClean="0"/>
              <a:t>Airborne notification, such as by low-flying airplanes equipped with speakers, and/or flags/banners flying pre-planned routes along coastlines.  </a:t>
            </a:r>
          </a:p>
          <a:p>
            <a:endParaRPr lang="it-IT" sz="3600" smtClean="0"/>
          </a:p>
          <a:p>
            <a:endParaRPr lang="it-IT" sz="4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91" y="796014"/>
            <a:ext cx="10991997" cy="7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29" y="2014330"/>
            <a:ext cx="3981009" cy="43489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869" y="1874259"/>
            <a:ext cx="7268818" cy="38667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91" y="772866"/>
            <a:ext cx="10991997" cy="7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2348" y="1360794"/>
            <a:ext cx="3499942" cy="32299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C00000"/>
                </a:solidFill>
                <a:latin typeface="Calibri" panose="020F0502020204030204" pitchFamily="34" charset="0"/>
              </a:rPr>
              <a:t>Samos-Greece</a:t>
            </a:r>
            <a:r>
              <a:rPr lang="en-US" sz="2400" i="1" dirty="0">
                <a:latin typeface="Calibri" panose="020F0502020204030204" pitchFamily="34" charset="0"/>
              </a:rPr>
              <a:t> </a:t>
            </a:r>
            <a:endParaRPr lang="en-US" sz="2400" i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dirty="0" smtClean="0">
                <a:latin typeface="Calibri" panose="020F0502020204030204" pitchFamily="34" charset="0"/>
              </a:rPr>
              <a:t>Tsunami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Warning Messages distributed through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email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112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, as part of the National SOP.</a:t>
            </a: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GB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grpSp>
        <p:nvGrpSpPr>
          <p:cNvPr id="6" name="Group 4">
            <a:extLst>
              <a:ext uri="{FF2B5EF4-FFF2-40B4-BE49-F238E27FC236}">
                <a16:creationId xmlns="" xmlns:a16="http://schemas.microsoft.com/office/drawing/2014/main" id="{1E1EEFB8-8D13-E773-2940-C8E16DF1982C}"/>
              </a:ext>
            </a:extLst>
          </p:cNvPr>
          <p:cNvGrpSpPr/>
          <p:nvPr/>
        </p:nvGrpSpPr>
        <p:grpSpPr>
          <a:xfrm>
            <a:off x="3907032" y="1056376"/>
            <a:ext cx="8182760" cy="4873369"/>
            <a:chOff x="1779052" y="1364112"/>
            <a:chExt cx="7615582" cy="4295764"/>
          </a:xfrm>
        </p:grpSpPr>
        <p:pic>
          <p:nvPicPr>
            <p:cNvPr id="7" name="Picture 8">
              <a:extLst>
                <a:ext uri="{FF2B5EF4-FFF2-40B4-BE49-F238E27FC236}">
                  <a16:creationId xmlns="" xmlns:a16="http://schemas.microsoft.com/office/drawing/2014/main" id="{93AD352C-1529-A340-7D25-125610B28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9052" y="1364112"/>
              <a:ext cx="7615582" cy="4295764"/>
            </a:xfrm>
            <a:prstGeom prst="rect">
              <a:avLst/>
            </a:prstGeom>
          </p:spPr>
        </p:pic>
        <p:sp>
          <p:nvSpPr>
            <p:cNvPr id="8" name="Rectangle 3">
              <a:extLst>
                <a:ext uri="{FF2B5EF4-FFF2-40B4-BE49-F238E27FC236}">
                  <a16:creationId xmlns="" xmlns:a16="http://schemas.microsoft.com/office/drawing/2014/main" id="{34950685-403F-5E32-280C-A2DE7334A5B3}"/>
                </a:ext>
              </a:extLst>
            </p:cNvPr>
            <p:cNvSpPr/>
            <p:nvPr/>
          </p:nvSpPr>
          <p:spPr>
            <a:xfrm>
              <a:off x="6220691" y="2473036"/>
              <a:ext cx="1427018" cy="505691"/>
            </a:xfrm>
            <a:prstGeom prst="rect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75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73777" y="1497385"/>
            <a:ext cx="3480805" cy="40233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</a:rPr>
              <a:t>Some </a:t>
            </a:r>
            <a:r>
              <a:rPr lang="it-IT" sz="2800" dirty="0" err="1" smtClean="0">
                <a:solidFill>
                  <a:schemeClr val="accent5">
                    <a:lumMod val="75000"/>
                  </a:schemeClr>
                </a:solidFill>
              </a:rPr>
              <a:t>examples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</a:rPr>
              <a:t> from </a:t>
            </a:r>
            <a:r>
              <a:rPr lang="it-IT" sz="2800" dirty="0" err="1" smtClean="0">
                <a:solidFill>
                  <a:schemeClr val="accent5">
                    <a:lumMod val="75000"/>
                  </a:schemeClr>
                </a:solidFill>
              </a:rPr>
              <a:t>Italy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</a:rPr>
              <a:t>: Minturno (TR-2024) and Palmi (TR-candidate)</a:t>
            </a:r>
            <a:endParaRPr lang="it-IT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100" y="728591"/>
            <a:ext cx="8044900" cy="568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163281" y="486071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Minturno /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Siren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n. 1 /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Acqualatina</a:t>
            </a:r>
            <a:endParaRPr lang="it-IT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Minturno_sire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008" y="1066368"/>
            <a:ext cx="2836909" cy="510643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113" y="1524428"/>
            <a:ext cx="8990407" cy="385779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644348" y="5382227"/>
            <a:ext cx="785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</a:t>
            </a:r>
            <a:r>
              <a:rPr lang="it-IT" sz="2400" b="1" dirty="0" err="1" smtClean="0"/>
              <a:t>sirens</a:t>
            </a:r>
            <a:r>
              <a:rPr lang="it-IT" sz="2400" dirty="0" smtClean="0"/>
              <a:t> can be </a:t>
            </a:r>
            <a:r>
              <a:rPr lang="it-IT" sz="2400" dirty="0" err="1" smtClean="0"/>
              <a:t>activated</a:t>
            </a:r>
            <a:r>
              <a:rPr lang="it-IT" sz="2400" dirty="0" smtClean="0"/>
              <a:t> </a:t>
            </a:r>
            <a:r>
              <a:rPr lang="it-IT" sz="2400" dirty="0" err="1" smtClean="0"/>
              <a:t>either</a:t>
            </a:r>
            <a:r>
              <a:rPr lang="it-IT" sz="2400" dirty="0" smtClean="0"/>
              <a:t> </a:t>
            </a:r>
            <a:r>
              <a:rPr lang="it-IT" sz="2400" dirty="0" err="1" smtClean="0"/>
              <a:t>automatically</a:t>
            </a:r>
            <a:r>
              <a:rPr lang="it-IT" sz="2400" dirty="0" smtClean="0"/>
              <a:t> or </a:t>
            </a:r>
            <a:r>
              <a:rPr lang="it-IT" sz="2400" dirty="0" err="1" smtClean="0"/>
              <a:t>manually</a:t>
            </a:r>
            <a:r>
              <a:rPr lang="it-IT" sz="2400" dirty="0" smtClean="0"/>
              <a:t>. </a:t>
            </a:r>
          </a:p>
          <a:p>
            <a:r>
              <a:rPr lang="it-IT" sz="2400" dirty="0" err="1" smtClean="0"/>
              <a:t>They</a:t>
            </a:r>
            <a:r>
              <a:rPr lang="it-IT" sz="2400" dirty="0" smtClean="0"/>
              <a:t> can </a:t>
            </a:r>
            <a:r>
              <a:rPr lang="it-IT" sz="2400" dirty="0" err="1" smtClean="0"/>
              <a:t>transmit</a:t>
            </a:r>
            <a:r>
              <a:rPr lang="it-IT" sz="2400" dirty="0" smtClean="0"/>
              <a:t> </a:t>
            </a:r>
            <a:r>
              <a:rPr lang="it-IT" sz="2400" dirty="0" err="1" smtClean="0"/>
              <a:t>both</a:t>
            </a:r>
            <a:r>
              <a:rPr lang="it-IT" sz="2400" dirty="0" smtClean="0"/>
              <a:t> </a:t>
            </a:r>
            <a:r>
              <a:rPr lang="it-IT" sz="2400" b="1" dirty="0" err="1" smtClean="0"/>
              <a:t>sounds</a:t>
            </a:r>
            <a:r>
              <a:rPr lang="it-IT" sz="2400" dirty="0" smtClean="0"/>
              <a:t> and </a:t>
            </a:r>
            <a:r>
              <a:rPr lang="it-IT" sz="2400" b="1" dirty="0" smtClean="0"/>
              <a:t>voice</a:t>
            </a:r>
            <a:r>
              <a:rPr lang="it-IT" sz="2400" dirty="0" smtClean="0"/>
              <a:t> </a:t>
            </a:r>
            <a:r>
              <a:rPr lang="it-IT" sz="2400" dirty="0" err="1" smtClean="0"/>
              <a:t>messages</a:t>
            </a:r>
            <a:r>
              <a:rPr lang="it-IT" sz="2400" dirty="0" smtClean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164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352608" y="-5576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Palmi (Southern Calabria)</a:t>
            </a:r>
            <a:endParaRPr lang="it-IT" dirty="0"/>
          </a:p>
        </p:txBody>
      </p:sp>
      <p:pic>
        <p:nvPicPr>
          <p:cNvPr id="10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6989"/>
            <a:ext cx="7800109" cy="551195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379941" y="1950412"/>
            <a:ext cx="34882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Moreover</a:t>
            </a:r>
            <a:r>
              <a:rPr lang="it-IT" sz="2800" dirty="0" smtClean="0"/>
              <a:t>, the Palmi </a:t>
            </a:r>
            <a:r>
              <a:rPr lang="it-IT" sz="2800" dirty="0" err="1" smtClean="0"/>
              <a:t>municipality</a:t>
            </a:r>
            <a:r>
              <a:rPr lang="it-IT" sz="2800" dirty="0" smtClean="0"/>
              <a:t> </a:t>
            </a:r>
            <a:r>
              <a:rPr lang="it-IT" sz="2800" dirty="0" err="1" smtClean="0"/>
              <a:t>has</a:t>
            </a:r>
            <a:r>
              <a:rPr lang="it-IT" sz="2800" dirty="0" smtClean="0"/>
              <a:t> </a:t>
            </a:r>
            <a:r>
              <a:rPr lang="it-IT" sz="2800" dirty="0" err="1" smtClean="0"/>
              <a:t>equipped</a:t>
            </a:r>
            <a:r>
              <a:rPr lang="it-IT" sz="2800" dirty="0" smtClean="0"/>
              <a:t> </a:t>
            </a:r>
            <a:r>
              <a:rPr lang="it-IT" sz="2800" dirty="0" err="1" smtClean="0"/>
              <a:t>itself</a:t>
            </a:r>
            <a:r>
              <a:rPr lang="it-IT" sz="2800" dirty="0" smtClean="0"/>
              <a:t> with </a:t>
            </a:r>
            <a:r>
              <a:rPr lang="it-IT" sz="2800" dirty="0" err="1" smtClean="0"/>
              <a:t>two</a:t>
            </a:r>
            <a:r>
              <a:rPr lang="it-IT" sz="2800" dirty="0" smtClean="0"/>
              <a:t> </a:t>
            </a:r>
            <a:r>
              <a:rPr lang="it-IT" sz="2800" dirty="0" err="1" smtClean="0"/>
              <a:t>variable</a:t>
            </a:r>
            <a:r>
              <a:rPr lang="it-IT" sz="2800" dirty="0" smtClean="0"/>
              <a:t> </a:t>
            </a:r>
            <a:r>
              <a:rPr lang="it-IT" sz="2800" dirty="0" err="1" smtClean="0"/>
              <a:t>message</a:t>
            </a:r>
            <a:r>
              <a:rPr lang="it-IT" sz="2800" dirty="0" smtClean="0"/>
              <a:t> </a:t>
            </a:r>
            <a:r>
              <a:rPr lang="it-IT" sz="2800" dirty="0" err="1" smtClean="0"/>
              <a:t>panels</a:t>
            </a:r>
            <a:r>
              <a:rPr lang="it-IT" sz="2800" dirty="0" smtClean="0"/>
              <a:t> with </a:t>
            </a:r>
            <a:r>
              <a:rPr lang="it-IT" sz="2800" dirty="0" err="1" smtClean="0"/>
              <a:t>traffic</a:t>
            </a:r>
            <a:r>
              <a:rPr lang="it-IT" sz="2800" dirty="0" smtClean="0"/>
              <a:t> </a:t>
            </a:r>
            <a:r>
              <a:rPr lang="it-IT" sz="2800" dirty="0" err="1" smtClean="0"/>
              <a:t>lights</a:t>
            </a:r>
            <a:r>
              <a:rPr lang="it-IT" sz="2800" dirty="0" smtClean="0"/>
              <a:t>.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798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2348" y="1360794"/>
            <a:ext cx="3499942" cy="322999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C00000"/>
                </a:solidFill>
                <a:latin typeface="Calibri" panose="020F0502020204030204" pitchFamily="34" charset="0"/>
              </a:rPr>
              <a:t>Marsaxlokk</a:t>
            </a:r>
            <a:r>
              <a:rPr lang="en-US" sz="2400" i="1" dirty="0">
                <a:solidFill>
                  <a:srgbClr val="C00000"/>
                </a:solidFill>
                <a:latin typeface="Calibri" panose="020F0502020204030204" pitchFamily="34" charset="0"/>
              </a:rPr>
              <a:t> - Malta </a:t>
            </a:r>
            <a:endParaRPr lang="en-US" sz="2400" i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tsunami alert device comprises a panel equipped with data receivers, a display, a siren and a loudspeaker.</a:t>
            </a:r>
          </a:p>
          <a:p>
            <a:pPr>
              <a:lnSpc>
                <a:spcPct val="150000"/>
              </a:lnSpc>
            </a:pPr>
            <a:endParaRPr lang="en-GB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D817CD6F-C1FD-8793-74F4-B6514EEBF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418" y="607017"/>
            <a:ext cx="3338946" cy="58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989575" y="2654444"/>
            <a:ext cx="8484959" cy="21698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dirty="0" smtClean="0"/>
              <a:t>The community </a:t>
            </a:r>
            <a:r>
              <a:rPr lang="it-IT" dirty="0" err="1" smtClean="0"/>
              <a:t>should</a:t>
            </a:r>
            <a:r>
              <a:rPr lang="it-IT" dirty="0" smtClean="0"/>
              <a:t> be </a:t>
            </a:r>
            <a:r>
              <a:rPr lang="it-IT" dirty="0" err="1" smtClean="0"/>
              <a:t>able</a:t>
            </a:r>
            <a:r>
              <a:rPr lang="it-IT" dirty="0" smtClean="0"/>
              <a:t> to </a:t>
            </a:r>
            <a:r>
              <a:rPr lang="it-IT" dirty="0" err="1" smtClean="0"/>
              <a:t>receive</a:t>
            </a:r>
            <a:r>
              <a:rPr lang="it-IT" dirty="0" smtClean="0"/>
              <a:t> tsunami </a:t>
            </a:r>
            <a:r>
              <a:rPr lang="it-IT" dirty="0" err="1" smtClean="0"/>
              <a:t>threat</a:t>
            </a:r>
            <a:r>
              <a:rPr lang="it-IT" dirty="0" smtClean="0"/>
              <a:t> </a:t>
            </a:r>
            <a:r>
              <a:rPr lang="it-IT" dirty="0" err="1" smtClean="0"/>
              <a:t>notifications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any</a:t>
            </a:r>
            <a:r>
              <a:rPr lang="it-IT" dirty="0" smtClean="0"/>
              <a:t> time (24-hour) from the </a:t>
            </a:r>
            <a:r>
              <a:rPr lang="it-IT" dirty="0" err="1" smtClean="0"/>
              <a:t>NTWCs</a:t>
            </a:r>
            <a:r>
              <a:rPr lang="it-IT" dirty="0" smtClean="0"/>
              <a:t> and/or the Emergency or </a:t>
            </a:r>
            <a:r>
              <a:rPr lang="it-IT" dirty="0" err="1" smtClean="0"/>
              <a:t>Disaster</a:t>
            </a:r>
            <a:r>
              <a:rPr lang="it-IT" dirty="0" smtClean="0"/>
              <a:t> Management Office, or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officially</a:t>
            </a:r>
            <a:r>
              <a:rPr lang="it-IT" dirty="0" smtClean="0"/>
              <a:t> </a:t>
            </a:r>
            <a:r>
              <a:rPr lang="it-IT" dirty="0" err="1" smtClean="0"/>
              <a:t>recognized</a:t>
            </a:r>
            <a:r>
              <a:rPr lang="it-IT" dirty="0" smtClean="0"/>
              <a:t> </a:t>
            </a:r>
            <a:r>
              <a:rPr lang="it-IT" dirty="0" err="1" smtClean="0"/>
              <a:t>alerting</a:t>
            </a:r>
            <a:r>
              <a:rPr lang="it-IT" dirty="0" smtClean="0"/>
              <a:t> </a:t>
            </a:r>
            <a:r>
              <a:rPr lang="it-IT" dirty="0" err="1" smtClean="0"/>
              <a:t>authorities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local</a:t>
            </a:r>
            <a:r>
              <a:rPr lang="it-IT" dirty="0" smtClean="0"/>
              <a:t> </a:t>
            </a:r>
            <a:r>
              <a:rPr lang="it-IT" dirty="0" err="1" smtClean="0"/>
              <a:t>emergency</a:t>
            </a:r>
            <a:r>
              <a:rPr lang="it-IT" dirty="0" smtClean="0"/>
              <a:t> management </a:t>
            </a:r>
            <a:r>
              <a:rPr lang="it-IT" dirty="0" err="1" smtClean="0"/>
              <a:t>agencies</a:t>
            </a:r>
            <a:r>
              <a:rPr lang="it-IT" dirty="0" smtClean="0"/>
              <a:t>. </a:t>
            </a:r>
            <a:r>
              <a:rPr lang="it-IT" dirty="0" err="1" smtClean="0"/>
              <a:t>Notifications</a:t>
            </a:r>
            <a:r>
              <a:rPr lang="it-IT" dirty="0" smtClean="0"/>
              <a:t> must be </a:t>
            </a:r>
            <a:r>
              <a:rPr lang="it-IT" dirty="0" err="1" smtClean="0"/>
              <a:t>able</a:t>
            </a:r>
            <a:r>
              <a:rPr lang="it-IT" dirty="0" smtClean="0"/>
              <a:t> to </a:t>
            </a:r>
            <a:r>
              <a:rPr lang="it-IT" dirty="0" err="1" smtClean="0"/>
              <a:t>reach</a:t>
            </a:r>
            <a:r>
              <a:rPr lang="it-IT" dirty="0" smtClean="0"/>
              <a:t> the 24-hour </a:t>
            </a:r>
            <a:r>
              <a:rPr lang="it-IT" dirty="0" err="1" smtClean="0"/>
              <a:t>receipt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 by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least</a:t>
            </a:r>
            <a:r>
              <a:rPr lang="it-IT" dirty="0" smtClean="0"/>
              <a:t> </a:t>
            </a:r>
            <a:r>
              <a:rPr lang="it-IT" dirty="0" err="1" smtClean="0"/>
              <a:t>three</a:t>
            </a:r>
            <a:r>
              <a:rPr lang="it-IT" dirty="0" smtClean="0"/>
              <a:t> of the </a:t>
            </a:r>
            <a:r>
              <a:rPr lang="it-IT" dirty="0" err="1" smtClean="0"/>
              <a:t>following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: </a:t>
            </a:r>
          </a:p>
          <a:p>
            <a:pPr>
              <a:lnSpc>
                <a:spcPct val="100000"/>
              </a:lnSpc>
            </a:pP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290" y="757529"/>
            <a:ext cx="8257400" cy="15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82" y="814391"/>
            <a:ext cx="9651952" cy="542857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30800" y="6406893"/>
            <a:ext cx="756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https</a:t>
            </a:r>
            <a:r>
              <a:rPr lang="it-IT" b="1" dirty="0">
                <a:solidFill>
                  <a:schemeClr val="bg1"/>
                </a:solidFill>
              </a:rPr>
              <a:t>://</a:t>
            </a:r>
            <a:r>
              <a:rPr lang="it-IT" b="1" dirty="0" err="1">
                <a:solidFill>
                  <a:schemeClr val="bg1"/>
                </a:solidFill>
              </a:rPr>
              <a:t>tsunami.ioc.unesco.org</a:t>
            </a:r>
            <a:r>
              <a:rPr lang="it-IT" b="1" dirty="0">
                <a:solidFill>
                  <a:schemeClr val="bg1"/>
                </a:solidFill>
              </a:rPr>
              <a:t>/en/tsunami-ready/</a:t>
            </a:r>
            <a:r>
              <a:rPr lang="it-IT" b="1" dirty="0" err="1">
                <a:solidFill>
                  <a:schemeClr val="bg1"/>
                </a:solidFill>
              </a:rPr>
              <a:t>fr</a:t>
            </a:r>
            <a:r>
              <a:rPr lang="it-IT" b="1" dirty="0">
                <a:solidFill>
                  <a:schemeClr val="bg1"/>
                </a:solidFill>
              </a:rPr>
              <a:t>/</a:t>
            </a:r>
            <a:r>
              <a:rPr lang="it-IT" b="1" dirty="0" err="1">
                <a:solidFill>
                  <a:schemeClr val="bg1"/>
                </a:solidFill>
              </a:rPr>
              <a:t>cannes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00" y="814391"/>
            <a:ext cx="9355234" cy="529428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30800" y="6406893"/>
            <a:ext cx="756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https</a:t>
            </a:r>
            <a:r>
              <a:rPr lang="it-IT" b="1" dirty="0">
                <a:solidFill>
                  <a:schemeClr val="bg1"/>
                </a:solidFill>
              </a:rPr>
              <a:t>://</a:t>
            </a:r>
            <a:r>
              <a:rPr lang="it-IT" b="1" dirty="0" err="1">
                <a:solidFill>
                  <a:schemeClr val="bg1"/>
                </a:solidFill>
              </a:rPr>
              <a:t>tsunami.ioc.unesco.org</a:t>
            </a:r>
            <a:r>
              <a:rPr lang="it-IT" b="1" dirty="0">
                <a:solidFill>
                  <a:schemeClr val="bg1"/>
                </a:solidFill>
              </a:rPr>
              <a:t>/en/tsunami-ready/</a:t>
            </a:r>
            <a:r>
              <a:rPr lang="it-IT" b="1" dirty="0" err="1">
                <a:solidFill>
                  <a:schemeClr val="bg1"/>
                </a:solidFill>
              </a:rPr>
              <a:t>fr</a:t>
            </a:r>
            <a:r>
              <a:rPr lang="it-IT" b="1" dirty="0">
                <a:solidFill>
                  <a:schemeClr val="bg1"/>
                </a:solidFill>
              </a:rPr>
              <a:t>/</a:t>
            </a:r>
            <a:r>
              <a:rPr lang="it-IT" b="1" dirty="0" err="1">
                <a:solidFill>
                  <a:schemeClr val="bg1"/>
                </a:solidFill>
              </a:rPr>
              <a:t>cannes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="" xmlns:a16="http://schemas.microsoft.com/office/drawing/2014/main" id="{DF28365D-A437-C53B-513E-7AD8961E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579" y="952125"/>
            <a:ext cx="7868213" cy="52454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7067" y="1524000"/>
            <a:ext cx="3793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IT-</a:t>
            </a:r>
            <a:r>
              <a:rPr lang="it-IT" dirty="0" err="1" smtClean="0"/>
              <a:t>Alert</a:t>
            </a:r>
            <a:r>
              <a:rPr lang="it-IT" dirty="0" smtClean="0"/>
              <a:t> Cell. Broadcast </a:t>
            </a:r>
            <a:r>
              <a:rPr lang="it-IT" dirty="0" err="1" smtClean="0"/>
              <a:t>system</a:t>
            </a:r>
            <a:endParaRPr lang="it-IT" dirty="0" smtClean="0"/>
          </a:p>
          <a:p>
            <a:r>
              <a:rPr lang="it-IT" dirty="0" smtClean="0"/>
              <a:t>Under test for tsunami </a:t>
            </a:r>
            <a:r>
              <a:rPr lang="it-IT" dirty="0" err="1" smtClean="0"/>
              <a:t>risk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Other</a:t>
            </a:r>
            <a:r>
              <a:rPr lang="it-IT" dirty="0" smtClean="0"/>
              <a:t> NEAM </a:t>
            </a:r>
            <a:r>
              <a:rPr lang="it-IT" dirty="0" err="1" smtClean="0"/>
              <a:t>Member</a:t>
            </a:r>
            <a:r>
              <a:rPr lang="it-IT" dirty="0" smtClean="0"/>
              <a:t> </a:t>
            </a:r>
            <a:r>
              <a:rPr lang="it-IT" dirty="0" err="1" smtClean="0"/>
              <a:t>States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implemented</a:t>
            </a:r>
            <a:r>
              <a:rPr lang="it-IT" dirty="0" smtClean="0"/>
              <a:t> or are </a:t>
            </a:r>
            <a:r>
              <a:rPr lang="it-IT" dirty="0" err="1" smtClean="0"/>
              <a:t>testing</a:t>
            </a:r>
            <a:r>
              <a:rPr lang="it-IT" dirty="0" smtClean="0"/>
              <a:t> the </a:t>
            </a:r>
            <a:r>
              <a:rPr lang="it-IT" dirty="0" err="1" smtClean="0"/>
              <a:t>tool</a:t>
            </a:r>
            <a:endParaRPr lang="it-IT" dirty="0" smtClean="0"/>
          </a:p>
          <a:p>
            <a:endParaRPr lang="it-IT" dirty="0"/>
          </a:p>
          <a:p>
            <a:r>
              <a:rPr lang="it-IT" dirty="0"/>
              <a:t>ETSI TS 102 900 V1.2.1 (2012-01) “</a:t>
            </a:r>
            <a:r>
              <a:rPr lang="it-IT" dirty="0" err="1"/>
              <a:t>European</a:t>
            </a:r>
            <a:r>
              <a:rPr lang="it-IT" dirty="0"/>
              <a:t> Public </a:t>
            </a:r>
            <a:r>
              <a:rPr lang="it-IT" dirty="0" err="1"/>
              <a:t>Warning</a:t>
            </a:r>
            <a:r>
              <a:rPr lang="it-IT" dirty="0"/>
              <a:t> System (EU-</a:t>
            </a:r>
            <a:r>
              <a:rPr lang="it-IT" dirty="0" err="1"/>
              <a:t>Alert</a:t>
            </a:r>
            <a:r>
              <a:rPr lang="it-IT" dirty="0"/>
              <a:t>) 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80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="" xmlns:a16="http://schemas.microsoft.com/office/drawing/2014/main" id="{006B805E-C165-422B-A729-CCAC88263F04}"/>
              </a:ext>
            </a:extLst>
          </p:cNvPr>
          <p:cNvSpPr txBox="1">
            <a:spLocks/>
          </p:cNvSpPr>
          <p:nvPr/>
        </p:nvSpPr>
        <p:spPr>
          <a:xfrm>
            <a:off x="3067420" y="3577213"/>
            <a:ext cx="6057158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2000" b="1" dirty="0">
                <a:solidFill>
                  <a:schemeClr val="tx1"/>
                </a:solidFill>
              </a:rPr>
              <a:t>UNESCO</a:t>
            </a:r>
          </a:p>
          <a:p>
            <a:pPr algn="ctr">
              <a:spcBef>
                <a:spcPts val="0"/>
              </a:spcBef>
            </a:pPr>
            <a:r>
              <a:rPr lang="fr-FR" sz="2000" b="1" dirty="0" err="1">
                <a:solidFill>
                  <a:schemeClr val="tx1"/>
                </a:solidFill>
              </a:rPr>
              <a:t>Intergovernmental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Oceanographic</a:t>
            </a:r>
            <a:r>
              <a:rPr lang="fr-FR" sz="2000" b="1" dirty="0">
                <a:solidFill>
                  <a:schemeClr val="tx1"/>
                </a:solidFill>
              </a:rPr>
              <a:t> Commission (IOC)</a:t>
            </a:r>
            <a:endParaRPr lang="en-GB" sz="2000" b="1" kern="1000" dirty="0">
              <a:solidFill>
                <a:schemeClr val="tx1"/>
              </a:solidFill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="" xmlns:a16="http://schemas.microsoft.com/office/drawing/2014/main" id="{E81FADB3-AC87-46F2-AA7F-8CBD7321AF26}"/>
              </a:ext>
            </a:extLst>
          </p:cNvPr>
          <p:cNvSpPr txBox="1">
            <a:spLocks/>
          </p:cNvSpPr>
          <p:nvPr/>
        </p:nvSpPr>
        <p:spPr>
          <a:xfrm>
            <a:off x="4398568" y="4666849"/>
            <a:ext cx="3394862" cy="4001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400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UNESCO-IOC DG ECHO </a:t>
            </a:r>
            <a:r>
              <a:rPr lang="fr-FR" sz="1400" b="1" dirty="0" err="1">
                <a:solidFill>
                  <a:schemeClr val="tx1"/>
                </a:solidFill>
              </a:rPr>
              <a:t>CoastWAVE</a:t>
            </a:r>
            <a:r>
              <a:rPr lang="fr-FR" sz="1400" b="1" dirty="0">
                <a:solidFill>
                  <a:schemeClr val="tx1"/>
                </a:solidFill>
              </a:rPr>
              <a:t> 2.0 project</a:t>
            </a:r>
            <a:r>
              <a:rPr lang="en-US" sz="1200" dirty="0">
                <a:solidFill>
                  <a:srgbClr val="000000"/>
                </a:solidFill>
              </a:rPr>
              <a:t/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Tsunami Resilience Section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02D920A3-BA13-735F-0FB9-484CB7CD0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1523" y="5368661"/>
            <a:ext cx="1977866" cy="11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973666" y="2242324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Public </a:t>
            </a:r>
            <a:r>
              <a:rPr lang="it-IT" sz="3200" dirty="0" err="1" smtClean="0"/>
              <a:t>Alert</a:t>
            </a:r>
            <a:r>
              <a:rPr lang="it-IT" sz="3200" dirty="0" smtClean="0"/>
              <a:t> Radio Systems, </a:t>
            </a:r>
            <a:r>
              <a:rPr lang="it-IT" sz="3200" dirty="0" err="1" smtClean="0"/>
              <a:t>like</a:t>
            </a:r>
            <a:r>
              <a:rPr lang="it-IT" sz="3200" dirty="0" smtClean="0"/>
              <a:t> Radio Digital </a:t>
            </a:r>
            <a:r>
              <a:rPr lang="it-IT" sz="3200" dirty="0" err="1" smtClean="0"/>
              <a:t>Signals</a:t>
            </a:r>
            <a:r>
              <a:rPr lang="it-IT" sz="3200" dirty="0" smtClean="0"/>
              <a:t> (RDS). </a:t>
            </a:r>
          </a:p>
          <a:p>
            <a:r>
              <a:rPr lang="it-IT" sz="3200" dirty="0" smtClean="0"/>
              <a:t>National/</a:t>
            </a:r>
            <a:r>
              <a:rPr lang="it-IT" sz="3200" dirty="0" err="1" smtClean="0"/>
              <a:t>Territorial</a:t>
            </a:r>
            <a:r>
              <a:rPr lang="it-IT" sz="3200" dirty="0" smtClean="0"/>
              <a:t> </a:t>
            </a:r>
            <a:r>
              <a:rPr lang="it-IT" sz="3200" dirty="0" err="1" smtClean="0"/>
              <a:t>warning</a:t>
            </a:r>
            <a:r>
              <a:rPr lang="it-IT" sz="3200" dirty="0" smtClean="0"/>
              <a:t> call-out </a:t>
            </a:r>
            <a:r>
              <a:rPr lang="it-IT" sz="3200" dirty="0" err="1" smtClean="0"/>
              <a:t>tree</a:t>
            </a:r>
            <a:r>
              <a:rPr lang="it-IT" sz="3200" dirty="0" smtClean="0"/>
              <a:t> </a:t>
            </a:r>
            <a:r>
              <a:rPr lang="it-IT" sz="3200" dirty="0" err="1" smtClean="0"/>
              <a:t>system</a:t>
            </a:r>
            <a:r>
              <a:rPr lang="it-IT" sz="3200" dirty="0" smtClean="0"/>
              <a:t> (</a:t>
            </a:r>
            <a:r>
              <a:rPr lang="it-IT" sz="3200" dirty="0" err="1" smtClean="0"/>
              <a:t>documented</a:t>
            </a:r>
            <a:r>
              <a:rPr lang="it-IT" sz="3200" dirty="0" smtClean="0"/>
              <a:t> in </a:t>
            </a:r>
            <a:r>
              <a:rPr lang="it-IT" sz="3200" dirty="0" err="1" smtClean="0"/>
              <a:t>writing</a:t>
            </a:r>
            <a:r>
              <a:rPr lang="it-IT" sz="3200" dirty="0" smtClean="0"/>
              <a:t> with backup </a:t>
            </a:r>
            <a:r>
              <a:rPr lang="it-IT" sz="3200" dirty="0" err="1" smtClean="0"/>
              <a:t>indicated</a:t>
            </a:r>
            <a:r>
              <a:rPr lang="it-IT" sz="3200" dirty="0" smtClean="0"/>
              <a:t>). </a:t>
            </a:r>
          </a:p>
          <a:p>
            <a:r>
              <a:rPr lang="it-IT" sz="3200" dirty="0" err="1" smtClean="0"/>
              <a:t>Instant</a:t>
            </a:r>
            <a:r>
              <a:rPr lang="it-IT" sz="3200" dirty="0" smtClean="0"/>
              <a:t> </a:t>
            </a:r>
            <a:r>
              <a:rPr lang="it-IT" sz="3200" dirty="0" err="1" smtClean="0"/>
              <a:t>messaging</a:t>
            </a:r>
            <a:r>
              <a:rPr lang="it-IT" sz="3200" dirty="0" smtClean="0"/>
              <a:t> </a:t>
            </a:r>
            <a:r>
              <a:rPr lang="it-IT" sz="3200" dirty="0" err="1" smtClean="0"/>
              <a:t>programmes</a:t>
            </a:r>
            <a:r>
              <a:rPr lang="it-IT" sz="3200" dirty="0" smtClean="0"/>
              <a:t> </a:t>
            </a:r>
            <a:r>
              <a:rPr lang="it-IT" sz="3200" dirty="0" err="1" smtClean="0"/>
              <a:t>available</a:t>
            </a:r>
            <a:r>
              <a:rPr lang="it-IT" sz="3200" dirty="0" smtClean="0"/>
              <a:t> via the Internet </a:t>
            </a:r>
            <a:r>
              <a:rPr lang="it-IT" sz="3200" dirty="0" err="1" smtClean="0"/>
              <a:t>used</a:t>
            </a:r>
            <a:r>
              <a:rPr lang="it-IT" sz="3200" dirty="0" smtClean="0"/>
              <a:t> by </a:t>
            </a:r>
            <a:r>
              <a:rPr lang="it-IT" sz="3200" dirty="0" err="1" smtClean="0"/>
              <a:t>operational</a:t>
            </a:r>
            <a:r>
              <a:rPr lang="it-IT" sz="3200" dirty="0" smtClean="0"/>
              <a:t> </a:t>
            </a:r>
            <a:r>
              <a:rPr lang="it-IT" sz="3200" dirty="0" err="1" smtClean="0"/>
              <a:t>personnel</a:t>
            </a:r>
            <a:r>
              <a:rPr lang="it-IT" sz="3200" dirty="0" smtClean="0"/>
              <a:t> to share </a:t>
            </a:r>
            <a:r>
              <a:rPr lang="it-IT" sz="3200" dirty="0" err="1" smtClean="0"/>
              <a:t>critical</a:t>
            </a:r>
            <a:r>
              <a:rPr lang="it-IT" sz="3200" dirty="0" smtClean="0"/>
              <a:t> </a:t>
            </a:r>
            <a:r>
              <a:rPr lang="it-IT" sz="3200" dirty="0" err="1" smtClean="0"/>
              <a:t>warning</a:t>
            </a:r>
            <a:r>
              <a:rPr lang="it-IT" sz="3200" dirty="0" smtClean="0"/>
              <a:t> </a:t>
            </a:r>
            <a:r>
              <a:rPr lang="it-IT" sz="3200" dirty="0" err="1" smtClean="0"/>
              <a:t>decision</a:t>
            </a:r>
            <a:r>
              <a:rPr lang="it-IT" sz="3200" dirty="0" smtClean="0"/>
              <a:t> expertise and </a:t>
            </a:r>
            <a:r>
              <a:rPr lang="it-IT" sz="3200" dirty="0" err="1" smtClean="0"/>
              <a:t>other</a:t>
            </a:r>
            <a:r>
              <a:rPr lang="it-IT" sz="3200" dirty="0" smtClean="0"/>
              <a:t> </a:t>
            </a:r>
            <a:r>
              <a:rPr lang="it-IT" sz="3200" dirty="0" err="1" smtClean="0"/>
              <a:t>significant</a:t>
            </a:r>
            <a:r>
              <a:rPr lang="it-IT" sz="3200" dirty="0" smtClean="0"/>
              <a:t> information. </a:t>
            </a:r>
            <a:endParaRPr lang="it-IT" sz="3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831273"/>
            <a:ext cx="10233581" cy="10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831273"/>
            <a:ext cx="10233581" cy="1082700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1004444" y="1913973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smtClean="0"/>
              <a:t>Amateur Radio </a:t>
            </a:r>
            <a:r>
              <a:rPr lang="it-IT" sz="3200" dirty="0" err="1" smtClean="0"/>
              <a:t>transceiver</a:t>
            </a:r>
            <a:r>
              <a:rPr lang="it-IT" sz="3200" dirty="0" smtClean="0"/>
              <a:t>: </a:t>
            </a:r>
            <a:r>
              <a:rPr lang="it-IT" sz="3200" dirty="0" err="1" smtClean="0"/>
              <a:t>Potential</a:t>
            </a:r>
            <a:r>
              <a:rPr lang="it-IT" sz="3200" dirty="0" smtClean="0"/>
              <a:t> </a:t>
            </a:r>
            <a:r>
              <a:rPr lang="it-IT" sz="3200" dirty="0" err="1" smtClean="0"/>
              <a:t>communications</a:t>
            </a:r>
            <a:r>
              <a:rPr lang="it-IT" sz="3200" dirty="0" smtClean="0"/>
              <a:t> </a:t>
            </a:r>
            <a:r>
              <a:rPr lang="it-IT" sz="3200" dirty="0" err="1" smtClean="0"/>
              <a:t>directly</a:t>
            </a:r>
            <a:r>
              <a:rPr lang="it-IT" sz="3200" dirty="0" smtClean="0"/>
              <a:t> to NTWC or TWFP or Emergency or </a:t>
            </a:r>
            <a:r>
              <a:rPr lang="it-IT" sz="3200" dirty="0" err="1" smtClean="0"/>
              <a:t>Disaster</a:t>
            </a:r>
            <a:r>
              <a:rPr lang="it-IT" sz="3200" dirty="0" smtClean="0"/>
              <a:t> Management Office or </a:t>
            </a:r>
            <a:r>
              <a:rPr lang="it-IT" sz="3200" dirty="0" err="1" smtClean="0"/>
              <a:t>other</a:t>
            </a:r>
            <a:r>
              <a:rPr lang="it-IT" sz="3200" dirty="0" smtClean="0"/>
              <a:t> </a:t>
            </a:r>
            <a:r>
              <a:rPr lang="it-IT" sz="3200" dirty="0" err="1" smtClean="0"/>
              <a:t>official</a:t>
            </a:r>
            <a:r>
              <a:rPr lang="it-IT" sz="3200" dirty="0" smtClean="0"/>
              <a:t> </a:t>
            </a:r>
            <a:r>
              <a:rPr lang="it-IT" sz="3200" dirty="0" err="1" smtClean="0"/>
              <a:t>alerting</a:t>
            </a:r>
            <a:r>
              <a:rPr lang="it-IT" sz="3200" dirty="0" smtClean="0"/>
              <a:t> authority. </a:t>
            </a:r>
          </a:p>
          <a:p>
            <a:r>
              <a:rPr lang="it-IT" sz="3200" dirty="0" err="1" smtClean="0"/>
              <a:t>Through</a:t>
            </a:r>
            <a:r>
              <a:rPr lang="it-IT" sz="3200" dirty="0" smtClean="0"/>
              <a:t> a </a:t>
            </a:r>
            <a:r>
              <a:rPr lang="it-IT" sz="3200" dirty="0" err="1" smtClean="0"/>
              <a:t>third</a:t>
            </a:r>
            <a:r>
              <a:rPr lang="it-IT" sz="3200" dirty="0" smtClean="0"/>
              <a:t>-party provider: </a:t>
            </a:r>
            <a:r>
              <a:rPr lang="it-IT" sz="3200" dirty="0" err="1" smtClean="0"/>
              <a:t>Typically</a:t>
            </a:r>
            <a:r>
              <a:rPr lang="it-IT" sz="3200" dirty="0" smtClean="0"/>
              <a:t> </a:t>
            </a:r>
            <a:r>
              <a:rPr lang="it-IT" sz="3200" dirty="0" err="1" smtClean="0"/>
              <a:t>received</a:t>
            </a:r>
            <a:r>
              <a:rPr lang="it-IT" sz="3200" dirty="0" smtClean="0"/>
              <a:t> via </a:t>
            </a:r>
            <a:r>
              <a:rPr lang="it-IT" sz="3200" dirty="0" err="1" smtClean="0"/>
              <a:t>phone</a:t>
            </a:r>
            <a:r>
              <a:rPr lang="it-IT" sz="3200" dirty="0" smtClean="0"/>
              <a:t>, email and/or a </a:t>
            </a:r>
            <a:r>
              <a:rPr lang="it-IT" sz="3200" dirty="0" err="1" smtClean="0"/>
              <a:t>texting</a:t>
            </a:r>
            <a:r>
              <a:rPr lang="it-IT" sz="3200" dirty="0" smtClean="0"/>
              <a:t> service to a </a:t>
            </a:r>
            <a:r>
              <a:rPr lang="it-IT" sz="3200" dirty="0" err="1" smtClean="0"/>
              <a:t>smartphone</a:t>
            </a:r>
            <a:r>
              <a:rPr lang="it-IT" sz="3200" dirty="0" smtClean="0"/>
              <a:t>, </a:t>
            </a:r>
            <a:r>
              <a:rPr lang="it-IT" sz="3200" dirty="0" err="1" smtClean="0"/>
              <a:t>tablet</a:t>
            </a:r>
            <a:r>
              <a:rPr lang="it-IT" sz="3200" dirty="0" smtClean="0"/>
              <a:t>, or computer. </a:t>
            </a:r>
          </a:p>
          <a:p>
            <a:r>
              <a:rPr lang="it-IT" sz="3200" dirty="0" smtClean="0"/>
              <a:t>Local Radio: Emergency </a:t>
            </a:r>
            <a:r>
              <a:rPr lang="it-IT" sz="3200" dirty="0" err="1" smtClean="0"/>
              <a:t>Alert</a:t>
            </a:r>
            <a:r>
              <a:rPr lang="it-IT" sz="3200" dirty="0" smtClean="0"/>
              <a:t> System (EAS). </a:t>
            </a:r>
          </a:p>
          <a:p>
            <a:r>
              <a:rPr lang="it-IT" sz="3200" dirty="0" smtClean="0"/>
              <a:t>Active Internet </a:t>
            </a:r>
            <a:r>
              <a:rPr lang="it-IT" sz="3200" dirty="0" err="1" smtClean="0"/>
              <a:t>monitoring</a:t>
            </a:r>
            <a:r>
              <a:rPr lang="it-IT" sz="3200" dirty="0" smtClean="0"/>
              <a:t> </a:t>
            </a:r>
            <a:r>
              <a:rPr lang="it-IT" sz="3200" dirty="0" err="1" smtClean="0"/>
              <a:t>capability</a:t>
            </a:r>
            <a:r>
              <a:rPr lang="it-IT" sz="3200" dirty="0" smtClean="0"/>
              <a:t>, </a:t>
            </a:r>
            <a:r>
              <a:rPr lang="it-IT" sz="3200" dirty="0" err="1" smtClean="0"/>
              <a:t>including</a:t>
            </a:r>
            <a:r>
              <a:rPr lang="it-IT" sz="3200" dirty="0" smtClean="0"/>
              <a:t> social media </a:t>
            </a:r>
            <a:r>
              <a:rPr lang="it-IT" sz="3200" dirty="0" err="1" smtClean="0"/>
              <a:t>such</a:t>
            </a:r>
            <a:r>
              <a:rPr lang="it-IT" sz="3200" dirty="0" smtClean="0"/>
              <a:t> </a:t>
            </a:r>
            <a:r>
              <a:rPr lang="it-IT" sz="3200" dirty="0" err="1" smtClean="0"/>
              <a:t>as</a:t>
            </a:r>
            <a:r>
              <a:rPr lang="it-IT" sz="3200" dirty="0" smtClean="0"/>
              <a:t> </a:t>
            </a:r>
            <a:r>
              <a:rPr lang="it-IT" sz="3200" dirty="0" err="1" smtClean="0"/>
              <a:t>Facebook</a:t>
            </a:r>
            <a:r>
              <a:rPr lang="it-IT" sz="3200" dirty="0" smtClean="0"/>
              <a:t>, </a:t>
            </a:r>
            <a:r>
              <a:rPr lang="it-IT" sz="3200" dirty="0" err="1" smtClean="0"/>
              <a:t>Twitter</a:t>
            </a:r>
            <a:r>
              <a:rPr lang="it-IT" sz="3200" dirty="0" smtClean="0"/>
              <a:t>, </a:t>
            </a:r>
            <a:r>
              <a:rPr lang="it-IT" sz="3200" dirty="0" err="1" smtClean="0"/>
              <a:t>WhatsApp</a:t>
            </a:r>
            <a:r>
              <a:rPr lang="it-IT" sz="3200" dirty="0" smtClean="0"/>
              <a:t>, </a:t>
            </a:r>
            <a:r>
              <a:rPr lang="it-IT" sz="3200" dirty="0" err="1" smtClean="0"/>
              <a:t>Viber</a:t>
            </a:r>
            <a:r>
              <a:rPr lang="it-IT" sz="3200" dirty="0" smtClean="0"/>
              <a:t>, </a:t>
            </a:r>
            <a:r>
              <a:rPr lang="it-IT" sz="3200" dirty="0" err="1" smtClean="0"/>
              <a:t>Signal</a:t>
            </a:r>
            <a:r>
              <a:rPr lang="it-IT" sz="3200" dirty="0" smtClean="0"/>
              <a:t>, </a:t>
            </a:r>
            <a:r>
              <a:rPr lang="it-IT" sz="3200" dirty="0" err="1" smtClean="0"/>
              <a:t>others</a:t>
            </a:r>
            <a:r>
              <a:rPr lang="it-IT" sz="3200" dirty="0" smtClean="0"/>
              <a:t>. 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122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831273"/>
            <a:ext cx="10233581" cy="10827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838200" y="2124627"/>
            <a:ext cx="4634503" cy="27688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Example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from IOC </a:t>
            </a:r>
            <a:r>
              <a:rPr lang="it-IT" sz="2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Manuals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and </a:t>
            </a:r>
            <a:r>
              <a:rPr lang="it-IT" sz="2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Guides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, 74. Paris, April 2022</a:t>
            </a:r>
            <a:b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(</a:t>
            </a:r>
            <a:r>
              <a:rPr lang="it-IT" sz="2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not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2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very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2800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clear</a:t>
            </a:r>
            <a:r>
              <a:rPr lang="mr-IN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…</a:t>
            </a: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) </a:t>
            </a:r>
            <a:br>
              <a:rPr lang="it-IT" sz="2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it-IT" sz="2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Segnaposto contenuto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271" y="1860600"/>
            <a:ext cx="50355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790065"/>
            <a:ext cx="10233581" cy="1082700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1004454" y="187810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 smtClean="0"/>
              <a:t>Direct email from NTWC, TWFP and/or </a:t>
            </a:r>
            <a:r>
              <a:rPr lang="it-IT" sz="3200" dirty="0" err="1" smtClean="0"/>
              <a:t>Disaster</a:t>
            </a:r>
            <a:r>
              <a:rPr lang="it-IT" sz="3200" dirty="0" smtClean="0"/>
              <a:t> Management Office. </a:t>
            </a:r>
          </a:p>
          <a:p>
            <a:r>
              <a:rPr lang="it-IT" sz="3200" dirty="0" smtClean="0"/>
              <a:t>Direct fax from NTWC, TWFP and/or </a:t>
            </a:r>
            <a:r>
              <a:rPr lang="it-IT" sz="3200" dirty="0" err="1" smtClean="0"/>
              <a:t>Disaster</a:t>
            </a:r>
            <a:r>
              <a:rPr lang="it-IT" sz="3200" dirty="0" smtClean="0"/>
              <a:t> Management Office (in the </a:t>
            </a:r>
            <a:r>
              <a:rPr lang="it-IT" sz="3200" dirty="0" err="1" smtClean="0"/>
              <a:t>process</a:t>
            </a:r>
            <a:r>
              <a:rPr lang="it-IT" sz="3200" dirty="0" smtClean="0"/>
              <a:t> of </a:t>
            </a:r>
            <a:r>
              <a:rPr lang="it-IT" sz="3200" dirty="0" err="1" smtClean="0"/>
              <a:t>being</a:t>
            </a:r>
            <a:r>
              <a:rPr lang="it-IT" sz="3200" dirty="0" smtClean="0"/>
              <a:t> </a:t>
            </a:r>
            <a:r>
              <a:rPr lang="it-IT" sz="3200" dirty="0" err="1" smtClean="0"/>
              <a:t>abandoned</a:t>
            </a:r>
            <a:r>
              <a:rPr lang="it-IT" sz="3200" dirty="0" smtClean="0"/>
              <a:t>). </a:t>
            </a:r>
          </a:p>
          <a:p>
            <a:r>
              <a:rPr lang="it-IT" sz="3200" dirty="0" smtClean="0"/>
              <a:t>Text </a:t>
            </a:r>
            <a:r>
              <a:rPr lang="it-IT" sz="3200" dirty="0" err="1" smtClean="0"/>
              <a:t>message</a:t>
            </a:r>
            <a:r>
              <a:rPr lang="it-IT" sz="3200" dirty="0" smtClean="0"/>
              <a:t>, </a:t>
            </a:r>
            <a:r>
              <a:rPr lang="it-IT" sz="3200" dirty="0" err="1" smtClean="0"/>
              <a:t>direct</a:t>
            </a:r>
            <a:r>
              <a:rPr lang="it-IT" sz="3200" dirty="0" smtClean="0"/>
              <a:t> </a:t>
            </a:r>
            <a:r>
              <a:rPr lang="it-IT" sz="3200" dirty="0" err="1" smtClean="0"/>
              <a:t>pager</a:t>
            </a:r>
            <a:r>
              <a:rPr lang="it-IT" sz="3200" dirty="0" smtClean="0"/>
              <a:t> or social media </a:t>
            </a:r>
            <a:r>
              <a:rPr lang="it-IT" sz="3200" dirty="0" err="1" smtClean="0"/>
              <a:t>message</a:t>
            </a:r>
            <a:r>
              <a:rPr lang="it-IT" sz="3200" dirty="0" smtClean="0"/>
              <a:t> from NTWC, TWFP and/or </a:t>
            </a:r>
            <a:r>
              <a:rPr lang="it-IT" sz="3200" dirty="0" err="1" smtClean="0"/>
              <a:t>Disaster</a:t>
            </a:r>
            <a:r>
              <a:rPr lang="it-IT" sz="3200" dirty="0" smtClean="0"/>
              <a:t> Management Office. </a:t>
            </a:r>
          </a:p>
          <a:p>
            <a:r>
              <a:rPr lang="it-IT" sz="3200" dirty="0" err="1" smtClean="0"/>
              <a:t>Coast</a:t>
            </a:r>
            <a:r>
              <a:rPr lang="it-IT" sz="3200" dirty="0" smtClean="0"/>
              <a:t> Guard (CG) or </a:t>
            </a:r>
            <a:r>
              <a:rPr lang="it-IT" sz="3200" dirty="0" err="1" smtClean="0"/>
              <a:t>other</a:t>
            </a:r>
            <a:r>
              <a:rPr lang="it-IT" sz="3200" dirty="0" smtClean="0"/>
              <a:t> </a:t>
            </a:r>
            <a:r>
              <a:rPr lang="it-IT" sz="3200" dirty="0" err="1" smtClean="0"/>
              <a:t>maritime</a:t>
            </a:r>
            <a:r>
              <a:rPr lang="it-IT" sz="3200" dirty="0" smtClean="0"/>
              <a:t> agency </a:t>
            </a:r>
            <a:r>
              <a:rPr lang="it-IT" sz="3200" dirty="0" err="1" smtClean="0"/>
              <a:t>official</a:t>
            </a:r>
            <a:r>
              <a:rPr lang="it-IT" sz="3200" dirty="0" smtClean="0"/>
              <a:t> </a:t>
            </a:r>
            <a:r>
              <a:rPr lang="it-IT" sz="3200" dirty="0" err="1" smtClean="0"/>
              <a:t>broadcasts</a:t>
            </a:r>
            <a:r>
              <a:rPr lang="it-IT" sz="3200" dirty="0" smtClean="0"/>
              <a:t>: </a:t>
            </a:r>
            <a:r>
              <a:rPr lang="it-IT" sz="3200" dirty="0" err="1" smtClean="0"/>
              <a:t>warning</a:t>
            </a:r>
            <a:r>
              <a:rPr lang="it-IT" sz="3200" dirty="0" smtClean="0"/>
              <a:t> </a:t>
            </a:r>
            <a:r>
              <a:rPr lang="it-IT" sz="3200" dirty="0" err="1" smtClean="0"/>
              <a:t>point</a:t>
            </a:r>
            <a:r>
              <a:rPr lang="it-IT" sz="3200" dirty="0" smtClean="0"/>
              <a:t> </a:t>
            </a:r>
            <a:r>
              <a:rPr lang="it-IT" sz="3200" dirty="0" err="1" smtClean="0"/>
              <a:t>monitoring</a:t>
            </a:r>
            <a:r>
              <a:rPr lang="it-IT" sz="3200" dirty="0" smtClean="0"/>
              <a:t> of CG marine </a:t>
            </a:r>
            <a:r>
              <a:rPr lang="it-IT" sz="3200" dirty="0" err="1" smtClean="0"/>
              <a:t>channels</a:t>
            </a:r>
            <a:r>
              <a:rPr lang="it-IT" sz="3200" dirty="0" smtClean="0"/>
              <a:t>. </a:t>
            </a:r>
          </a:p>
          <a:p>
            <a:endParaRPr lang="it-IT" sz="3200" dirty="0" smtClean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926" y="6323498"/>
            <a:ext cx="7703128" cy="5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208" y="789708"/>
            <a:ext cx="9906982" cy="55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re 9">
            <a:extLst>
              <a:ext uri="{FF2B5EF4-FFF2-40B4-BE49-F238E27FC236}">
                <a16:creationId xmlns="" xmlns:a16="http://schemas.microsoft.com/office/drawing/2014/main" id="{7BCF96B5-5C3E-AD16-4226-F5C7855A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UNESCO-IOC Regional Tsunami Ready Recognition Programme (TRRP) Training</a:t>
            </a:r>
            <a:endParaRPr lang="fr-FR" sz="3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36" y="969818"/>
            <a:ext cx="6908142" cy="51811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36" y="955963"/>
            <a:ext cx="6908143" cy="518110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20894" y="1524000"/>
            <a:ext cx="42619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Warning</a:t>
            </a:r>
            <a:r>
              <a:rPr lang="it-IT" sz="2000" dirty="0" smtClean="0"/>
              <a:t> (and test) </a:t>
            </a:r>
            <a:r>
              <a:rPr lang="it-IT" sz="2000" dirty="0" err="1" smtClean="0"/>
              <a:t>messages</a:t>
            </a:r>
            <a:r>
              <a:rPr lang="it-IT" sz="2000" dirty="0" smtClean="0"/>
              <a:t> are </a:t>
            </a:r>
            <a:r>
              <a:rPr lang="it-IT" sz="2000" dirty="0" err="1" smtClean="0"/>
              <a:t>sent</a:t>
            </a:r>
            <a:r>
              <a:rPr lang="it-IT" sz="2000" dirty="0" smtClean="0"/>
              <a:t> from the INGV TSP to the DPC </a:t>
            </a:r>
            <a:r>
              <a:rPr lang="it-IT" sz="2000" dirty="0" err="1" smtClean="0"/>
              <a:t>using</a:t>
            </a:r>
            <a:r>
              <a:rPr lang="it-IT" sz="2000" dirty="0" smtClean="0"/>
              <a:t> </a:t>
            </a:r>
            <a:r>
              <a:rPr lang="it-IT" sz="2000" dirty="0" err="1" smtClean="0"/>
              <a:t>several</a:t>
            </a:r>
            <a:r>
              <a:rPr lang="it-IT" sz="2000" dirty="0" smtClean="0"/>
              <a:t> </a:t>
            </a:r>
            <a:r>
              <a:rPr lang="it-IT" sz="2000" dirty="0" err="1" smtClean="0"/>
              <a:t>channels</a:t>
            </a:r>
            <a:r>
              <a:rPr lang="it-IT" sz="2000" dirty="0" smtClean="0"/>
              <a:t>.</a:t>
            </a:r>
          </a:p>
          <a:p>
            <a:endParaRPr lang="it-IT" sz="2000" dirty="0" smtClean="0"/>
          </a:p>
          <a:p>
            <a:r>
              <a:rPr lang="it-IT" sz="2000" dirty="0" smtClean="0"/>
              <a:t>The </a:t>
            </a:r>
            <a:r>
              <a:rPr lang="it-IT" sz="2000" dirty="0" err="1" smtClean="0"/>
              <a:t>most</a:t>
            </a:r>
            <a:r>
              <a:rPr lang="it-IT" sz="2000" dirty="0" smtClean="0"/>
              <a:t> </a:t>
            </a:r>
            <a:r>
              <a:rPr lang="it-IT" sz="2000" dirty="0" err="1" smtClean="0"/>
              <a:t>rapid</a:t>
            </a:r>
            <a:r>
              <a:rPr lang="it-IT" sz="2000" dirty="0" smtClean="0"/>
              <a:t> and </a:t>
            </a:r>
            <a:r>
              <a:rPr lang="it-IT" sz="2000" dirty="0" err="1" smtClean="0"/>
              <a:t>safer</a:t>
            </a:r>
            <a:r>
              <a:rPr lang="it-IT" sz="2000" dirty="0" smtClean="0"/>
              <a:t> are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parallel</a:t>
            </a:r>
            <a:r>
              <a:rPr lang="it-IT" sz="2000" dirty="0" smtClean="0"/>
              <a:t> private </a:t>
            </a:r>
            <a:r>
              <a:rPr lang="it-IT" sz="2000" dirty="0" err="1" smtClean="0"/>
              <a:t>connections</a:t>
            </a:r>
            <a:r>
              <a:rPr lang="it-IT" sz="2000" dirty="0" smtClean="0"/>
              <a:t> (</a:t>
            </a:r>
            <a:r>
              <a:rPr lang="it-IT" sz="2000" dirty="0" err="1" smtClean="0"/>
              <a:t>infranet</a:t>
            </a:r>
            <a:r>
              <a:rPr lang="it-IT" sz="2000" dirty="0" smtClean="0"/>
              <a:t> and VPN, green/</a:t>
            </a:r>
            <a:r>
              <a:rPr lang="it-IT" sz="2000" dirty="0" err="1" smtClean="0"/>
              <a:t>red</a:t>
            </a:r>
            <a:r>
              <a:rPr lang="it-IT" sz="2000" dirty="0" smtClean="0"/>
              <a:t> </a:t>
            </a:r>
            <a:r>
              <a:rPr lang="it-IT" sz="2000" dirty="0" err="1" smtClean="0"/>
              <a:t>buttons</a:t>
            </a:r>
            <a:r>
              <a:rPr lang="it-IT" sz="2000" dirty="0" smtClean="0"/>
              <a:t>).</a:t>
            </a:r>
          </a:p>
          <a:p>
            <a:endParaRPr lang="it-IT" sz="2000" dirty="0" smtClean="0"/>
          </a:p>
          <a:p>
            <a:r>
              <a:rPr lang="it-IT" sz="2000" dirty="0" err="1" smtClean="0"/>
              <a:t>Every</a:t>
            </a:r>
            <a:r>
              <a:rPr lang="it-IT" sz="2000" dirty="0" smtClean="0"/>
              <a:t> 5 minutes the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connections</a:t>
            </a:r>
            <a:r>
              <a:rPr lang="it-IT" sz="2000" dirty="0" smtClean="0"/>
              <a:t> are </a:t>
            </a:r>
            <a:r>
              <a:rPr lang="it-IT" sz="2000" dirty="0" err="1" smtClean="0"/>
              <a:t>tested</a:t>
            </a:r>
            <a:r>
              <a:rPr lang="it-IT" sz="2000" dirty="0" smtClean="0"/>
              <a:t> and a </a:t>
            </a:r>
            <a:r>
              <a:rPr lang="it-IT" sz="2000" dirty="0" err="1" smtClean="0"/>
              <a:t>message</a:t>
            </a:r>
            <a:r>
              <a:rPr lang="it-IT" sz="2000" dirty="0" smtClean="0"/>
              <a:t> </a:t>
            </a:r>
            <a:r>
              <a:rPr lang="it-IT" sz="2000" dirty="0" err="1" smtClean="0"/>
              <a:t>delivered</a:t>
            </a:r>
            <a:r>
              <a:rPr lang="it-IT" sz="2000" dirty="0" smtClean="0"/>
              <a:t> (</a:t>
            </a:r>
            <a:r>
              <a:rPr lang="it-IT" sz="2000" dirty="0" err="1" smtClean="0"/>
              <a:t>heartbit</a:t>
            </a:r>
            <a:r>
              <a:rPr lang="it-IT" sz="2000" dirty="0" smtClean="0"/>
              <a:t>). </a:t>
            </a:r>
            <a:r>
              <a:rPr lang="it-IT" sz="2000" dirty="0" err="1" smtClean="0"/>
              <a:t>If</a:t>
            </a:r>
            <a:r>
              <a:rPr lang="it-IT" sz="2000" dirty="0" smtClean="0"/>
              <a:t> </a:t>
            </a:r>
            <a:r>
              <a:rPr lang="it-IT" sz="2000" dirty="0" err="1" smtClean="0"/>
              <a:t>there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a </a:t>
            </a:r>
            <a:r>
              <a:rPr lang="it-IT" sz="2000" dirty="0" err="1" smtClean="0"/>
              <a:t>failure</a:t>
            </a:r>
            <a:r>
              <a:rPr lang="it-IT" sz="2000" dirty="0" smtClean="0"/>
              <a:t> the GREEN </a:t>
            </a:r>
            <a:r>
              <a:rPr lang="it-IT" sz="2000" dirty="0" err="1" smtClean="0"/>
              <a:t>button</a:t>
            </a:r>
            <a:r>
              <a:rPr lang="it-IT" sz="2000" dirty="0" smtClean="0"/>
              <a:t> </a:t>
            </a:r>
            <a:r>
              <a:rPr lang="it-IT" sz="2000" dirty="0" err="1" smtClean="0"/>
              <a:t>turns</a:t>
            </a:r>
            <a:r>
              <a:rPr lang="it-IT" sz="2000" dirty="0" smtClean="0"/>
              <a:t> to RED. </a:t>
            </a:r>
          </a:p>
          <a:p>
            <a:r>
              <a:rPr lang="it-IT" sz="2000" dirty="0" err="1" smtClean="0"/>
              <a:t>Operators</a:t>
            </a:r>
            <a:r>
              <a:rPr lang="it-IT" sz="2000" dirty="0" smtClean="0"/>
              <a:t> on duty call the DPC </a:t>
            </a:r>
            <a:r>
              <a:rPr lang="it-IT" sz="2000" dirty="0" err="1" smtClean="0"/>
              <a:t>monitoring</a:t>
            </a:r>
            <a:r>
              <a:rPr lang="it-IT" sz="2000" dirty="0" smtClean="0"/>
              <a:t> room and the IT </a:t>
            </a:r>
            <a:r>
              <a:rPr lang="it-IT" sz="2000" dirty="0" err="1" smtClean="0"/>
              <a:t>people</a:t>
            </a:r>
            <a:r>
              <a:rPr lang="it-IT" sz="2000" dirty="0" smtClean="0"/>
              <a:t> on-call for </a:t>
            </a:r>
            <a:r>
              <a:rPr lang="it-IT" sz="2000" dirty="0" err="1" smtClean="0"/>
              <a:t>checking</a:t>
            </a:r>
            <a:r>
              <a:rPr lang="it-IT" sz="2000" dirty="0" smtClean="0"/>
              <a:t> and </a:t>
            </a:r>
            <a:r>
              <a:rPr lang="it-IT" sz="2000" dirty="0" err="1" smtClean="0"/>
              <a:t>repair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cxnSp>
        <p:nvCxnSpPr>
          <p:cNvPr id="3" name="Connettore 2 2"/>
          <p:cNvCxnSpPr/>
          <p:nvPr/>
        </p:nvCxnSpPr>
        <p:spPr>
          <a:xfrm>
            <a:off x="6206834" y="2382983"/>
            <a:ext cx="1524000" cy="983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8104909" y="2493818"/>
            <a:ext cx="83128" cy="845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89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799ec2-212c-48b5-b7ff-d14ec6cbce2b">
      <UserInfo>
        <DisplayName>Hosagrahar, Jyoti</DisplayName>
        <AccountId>19</AccountId>
        <AccountType/>
      </UserInfo>
      <UserInfo>
        <DisplayName>Mohammad, Raheel</DisplayName>
        <AccountId>20</AccountId>
        <AccountType/>
      </UserInfo>
    </SharedWithUsers>
    <TaxCatchAll xmlns="5b799ec2-212c-48b5-b7ff-d14ec6cbce2b" xsi:nil="true"/>
    <_Flow_SignoffStatus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0" ma:contentTypeDescription="Create a new document." ma:contentTypeScope="" ma:versionID="de5e1728b5bda73eea2557a01c465133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6cb9a8a5e980852654bf9faecc3a1610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A62075-B3C9-4A3A-AE06-3BDCC332E1EB}">
  <ds:schemaRefs>
    <ds:schemaRef ds:uri="http://schemas.openxmlformats.org/package/2006/metadata/core-properties"/>
    <ds:schemaRef ds:uri="http://schemas.microsoft.com/office/2006/documentManagement/types"/>
    <ds:schemaRef ds:uri="4f1b3885-7e45-4972-9ad6-ae2e248e21d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59f4e87f-a7cf-4515-bab7-a1fc928e5fae"/>
    <ds:schemaRef ds:uri="http://www.w3.org/XML/1998/namespace"/>
    <ds:schemaRef ds:uri="http://purl.org/dc/dcmitype/"/>
    <ds:schemaRef ds:uri="5b799ec2-212c-48b5-b7ff-d14ec6cbce2b"/>
    <ds:schemaRef ds:uri="f8ef70f3-4e3d-42be-bd40-fbc1cacc1519"/>
  </ds:schemaRefs>
</ds:datastoreItem>
</file>

<file path=customXml/itemProps2.xml><?xml version="1.0" encoding="utf-8"?>
<ds:datastoreItem xmlns:ds="http://schemas.openxmlformats.org/officeDocument/2006/customXml" ds:itemID="{1429E140-4202-49FB-A08E-3710CA2F3A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71A727-01F4-4989-861D-EB9CAF277B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f70f3-4e3d-42be-bd40-fbc1cacc1519"/>
    <ds:schemaRef ds:uri="5b799ec2-212c-48b5-b7ff-d14ec6cbc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3213</TotalTime>
  <Words>1645</Words>
  <Application>Microsoft Macintosh PowerPoint</Application>
  <PresentationFormat>Widescreen</PresentationFormat>
  <Paragraphs>215</Paragraphs>
  <Slides>33</Slides>
  <Notes>33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1" baseType="lpstr">
      <vt:lpstr>Calibri</vt:lpstr>
      <vt:lpstr>Calibri Light</vt:lpstr>
      <vt:lpstr>DengXian</vt:lpstr>
      <vt:lpstr>Mangal</vt:lpstr>
      <vt:lpstr>Myriad Pro</vt:lpstr>
      <vt:lpstr>Wingdings</vt:lpstr>
      <vt:lpstr>Arial</vt:lpstr>
      <vt:lpstr>Thème Office</vt:lpstr>
      <vt:lpstr>Presentazione di PowerPoint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Presentazione di PowerPoint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UNESCO-IOC Regional Tsunami Ready Recognition Programme (TRRP) Training</vt:lpstr>
      <vt:lpstr>Presentazione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 W</dc:creator>
  <cp:lastModifiedBy>Utente di Microsoft Office</cp:lastModifiedBy>
  <cp:revision>224</cp:revision>
  <dcterms:created xsi:type="dcterms:W3CDTF">2019-03-22T15:49:46Z</dcterms:created>
  <dcterms:modified xsi:type="dcterms:W3CDTF">2025-01-14T10:35:39Z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_dlc_DocIdItemGuid">
    <vt:lpwstr>5c46f521-d66a-48f2-b4d3-7dd05baf4502</vt:lpwstr>
  </property>
  <property fmtid="{D5CDD505-2E9C-101B-9397-08002B2CF9AE}" pid="4" name="MediaServiceImageTags">
    <vt:lpwstr/>
  </property>
</Properties>
</file>