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13"/>
  </p:notesMasterIdLst>
  <p:handoutMasterIdLst>
    <p:handoutMasterId r:id="rId14"/>
  </p:handoutMasterIdLst>
  <p:sldIdLst>
    <p:sldId id="337" r:id="rId5"/>
    <p:sldId id="653" r:id="rId6"/>
    <p:sldId id="658" r:id="rId7"/>
    <p:sldId id="654" r:id="rId8"/>
    <p:sldId id="655" r:id="rId9"/>
    <p:sldId id="656" r:id="rId10"/>
    <p:sldId id="657" r:id="rId11"/>
    <p:sldId id="33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  <p:cmAuthor id="2" name="Alwazzan, Lateefah" initials="AL" lastIdx="4" clrIdx="1">
    <p:extLst>
      <p:ext uri="{19B8F6BF-5375-455C-9EA6-DF929625EA0E}">
        <p15:presenceInfo xmlns:p15="http://schemas.microsoft.com/office/powerpoint/2012/main" userId="Alwazzan, Lateef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2FC"/>
    <a:srgbClr val="C2A3F9"/>
    <a:srgbClr val="44546A"/>
    <a:srgbClr val="FFDAC4"/>
    <a:srgbClr val="FFC4A0"/>
    <a:srgbClr val="FDAE7D"/>
    <a:srgbClr val="F8985B"/>
    <a:srgbClr val="F28138"/>
    <a:srgbClr val="FFFFFF"/>
    <a:srgbClr val="EB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04" autoAdjust="0"/>
  </p:normalViewPr>
  <p:slideViewPr>
    <p:cSldViewPr snapToGrid="0">
      <p:cViewPr varScale="1">
        <p:scale>
          <a:sx n="56" d="100"/>
          <a:sy n="56" d="100"/>
        </p:scale>
        <p:origin x="1044" y="28"/>
      </p:cViewPr>
      <p:guideLst>
        <p:guide orient="horz" pos="2137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men Vennin, Derya" userId="9dca1a5a-a24f-45fd-969d-1cfd0d525d5d" providerId="ADAL" clId="{126F20CC-8D3C-4AE2-AE82-A3FF57264D6C}"/>
    <pc:docChg chg="undo custSel modSld">
      <pc:chgData name="Dilmen Vennin, Derya" userId="9dca1a5a-a24f-45fd-969d-1cfd0d525d5d" providerId="ADAL" clId="{126F20CC-8D3C-4AE2-AE82-A3FF57264D6C}" dt="2024-12-17T11:15:26.887" v="24" actId="1076"/>
      <pc:docMkLst>
        <pc:docMk/>
      </pc:docMkLst>
      <pc:sldChg chg="addSp delSp modSp mod">
        <pc:chgData name="Dilmen Vennin, Derya" userId="9dca1a5a-a24f-45fd-969d-1cfd0d525d5d" providerId="ADAL" clId="{126F20CC-8D3C-4AE2-AE82-A3FF57264D6C}" dt="2024-12-17T11:15:26.887" v="24" actId="1076"/>
        <pc:sldMkLst>
          <pc:docMk/>
          <pc:sldMk cId="1796417811" sldId="337"/>
        </pc:sldMkLst>
        <pc:spChg chg="mod">
          <ac:chgData name="Dilmen Vennin, Derya" userId="9dca1a5a-a24f-45fd-969d-1cfd0d525d5d" providerId="ADAL" clId="{126F20CC-8D3C-4AE2-AE82-A3FF57264D6C}" dt="2024-12-17T11:14:18.535" v="17" actId="20577"/>
          <ac:spMkLst>
            <pc:docMk/>
            <pc:sldMk cId="1796417811" sldId="337"/>
            <ac:spMk id="9" creationId="{6976EE21-D3B5-DAF9-E4BA-14FEE30C40DE}"/>
          </ac:spMkLst>
        </pc:spChg>
        <pc:picChg chg="del">
          <ac:chgData name="Dilmen Vennin, Derya" userId="9dca1a5a-a24f-45fd-969d-1cfd0d525d5d" providerId="ADAL" clId="{126F20CC-8D3C-4AE2-AE82-A3FF57264D6C}" dt="2024-12-17T11:15:08.919" v="18" actId="478"/>
          <ac:picMkLst>
            <pc:docMk/>
            <pc:sldMk cId="1796417811" sldId="337"/>
            <ac:picMk id="13" creationId="{E8E7BCC5-14FB-231F-6742-F538A1811700}"/>
          </ac:picMkLst>
        </pc:picChg>
        <pc:picChg chg="add mod">
          <ac:chgData name="Dilmen Vennin, Derya" userId="9dca1a5a-a24f-45fd-969d-1cfd0d525d5d" providerId="ADAL" clId="{126F20CC-8D3C-4AE2-AE82-A3FF57264D6C}" dt="2024-12-17T11:15:26.887" v="24" actId="1076"/>
          <ac:picMkLst>
            <pc:docMk/>
            <pc:sldMk cId="1796417811" sldId="337"/>
            <ac:picMk id="15" creationId="{0585264D-D581-351A-6D7E-3448D6F3688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pPr/>
              <a:t>13/01/2025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22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3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3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4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91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29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" y="114742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761978" y="6439572"/>
            <a:ext cx="274530" cy="2590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E103F-C569-40B8-B4E6-EB527A5C76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" y="637193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1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68CC2BC-39A1-40B0-9C32-CC7F4BAE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6501443"/>
            <a:ext cx="1442102" cy="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3211" y="3597474"/>
            <a:ext cx="61434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 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" y="5090472"/>
            <a:ext cx="1766576" cy="15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AAA89-3550-4D57-9665-8B50FDED6A04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EEA9CD-AB3D-4FFF-AEBE-D3837F18BD4B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Image with solid fill">
              <a:extLst>
                <a:ext uri="{FF2B5EF4-FFF2-40B4-BE49-F238E27FC236}">
                  <a16:creationId xmlns:a16="http://schemas.microsoft.com/office/drawing/2014/main" id="{3ECD8EFF-FADE-4174-9930-190ADB433F64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/>
              <a:t>Transition Slide Headline</a:t>
            </a:r>
            <a:endParaRPr lang="fr-FR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/>
              <a:t>Additional details</a:t>
            </a:r>
            <a:endParaRPr lang="fr-FR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X.</a:t>
            </a:r>
            <a:endParaRPr lang="fr-F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896477-89DC-48F1-B790-8030B44E87DB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6C10E5-890C-4A96-9A12-AFA601B5F1E1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8" descr="Image with solid fill">
              <a:extLst>
                <a:ext uri="{FF2B5EF4-FFF2-40B4-BE49-F238E27FC236}">
                  <a16:creationId xmlns:a16="http://schemas.microsoft.com/office/drawing/2014/main" id="{FCEF0978-55F2-4CAE-A7CD-B2AB39D0C66C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DA8A24-DC7C-4287-A90D-0C41109023C4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6D6F5-A89A-4D76-B448-5FEEEE90620A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8" descr="Image with solid fill">
              <a:extLst>
                <a:ext uri="{FF2B5EF4-FFF2-40B4-BE49-F238E27FC236}">
                  <a16:creationId xmlns:a16="http://schemas.microsoft.com/office/drawing/2014/main" id="{AD4C9786-D8F6-4A97-9536-E5B964D10A5D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7B9A45-0EFE-4EAB-A12F-E51E5DA3209B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53913-6539-49D9-ABE8-0BF10562C793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 dirty="0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phic 8" descr="Image with solid fill">
              <a:extLst>
                <a:ext uri="{FF2B5EF4-FFF2-40B4-BE49-F238E27FC236}">
                  <a16:creationId xmlns:a16="http://schemas.microsoft.com/office/drawing/2014/main" id="{DB8456C7-22F3-4624-845B-900273AF514A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0077D4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/>
              <a:t>Quotations are commonly printed as a means for inspiration and to invoke philosophical thoughts from the reader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1"/>
            <a:r>
              <a:rPr lang="fr-FR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rgbClr val="0077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4F2E0E2-4723-475E-BE82-BE80A5809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  <p:sldLayoutId id="2147483807" r:id="rId13"/>
    <p:sldLayoutId id="2147483817" r:id="rId14"/>
    <p:sldLayoutId id="2147483816" r:id="rId15"/>
    <p:sldLayoutId id="2147483788" r:id="rId16"/>
    <p:sldLayoutId id="2147483789" r:id="rId17"/>
    <p:sldLayoutId id="2147483782" r:id="rId18"/>
    <p:sldLayoutId id="2147483781" r:id="rId19"/>
    <p:sldLayoutId id="2147483783" r:id="rId20"/>
    <p:sldLayoutId id="214748381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1D2D0B-C669-4ED7-B1A7-CB10703DB33E}"/>
              </a:ext>
            </a:extLst>
          </p:cNvPr>
          <p:cNvSpPr/>
          <p:nvPr/>
        </p:nvSpPr>
        <p:spPr>
          <a:xfrm>
            <a:off x="1" y="4812344"/>
            <a:ext cx="12191999" cy="217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396C18-B3DE-4DFF-835F-503D0315F11E}"/>
              </a:ext>
            </a:extLst>
          </p:cNvPr>
          <p:cNvSpPr txBox="1">
            <a:spLocks/>
          </p:cNvSpPr>
          <p:nvPr/>
        </p:nvSpPr>
        <p:spPr>
          <a:xfrm>
            <a:off x="2492887" y="3389309"/>
            <a:ext cx="7674400" cy="11628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62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6EE21-D3B5-DAF9-E4BA-14FEE30C40DE}"/>
              </a:ext>
            </a:extLst>
          </p:cNvPr>
          <p:cNvSpPr txBox="1"/>
          <p:nvPr/>
        </p:nvSpPr>
        <p:spPr>
          <a:xfrm>
            <a:off x="1542472" y="778859"/>
            <a:ext cx="9107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Prep-3: Outreach and public awareness and education resources are available and distributed.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Raluca Partheniu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National Institute for Earth Physics (INFP)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CE88A-281C-5787-3070-B40D2C84F4A3}"/>
              </a:ext>
            </a:extLst>
          </p:cNvPr>
          <p:cNvSpPr txBox="1"/>
          <p:nvPr/>
        </p:nvSpPr>
        <p:spPr>
          <a:xfrm>
            <a:off x="4721731" y="3657558"/>
            <a:ext cx="7470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UNESCO-IOC EU DG ECHO CoastWAVE 2.0 Project</a:t>
            </a:r>
          </a:p>
          <a:p>
            <a:pPr marL="457200" algn="r"/>
            <a:r>
              <a:rPr lang="en-US" b="1" dirty="0"/>
              <a:t>UNESCO-IOC Regional Tsunami Ready Training for North-eastern, Atlantic and connected Seas Region</a:t>
            </a:r>
            <a:br>
              <a:rPr lang="en-US" b="1" dirty="0"/>
            </a:b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Online, J</a:t>
            </a:r>
            <a:r>
              <a:rPr lang="en-US" b="1" dirty="0">
                <a:latin typeface="Calibri" panose="020F0502020204030204" pitchFamily="34" charset="0"/>
                <a:ea typeface="DengXian" panose="02010600030101010101" pitchFamily="2" charset="-122"/>
              </a:rPr>
              <a:t>anuary</a:t>
            </a: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14-15, 2024</a:t>
            </a:r>
            <a:endParaRPr lang="en-US" b="1" dirty="0"/>
          </a:p>
        </p:txBody>
      </p:sp>
      <p:pic>
        <p:nvPicPr>
          <p:cNvPr id="1027" name="officeArt object" descr="Image">
            <a:extLst>
              <a:ext uri="{FF2B5EF4-FFF2-40B4-BE49-F238E27FC236}">
                <a16:creationId xmlns:a16="http://schemas.microsoft.com/office/drawing/2014/main" id="{59350213-FF33-CF25-DE06-1FDF1014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22" y="5072715"/>
            <a:ext cx="1049044" cy="11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FD65AF10-A667-AC1B-8A76-2101595A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87" y="5172365"/>
            <a:ext cx="1076414" cy="100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4B9865D-C8BD-2305-A2A6-DDC3BEED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88" y="5172365"/>
            <a:ext cx="1512028" cy="9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4" descr="A picture containing text, orange, room, gambling house&#10;&#10;Description automatically generated">
            <a:extLst>
              <a:ext uri="{FF2B5EF4-FFF2-40B4-BE49-F238E27FC236}">
                <a16:creationId xmlns:a16="http://schemas.microsoft.com/office/drawing/2014/main" id="{653F60B1-6A95-C0EF-7142-831FA9BD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15" y="5092522"/>
            <a:ext cx="855584" cy="85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" descr="Diagram&#10;&#10;Description automatically generated">
            <a:extLst>
              <a:ext uri="{FF2B5EF4-FFF2-40B4-BE49-F238E27FC236}">
                <a16:creationId xmlns:a16="http://schemas.microsoft.com/office/drawing/2014/main" id="{BEAEAE5F-17D4-E9AE-BBD0-A1DC59F0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36" y="5037898"/>
            <a:ext cx="1055896" cy="9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logo of a company&#10;&#10;Description automatically generated">
            <a:extLst>
              <a:ext uri="{FF2B5EF4-FFF2-40B4-BE49-F238E27FC236}">
                <a16:creationId xmlns:a16="http://schemas.microsoft.com/office/drawing/2014/main" id="{0585264D-D581-351A-6D7E-3448D6F368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95" y="5037898"/>
            <a:ext cx="1710674" cy="10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1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285750" y="959561"/>
            <a:ext cx="135127" cy="514082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Outreach d public awareness and education</a:t>
            </a:r>
            <a:endParaRPr lang="en-GB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UNESCO-IOC Regional Tsunami Ready Training for North-eastern, Atlantic and connected Seas Region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fr-F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8226" y="850247"/>
            <a:ext cx="11983774" cy="5597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The Tsunami Ready (TR) Recognition Program includes three indicators: </a:t>
            </a:r>
            <a:r>
              <a:rPr lang="en-US" b="1" dirty="0"/>
              <a:t>ASSESSMENT</a:t>
            </a:r>
            <a:r>
              <a:rPr lang="en-US" dirty="0"/>
              <a:t> (ASSESS), </a:t>
            </a:r>
            <a:r>
              <a:rPr lang="en-US" b="1" dirty="0"/>
              <a:t>PREPAREDNESS</a:t>
            </a:r>
            <a:r>
              <a:rPr lang="en-US" dirty="0"/>
              <a:t> (PREP) and </a:t>
            </a:r>
            <a:r>
              <a:rPr lang="en-US" b="1" dirty="0"/>
              <a:t>RESPONSE </a:t>
            </a:r>
            <a:r>
              <a:rPr lang="en-US" dirty="0"/>
              <a:t>(RESP).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The </a:t>
            </a:r>
            <a:r>
              <a:rPr lang="en-US" b="1" dirty="0"/>
              <a:t>PREPAREDNESS</a:t>
            </a:r>
            <a:r>
              <a:rPr lang="en-US" dirty="0"/>
              <a:t> Section has to follow 5 indicators, among which the 3</a:t>
            </a:r>
            <a:r>
              <a:rPr lang="en-US" baseline="30000" dirty="0"/>
              <a:t>rd</a:t>
            </a:r>
            <a:r>
              <a:rPr lang="en-US" dirty="0"/>
              <a:t> one is </a:t>
            </a:r>
            <a:r>
              <a:rPr lang="en-US" b="1" dirty="0"/>
              <a:t>OUTREACH AND PUBLIC AWARENESS AND EDUCATION RESOURCES ARE AVAILABLE AND DISTRIBUTED.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Tsunami materials include different types of information, in order to fulfill all necessities of the wide public, as follows: </a:t>
            </a:r>
            <a:r>
              <a:rPr lang="en-US" b="1" dirty="0"/>
              <a:t>TSUNAMI EVACUATION MAPS, EVACUATION ROUTES, SAFETY TIPS</a:t>
            </a:r>
            <a:r>
              <a:rPr lang="en-US" dirty="0"/>
              <a:t> and information regarding </a:t>
            </a:r>
            <a:r>
              <a:rPr lang="en-US" b="1" dirty="0"/>
              <a:t>WARNINGS - WHEN AND HOW TO RESPOND</a:t>
            </a:r>
            <a:r>
              <a:rPr lang="en-US" dirty="0"/>
              <a:t>, being structured to meet local needs, based on particular tsunami threats. </a:t>
            </a:r>
          </a:p>
          <a:p>
            <a:r>
              <a:rPr lang="en-US" b="1" i="1" dirty="0"/>
              <a:t>Tsunami Materials  are structured as:</a:t>
            </a:r>
          </a:p>
          <a:p>
            <a:endParaRPr lang="en-US" dirty="0"/>
          </a:p>
          <a:p>
            <a:r>
              <a:rPr lang="en-US" b="1" dirty="0"/>
              <a:t>Tsunami Evacuation Maps</a:t>
            </a:r>
            <a:r>
              <a:rPr lang="en-US" dirty="0"/>
              <a:t> -&gt; Comprehensive mapping tailored to local needs.</a:t>
            </a:r>
          </a:p>
          <a:p>
            <a:endParaRPr lang="en-US" dirty="0"/>
          </a:p>
          <a:p>
            <a:r>
              <a:rPr lang="en-US" b="1" dirty="0"/>
              <a:t>Evacuation Routes</a:t>
            </a:r>
            <a:r>
              <a:rPr lang="en-US" dirty="0"/>
              <a:t> -&gt; Clearly marked and easy-to-follow pathways.</a:t>
            </a:r>
          </a:p>
          <a:p>
            <a:endParaRPr lang="en-US" b="1" dirty="0"/>
          </a:p>
          <a:p>
            <a:r>
              <a:rPr lang="en-US" b="1" dirty="0"/>
              <a:t>Safety Tips</a:t>
            </a:r>
            <a:r>
              <a:rPr lang="en-US" dirty="0"/>
              <a:t> -&gt; Practical advice for staying safe during a tsunami.</a:t>
            </a:r>
          </a:p>
          <a:p>
            <a:endParaRPr lang="en-US" b="1" dirty="0"/>
          </a:p>
          <a:p>
            <a:r>
              <a:rPr lang="en-US" b="1" dirty="0"/>
              <a:t>Warnings: When and How to Respond</a:t>
            </a:r>
            <a:r>
              <a:rPr lang="en-US" dirty="0"/>
              <a:t> -&gt; Structured guidance based on location-specific tsunami threats.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60" y="3421098"/>
            <a:ext cx="1929319" cy="1720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704" y="3530997"/>
            <a:ext cx="1727176" cy="2563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230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285750" y="959561"/>
            <a:ext cx="135127" cy="514082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Outreach d public awareness and education</a:t>
            </a:r>
            <a:endParaRPr lang="en-GB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UNESCO-IOC Regional Tsunami Ready Training for North-eastern, Atlantic and connected Seas Region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fr-F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8226" y="987407"/>
            <a:ext cx="11983774" cy="554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/>
              <a:t>Schools</a:t>
            </a:r>
            <a:r>
              <a:rPr lang="en-US" dirty="0"/>
              <a:t> within the community requesting recognition of TR should receive copies of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all materials.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/>
              <a:t>Materials distribution </a:t>
            </a:r>
            <a:r>
              <a:rPr lang="en-US" dirty="0"/>
              <a:t>through </a:t>
            </a:r>
            <a:r>
              <a:rPr lang="en-US" b="1" dirty="0"/>
              <a:t>three</a:t>
            </a:r>
            <a:r>
              <a:rPr lang="en-US" dirty="0"/>
              <a:t> or more wide-reaching methods: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 Brochures / flyers at public venues and/or bulk mailed to local residents and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businesses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Newspaper, local radio and television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Public utility/service industry bill safety notices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Historical markers and interpretative signs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Billboard, roadside, highway or educational signs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Local faith-based and civic organization bulletins/mailings             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Informational or safety videos and public service announcements (voice, video)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Websites/social media and bulk email.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16" y="1108148"/>
            <a:ext cx="3702543" cy="47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0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404" y="868889"/>
            <a:ext cx="6413059" cy="55422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700" b="0" dirty="0"/>
              <a:t>Different </a:t>
            </a:r>
            <a:r>
              <a:rPr lang="en-US" sz="1700" dirty="0"/>
              <a:t>locations</a:t>
            </a:r>
            <a:r>
              <a:rPr lang="en-US" sz="1700" b="0" dirty="0"/>
              <a:t> for materials distribution: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0" dirty="0"/>
              <a:t>Visitor Centers, local tourist businesses (e.g. restaurants, bars)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0" dirty="0"/>
              <a:t>Schools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0" dirty="0"/>
              <a:t>Hotels, motels and campgrounds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0" dirty="0"/>
              <a:t>Public libraries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0" dirty="0"/>
              <a:t>Community and recreation Centers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0" dirty="0"/>
              <a:t>Banks and Utility companies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0" dirty="0"/>
              <a:t>Childcare and health Centers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0" dirty="0"/>
              <a:t>Kiosks or information Centers (e.g. malls, stores, etc.)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0" dirty="0"/>
              <a:t>Transportation Centers (bus, train, transit stops or central stations)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0" dirty="0"/>
              <a:t> Ports of entry (airports, harbors).</a:t>
            </a:r>
          </a:p>
          <a:p>
            <a:pPr>
              <a:lnSpc>
                <a:spcPct val="150000"/>
              </a:lnSpc>
            </a:pPr>
            <a:endParaRPr lang="en-GB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UNESCO-IOC Regional Tsunami Ready Training for North-eastern, Atlantic and connected Seas Region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fr-F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14" y="1047505"/>
            <a:ext cx="3227629" cy="4467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41" y="2048647"/>
            <a:ext cx="2952222" cy="2024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8814" y="4179954"/>
            <a:ext cx="2545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Tsunami sign in Bali, Indonesia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5498" y="5506698"/>
            <a:ext cx="3274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Tsunami Natural Warning signs (as flyers, </a:t>
            </a:r>
          </a:p>
          <a:p>
            <a:r>
              <a:rPr lang="en-US" sz="1400" b="1" dirty="0"/>
              <a:t>magnets, beverage coasters or others)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01" y="1933543"/>
            <a:ext cx="1857375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785601" y="4350421"/>
            <a:ext cx="1863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Tsunami signs in Japan</a:t>
            </a:r>
          </a:p>
        </p:txBody>
      </p:sp>
    </p:spTree>
    <p:extLst>
      <p:ext uri="{BB962C8B-B14F-4D97-AF65-F5344CB8AC3E}">
        <p14:creationId xmlns:p14="http://schemas.microsoft.com/office/powerpoint/2010/main" val="328697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4861" y="763094"/>
            <a:ext cx="5675123" cy="5323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Tsunami Leaflet Lagos, Portugal</a:t>
            </a:r>
            <a:endParaRPr lang="en-GB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UNESCO-IOC Regional Tsunami Ready Training for North-eastern, Atlantic and connected Seas Region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fr-F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32" y="1331361"/>
            <a:ext cx="8740868" cy="47374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986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UNESCO-IOC Regional Tsunami Ready Training for North-eastern, Atlantic and connected Seas Region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" y="838838"/>
            <a:ext cx="3826431" cy="275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" y="3578790"/>
            <a:ext cx="3826431" cy="2760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39" y="1349091"/>
            <a:ext cx="3458406" cy="4869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19" y="1350084"/>
            <a:ext cx="3450174" cy="486701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38353" y="857168"/>
            <a:ext cx="5529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Tsunami information flyers (left: tsunami fact sheet, right: what to do…) </a:t>
            </a:r>
          </a:p>
        </p:txBody>
      </p:sp>
    </p:spTree>
    <p:extLst>
      <p:ext uri="{BB962C8B-B14F-4D97-AF65-F5344CB8AC3E}">
        <p14:creationId xmlns:p14="http://schemas.microsoft.com/office/powerpoint/2010/main" val="51674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0" y="857969"/>
            <a:ext cx="12192000" cy="5140820"/>
          </a:xfrm>
        </p:spPr>
        <p:txBody>
          <a:bodyPr/>
          <a:lstStyle/>
          <a:p>
            <a:r>
              <a:rPr lang="en-US" dirty="0"/>
              <a:t>					PARTICULAR CASE : Black Sea region</a:t>
            </a:r>
          </a:p>
          <a:p>
            <a:r>
              <a:rPr lang="en-US" b="0" dirty="0"/>
              <a:t>We give herein an example from Romania, where the </a:t>
            </a:r>
            <a:r>
              <a:rPr lang="en-US" dirty="0"/>
              <a:t>National Institute for Earth Physics (NIEP)</a:t>
            </a:r>
            <a:r>
              <a:rPr lang="en-US" b="0" dirty="0"/>
              <a:t> uses multiple ways for public outreach, awareness and education, at local and regional level for the Black Sea area through: </a:t>
            </a:r>
            <a:r>
              <a:rPr lang="en-US" dirty="0"/>
              <a:t>educational materials</a:t>
            </a:r>
            <a:r>
              <a:rPr lang="en-US" b="0" dirty="0"/>
              <a:t> (displayed below) and </a:t>
            </a:r>
            <a:r>
              <a:rPr lang="en-US" dirty="0"/>
              <a:t>scientific articles </a:t>
            </a:r>
            <a:r>
              <a:rPr lang="en-US" b="0" dirty="0"/>
              <a:t>and </a:t>
            </a:r>
            <a:r>
              <a:rPr lang="en-US" dirty="0"/>
              <a:t>presentations</a:t>
            </a:r>
            <a:r>
              <a:rPr lang="en-US" b="0" dirty="0"/>
              <a:t> at different meetings and conferences.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UNESCO-IOC Regional Tsunami Ready Training for North-eastern, Atlantic and connected Seas Region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103F-C569-40B8-B4E6-EB527A5C76D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2" y="1805323"/>
            <a:ext cx="3092738" cy="2192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6" y="4064125"/>
            <a:ext cx="3092738" cy="2185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35" y="1682620"/>
            <a:ext cx="3279624" cy="2315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47" y="4072886"/>
            <a:ext cx="3340622" cy="2359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54" y="1682620"/>
            <a:ext cx="3929133" cy="2544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05" y="4285281"/>
            <a:ext cx="3802295" cy="24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6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006B805E-C165-422B-A729-CCAC88263F04}"/>
              </a:ext>
            </a:extLst>
          </p:cNvPr>
          <p:cNvSpPr txBox="1">
            <a:spLocks/>
          </p:cNvSpPr>
          <p:nvPr/>
        </p:nvSpPr>
        <p:spPr>
          <a:xfrm>
            <a:off x="3067420" y="3577213"/>
            <a:ext cx="605715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000" b="1" dirty="0">
                <a:solidFill>
                  <a:schemeClr val="tx1"/>
                </a:solidFill>
              </a:rPr>
              <a:t>UNESCO</a:t>
            </a:r>
          </a:p>
          <a:p>
            <a:pPr algn="ctr">
              <a:spcBef>
                <a:spcPts val="0"/>
              </a:spcBef>
            </a:pPr>
            <a:r>
              <a:rPr lang="fr-FR" sz="2000" b="1" dirty="0">
                <a:solidFill>
                  <a:schemeClr val="tx1"/>
                </a:solidFill>
              </a:rPr>
              <a:t>Intergovernmental Oceanographic Commission (IOC)</a:t>
            </a:r>
            <a:endParaRPr lang="en-GB" sz="2000" b="1" kern="1000" dirty="0">
              <a:solidFill>
                <a:schemeClr val="tx1"/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81FADB3-AC87-46F2-AA7F-8CBD7321AF26}"/>
              </a:ext>
            </a:extLst>
          </p:cNvPr>
          <p:cNvSpPr txBox="1">
            <a:spLocks/>
          </p:cNvSpPr>
          <p:nvPr/>
        </p:nvSpPr>
        <p:spPr>
          <a:xfrm>
            <a:off x="4398568" y="4666849"/>
            <a:ext cx="3394862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effectLst/>
                <a:ea typeface="DengXian" panose="02010600030101010101" pitchFamily="2" charset="-122"/>
              </a:rPr>
              <a:t>UNESCO-IOC DG ECHO </a:t>
            </a:r>
            <a:r>
              <a:rPr lang="fr-FR" sz="1400" b="1" dirty="0">
                <a:solidFill>
                  <a:schemeClr val="tx1"/>
                </a:solidFill>
              </a:rPr>
              <a:t>CoastWAVE 2.0 project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Tsunami Resilience Section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2D920A3-BA13-735F-0FB9-484CB7CD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523" y="5368661"/>
            <a:ext cx="1977866" cy="11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78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Hosagrahar, Jyoti</DisplayName>
        <AccountId>19</AccountId>
        <AccountType/>
      </UserInfo>
      <UserInfo>
        <DisplayName>Mohammad, Raheel</DisplayName>
        <AccountId>20</AccountId>
        <AccountType/>
      </UserInfo>
    </SharedWithUsers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20" ma:contentTypeDescription="Create a new document." ma:contentTypeScope="" ma:versionID="de5e1728b5bda73eea2557a01c46513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6cb9a8a5e980852654bf9faecc3a1610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Time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A62075-B3C9-4A3A-AE06-3BDCC332E1EB}">
  <ds:schemaRefs>
    <ds:schemaRef ds:uri="http://schemas.openxmlformats.org/package/2006/metadata/core-properties"/>
    <ds:schemaRef ds:uri="http://schemas.microsoft.com/office/2006/documentManagement/types"/>
    <ds:schemaRef ds:uri="4f1b3885-7e45-4972-9ad6-ae2e248e21d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9f4e87f-a7cf-4515-bab7-a1fc928e5fae"/>
    <ds:schemaRef ds:uri="http://www.w3.org/XML/1998/namespace"/>
    <ds:schemaRef ds:uri="http://purl.org/dc/dcmitype/"/>
    <ds:schemaRef ds:uri="5b799ec2-212c-48b5-b7ff-d14ec6cbce2b"/>
    <ds:schemaRef ds:uri="f8ef70f3-4e3d-42be-bd40-fbc1cacc1519"/>
  </ds:schemaRefs>
</ds:datastoreItem>
</file>

<file path=customXml/itemProps2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62B505-F781-4BD5-AF68-9EDD01763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3276</TotalTime>
  <Words>657</Words>
  <Application>Microsoft Office PowerPoint</Application>
  <PresentationFormat>Widescreen</PresentationFormat>
  <Paragraphs>72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DengXian</vt:lpstr>
      <vt:lpstr>Myriad Pro</vt:lpstr>
      <vt:lpstr>Arial</vt:lpstr>
      <vt:lpstr>Calibri</vt:lpstr>
      <vt:lpstr>Calibri Light</vt:lpstr>
      <vt:lpstr>Wingdings</vt:lpstr>
      <vt:lpstr>Thème Office</vt:lpstr>
      <vt:lpstr>PowerPoint Presentation</vt:lpstr>
      <vt:lpstr>   UNESCO-IOC Regional Tsunami Ready Training for North-eastern, Atlantic and connected Seas Region   </vt:lpstr>
      <vt:lpstr>   UNESCO-IOC Regional Tsunami Ready Training for North-eastern, Atlantic and connected Seas Region   </vt:lpstr>
      <vt:lpstr>   UNESCO-IOC Regional Tsunami Ready Training for North-eastern, Atlantic and connected Seas Region   </vt:lpstr>
      <vt:lpstr>   UNESCO-IOC Regional Tsunami Ready Training for North-eastern, Atlantic and connected Seas Region   </vt:lpstr>
      <vt:lpstr>   UNESCO-IOC Regional Tsunami Ready Training for North-eastern, Atlantic and connected Seas Region   </vt:lpstr>
      <vt:lpstr>   UNESCO-IOC Regional Tsunami Ready Training for North-eastern, Atlantic and connected Seas Region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Dilmen Vennin, Derya</cp:lastModifiedBy>
  <cp:revision>244</cp:revision>
  <dcterms:created xsi:type="dcterms:W3CDTF">2019-03-22T15:49:46Z</dcterms:created>
  <dcterms:modified xsi:type="dcterms:W3CDTF">2025-01-13T16:26:35Z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_dlc_DocIdItemGuid">
    <vt:lpwstr>5c46f521-d66a-48f2-b4d3-7dd05baf4502</vt:lpwstr>
  </property>
  <property fmtid="{D5CDD505-2E9C-101B-9397-08002B2CF9AE}" pid="4" name="MediaServiceImageTags">
    <vt:lpwstr/>
  </property>
</Properties>
</file>