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4" r:id="rId5"/>
    <p:sldId id="265" r:id="rId6"/>
    <p:sldId id="260" r:id="rId7"/>
    <p:sldId id="261" r:id="rId8"/>
    <p:sldId id="258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35" autoAdjust="0"/>
    <p:restoredTop sz="94660"/>
  </p:normalViewPr>
  <p:slideViewPr>
    <p:cSldViewPr snapToGrid="0">
      <p:cViewPr varScale="1">
        <p:scale>
          <a:sx n="55" d="100"/>
          <a:sy n="55" d="100"/>
        </p:scale>
        <p:origin x="324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4A1ACD-FED3-5E61-5F60-37F57884221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67F1FD1-3EC4-8CDC-49BC-4575DF22B69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C99DD3C-CDA0-A286-7ACE-BE93FD26D0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8A476-960A-4EB2-B9A8-30DD348E0D2A}" type="datetimeFigureOut">
              <a:rPr lang="en-US" smtClean="0"/>
              <a:t>1/10/2025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DE3B6F-2BA1-B447-AE9C-10288DA493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B4C5EF-33A6-CCCF-A2A4-58981E6E63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29F65E-ED74-474E-B245-2F40CCA598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27440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BAA6A6-7E04-9C92-FDBF-D5F0DEE7A5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52DD350-E5B7-EDD8-9E9F-1DF9DAF617D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315F21D-F5CC-918E-8182-6C35E678A4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8A476-960A-4EB2-B9A8-30DD348E0D2A}" type="datetimeFigureOut">
              <a:rPr lang="en-US" smtClean="0"/>
              <a:t>1/10/2025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5FAEB2-95D8-619F-BAE1-A94A25BEF9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C799AA6-52B5-2A14-A52F-A95051BBB0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29F65E-ED74-474E-B245-2F40CCA598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98491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02B03CB-837B-E188-D79D-F3EFE4C7EAD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28C803E-2067-7A16-3C2D-E7D9F732DA6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CB0018-17CC-5F82-AB8E-54800A83D5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8A476-960A-4EB2-B9A8-30DD348E0D2A}" type="datetimeFigureOut">
              <a:rPr lang="en-US" smtClean="0"/>
              <a:t>1/10/2025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A7C41B6-F152-4A18-ACA6-3EF69C7710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C040605-8562-BD6A-4B7A-2E25935A5C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29F65E-ED74-474E-B245-2F40CCA598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03437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F51AF0-2985-B2EE-3A7F-4BC74CE95C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406CFC-F0A5-626A-7791-295C64F874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C473532-4359-B61E-B581-817AD29CBE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8A476-960A-4EB2-B9A8-30DD348E0D2A}" type="datetimeFigureOut">
              <a:rPr lang="en-US" smtClean="0"/>
              <a:t>1/10/2025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13F4121-2894-5969-0351-763C28C65B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1E43DBB-89F6-82BD-BD9C-BAD9E04470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29F65E-ED74-474E-B245-2F40CCA598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89418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DD969A-B7DF-A2DE-FB59-9FB898ECA1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0671A46-9645-E151-4009-875EB8FF431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A6238D2-8A12-61A3-C57A-CE18616B8E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8A476-960A-4EB2-B9A8-30DD348E0D2A}" type="datetimeFigureOut">
              <a:rPr lang="en-US" smtClean="0"/>
              <a:t>1/10/2025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3B541E8-7166-9188-6D26-494F7200F8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EB7DA3-CBBF-3991-1465-C0E618B5F9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29F65E-ED74-474E-B245-2F40CCA598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58791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5A0AD1-1A90-3B6F-0761-65D345E62F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EF0C71-A72A-CF4F-3D10-7771D758B45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D3D12E0-E5AB-9F85-4404-BE9DFF2D8CF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EED1E5A-3D3F-2572-9FC0-02F3233D87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8A476-960A-4EB2-B9A8-30DD348E0D2A}" type="datetimeFigureOut">
              <a:rPr lang="en-US" smtClean="0"/>
              <a:t>1/10/2025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D3D6741-D5ED-A121-1571-61F1FD8056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B05FB3B-B12F-E5F3-E8E8-D9BD3BA5A7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29F65E-ED74-474E-B245-2F40CCA598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32760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69DA1B-84F4-61EC-D0C9-3C0F0D170B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88062DB-3C8E-BF18-24E6-06E2DA8C7C4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011F443-8F84-67E6-EE25-CA17AB0B656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DAE2DE9-FBF9-F9AA-F959-893C52545CF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F7C1CBB-1B87-2A67-D95D-E03DD0BB0EA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9F27C46-9A47-854C-2BC6-C169BF572D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8A476-960A-4EB2-B9A8-30DD348E0D2A}" type="datetimeFigureOut">
              <a:rPr lang="en-US" smtClean="0"/>
              <a:t>1/10/2025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D8BFE92-1E42-6576-4917-CEBDE18CF8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6BF6F92-C35C-AA90-7477-BEDA9A9770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29F65E-ED74-474E-B245-2F40CCA598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1218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DF4936-A168-8C06-6190-921B8BEF76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CB54DF4-06D6-CFFF-4294-48DD3F0C63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8A476-960A-4EB2-B9A8-30DD348E0D2A}" type="datetimeFigureOut">
              <a:rPr lang="en-US" smtClean="0"/>
              <a:t>1/10/2025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771F8A3-2AF5-3C47-131A-D9114FF1F1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E832EB0-50FA-736C-10CA-B7183A47D9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29F65E-ED74-474E-B245-2F40CCA598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16144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11B545F-4FC4-07E7-DB46-3B2344CC78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8A476-960A-4EB2-B9A8-30DD348E0D2A}" type="datetimeFigureOut">
              <a:rPr lang="en-US" smtClean="0"/>
              <a:t>1/10/2025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059168F-BC4E-F280-5D98-EFA9609CA2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602C4D3-4B53-6804-D399-5FE57B5A03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29F65E-ED74-474E-B245-2F40CCA598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40267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F7CD94-0C6D-86F8-BA38-0545BCB0F2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43643D-9805-3B4C-CEC4-0761575721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73CBFC4-10C3-D108-1EC9-F767DF0A5F4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019BC73-9896-35A5-6DF2-D9948B2F29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8A476-960A-4EB2-B9A8-30DD348E0D2A}" type="datetimeFigureOut">
              <a:rPr lang="en-US" smtClean="0"/>
              <a:t>1/10/2025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8EF9D10-9DFE-D3B3-86F7-6F55C86FBC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6BF34F3-2C88-E79A-0F50-F6C392C3FD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29F65E-ED74-474E-B245-2F40CCA598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85216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66D8A6-C144-DE02-9CF0-E677B6E701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1E25BB2-F999-EB5A-32E3-D3710149FC7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3F80117-FDB9-4213-5472-C5BC25B505A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F60DFD9-F505-8151-5009-AE0C326800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8A476-960A-4EB2-B9A8-30DD348E0D2A}" type="datetimeFigureOut">
              <a:rPr lang="en-US" smtClean="0"/>
              <a:t>1/10/2025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EC8F65C-D4F8-5675-825A-E4A8B6F7CA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B7B97DF-F0F0-C69D-7EE4-5BECA09D1D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29F65E-ED74-474E-B245-2F40CCA598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64190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C3373B0-5873-5532-CE73-BF86F86FAB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FEB74B5-5505-A19F-7A49-BF446444A4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C96C43E-18FB-739C-0EB0-74B517DC4D7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5C8A476-960A-4EB2-B9A8-30DD348E0D2A}" type="datetimeFigureOut">
              <a:rPr lang="en-US" smtClean="0"/>
              <a:t>1/10/2025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7355B4-86CB-66F7-9958-64070560E99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A397CAF-8688-B193-A059-5F9CC9B85FF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D29F65E-ED74-474E-B245-2F40CCA598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0737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F609FF9A-4FCE-468E-A86A-C9AB525EAE7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021E12D4-3A88-428D-8E5E-AF1AFD923D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5" name="Picture 4" descr="Close up image of hands applauding">
            <a:extLst>
              <a:ext uri="{FF2B5EF4-FFF2-40B4-BE49-F238E27FC236}">
                <a16:creationId xmlns:a16="http://schemas.microsoft.com/office/drawing/2014/main" id="{60B47A7E-5539-4D79-010A-D6E773649727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60000"/>
          </a:blip>
          <a:srcRect t="597" b="15134"/>
          <a:stretch/>
        </p:blipFill>
        <p:spPr>
          <a:xfrm>
            <a:off x="-1" y="10"/>
            <a:ext cx="12192001" cy="685799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51B44B8-6474-9BE3-3E5B-9067A43646A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8200" y="914402"/>
            <a:ext cx="10515600" cy="2985923"/>
          </a:xfrm>
        </p:spPr>
        <p:txBody>
          <a:bodyPr>
            <a:normAutofit/>
          </a:bodyPr>
          <a:lstStyle/>
          <a:p>
            <a:r>
              <a:rPr lang="en-US" sz="5200">
                <a:solidFill>
                  <a:srgbClr val="FFFFFF"/>
                </a:solidFill>
              </a:rPr>
              <a:t>TOWS TT Meetings</a:t>
            </a:r>
            <a:br>
              <a:rPr lang="en-US" sz="5200">
                <a:solidFill>
                  <a:srgbClr val="FFFFFF"/>
                </a:solidFill>
              </a:rPr>
            </a:br>
            <a:endParaRPr lang="en-US" sz="5200">
              <a:solidFill>
                <a:srgbClr val="FFFFFF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DA9E8AE-D03E-7393-BA98-494459AF496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38200" y="4072040"/>
            <a:ext cx="10515600" cy="1384310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FFFFFF"/>
                </a:solidFill>
              </a:rPr>
              <a:t>20-22 Feb 2025</a:t>
            </a:r>
          </a:p>
          <a:p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65883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2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4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>
            <a:extLst>
              <a:ext uri="{FF2B5EF4-FFF2-40B4-BE49-F238E27FC236}">
                <a16:creationId xmlns:a16="http://schemas.microsoft.com/office/drawing/2014/main" id="{6753252F-4873-4F63-801D-CC719279A7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047C8CCB-F95D-4249-92DD-651249D353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2013557" cy="6858000"/>
          </a:xfrm>
          <a:prstGeom prst="rect">
            <a:avLst/>
          </a:prstGeom>
          <a:solidFill>
            <a:srgbClr val="7F7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BAFAAC9-DFED-CBE9-1381-775DBC2395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2074363"/>
            <a:ext cx="2752354" cy="2709275"/>
          </a:xfrm>
          <a:prstGeom prst="ellipse">
            <a:avLst/>
          </a:prstGeom>
          <a:solidFill>
            <a:srgbClr val="0070C0"/>
          </a:solidFill>
          <a:ln w="174625" cmpd="thinThick">
            <a:solidFill>
              <a:srgbClr val="262626"/>
            </a:solidFill>
          </a:ln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26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TOWS Joint Task Team</a:t>
            </a:r>
            <a:br>
              <a:rPr lang="en-US" sz="26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</a:br>
            <a:br>
              <a:rPr lang="en-US" sz="26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</a:br>
            <a:r>
              <a:rPr lang="en-US" sz="26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Morning </a:t>
            </a:r>
            <a:br>
              <a:rPr lang="en-US" sz="26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</a:br>
            <a:r>
              <a:rPr lang="en-US" sz="26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20 Feb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DD25AA38-5864-56A7-93A3-E5E29CD6202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54005" y="961812"/>
            <a:ext cx="6203990" cy="57102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54447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>
            <a:extLst>
              <a:ext uri="{FF2B5EF4-FFF2-40B4-BE49-F238E27FC236}">
                <a16:creationId xmlns:a16="http://schemas.microsoft.com/office/drawing/2014/main" id="{6753252F-4873-4F63-801D-CC719279A7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047C8CCB-F95D-4249-92DD-651249D353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2013557" cy="6858000"/>
          </a:xfrm>
          <a:prstGeom prst="rect">
            <a:avLst/>
          </a:prstGeom>
          <a:solidFill>
            <a:srgbClr val="7F7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EB74B3A-9A2B-2F2B-C636-85B63A2F3A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2074363"/>
            <a:ext cx="2752354" cy="2709275"/>
          </a:xfrm>
          <a:prstGeom prst="ellipse">
            <a:avLst/>
          </a:prstGeom>
          <a:solidFill>
            <a:srgbClr val="0070C0"/>
          </a:solidFill>
          <a:ln w="174625" cmpd="thinThick">
            <a:solidFill>
              <a:srgbClr val="262626"/>
            </a:solidFill>
          </a:ln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26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TOWS  Joint Task Team</a:t>
            </a:r>
            <a:br>
              <a:rPr lang="en-US" sz="26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</a:br>
            <a:br>
              <a:rPr lang="en-US" sz="26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</a:br>
            <a:r>
              <a:rPr lang="en-US" sz="26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Afternoon </a:t>
            </a:r>
            <a:br>
              <a:rPr lang="en-US" sz="26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</a:br>
            <a:r>
              <a:rPr lang="en-US" sz="26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20 Feb</a:t>
            </a:r>
          </a:p>
        </p:txBody>
      </p:sp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id="{815EB6A8-9E67-A729-2442-BAF3211BABC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452417" y="961812"/>
            <a:ext cx="7000913" cy="54274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77157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C2554CA6-288E-4202-BC52-2E5A8F0C0A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B10BB131-AC8E-4A8E-A5D1-36260F720C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9189" y="1119031"/>
            <a:ext cx="4619938" cy="4619938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3D54EDE-0A2D-C88F-9DF9-E2FD8305E9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1074" y="1396686"/>
            <a:ext cx="2868491" cy="3534129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44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TT TWO</a:t>
            </a:r>
            <a:br>
              <a:rPr lang="en-US" sz="44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</a:br>
            <a:br>
              <a:rPr lang="en-US" sz="44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</a:br>
            <a:endParaRPr lang="en-US" sz="4400" kern="1200" dirty="0">
              <a:solidFill>
                <a:srgbClr val="FFFFFF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14" name="Arc 13">
            <a:extLst>
              <a:ext uri="{FF2B5EF4-FFF2-40B4-BE49-F238E27FC236}">
                <a16:creationId xmlns:a16="http://schemas.microsoft.com/office/drawing/2014/main" id="{5B7778FC-632E-4DCA-A7CB-0D7731CCF9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9809111">
            <a:off x="8683720" y="941148"/>
            <a:ext cx="2987899" cy="2987899"/>
          </a:xfrm>
          <a:prstGeom prst="arc">
            <a:avLst>
              <a:gd name="adj1" fmla="val 15817365"/>
              <a:gd name="adj2" fmla="val 1781380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FA23A907-97FB-4A8F-880A-DD77401C42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10048" y="4780992"/>
            <a:ext cx="546100" cy="546100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3799D32-925C-ADD1-985B-10E9817E9CA0}"/>
              </a:ext>
            </a:extLst>
          </p:cNvPr>
          <p:cNvSpPr txBox="1"/>
          <p:nvPr/>
        </p:nvSpPr>
        <p:spPr>
          <a:xfrm>
            <a:off x="5109127" y="1"/>
            <a:ext cx="6593684" cy="64622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indent="-228600">
              <a:lnSpc>
                <a:spcPct val="90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600" b="1" dirty="0">
                <a:effectLst/>
              </a:rPr>
              <a:t> </a:t>
            </a:r>
            <a:endParaRPr lang="en-US" sz="600" dirty="0">
              <a:effectLst/>
            </a:endParaRPr>
          </a:p>
          <a:p>
            <a:pPr marL="911225" marR="1082040">
              <a:lnSpc>
                <a:spcPct val="90000"/>
              </a:lnSpc>
              <a:spcAft>
                <a:spcPts val="800"/>
              </a:spcAft>
            </a:pPr>
            <a:r>
              <a:rPr lang="en-US" sz="1200" b="1" dirty="0">
                <a:effectLst/>
              </a:rPr>
              <a:t>21-22 February 2025</a:t>
            </a:r>
            <a:endParaRPr lang="en-US" sz="1200" dirty="0">
              <a:effectLst/>
            </a:endParaRPr>
          </a:p>
          <a:p>
            <a:pPr marL="911225" marR="1082040">
              <a:lnSpc>
                <a:spcPct val="90000"/>
              </a:lnSpc>
              <a:spcAft>
                <a:spcPts val="800"/>
              </a:spcAft>
            </a:pPr>
            <a:r>
              <a:rPr lang="en-US" sz="1200" dirty="0">
                <a:effectLst/>
              </a:rPr>
              <a:t>21 February 2025: 0900-1730 Local Time (UTC+1)</a:t>
            </a:r>
          </a:p>
          <a:p>
            <a:pPr marL="911225" marR="1082040">
              <a:lnSpc>
                <a:spcPct val="90000"/>
              </a:lnSpc>
              <a:spcAft>
                <a:spcPts val="800"/>
              </a:spcAft>
            </a:pPr>
            <a:r>
              <a:rPr lang="en-US" sz="1200" dirty="0">
                <a:effectLst/>
              </a:rPr>
              <a:t>22 February 2025: 0900-1230 Local Time (UTC+1)</a:t>
            </a:r>
          </a:p>
          <a:p>
            <a:pPr marL="0" marR="0" indent="-228600">
              <a:lnSpc>
                <a:spcPct val="90000"/>
              </a:lnSpc>
              <a:spcBef>
                <a:spcPts val="1800"/>
              </a:spcBef>
              <a:spcAft>
                <a:spcPts val="400"/>
              </a:spcAft>
              <a:buFont typeface="Arial" panose="020B0604020202020204" pitchFamily="34" charset="0"/>
              <a:buChar char="•"/>
            </a:pPr>
            <a:endParaRPr lang="en-US" sz="1200" b="1" dirty="0">
              <a:effectLst/>
            </a:endParaRPr>
          </a:p>
          <a:p>
            <a:pPr marL="0" marR="0" indent="-228600">
              <a:lnSpc>
                <a:spcPct val="90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1200" b="1" dirty="0">
                <a:effectLst/>
              </a:rPr>
              <a:t>AGENDA OF THE </a:t>
            </a:r>
            <a:endParaRPr lang="en-US" sz="1200" dirty="0">
              <a:effectLst/>
            </a:endParaRPr>
          </a:p>
          <a:p>
            <a:pPr marL="0" marR="0" indent="-228600">
              <a:lnSpc>
                <a:spcPct val="90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1200" b="1" dirty="0">
                <a:effectLst/>
              </a:rPr>
              <a:t>TOWS TASK ON TEAM TSUNAMI WATCH OPERATIONS MEETING</a:t>
            </a:r>
            <a:endParaRPr lang="en-US" sz="1200" dirty="0"/>
          </a:p>
          <a:p>
            <a:pPr marL="0" marR="0" indent="-228600">
              <a:lnSpc>
                <a:spcPct val="90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1200" b="1" dirty="0">
                <a:effectLst/>
              </a:rPr>
              <a:t> </a:t>
            </a:r>
            <a:endParaRPr lang="en-US" sz="1200" dirty="0">
              <a:effectLst/>
            </a:endParaRPr>
          </a:p>
          <a:p>
            <a:pPr marL="0" marR="0" indent="-228600">
              <a:lnSpc>
                <a:spcPct val="90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1200" b="1" dirty="0">
                <a:effectLst/>
              </a:rPr>
              <a:t>21 February 2025</a:t>
            </a:r>
            <a:endParaRPr lang="en-US" sz="1200" dirty="0">
              <a:effectLst/>
            </a:endParaRPr>
          </a:p>
          <a:p>
            <a:pPr marL="342900" marR="0" lvl="0" indent="-2286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1200" dirty="0">
                <a:effectLst/>
              </a:rPr>
              <a:t>Welcome and Introductions (0900-0915)</a:t>
            </a:r>
          </a:p>
          <a:p>
            <a:pPr marL="342900" marR="0" lvl="0" indent="-2286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1200" dirty="0">
                <a:effectLst/>
              </a:rPr>
              <a:t>Session Organisation (Logistics and agenda) (0915-0930)</a:t>
            </a:r>
          </a:p>
          <a:p>
            <a:pPr marL="342900" marR="0" lvl="0" indent="-2286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1200" dirty="0">
                <a:effectLst/>
              </a:rPr>
              <a:t>Discussion on the outcomes of the joint Meeting with TT-DMP (0930-1000)</a:t>
            </a:r>
          </a:p>
          <a:p>
            <a:pPr marL="342900" marR="0" lvl="0" indent="-2286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1200" dirty="0">
                <a:effectLst/>
              </a:rPr>
              <a:t>Review of TTTWO Action Items (1000-1030)</a:t>
            </a:r>
          </a:p>
          <a:p>
            <a:pPr marL="228600" marR="0" indent="-2286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1200" dirty="0">
                <a:effectLst/>
              </a:rPr>
              <a:t> </a:t>
            </a:r>
          </a:p>
          <a:p>
            <a:pPr marL="228600" marR="0" indent="-2286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1200" i="1" dirty="0">
                <a:effectLst/>
              </a:rPr>
              <a:t>Coffee Break and Group Photo (1030-1100)</a:t>
            </a:r>
            <a:endParaRPr lang="en-US" sz="1200" dirty="0">
              <a:effectLst/>
            </a:endParaRPr>
          </a:p>
          <a:p>
            <a:pPr marL="228600" marR="0" indent="-2286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1200" dirty="0">
                <a:effectLst/>
              </a:rPr>
              <a:t> </a:t>
            </a:r>
          </a:p>
          <a:p>
            <a:pPr marL="342900" marR="0" lvl="0" indent="-2286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1200" dirty="0">
                <a:effectLst/>
              </a:rPr>
              <a:t>Tsunami Watch Operations status and plans in all ICGs (1100-1200)</a:t>
            </a:r>
          </a:p>
          <a:p>
            <a:pPr marL="742950" marR="0" lvl="1" indent="-2286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1200" dirty="0">
                <a:effectLst/>
              </a:rPr>
              <a:t>ICG/CARIBE-EWS</a:t>
            </a:r>
          </a:p>
          <a:p>
            <a:pPr marL="742950" marR="0" lvl="1" indent="-2286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1200" dirty="0">
                <a:effectLst/>
              </a:rPr>
              <a:t>ICG/IOTWMS</a:t>
            </a:r>
          </a:p>
          <a:p>
            <a:pPr marL="742950" marR="0" lvl="1" indent="-2286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1200" dirty="0">
                <a:effectLst/>
              </a:rPr>
              <a:t>ICG/NEAMTWS</a:t>
            </a:r>
          </a:p>
          <a:p>
            <a:pPr marL="742950" marR="0" lvl="1" indent="-2286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1200" dirty="0">
                <a:effectLst/>
              </a:rPr>
              <a:t>ICG/PTWS</a:t>
            </a:r>
          </a:p>
          <a:p>
            <a:pPr marL="342900" marR="0" lvl="0" indent="-2286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1200" dirty="0">
                <a:effectLst/>
              </a:rPr>
              <a:t>Updates to Area of Coverage and ESZ Maps of the ICGs (1200-1215)</a:t>
            </a:r>
          </a:p>
          <a:p>
            <a:pPr marL="342900" marR="0" lvl="0" indent="-2286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1200" dirty="0">
                <a:effectLst/>
              </a:rPr>
              <a:t>Tsunami Service Provision Considerations for Events Outside ICG Earthquake Source Zones (1215-1230)</a:t>
            </a:r>
          </a:p>
          <a:p>
            <a:pPr marL="342900" marR="0" lvl="0" indent="-2286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1200" dirty="0">
                <a:effectLst/>
              </a:rPr>
              <a:t>Updates on Products for Maritime Community (1230-1245)</a:t>
            </a:r>
          </a:p>
          <a:p>
            <a:pPr marL="342900" marR="0" lvl="0" indent="-2286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1200" dirty="0">
                <a:effectLst/>
              </a:rPr>
              <a:t>Optimal Seismic and Sea level Monitoring Networks (1245-1300)</a:t>
            </a:r>
          </a:p>
          <a:p>
            <a:pPr marL="228600" marR="0" indent="-2286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1200" dirty="0">
                <a:effectLst/>
              </a:rPr>
              <a:t> </a:t>
            </a:r>
          </a:p>
          <a:p>
            <a:pPr marL="228600" marR="0" indent="-228600">
              <a:lnSpc>
                <a:spcPct val="90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1200" i="1" dirty="0">
                <a:effectLst/>
              </a:rPr>
              <a:t>Lunch Break (1300-1430)</a:t>
            </a:r>
            <a:endParaRPr lang="en-US" sz="1200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4742188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C2554CA6-288E-4202-BC52-2E5A8F0C0A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B10BB131-AC8E-4A8E-A5D1-36260F720C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9189" y="1119031"/>
            <a:ext cx="4619938" cy="4619938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C174274-08D5-412F-64DD-E68248D293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1074" y="1396686"/>
            <a:ext cx="3240506" cy="4064628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44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TT TWO</a:t>
            </a:r>
            <a:br>
              <a:rPr lang="en-US" sz="44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</a:br>
            <a:br>
              <a:rPr lang="en-US" sz="44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</a:br>
            <a:endParaRPr lang="en-US" sz="4400" kern="1200" dirty="0">
              <a:solidFill>
                <a:srgbClr val="FFFFFF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14" name="Arc 13">
            <a:extLst>
              <a:ext uri="{FF2B5EF4-FFF2-40B4-BE49-F238E27FC236}">
                <a16:creationId xmlns:a16="http://schemas.microsoft.com/office/drawing/2014/main" id="{5B7778FC-632E-4DCA-A7CB-0D7731CCF9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9809111">
            <a:off x="8683720" y="941148"/>
            <a:ext cx="2987899" cy="2987899"/>
          </a:xfrm>
          <a:prstGeom prst="arc">
            <a:avLst>
              <a:gd name="adj1" fmla="val 15817365"/>
              <a:gd name="adj2" fmla="val 1781380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FA23A907-97FB-4A8F-880A-DD77401C42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10048" y="4780992"/>
            <a:ext cx="546100" cy="546100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F8CE41B-26A7-C4D7-8DB2-BA39AD92AB4D}"/>
              </a:ext>
            </a:extLst>
          </p:cNvPr>
          <p:cNvSpPr txBox="1"/>
          <p:nvPr/>
        </p:nvSpPr>
        <p:spPr>
          <a:xfrm>
            <a:off x="5370153" y="1526032"/>
            <a:ext cx="6459174" cy="493618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2286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1400" dirty="0">
                <a:effectLst/>
              </a:rPr>
              <a:t>Discussion on SOPs for Tsunamis Generated by non-seismic sources (1430-1530)</a:t>
            </a:r>
          </a:p>
          <a:p>
            <a:pPr marL="742950" marR="0" lvl="1" indent="-2286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1400" dirty="0">
                <a:effectLst/>
              </a:rPr>
              <a:t>Tsunami Generated by Volcanoes </a:t>
            </a:r>
          </a:p>
          <a:p>
            <a:pPr marL="742950" marR="0" lvl="1" indent="-2286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1400" dirty="0">
                <a:effectLst/>
              </a:rPr>
              <a:t> </a:t>
            </a:r>
            <a:r>
              <a:rPr lang="en-US" sz="1400" dirty="0" err="1">
                <a:effectLst/>
              </a:rPr>
              <a:t>Meteo</a:t>
            </a:r>
            <a:r>
              <a:rPr lang="en-US" sz="1400" dirty="0">
                <a:effectLst/>
              </a:rPr>
              <a:t>-tsunami</a:t>
            </a:r>
          </a:p>
          <a:p>
            <a:pPr marL="742950" marR="0" lvl="1" indent="-228600">
              <a:lnSpc>
                <a:spcPct val="90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1400" dirty="0">
                <a:effectLst/>
              </a:rPr>
              <a:t>Other non-seismic sources</a:t>
            </a:r>
          </a:p>
          <a:p>
            <a:pPr marR="0">
              <a:lnSpc>
                <a:spcPct val="90000"/>
              </a:lnSpc>
              <a:spcAft>
                <a:spcPts val="800"/>
              </a:spcAft>
            </a:pPr>
            <a:endParaRPr lang="en-US" sz="1400" dirty="0">
              <a:effectLst/>
            </a:endParaRPr>
          </a:p>
          <a:p>
            <a:pPr marL="228600" marR="0" indent="-228600">
              <a:lnSpc>
                <a:spcPct val="90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1400" i="1" dirty="0">
                <a:effectLst/>
              </a:rPr>
              <a:t>Coffee Break (1530-1600)</a:t>
            </a:r>
            <a:endParaRPr lang="en-US" sz="1400" dirty="0">
              <a:effectLst/>
            </a:endParaRPr>
          </a:p>
          <a:p>
            <a:pPr marL="342900" marR="0" lvl="0" indent="-2286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1400" dirty="0">
                <a:effectLst/>
              </a:rPr>
              <a:t>Common Format for the TSPs’ Tsunami Products (1600-1630)</a:t>
            </a:r>
          </a:p>
          <a:p>
            <a:pPr marL="342900" marR="0" lvl="0" indent="-228600">
              <a:lnSpc>
                <a:spcPct val="90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1400" dirty="0">
                <a:effectLst/>
              </a:rPr>
              <a:t>Updates on the Global Service Definition Document (1630-1730)</a:t>
            </a:r>
          </a:p>
          <a:p>
            <a:pPr marL="0" marR="0" indent="-228600">
              <a:lnSpc>
                <a:spcPct val="90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endParaRPr lang="en-US" sz="1400" dirty="0">
              <a:effectLst/>
            </a:endParaRPr>
          </a:p>
          <a:p>
            <a:pPr marL="0" marR="0" indent="-228600">
              <a:lnSpc>
                <a:spcPct val="90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1400" b="1" dirty="0">
                <a:effectLst/>
              </a:rPr>
              <a:t>22 February 2025</a:t>
            </a:r>
            <a:endParaRPr lang="en-US" sz="1400" dirty="0">
              <a:effectLst/>
            </a:endParaRPr>
          </a:p>
          <a:p>
            <a:pPr marL="342900" marR="0" lvl="0" indent="-228600">
              <a:lnSpc>
                <a:spcPct val="90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1400" dirty="0">
                <a:effectLst/>
              </a:rPr>
              <a:t>Support for Ocean Decade Tsunami Programme Research &amp; Development</a:t>
            </a:r>
          </a:p>
          <a:p>
            <a:pPr marL="0" marR="0" indent="-228600">
              <a:lnSpc>
                <a:spcPct val="90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1400" dirty="0">
                <a:effectLst/>
              </a:rPr>
              <a:t>Implementation Plan (0900-0930)</a:t>
            </a:r>
          </a:p>
          <a:p>
            <a:pPr marL="342900" marR="0" lvl="0" indent="-2286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1400" dirty="0">
                <a:effectLst/>
              </a:rPr>
              <a:t>TT-TWO Work Plan (0930-1030)</a:t>
            </a:r>
          </a:p>
          <a:p>
            <a:pPr marR="0">
              <a:lnSpc>
                <a:spcPct val="90000"/>
              </a:lnSpc>
            </a:pPr>
            <a:r>
              <a:rPr lang="en-US" sz="1400" i="1" dirty="0">
                <a:effectLst/>
              </a:rPr>
              <a:t> </a:t>
            </a:r>
            <a:endParaRPr lang="en-US" sz="1400" dirty="0">
              <a:effectLst/>
            </a:endParaRPr>
          </a:p>
          <a:p>
            <a:pPr marL="228600" marR="0" indent="-228600">
              <a:lnSpc>
                <a:spcPct val="90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1400" i="1" dirty="0">
                <a:effectLst/>
              </a:rPr>
              <a:t>Coffee Break (1030-1100)</a:t>
            </a:r>
            <a:r>
              <a:rPr lang="en-US" sz="1400" dirty="0">
                <a:effectLst/>
              </a:rPr>
              <a:t> </a:t>
            </a:r>
          </a:p>
          <a:p>
            <a:pPr marL="342900" marR="0" lvl="0" indent="-2286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1400" dirty="0">
                <a:effectLst/>
              </a:rPr>
              <a:t>AOB (1100-1115)</a:t>
            </a:r>
          </a:p>
          <a:p>
            <a:pPr marL="342900" marR="0" lvl="0" indent="-228600">
              <a:lnSpc>
                <a:spcPct val="90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1400" dirty="0">
                <a:effectLst/>
              </a:rPr>
              <a:t>Recommendations and Report to the TOWS-WG (1115-1230)</a:t>
            </a:r>
          </a:p>
        </p:txBody>
      </p:sp>
    </p:spTree>
    <p:extLst>
      <p:ext uri="{BB962C8B-B14F-4D97-AF65-F5344CB8AC3E}">
        <p14:creationId xmlns:p14="http://schemas.microsoft.com/office/powerpoint/2010/main" val="41025906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6753252F-4873-4F63-801D-CC719279A7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047C8CCB-F95D-4249-92DD-651249D353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2013557" cy="6858000"/>
          </a:xfrm>
          <a:prstGeom prst="rect">
            <a:avLst/>
          </a:prstGeom>
          <a:solidFill>
            <a:srgbClr val="7F7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ACD0853-C541-618E-2891-43CC013352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2074363"/>
            <a:ext cx="2752354" cy="2709275"/>
          </a:xfrm>
          <a:prstGeom prst="ellipse">
            <a:avLst/>
          </a:prstGeom>
          <a:solidFill>
            <a:srgbClr val="00B0F0"/>
          </a:solidFill>
          <a:ln w="174625" cmpd="thinThick">
            <a:solidFill>
              <a:srgbClr val="262626"/>
            </a:solidFill>
          </a:ln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br>
              <a:rPr lang="en-US" sz="2600" dirty="0">
                <a:solidFill>
                  <a:srgbClr val="FFFFFF"/>
                </a:solidFill>
              </a:rPr>
            </a:br>
            <a:r>
              <a:rPr lang="en-US" sz="2600" dirty="0">
                <a:solidFill>
                  <a:srgbClr val="FFFFFF"/>
                </a:solidFill>
              </a:rPr>
              <a:t>TT – DMP</a:t>
            </a:r>
            <a:br>
              <a:rPr lang="en-US" sz="2600" dirty="0">
                <a:solidFill>
                  <a:srgbClr val="FFFFFF"/>
                </a:solidFill>
              </a:rPr>
            </a:br>
            <a:br>
              <a:rPr lang="en-US" sz="2600" dirty="0">
                <a:solidFill>
                  <a:srgbClr val="FFFFFF"/>
                </a:solidFill>
              </a:rPr>
            </a:br>
            <a:r>
              <a:rPr lang="en-US" sz="2600" dirty="0">
                <a:solidFill>
                  <a:srgbClr val="FFFFFF"/>
                </a:solidFill>
              </a:rPr>
              <a:t>Morning </a:t>
            </a:r>
            <a:br>
              <a:rPr lang="en-US" sz="2600" dirty="0">
                <a:solidFill>
                  <a:srgbClr val="FFFFFF"/>
                </a:solidFill>
              </a:rPr>
            </a:br>
            <a:r>
              <a:rPr lang="en-US" sz="2600" dirty="0">
                <a:solidFill>
                  <a:srgbClr val="FFFFFF"/>
                </a:solidFill>
              </a:rPr>
              <a:t>21 Feb</a:t>
            </a:r>
            <a:endParaRPr lang="en-US" sz="2600" kern="1200" dirty="0">
              <a:solidFill>
                <a:srgbClr val="FFFFFF"/>
              </a:solidFill>
              <a:latin typeface="+mj-lt"/>
              <a:ea typeface="+mj-ea"/>
              <a:cs typeface="+mj-cs"/>
            </a:endParaRP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CC16169F-2822-7F2F-5CB2-874957C7027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36624634"/>
              </p:ext>
            </p:extLst>
          </p:nvPr>
        </p:nvGraphicFramePr>
        <p:xfrm>
          <a:off x="4038600" y="989183"/>
          <a:ext cx="7513319" cy="5127408"/>
        </p:xfrm>
        <a:graphic>
          <a:graphicData uri="http://schemas.openxmlformats.org/drawingml/2006/table">
            <a:tbl>
              <a:tblPr firstRow="1" bandRow="1"/>
              <a:tblGrid>
                <a:gridCol w="1085479">
                  <a:extLst>
                    <a:ext uri="{9D8B030D-6E8A-4147-A177-3AD203B41FA5}">
                      <a16:colId xmlns:a16="http://schemas.microsoft.com/office/drawing/2014/main" val="2109486133"/>
                    </a:ext>
                  </a:extLst>
                </a:gridCol>
                <a:gridCol w="4371352">
                  <a:extLst>
                    <a:ext uri="{9D8B030D-6E8A-4147-A177-3AD203B41FA5}">
                      <a16:colId xmlns:a16="http://schemas.microsoft.com/office/drawing/2014/main" val="2616569205"/>
                    </a:ext>
                  </a:extLst>
                </a:gridCol>
                <a:gridCol w="2056488">
                  <a:extLst>
                    <a:ext uri="{9D8B030D-6E8A-4147-A177-3AD203B41FA5}">
                      <a16:colId xmlns:a16="http://schemas.microsoft.com/office/drawing/2014/main" val="144491154"/>
                    </a:ext>
                  </a:extLst>
                </a:gridCol>
              </a:tblGrid>
              <a:tr h="406422">
                <a:tc>
                  <a:txBody>
                    <a:bodyPr/>
                    <a:lstStyle/>
                    <a:p>
                      <a:pPr marL="208280" indent="-67945" rtl="0" fontAlgn="t">
                        <a:spcAft>
                          <a:spcPts val="800"/>
                        </a:spcAft>
                      </a:pPr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Local Time (UTC+9)</a:t>
                      </a:r>
                      <a:endParaRPr lang="en-US" sz="1600">
                        <a:effectLst/>
                      </a:endParaRPr>
                    </a:p>
                  </a:txBody>
                  <a:tcPr marL="41606" marR="41606" marT="20803" marB="20803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marL="1469390" marR="1450975" algn="ctr" rtl="0" fontAlgn="t">
                        <a:spcBef>
                          <a:spcPts val="50"/>
                        </a:spcBef>
                        <a:spcAft>
                          <a:spcPts val="800"/>
                        </a:spcAft>
                      </a:pPr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Topic</a:t>
                      </a:r>
                      <a:endParaRPr lang="en-US" sz="1600">
                        <a:effectLst/>
                      </a:endParaRPr>
                    </a:p>
                  </a:txBody>
                  <a:tcPr marL="41606" marR="41606" marT="20803" marB="20803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marL="476250" marR="459105" algn="ctr" rtl="0" fontAlgn="t">
                        <a:spcBef>
                          <a:spcPts val="50"/>
                        </a:spcBef>
                        <a:spcAft>
                          <a:spcPts val="800"/>
                        </a:spcAft>
                      </a:pPr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Lead</a:t>
                      </a:r>
                      <a:endParaRPr lang="en-US" sz="1600">
                        <a:effectLst/>
                      </a:endParaRPr>
                    </a:p>
                  </a:txBody>
                  <a:tcPr marL="41606" marR="41606" marT="20803" marB="20803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31484759"/>
                  </a:ext>
                </a:extLst>
              </a:tr>
              <a:tr h="514361">
                <a:tc>
                  <a:txBody>
                    <a:bodyPr/>
                    <a:lstStyle/>
                    <a:p>
                      <a:pPr marL="73660" rtl="0" fontAlgn="t">
                        <a:spcBef>
                          <a:spcPts val="50"/>
                        </a:spcBef>
                        <a:spcAft>
                          <a:spcPts val="800"/>
                        </a:spcAft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09:00 – 09:15</a:t>
                      </a:r>
                      <a:endParaRPr lang="en-US" sz="1600">
                        <a:effectLst/>
                      </a:endParaRPr>
                    </a:p>
                  </a:txBody>
                  <a:tcPr marL="41606" marR="41606" marT="20803" marB="20803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69850" rtl="0" fontAlgn="base">
                        <a:spcBef>
                          <a:spcPts val="50"/>
                        </a:spcBef>
                        <a:spcAft>
                          <a:spcPts val="800"/>
                        </a:spcAft>
                        <a:buFont typeface="+mj-lt"/>
                        <a:buAutoNum type="arabicPeriod"/>
                      </a:pPr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SESSION ORGANISATION</a:t>
                      </a:r>
                    </a:p>
                    <a:p>
                      <a:pPr marL="73025" rtl="0" fontAlgn="t">
                        <a:spcAft>
                          <a:spcPts val="800"/>
                        </a:spcAft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Logistics and agenda</a:t>
                      </a:r>
                      <a:endParaRPr lang="en-US" sz="1600">
                        <a:effectLst/>
                      </a:endParaRPr>
                    </a:p>
                  </a:txBody>
                  <a:tcPr marL="41606" marR="41606" marT="20803" marB="20803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" marR="372745" rtl="0" fontAlgn="t">
                        <a:spcBef>
                          <a:spcPts val="50"/>
                        </a:spcBef>
                        <a:spcAft>
                          <a:spcPts val="800"/>
                        </a:spcAft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Harkunti Rahayu Secretariat</a:t>
                      </a:r>
                      <a:endParaRPr lang="en-US" sz="1600">
                        <a:effectLst/>
                      </a:endParaRPr>
                    </a:p>
                  </a:txBody>
                  <a:tcPr marL="41606" marR="41606" marT="20803" marB="20803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52048030"/>
                  </a:ext>
                </a:extLst>
              </a:tr>
              <a:tr h="406422">
                <a:tc>
                  <a:txBody>
                    <a:bodyPr/>
                    <a:lstStyle/>
                    <a:p>
                      <a:pPr marL="73660" rtl="0" fontAlgn="t">
                        <a:spcBef>
                          <a:spcPts val="55"/>
                        </a:spcBef>
                        <a:spcAft>
                          <a:spcPts val="800"/>
                        </a:spcAft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09:15:10:00</a:t>
                      </a:r>
                      <a:endParaRPr lang="en-US" sz="1600">
                        <a:effectLst/>
                      </a:endParaRPr>
                    </a:p>
                  </a:txBody>
                  <a:tcPr marL="41606" marR="41606" marT="20803" marB="20803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69850" marR="375285" rtl="0" fontAlgn="base">
                        <a:spcBef>
                          <a:spcPts val="55"/>
                        </a:spcBef>
                        <a:spcAft>
                          <a:spcPts val="800"/>
                        </a:spcAft>
                        <a:buFont typeface="+mj-lt"/>
                        <a:buAutoNum type="arabicPeriod" startAt="2"/>
                      </a:pPr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DISCUSS OUTCOMES OF THE JOINT MEETING WITH TT TWO</a:t>
                      </a:r>
                    </a:p>
                  </a:txBody>
                  <a:tcPr marL="41606" marR="41606" marT="20803" marB="20803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540" rtl="0" fontAlgn="t">
                        <a:spcBef>
                          <a:spcPts val="55"/>
                        </a:spcBef>
                        <a:spcAft>
                          <a:spcPts val="800"/>
                        </a:spcAft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All</a:t>
                      </a:r>
                      <a:endParaRPr lang="en-US" sz="1600">
                        <a:effectLst/>
                      </a:endParaRPr>
                    </a:p>
                  </a:txBody>
                  <a:tcPr marL="41606" marR="41606" marT="20803" marB="20803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03042219"/>
                  </a:ext>
                </a:extLst>
              </a:tr>
              <a:tr h="244514">
                <a:tc>
                  <a:txBody>
                    <a:bodyPr/>
                    <a:lstStyle/>
                    <a:p>
                      <a:pPr marL="105410" rtl="0" fontAlgn="t">
                        <a:spcBef>
                          <a:spcPts val="50"/>
                        </a:spcBef>
                        <a:spcAft>
                          <a:spcPts val="800"/>
                        </a:spcAft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10:00-10:30</a:t>
                      </a:r>
                      <a:endParaRPr lang="en-US" sz="1600">
                        <a:effectLst/>
                      </a:endParaRPr>
                    </a:p>
                  </a:txBody>
                  <a:tcPr marL="41606" marR="41606" marT="20803" marB="20803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69850" rtl="0" fontAlgn="base">
                        <a:spcBef>
                          <a:spcPts val="50"/>
                        </a:spcBef>
                        <a:spcAft>
                          <a:spcPts val="800"/>
                        </a:spcAft>
                        <a:buFont typeface="+mj-lt"/>
                        <a:buAutoNum type="arabicPeriod" startAt="3"/>
                      </a:pPr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REVIEW KEY ACTION ITEMS (MAIN ISSUES)</a:t>
                      </a:r>
                    </a:p>
                  </a:txBody>
                  <a:tcPr marL="41606" marR="41606" marT="20803" marB="20803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50"/>
                        </a:spcBef>
                        <a:spcAft>
                          <a:spcPts val="800"/>
                        </a:spcAft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All</a:t>
                      </a:r>
                      <a:endParaRPr lang="en-US" sz="1600">
                        <a:effectLst/>
                      </a:endParaRPr>
                    </a:p>
                  </a:txBody>
                  <a:tcPr marL="41606" marR="41606" marT="20803" marB="20803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76295611"/>
                  </a:ext>
                </a:extLst>
              </a:tr>
              <a:tr h="600710">
                <a:tc>
                  <a:txBody>
                    <a:bodyPr/>
                    <a:lstStyle/>
                    <a:p>
                      <a:pPr marL="73660" rtl="0" fontAlgn="t">
                        <a:spcBef>
                          <a:spcPts val="50"/>
                        </a:spcBef>
                        <a:spcAft>
                          <a:spcPts val="800"/>
                        </a:spcAft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10:30-11:00</a:t>
                      </a:r>
                      <a:endParaRPr lang="en-US" sz="1600">
                        <a:effectLst/>
                      </a:endParaRPr>
                    </a:p>
                  </a:txBody>
                  <a:tcPr marL="41606" marR="41606" marT="20803" marB="20803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marL="66675" algn="ctr" rtl="0" fontAlgn="t">
                        <a:spcBef>
                          <a:spcPts val="50"/>
                        </a:spcBef>
                        <a:spcAft>
                          <a:spcPts val="800"/>
                        </a:spcAft>
                      </a:pPr>
                      <a:r>
                        <a:rPr lang="en-US" sz="1000" b="0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Break</a:t>
                      </a:r>
                      <a:endParaRPr lang="en-US" sz="1600">
                        <a:effectLst/>
                      </a:endParaRPr>
                    </a:p>
                  </a:txBody>
                  <a:tcPr marL="41606" marR="41606" marT="20803" marB="20803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br>
                        <a:rPr lang="en-US" sz="1600">
                          <a:effectLst/>
                        </a:rPr>
                      </a:br>
                      <a:endParaRPr lang="en-US" sz="1600">
                        <a:effectLst/>
                      </a:endParaRPr>
                    </a:p>
                  </a:txBody>
                  <a:tcPr marL="41606" marR="41606" marT="20803" marB="20803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04154795"/>
                  </a:ext>
                </a:extLst>
              </a:tr>
              <a:tr h="600710">
                <a:tc>
                  <a:txBody>
                    <a:bodyPr/>
                    <a:lstStyle/>
                    <a:p>
                      <a:pPr marL="73660" rtl="0" fontAlgn="t">
                        <a:spcBef>
                          <a:spcPts val="50"/>
                        </a:spcBef>
                        <a:spcAft>
                          <a:spcPts val="800"/>
                        </a:spcAft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[11:00-17:00]</a:t>
                      </a:r>
                      <a:endParaRPr lang="en-US" sz="1600">
                        <a:effectLst/>
                      </a:endParaRPr>
                    </a:p>
                  </a:txBody>
                  <a:tcPr marL="41606" marR="41606" marT="20803" marB="20803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69850" rtl="0" fontAlgn="base">
                        <a:spcBef>
                          <a:spcPts val="50"/>
                        </a:spcBef>
                        <a:spcAft>
                          <a:spcPts val="800"/>
                        </a:spcAft>
                        <a:buFont typeface="+mj-lt"/>
                        <a:buAutoNum type="arabicPeriod" startAt="4"/>
                      </a:pPr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TSUNAMI READY</a:t>
                      </a:r>
                    </a:p>
                  </a:txBody>
                  <a:tcPr marL="41606" marR="41606" marT="20803" marB="20803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fontAlgn="t"/>
                      <a:br>
                        <a:rPr lang="en-US" sz="1600">
                          <a:effectLst/>
                        </a:rPr>
                      </a:br>
                      <a:endParaRPr lang="en-US" sz="1600">
                        <a:effectLst/>
                      </a:endParaRPr>
                    </a:p>
                  </a:txBody>
                  <a:tcPr marL="41606" marR="41606" marT="20803" marB="20803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66347280"/>
                  </a:ext>
                </a:extLst>
              </a:tr>
              <a:tr h="406422">
                <a:tc>
                  <a:txBody>
                    <a:bodyPr/>
                    <a:lstStyle/>
                    <a:p>
                      <a:pPr marL="73660" rtl="0" fontAlgn="t">
                        <a:spcBef>
                          <a:spcPts val="50"/>
                        </a:spcBef>
                        <a:spcAft>
                          <a:spcPts val="800"/>
                        </a:spcAft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11:00-11:45</a:t>
                      </a:r>
                      <a:endParaRPr lang="en-US" sz="1600">
                        <a:effectLst/>
                      </a:endParaRPr>
                    </a:p>
                  </a:txBody>
                  <a:tcPr marL="41606" marR="41606" marT="20803" marB="20803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69850" rtl="0" fontAlgn="base">
                        <a:spcBef>
                          <a:spcPts val="50"/>
                        </a:spcBef>
                        <a:spcAft>
                          <a:spcPts val="800"/>
                        </a:spcAft>
                        <a:buFont typeface="+mj-lt"/>
                        <a:buAutoNum type="arabicPeriod"/>
                      </a:pPr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Tsunami Ready Implementation Status</a:t>
                      </a:r>
                    </a:p>
                  </a:txBody>
                  <a:tcPr marL="41606" marR="41606" marT="20803" marB="20803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540" marR="273050" rtl="0" fontAlgn="t">
                        <a:spcBef>
                          <a:spcPts val="50"/>
                        </a:spcBef>
                        <a:spcAft>
                          <a:spcPts val="800"/>
                        </a:spcAft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Presentations by TT reps each ICG</a:t>
                      </a:r>
                      <a:endParaRPr lang="en-US" sz="1600">
                        <a:effectLst/>
                      </a:endParaRPr>
                    </a:p>
                  </a:txBody>
                  <a:tcPr marL="41606" marR="41606" marT="20803" marB="20803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35195819"/>
                  </a:ext>
                </a:extLst>
              </a:tr>
              <a:tr h="1458819">
                <a:tc>
                  <a:txBody>
                    <a:bodyPr/>
                    <a:lstStyle/>
                    <a:p>
                      <a:pPr marL="73660" rtl="0" fontAlgn="t">
                        <a:spcBef>
                          <a:spcPts val="50"/>
                        </a:spcBef>
                        <a:spcAft>
                          <a:spcPts val="800"/>
                        </a:spcAft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11:45-12:15</a:t>
                      </a:r>
                      <a:endParaRPr lang="en-US" sz="1600">
                        <a:effectLst/>
                      </a:endParaRPr>
                    </a:p>
                  </a:txBody>
                  <a:tcPr marL="41606" marR="41606" marT="20803" marB="20803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69850" rtl="0" fontAlgn="base">
                        <a:spcBef>
                          <a:spcPts val="50"/>
                        </a:spcBef>
                        <a:spcAft>
                          <a:spcPts val="800"/>
                        </a:spcAft>
                        <a:buFont typeface="+mj-lt"/>
                        <a:buAutoNum type="arabicPeriod" startAt="2"/>
                      </a:pPr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Synergy with Local and National Resilient Programmes</a:t>
                      </a: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[Tsunami Parity (15 min),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  <a:p>
                      <a:pPr marL="527050" rtl="0" fontAlgn="t">
                        <a:spcBef>
                          <a:spcPts val="50"/>
                        </a:spcBef>
                        <a:spcAft>
                          <a:spcPts val="800"/>
                        </a:spcAft>
                      </a:pPr>
                      <a:r>
                        <a:rPr lang="en-US" sz="1000" b="0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The progress made for establishing the Tsunami Ready Equivalency for the PTWS</a:t>
                      </a:r>
                      <a:endParaRPr lang="en-US" sz="1600">
                        <a:effectLst/>
                      </a:endParaRPr>
                    </a:p>
                    <a:p>
                      <a:pPr marL="527050" rtl="0" fontAlgn="t">
                        <a:spcBef>
                          <a:spcPts val="50"/>
                        </a:spcBef>
                        <a:spcAft>
                          <a:spcPts val="800"/>
                        </a:spcAft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MCR2030, including Tsunami and Critical Infrastructures, and ISO 22328-3 (Community-based Early Warning Systems for Tsunamis)]</a:t>
                      </a:r>
                      <a:endParaRPr lang="en-US" sz="1600">
                        <a:effectLst/>
                      </a:endParaRPr>
                    </a:p>
                  </a:txBody>
                  <a:tcPr marL="41606" marR="41606" marT="20803" marB="20803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50"/>
                        </a:spcBef>
                        <a:spcAft>
                          <a:spcPts val="800"/>
                        </a:spcAft>
                      </a:pP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Ashleigh Fromont </a:t>
                      </a:r>
                      <a:endParaRPr lang="en-US" sz="1600" dirty="0">
                        <a:effectLst/>
                      </a:endParaRPr>
                    </a:p>
                    <a:p>
                      <a:pPr marL="2540" rtl="0" fontAlgn="t">
                        <a:spcBef>
                          <a:spcPts val="50"/>
                        </a:spcBef>
                        <a:spcAft>
                          <a:spcPts val="800"/>
                        </a:spcAft>
                      </a:pP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Harkunti </a:t>
                      </a:r>
                      <a:r>
                        <a:rPr lang="en-US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Rahayut</a:t>
                      </a:r>
                      <a:b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Denis Chang Seng/</a:t>
                      </a:r>
                      <a:b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Ardito </a:t>
                      </a:r>
                      <a:r>
                        <a:rPr lang="en-US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Kodija</a:t>
                      </a:r>
                      <a:endParaRPr lang="en-US" sz="1600" dirty="0">
                        <a:effectLst/>
                      </a:endParaRPr>
                    </a:p>
                    <a:p>
                      <a:pPr marL="2540" marR="273050" rtl="0" fontAlgn="t">
                        <a:spcBef>
                          <a:spcPts val="50"/>
                        </a:spcBef>
                        <a:spcAft>
                          <a:spcPts val="800"/>
                        </a:spcAft>
                      </a:pP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Indonesia BMKG or Laura Kong</a:t>
                      </a:r>
                      <a:endParaRPr lang="en-US" sz="1600" dirty="0">
                        <a:effectLst/>
                      </a:endParaRPr>
                    </a:p>
                  </a:txBody>
                  <a:tcPr marL="41606" marR="41606" marT="20803" marB="20803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87979140"/>
                  </a:ext>
                </a:extLst>
              </a:tr>
              <a:tr h="244514">
                <a:tc>
                  <a:txBody>
                    <a:bodyPr/>
                    <a:lstStyle/>
                    <a:p>
                      <a:pPr marL="73660" rtl="0" fontAlgn="t">
                        <a:spcBef>
                          <a:spcPts val="50"/>
                        </a:spcBef>
                        <a:spcAft>
                          <a:spcPts val="800"/>
                        </a:spcAft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12:15-12:30</a:t>
                      </a:r>
                      <a:endParaRPr lang="en-US" sz="1600">
                        <a:effectLst/>
                      </a:endParaRPr>
                    </a:p>
                  </a:txBody>
                  <a:tcPr marL="41606" marR="41606" marT="20803" marB="20803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69850" rtl="0" fontAlgn="base">
                        <a:spcBef>
                          <a:spcPts val="50"/>
                        </a:spcBef>
                        <a:spcAft>
                          <a:spcPts val="800"/>
                        </a:spcAft>
                        <a:buFont typeface="+mj-lt"/>
                        <a:buAutoNum type="arabicPeriod" startAt="3"/>
                      </a:pPr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Tsunami Ready Tool Kit</a:t>
                      </a:r>
                    </a:p>
                  </a:txBody>
                  <a:tcPr marL="41606" marR="41606" marT="20803" marB="20803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540" rtl="0" fontAlgn="t">
                        <a:spcBef>
                          <a:spcPts val="50"/>
                        </a:spcBef>
                        <a:spcAft>
                          <a:spcPts val="800"/>
                        </a:spcAft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Laura Kong and Ardito Kodijat</a:t>
                      </a:r>
                      <a:endParaRPr lang="en-US" sz="1600">
                        <a:effectLst/>
                      </a:endParaRPr>
                    </a:p>
                  </a:txBody>
                  <a:tcPr marL="41606" marR="41606" marT="20803" marB="20803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67821929"/>
                  </a:ext>
                </a:extLst>
              </a:tr>
              <a:tr h="244514">
                <a:tc>
                  <a:txBody>
                    <a:bodyPr/>
                    <a:lstStyle/>
                    <a:p>
                      <a:pPr marL="73660" rtl="0" fontAlgn="t">
                        <a:spcBef>
                          <a:spcPts val="50"/>
                        </a:spcBef>
                        <a:spcAft>
                          <a:spcPts val="800"/>
                        </a:spcAft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12:30-13:00</a:t>
                      </a:r>
                      <a:endParaRPr lang="en-US" sz="1600">
                        <a:effectLst/>
                      </a:endParaRPr>
                    </a:p>
                  </a:txBody>
                  <a:tcPr marL="41606" marR="41606" marT="20803" marB="20803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69850" rtl="0" fontAlgn="base">
                        <a:spcBef>
                          <a:spcPts val="50"/>
                        </a:spcBef>
                        <a:spcAft>
                          <a:spcPts val="800"/>
                        </a:spcAft>
                        <a:buFont typeface="+mj-lt"/>
                        <a:buAutoNum type="arabicPeriod" startAt="4"/>
                      </a:pPr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Tsunami Ready Coalition Implementation Plan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1606" marR="41606" marT="20803" marB="20803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540" rtl="0" fontAlgn="t">
                        <a:spcBef>
                          <a:spcPts val="50"/>
                        </a:spcBef>
                        <a:spcAft>
                          <a:spcPts val="800"/>
                        </a:spcAft>
                      </a:pP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Laura Kong and David Coetzee</a:t>
                      </a:r>
                      <a:endParaRPr lang="en-US" sz="1600" dirty="0">
                        <a:effectLst/>
                      </a:endParaRPr>
                    </a:p>
                  </a:txBody>
                  <a:tcPr marL="41606" marR="41606" marT="20803" marB="20803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77194488"/>
                  </a:ext>
                </a:extLst>
              </a:tr>
            </a:tbl>
          </a:graphicData>
        </a:graphic>
      </p:graphicFrame>
      <p:sp>
        <p:nvSpPr>
          <p:cNvPr id="7" name="Rectangle 2">
            <a:extLst>
              <a:ext uri="{FF2B5EF4-FFF2-40B4-BE49-F238E27FC236}">
                <a16:creationId xmlns:a16="http://schemas.microsoft.com/office/drawing/2014/main" id="{5BE66ABB-D837-FF35-2D2A-4F0BBC585D7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95888" y="-1195388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0" rIns="9144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503317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id="{6753252F-4873-4F63-801D-CC719279A7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047C8CCB-F95D-4249-92DD-651249D353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2013557" cy="6858000"/>
          </a:xfrm>
          <a:prstGeom prst="rect">
            <a:avLst/>
          </a:prstGeom>
          <a:solidFill>
            <a:srgbClr val="7F7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7F1F0B4-076F-A0B8-DE97-4F6A5209E3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2074363"/>
            <a:ext cx="2752354" cy="2709275"/>
          </a:xfrm>
          <a:prstGeom prst="ellipse">
            <a:avLst/>
          </a:prstGeom>
          <a:solidFill>
            <a:srgbClr val="00B0F0"/>
          </a:solidFill>
          <a:ln w="174625" cmpd="thinThick">
            <a:solidFill>
              <a:srgbClr val="262626"/>
            </a:solidFill>
          </a:ln>
        </p:spPr>
        <p:txBody>
          <a:bodyPr vert="horz" lIns="91440" tIns="45720" rIns="91440" bIns="45720" rtlCol="0" anchor="ctr">
            <a:noAutofit/>
          </a:bodyPr>
          <a:lstStyle/>
          <a:p>
            <a:pPr algn="ctr"/>
            <a:r>
              <a:rPr lang="en-US" sz="20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TT DMP</a:t>
            </a:r>
            <a:br>
              <a:rPr lang="en-US" sz="20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</a:br>
            <a:br>
              <a:rPr lang="en-US" sz="20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</a:br>
            <a:r>
              <a:rPr lang="en-US" sz="20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Afternoon </a:t>
            </a:r>
            <a:br>
              <a:rPr lang="en-US" sz="20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</a:br>
            <a:r>
              <a:rPr lang="en-US" sz="20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21 Feb</a:t>
            </a:r>
            <a:br>
              <a:rPr lang="en-US" sz="20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</a:br>
            <a:br>
              <a:rPr lang="en-US" sz="20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</a:br>
            <a:r>
              <a:rPr lang="en-US" sz="20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Morning </a:t>
            </a:r>
            <a:br>
              <a:rPr lang="en-US" sz="20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</a:br>
            <a:r>
              <a:rPr lang="en-US" sz="20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Final 22 Feb</a:t>
            </a:r>
            <a:br>
              <a:rPr lang="en-US" sz="20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</a:br>
            <a:endParaRPr lang="en-US" sz="2000" kern="1200" dirty="0">
              <a:solidFill>
                <a:srgbClr val="FFFFFF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A7787FDC-93F4-3774-C0BF-234B0E10946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07013" y="-592138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0" rIns="91440" bIns="0" numCol="1" anchor="ctr" anchorCtr="0" compatLnSpc="1">
            <a:prstTxWarp prst="textNoShape">
              <a:avLst/>
            </a:prstTxWarp>
            <a:spAutoFit/>
          </a:bodyPr>
          <a:lstStyle>
            <a:lvl1pPr indent="317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317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14390C77-8F47-3A36-3311-47003E2F60E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42628300"/>
              </p:ext>
            </p:extLst>
          </p:nvPr>
        </p:nvGraphicFramePr>
        <p:xfrm>
          <a:off x="4032514" y="122461"/>
          <a:ext cx="7323344" cy="6249828"/>
        </p:xfrm>
        <a:graphic>
          <a:graphicData uri="http://schemas.openxmlformats.org/drawingml/2006/table">
            <a:tbl>
              <a:tblPr firstRow="1" bandRow="1"/>
              <a:tblGrid>
                <a:gridCol w="890366">
                  <a:extLst>
                    <a:ext uri="{9D8B030D-6E8A-4147-A177-3AD203B41FA5}">
                      <a16:colId xmlns:a16="http://schemas.microsoft.com/office/drawing/2014/main" val="3233406578"/>
                    </a:ext>
                  </a:extLst>
                </a:gridCol>
                <a:gridCol w="4498247">
                  <a:extLst>
                    <a:ext uri="{9D8B030D-6E8A-4147-A177-3AD203B41FA5}">
                      <a16:colId xmlns:a16="http://schemas.microsoft.com/office/drawing/2014/main" val="735856292"/>
                    </a:ext>
                  </a:extLst>
                </a:gridCol>
                <a:gridCol w="1934731">
                  <a:extLst>
                    <a:ext uri="{9D8B030D-6E8A-4147-A177-3AD203B41FA5}">
                      <a16:colId xmlns:a16="http://schemas.microsoft.com/office/drawing/2014/main" val="4083946770"/>
                    </a:ext>
                  </a:extLst>
                </a:gridCol>
              </a:tblGrid>
              <a:tr h="203864">
                <a:tc>
                  <a:txBody>
                    <a:bodyPr/>
                    <a:lstStyle/>
                    <a:p>
                      <a:pPr marL="73660" rtl="0" fontAlgn="t">
                        <a:spcBef>
                          <a:spcPts val="55"/>
                        </a:spcBef>
                        <a:spcAft>
                          <a:spcPts val="800"/>
                        </a:spcAft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14:00-14: 15</a:t>
                      </a:r>
                      <a:endParaRPr lang="en-US" sz="1400">
                        <a:effectLst/>
                      </a:endParaRPr>
                    </a:p>
                  </a:txBody>
                  <a:tcPr marL="28449" marR="28449" marT="14224" marB="14224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73025" algn="ctr" rtl="0" fontAlgn="t">
                        <a:spcBef>
                          <a:spcPts val="55"/>
                        </a:spcBef>
                        <a:spcAft>
                          <a:spcPts val="800"/>
                        </a:spcAft>
                      </a:pPr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Tsunami Ready Coalition Implementation Plan (con’t)</a:t>
                      </a:r>
                      <a:endParaRPr lang="en-US" sz="1400">
                        <a:effectLst/>
                      </a:endParaRPr>
                    </a:p>
                  </a:txBody>
                  <a:tcPr marL="28449" marR="28449" marT="14224" marB="14224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 fontAlgn="t">
                        <a:spcAft>
                          <a:spcPts val="800"/>
                        </a:spcAft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Laura Kong and David Coetzee</a:t>
                      </a:r>
                      <a:endParaRPr lang="en-US" sz="1400">
                        <a:effectLst/>
                      </a:endParaRPr>
                    </a:p>
                  </a:txBody>
                  <a:tcPr marL="28449" marR="28449" marT="14224" marB="14224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39301483"/>
                  </a:ext>
                </a:extLst>
              </a:tr>
              <a:tr h="562744">
                <a:tc>
                  <a:txBody>
                    <a:bodyPr/>
                    <a:lstStyle/>
                    <a:p>
                      <a:pPr marL="73660" rtl="0" fontAlgn="t">
                        <a:spcBef>
                          <a:spcPts val="55"/>
                        </a:spcBef>
                        <a:spcAft>
                          <a:spcPts val="800"/>
                        </a:spcAft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[14:15-15:30]</a:t>
                      </a:r>
                      <a:endParaRPr lang="en-US" sz="1400">
                        <a:effectLst/>
                      </a:endParaRPr>
                    </a:p>
                  </a:txBody>
                  <a:tcPr marL="28449" marR="28449" marT="14224" marB="14224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marL="73025" algn="ctr" rtl="0" fontAlgn="t">
                        <a:spcBef>
                          <a:spcPts val="55"/>
                        </a:spcBef>
                        <a:spcAft>
                          <a:spcPts val="800"/>
                        </a:spcAft>
                      </a:pPr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ROUND TABLE DISCUSSION</a:t>
                      </a:r>
                      <a:endParaRPr lang="en-US" sz="1400">
                        <a:effectLst/>
                      </a:endParaRPr>
                    </a:p>
                  </a:txBody>
                  <a:tcPr marL="28449" marR="28449" marT="14224" marB="14224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br>
                        <a:rPr lang="en-US" sz="1400">
                          <a:effectLst/>
                        </a:rPr>
                      </a:br>
                      <a:endParaRPr lang="en-US" sz="1400">
                        <a:effectLst/>
                      </a:endParaRPr>
                    </a:p>
                  </a:txBody>
                  <a:tcPr marL="28449" marR="28449" marT="14224" marB="14224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40681958"/>
                  </a:ext>
                </a:extLst>
              </a:tr>
              <a:tr h="2927700">
                <a:tc>
                  <a:txBody>
                    <a:bodyPr/>
                    <a:lstStyle/>
                    <a:p>
                      <a:pPr fontAlgn="t"/>
                      <a:br>
                        <a:rPr lang="en-US" sz="1400">
                          <a:effectLst/>
                        </a:rPr>
                      </a:br>
                      <a:endParaRPr lang="en-US" sz="1400">
                        <a:effectLst/>
                      </a:endParaRPr>
                    </a:p>
                  </a:txBody>
                  <a:tcPr marL="28449" marR="28449" marT="14224" marB="14224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69850" rtl="0" fontAlgn="base">
                        <a:spcBef>
                          <a:spcPts val="55"/>
                        </a:spcBef>
                        <a:spcAft>
                          <a:spcPts val="800"/>
                        </a:spcAft>
                        <a:buFont typeface="+mj-lt"/>
                        <a:buAutoNum type="arabicPeriod"/>
                      </a:pPr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Policy and Future Implementation: Tsunami Ready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, 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  <a:p>
                      <a:pPr marL="527050" rtl="0" fontAlgn="t">
                        <a:spcBef>
                          <a:spcPts val="55"/>
                        </a:spcBef>
                        <a:spcAft>
                          <a:spcPts val="800"/>
                        </a:spcAft>
                      </a:pPr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Key questions: </a:t>
                      </a:r>
                      <a:endParaRPr lang="en-US" sz="1100" dirty="0">
                        <a:effectLst/>
                      </a:endParaRPr>
                    </a:p>
                    <a:p>
                      <a:pPr marL="527050" rtl="0" fontAlgn="base">
                        <a:spcBef>
                          <a:spcPts val="55"/>
                        </a:spcBef>
                        <a:spcAft>
                          <a:spcPts val="800"/>
                        </a:spcAft>
                        <a:buFont typeface="+mj-lt"/>
                        <a:buAutoNum type="arabicPeriod"/>
                      </a:pPr>
                      <a:r>
                        <a:rPr lang="en-US" sz="1100" b="0" i="1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How should Tsunami Ready evolve at a policy and national level? How can UNESCO-IOC sustainably engage with both Member States and communities?</a:t>
                      </a:r>
                    </a:p>
                    <a:p>
                      <a:pPr marL="527050" rtl="0" fontAlgn="base">
                        <a:spcBef>
                          <a:spcPts val="55"/>
                        </a:spcBef>
                        <a:spcAft>
                          <a:spcPts val="800"/>
                        </a:spcAft>
                        <a:buFont typeface="+mj-lt"/>
                        <a:buAutoNum type="arabicPeriod"/>
                      </a:pPr>
                      <a:r>
                        <a:rPr lang="en-US" sz="1100" b="0" i="1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How Member States adapt/streamline the </a:t>
                      </a:r>
                      <a:r>
                        <a:rPr lang="en-US" sz="1100" b="0" i="1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programme</a:t>
                      </a:r>
                      <a:r>
                        <a:rPr lang="en-US" sz="1100" b="0" i="1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into their national disaster risk reduction legislative framework?</a:t>
                      </a:r>
                    </a:p>
                    <a:p>
                      <a:pPr marL="527050" rtl="0" fontAlgn="base">
                        <a:spcBef>
                          <a:spcPts val="55"/>
                        </a:spcBef>
                        <a:spcAft>
                          <a:spcPts val="800"/>
                        </a:spcAft>
                        <a:buFont typeface="+mj-lt"/>
                        <a:buAutoNum type="arabicPeriod"/>
                      </a:pPr>
                      <a:r>
                        <a:rPr lang="en-US" sz="1100" b="0" i="1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How to deal with other interests &amp; complex and particular situations (entire coast, schools etc.?) </a:t>
                      </a:r>
                    </a:p>
                    <a:p>
                      <a:pPr marL="527050" rtl="0" fontAlgn="base">
                        <a:spcBef>
                          <a:spcPts val="55"/>
                        </a:spcBef>
                        <a:spcAft>
                          <a:spcPts val="800"/>
                        </a:spcAft>
                        <a:buFont typeface="+mj-lt"/>
                        <a:buAutoNum type="arabicPeriod"/>
                      </a:pPr>
                      <a:r>
                        <a:rPr lang="en-US" sz="1100" b="0" i="1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How to deal with the interest and needs of critical infrastructure, i.e. airport and port</a:t>
                      </a:r>
                    </a:p>
                    <a:p>
                      <a:pPr marL="527050" rtl="0" fontAlgn="base">
                        <a:spcBef>
                          <a:spcPts val="55"/>
                        </a:spcBef>
                        <a:spcAft>
                          <a:spcPts val="800"/>
                        </a:spcAft>
                        <a:buFont typeface="+mj-lt"/>
                        <a:buAutoNum type="arabicPeriod"/>
                      </a:pPr>
                      <a:r>
                        <a:rPr lang="en-US" sz="1100" b="0" i="1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How to deal with the interest and needs of hazardous vital infrastructure, i.e. industrial zone, power pant </a:t>
                      </a:r>
                    </a:p>
                  </a:txBody>
                  <a:tcPr marL="28449" marR="28449" marT="14224" marB="14224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" rtl="0" fontAlgn="t">
                        <a:spcBef>
                          <a:spcPts val="55"/>
                        </a:spcBef>
                        <a:spcAft>
                          <a:spcPts val="800"/>
                        </a:spcAft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All</a:t>
                      </a:r>
                      <a:endParaRPr lang="en-US" sz="1100">
                        <a:effectLst/>
                      </a:endParaRPr>
                    </a:p>
                  </a:txBody>
                  <a:tcPr marL="28449" marR="28449" marT="14224" marB="14224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58814081"/>
                  </a:ext>
                </a:extLst>
              </a:tr>
              <a:tr h="285675">
                <a:tc>
                  <a:txBody>
                    <a:bodyPr/>
                    <a:lstStyle/>
                    <a:p>
                      <a:pPr marL="70485" rtl="0" fontAlgn="t">
                        <a:spcBef>
                          <a:spcPts val="55"/>
                        </a:spcBef>
                        <a:spcAft>
                          <a:spcPts val="800"/>
                        </a:spcAft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15:30-16:00</a:t>
                      </a:r>
                      <a:endParaRPr lang="en-US" sz="1400">
                        <a:effectLst/>
                      </a:endParaRPr>
                    </a:p>
                  </a:txBody>
                  <a:tcPr marL="28449" marR="28449" marT="14224" marB="14224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527050" algn="ctr" rtl="0" fontAlgn="t">
                        <a:spcBef>
                          <a:spcPts val="55"/>
                        </a:spcBef>
                        <a:spcAft>
                          <a:spcPts val="800"/>
                        </a:spcAft>
                      </a:pPr>
                      <a:r>
                        <a:rPr lang="en-US" sz="1100" b="0" i="1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Break</a:t>
                      </a:r>
                      <a:endParaRPr lang="en-US" sz="1100" dirty="0">
                        <a:effectLst/>
                      </a:endParaRPr>
                    </a:p>
                  </a:txBody>
                  <a:tcPr marL="28449" marR="28449" marT="14224" marB="14224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br>
                        <a:rPr lang="en-US" sz="1100">
                          <a:effectLst/>
                        </a:rPr>
                      </a:br>
                      <a:endParaRPr lang="en-US" sz="1100">
                        <a:effectLst/>
                      </a:endParaRPr>
                    </a:p>
                  </a:txBody>
                  <a:tcPr marL="28449" marR="28449" marT="14224" marB="14224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84418152"/>
                  </a:ext>
                </a:extLst>
              </a:tr>
              <a:tr h="397450">
                <a:tc>
                  <a:txBody>
                    <a:bodyPr/>
                    <a:lstStyle/>
                    <a:p>
                      <a:pPr marL="70485" rtl="0" fontAlgn="t">
                        <a:spcBef>
                          <a:spcPts val="55"/>
                        </a:spcBef>
                        <a:spcAft>
                          <a:spcPts val="800"/>
                        </a:spcAft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16:00-16:30</a:t>
                      </a:r>
                      <a:endParaRPr lang="en-US" sz="1400">
                        <a:effectLst/>
                      </a:endParaRPr>
                    </a:p>
                  </a:txBody>
                  <a:tcPr marL="28449" marR="28449" marT="14224" marB="14224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69850" rtl="0" fontAlgn="base">
                        <a:spcBef>
                          <a:spcPts val="55"/>
                        </a:spcBef>
                        <a:spcAft>
                          <a:spcPts val="800"/>
                        </a:spcAft>
                        <a:buFont typeface="+mj-lt"/>
                        <a:buAutoNum type="arabicPeriod" startAt="2"/>
                      </a:pP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EDUCATION AND WORLD TSUNAMI AWARENESS DAY 2024 AND PLANNING FOR 2025</a:t>
                      </a:r>
                    </a:p>
                  </a:txBody>
                  <a:tcPr marL="28449" marR="28449" marT="14224" marB="14224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" rtl="0" fontAlgn="t">
                        <a:spcBef>
                          <a:spcPts val="55"/>
                        </a:spcBef>
                        <a:spcAft>
                          <a:spcPts val="800"/>
                        </a:spcAft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UNDRR /All</a:t>
                      </a:r>
                      <a:endParaRPr lang="en-US" sz="1100">
                        <a:effectLst/>
                      </a:endParaRPr>
                    </a:p>
                  </a:txBody>
                  <a:tcPr marL="28449" marR="28449" marT="14224" marB="14224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49291677"/>
                  </a:ext>
                </a:extLst>
              </a:tr>
              <a:tr h="214268">
                <a:tc>
                  <a:txBody>
                    <a:bodyPr/>
                    <a:lstStyle/>
                    <a:p>
                      <a:pPr marL="70485" rtl="0" fontAlgn="t">
                        <a:spcBef>
                          <a:spcPts val="55"/>
                        </a:spcBef>
                        <a:spcAft>
                          <a:spcPts val="800"/>
                        </a:spcAft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16:30-17:00</a:t>
                      </a:r>
                      <a:endParaRPr lang="en-US" sz="1400">
                        <a:effectLst/>
                      </a:endParaRPr>
                    </a:p>
                  </a:txBody>
                  <a:tcPr marL="28449" marR="28449" marT="14224" marB="14224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69850" rtl="0" fontAlgn="base">
                        <a:spcBef>
                          <a:spcPts val="55"/>
                        </a:spcBef>
                        <a:spcAft>
                          <a:spcPts val="800"/>
                        </a:spcAft>
                        <a:buFont typeface="+mj-lt"/>
                        <a:buAutoNum type="arabicPeriod" startAt="3"/>
                      </a:pPr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REVISED TT DMP TOR</a:t>
                      </a:r>
                    </a:p>
                  </a:txBody>
                  <a:tcPr marL="28449" marR="28449" marT="14224" marB="14224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" rtl="0" fontAlgn="t">
                        <a:spcBef>
                          <a:spcPts val="55"/>
                        </a:spcBef>
                        <a:spcAft>
                          <a:spcPts val="800"/>
                        </a:spcAft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Chair/All</a:t>
                      </a:r>
                      <a:endParaRPr lang="en-US" sz="1100">
                        <a:effectLst/>
                      </a:endParaRPr>
                    </a:p>
                  </a:txBody>
                  <a:tcPr marL="28449" marR="28449" marT="14224" marB="14224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3052683"/>
                  </a:ext>
                </a:extLst>
              </a:tr>
              <a:tr h="274056">
                <a:tc>
                  <a:txBody>
                    <a:bodyPr/>
                    <a:lstStyle/>
                    <a:p>
                      <a:pPr marL="70485" rtl="0" fontAlgn="t">
                        <a:spcBef>
                          <a:spcPts val="55"/>
                        </a:spcBef>
                        <a:spcAft>
                          <a:spcPts val="800"/>
                        </a:spcAft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17:00-17:15</a:t>
                      </a:r>
                      <a:endParaRPr lang="en-US" sz="1400">
                        <a:effectLst/>
                      </a:endParaRPr>
                    </a:p>
                  </a:txBody>
                  <a:tcPr marL="28449" marR="28449" marT="14224" marB="14224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69850" rtl="0" fontAlgn="base">
                        <a:spcBef>
                          <a:spcPts val="55"/>
                        </a:spcBef>
                        <a:spcAft>
                          <a:spcPts val="800"/>
                        </a:spcAft>
                        <a:buFont typeface="+mj-lt"/>
                        <a:buAutoNum type="arabicPeriod" startAt="4"/>
                      </a:pPr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DEVELOP TT TMP WORK PLAN</a:t>
                      </a:r>
                    </a:p>
                  </a:txBody>
                  <a:tcPr marL="28449" marR="28449" marT="14224" marB="14224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" marR="372745" rtl="0" fontAlgn="t">
                        <a:spcBef>
                          <a:spcPts val="55"/>
                        </a:spcBef>
                        <a:spcAft>
                          <a:spcPts val="800"/>
                        </a:spcAft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Harkunti Rahayu Secretariat</a:t>
                      </a:r>
                      <a:endParaRPr lang="en-US" sz="1100">
                        <a:effectLst/>
                      </a:endParaRPr>
                    </a:p>
                  </a:txBody>
                  <a:tcPr marL="28449" marR="28449" marT="14224" marB="14224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7486028"/>
                  </a:ext>
                </a:extLst>
              </a:tr>
              <a:tr h="256317">
                <a:tc>
                  <a:txBody>
                    <a:bodyPr/>
                    <a:lstStyle/>
                    <a:p>
                      <a:pPr marL="73660" rtl="0" fontAlgn="t">
                        <a:spcBef>
                          <a:spcPts val="55"/>
                        </a:spcBef>
                        <a:spcAft>
                          <a:spcPts val="800"/>
                        </a:spcAft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17:15-17:30</a:t>
                      </a:r>
                      <a:endParaRPr lang="en-US" sz="1400">
                        <a:effectLst/>
                      </a:endParaRPr>
                    </a:p>
                  </a:txBody>
                  <a:tcPr marL="28449" marR="28449" marT="14224" marB="14224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marL="69850" rtl="0" fontAlgn="base">
                        <a:spcBef>
                          <a:spcPts val="55"/>
                        </a:spcBef>
                        <a:spcAft>
                          <a:spcPts val="800"/>
                        </a:spcAft>
                        <a:buFont typeface="+mj-lt"/>
                        <a:buAutoNum type="arabicPeriod" startAt="5"/>
                      </a:pPr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AOB &amp; CLOSE OF MEETING</a:t>
                      </a:r>
                    </a:p>
                  </a:txBody>
                  <a:tcPr marL="28449" marR="28449" marT="14224" marB="14224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marL="5715" marR="340995" rtl="0" fontAlgn="t">
                        <a:spcBef>
                          <a:spcPts val="55"/>
                        </a:spcBef>
                        <a:spcAft>
                          <a:spcPts val="800"/>
                        </a:spcAft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Harkunti Rahayu Secretariat</a:t>
                      </a:r>
                      <a:endParaRPr lang="en-US" sz="1100">
                        <a:effectLst/>
                      </a:endParaRPr>
                    </a:p>
                  </a:txBody>
                  <a:tcPr marL="28449" marR="28449" marT="14224" marB="14224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98938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fontAlgn="t"/>
                      <a:br>
                        <a:rPr lang="en-US" sz="1400">
                          <a:effectLst/>
                        </a:rPr>
                      </a:br>
                      <a:endParaRPr lang="en-US" sz="1400">
                        <a:effectLst/>
                      </a:endParaRPr>
                    </a:p>
                  </a:txBody>
                  <a:tcPr marL="28449" marR="28449" marT="14224" marB="14224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55"/>
                        </a:spcBef>
                        <a:spcAft>
                          <a:spcPts val="800"/>
                        </a:spcAft>
                      </a:pPr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HALF DAY (SAT 22 FEB)</a:t>
                      </a:r>
                      <a:endParaRPr lang="en-US" sz="1100" dirty="0">
                        <a:effectLst/>
                      </a:endParaRPr>
                    </a:p>
                  </a:txBody>
                  <a:tcPr marL="28449" marR="28449" marT="14224" marB="14224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br>
                        <a:rPr lang="en-US" sz="1100">
                          <a:effectLst/>
                        </a:rPr>
                      </a:br>
                      <a:endParaRPr lang="en-US" sz="1100">
                        <a:effectLst/>
                      </a:endParaRPr>
                    </a:p>
                  </a:txBody>
                  <a:tcPr marL="28449" marR="28449" marT="14224" marB="14224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0778354"/>
                  </a:ext>
                </a:extLst>
              </a:tr>
              <a:tr h="397450">
                <a:tc>
                  <a:txBody>
                    <a:bodyPr/>
                    <a:lstStyle/>
                    <a:p>
                      <a:pPr marL="73660" rtl="0" fontAlgn="t">
                        <a:spcBef>
                          <a:spcPts val="55"/>
                        </a:spcBef>
                        <a:spcAft>
                          <a:spcPts val="800"/>
                        </a:spcAft>
                      </a:pPr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10:00-13:00</a:t>
                      </a:r>
                      <a:endParaRPr lang="en-US" sz="1400">
                        <a:effectLst/>
                      </a:endParaRPr>
                    </a:p>
                  </a:txBody>
                  <a:tcPr marL="28449" marR="28449" marT="14224" marB="14224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marL="228600" rtl="0" fontAlgn="t">
                        <a:spcBef>
                          <a:spcPts val="55"/>
                        </a:spcBef>
                        <a:spcAft>
                          <a:spcPts val="800"/>
                        </a:spcAft>
                      </a:pPr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FINAL WRAP UP DISCUSSIONS &amp; DRAFTING DECISIONS AND RECOMMENDATIONS</a:t>
                      </a:r>
                      <a:endParaRPr lang="en-US" sz="1100" dirty="0">
                        <a:effectLst/>
                      </a:endParaRPr>
                    </a:p>
                  </a:txBody>
                  <a:tcPr marL="28449" marR="28449" marT="14224" marB="14224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marL="5715" marR="340995" indent="31750" rtl="0" fontAlgn="t">
                        <a:spcBef>
                          <a:spcPts val="55"/>
                        </a:spcBef>
                        <a:spcAft>
                          <a:spcPts val="800"/>
                        </a:spcAft>
                      </a:pP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All/ Secretariat </a:t>
                      </a:r>
                      <a:endParaRPr lang="en-US" sz="1100" dirty="0">
                        <a:effectLst/>
                      </a:endParaRPr>
                    </a:p>
                  </a:txBody>
                  <a:tcPr marL="28449" marR="28449" marT="14224" marB="14224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52410812"/>
                  </a:ext>
                </a:extLst>
              </a:tr>
            </a:tbl>
          </a:graphicData>
        </a:graphic>
      </p:graphicFrame>
      <p:sp>
        <p:nvSpPr>
          <p:cNvPr id="7" name="Rectangle 2">
            <a:extLst>
              <a:ext uri="{FF2B5EF4-FFF2-40B4-BE49-F238E27FC236}">
                <a16:creationId xmlns:a16="http://schemas.microsoft.com/office/drawing/2014/main" id="{E95C248E-1BF7-A534-8849-41C1AFE2EC6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07013" y="-592138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0" rIns="91440" bIns="0" numCol="1" anchor="ctr" anchorCtr="0" compatLnSpc="1">
            <a:prstTxWarp prst="textNoShape">
              <a:avLst/>
            </a:prstTxWarp>
            <a:spAutoFit/>
          </a:bodyPr>
          <a:lstStyle>
            <a:lvl1pPr indent="317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317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37249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895A4D-49A1-EBA9-6AF1-35A5D8B9A1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END </a:t>
            </a:r>
          </a:p>
        </p:txBody>
      </p:sp>
    </p:spTree>
    <p:extLst>
      <p:ext uri="{BB962C8B-B14F-4D97-AF65-F5344CB8AC3E}">
        <p14:creationId xmlns:p14="http://schemas.microsoft.com/office/powerpoint/2010/main" val="61378297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Metadata/LabelInfo.xml><?xml version="1.0" encoding="utf-8"?>
<clbl:labelList xmlns:clbl="http://schemas.microsoft.com/office/2020/mipLabelMetadata">
  <clbl:label id="{f8e024d6-51f2-471b-ac2c-b1117d65062e}" enabled="1" method="Standard" siteId="{1d4fae52-39b3-4bfa-b0b3-022956b11194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194</TotalTime>
  <Words>666</Words>
  <Application>Microsoft Office PowerPoint</Application>
  <PresentationFormat>Widescreen</PresentationFormat>
  <Paragraphs>124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Aptos</vt:lpstr>
      <vt:lpstr>Aptos Display</vt:lpstr>
      <vt:lpstr>Arial</vt:lpstr>
      <vt:lpstr>Calibri</vt:lpstr>
      <vt:lpstr>Cambria</vt:lpstr>
      <vt:lpstr>Office Theme</vt:lpstr>
      <vt:lpstr>TOWS TT Meetings </vt:lpstr>
      <vt:lpstr>TOWS Joint Task Team  Morning  20 Feb</vt:lpstr>
      <vt:lpstr>TOWS  Joint Task Team  Afternoon  20 Feb</vt:lpstr>
      <vt:lpstr>TT TWO  </vt:lpstr>
      <vt:lpstr>TT TWO  </vt:lpstr>
      <vt:lpstr> TT – DMP  Morning  21 Feb</vt:lpstr>
      <vt:lpstr>TT DMP  Afternoon  21 Feb  Morning  Final 22 Feb </vt:lpstr>
      <vt:lpstr>END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Chang Seng, Denis</dc:creator>
  <cp:lastModifiedBy>Chang Seng, Denis</cp:lastModifiedBy>
  <cp:revision>5</cp:revision>
  <dcterms:created xsi:type="dcterms:W3CDTF">2025-01-07T07:21:56Z</dcterms:created>
  <dcterms:modified xsi:type="dcterms:W3CDTF">2025-01-10T16:02:55Z</dcterms:modified>
</cp:coreProperties>
</file>