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337" r:id="rId2"/>
    <p:sldId id="256" r:id="rId3"/>
    <p:sldId id="338" r:id="rId4"/>
    <p:sldId id="3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E9CB-4FCE-414C-B78A-E3A216FC521B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59DA4-E508-47A0-A425-A7655A734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835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E205E-CD73-4305-88CF-892B440D76A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22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379B-8DB3-E6A8-C7EA-1E02070F4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12FDC-5B14-3E33-535D-FF06310A6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434C0-0BEF-E57B-D2F2-248AC1CB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2AC1-633C-1B4F-C2C9-1EDA40CA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0F18F-239D-195D-D511-E24A0658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2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DFAC0-4B3F-146E-EA14-6DFF8BDA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91824-E8A1-94CA-A2B0-CA79E68A7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AA16F-26FD-7568-879D-1079CF7D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A1298-0121-DB13-8F1E-B40C2B33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89292-2E4B-7C22-EE9E-8F0A8D32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7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1C85B-549D-7CB4-27E0-655428065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B9AB5-2D97-0696-A4C2-B4FCC5D9A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579F6-1977-A5F6-7F54-20E15DCA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800EF-CE89-A005-42F0-7DC34993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C1D9-D725-E369-9EB5-6B69A9294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480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A7EDBE-D01B-4254-BDF5-4D04579FF3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8449" y="2066956"/>
            <a:ext cx="9112560" cy="80030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625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ADD TITLE OF PRESENTATION</a:t>
            </a:r>
            <a:endParaRPr lang="en-US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2988881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add subtitle or summary</a:t>
            </a:r>
          </a:p>
        </p:txBody>
      </p:sp>
      <p:pic>
        <p:nvPicPr>
          <p:cNvPr id="8" name="Picture 7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E035D78A-55A5-4AEE-9548-2C8425E257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4" y="114742"/>
            <a:ext cx="2181802" cy="4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ECC7-B154-8ADD-48A3-EF4FC0AC5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1AE98-A3F2-04D4-E442-96F50CE15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32061-AC7C-11BD-BB57-93F08696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AB27E-F509-9E5B-EC3E-9A23B1EA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621CA-B0FA-BB6B-700E-4A6CF4129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2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95594-62E3-2CE3-7C98-0F9BE8AF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AF8BF-9031-5C6F-E579-8F215B8DC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FC76E-E6B2-BB67-5106-E3549DE9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64997-4B59-C770-BC02-4AE254F8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6E88-AC86-F254-C692-F7BE85A4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1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11F3D-A155-AA71-163D-D91B9E84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3CD73-50C5-76F5-BCD0-952F87E14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8922A-4136-4496-B87E-A61922DFD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F6BD9-9E14-64EF-7B07-E0EB8A00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B9735-2E13-27BB-EA17-7B755874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546D8-B6EA-527F-9F5B-913737C7B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57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09C8-0AF4-1937-8DE7-EAE92F3E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F5550-0F19-13CB-C57F-7935231DD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77900-F26B-1517-1992-5E3C21BA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F73AA-C5D1-63F1-753E-AD973910B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D65284-B19E-8432-22EF-B4BC00558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96E5D-AD0E-325F-068D-A6FFB276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D71C36-A3AB-9DAB-A296-C50BC89A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9CB1F-66A6-884E-18E9-9BF2717E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15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4E91A-3B87-8A32-925F-B28B6D08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21CB4-5A21-AAB2-7F2D-0BF58AAB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7A920-AD4B-338E-08A4-6E5EB148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531D5-1AE0-F5CC-AFB2-1205F61F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20383-E32D-7660-EE20-93C65D43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F4D499-F867-C73A-9FBA-AF359AB5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3E166-3FE7-B1C5-2EA5-F41CC61E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1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BE52-873C-6CA6-5A88-F94F3662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62414-B685-9DF3-C23A-7CD7CAA84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3CA77E-4ED9-60CD-A53D-30D4440DA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55A90-4854-D156-20E5-5C312391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3B5F8-CAFA-C1D1-8652-24BE04D9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49C2E-B297-C30E-2B26-5FBA63BD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6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DD20-8009-C40F-1812-ED4CABC97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C94C81-7EC8-7662-8CEB-5FC348AA6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093BF-8708-DC5C-6BBB-DEF917676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23E72-5354-F9FC-C128-D562110E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270BD-A9BE-B627-CBB1-86AC8E45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76769-A699-63F1-3C95-AA06873E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4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CEEF42-6C71-5251-212D-57770DA6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A435B-F4B4-B599-F948-4668A40E6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38A57-E561-E44F-7AFB-A46B979F61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FCE318-341D-4688-9A54-83247C00F80F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14080-711D-E30D-5060-4DEE12391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88599-1FD2-96E3-8422-113CA091E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1CFD3-F9B0-4FB1-99DE-801CF2D39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976EE21-D3B5-DAF9-E4BA-14FEE30C40DE}"/>
              </a:ext>
            </a:extLst>
          </p:cNvPr>
          <p:cNvSpPr txBox="1"/>
          <p:nvPr/>
        </p:nvSpPr>
        <p:spPr>
          <a:xfrm>
            <a:off x="1542473" y="2281146"/>
            <a:ext cx="9107055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</a:rPr>
              <a:t>Governance and reorganization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B88C1D-9F3C-8063-F572-7B27714BA908}"/>
              </a:ext>
            </a:extLst>
          </p:cNvPr>
          <p:cNvSpPr txBox="1"/>
          <p:nvPr/>
        </p:nvSpPr>
        <p:spPr>
          <a:xfrm>
            <a:off x="2733554" y="3653525"/>
            <a:ext cx="672489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Ignacio Aguirre Ayerbe, Alessandro Amato, Amr Hamouda</a:t>
            </a:r>
          </a:p>
          <a:p>
            <a:pPr algn="ctr">
              <a:spcAft>
                <a:spcPts val="1200"/>
              </a:spcAft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Officers of ICG-NEAMTWS</a:t>
            </a:r>
          </a:p>
          <a:p>
            <a:pPr algn="ctr"/>
            <a:r>
              <a:rPr lang="en-GB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behalf of the ICG-NEAMTWS Steering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6F7F55-DB0C-CFC4-EFE0-FE0E991D45E2}"/>
              </a:ext>
            </a:extLst>
          </p:cNvPr>
          <p:cNvSpPr txBox="1"/>
          <p:nvPr/>
        </p:nvSpPr>
        <p:spPr>
          <a:xfrm>
            <a:off x="4673279" y="5430636"/>
            <a:ext cx="2845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XIX ICG-NEAMTWS Session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Paris, February 26-28, 2024</a:t>
            </a:r>
          </a:p>
        </p:txBody>
      </p:sp>
    </p:spTree>
    <p:extLst>
      <p:ext uri="{BB962C8B-B14F-4D97-AF65-F5344CB8AC3E}">
        <p14:creationId xmlns:p14="http://schemas.microsoft.com/office/powerpoint/2010/main" val="179641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775DDB-C8EA-2E83-52B2-4FA7DCCF7708}"/>
              </a:ext>
            </a:extLst>
          </p:cNvPr>
          <p:cNvSpPr txBox="1"/>
          <p:nvPr/>
        </p:nvSpPr>
        <p:spPr>
          <a:xfrm>
            <a:off x="998872" y="314995"/>
            <a:ext cx="10194257" cy="6103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/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ICG-NEAMTWS Steering Committee meeting.</a:t>
            </a:r>
          </a:p>
          <a:p>
            <a:pPr marL="228600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Governance and Organization</a:t>
            </a:r>
          </a:p>
          <a:p>
            <a:pPr marL="228600"/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Officers (Chair and Vice-chair of ICG-NEAMTWS) presented to the SC members a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proposal for the re-structuration of WGs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based on the natural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 of the ICG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alignment with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NEAMTWS Strategy 2030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ODTP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pillars. 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was a discussion involving SC members on this proposal, such as the scope of new proposed WGs, naming, changes needed regarding adaptation of Terms of Reference, etc.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was a consensus on the following: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proposal presented can be considered as a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preliminary proposal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work on during the next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inter-sessional period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(2024-2025).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 the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establishment of a new TT on Governance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(TT-Gov) during the XIX ICG-NEAMTWS Session, to address and work on the new proposed structure.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TT-Gov will present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work done in the period Nov. 2024 – April 2025, to the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 meeting in April 2025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intention is to get an agreement at the SC level, to further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 for adoption during XX ICG-NEAMTWS Session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(2025).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36AB8-C091-7605-7AE8-53DAF5C346DE}"/>
              </a:ext>
            </a:extLst>
          </p:cNvPr>
          <p:cNvSpPr txBox="1"/>
          <p:nvPr/>
        </p:nvSpPr>
        <p:spPr>
          <a:xfrm>
            <a:off x="6516548" y="6488668"/>
            <a:ext cx="564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XIX ICG-NEAMTWS Session. Paris, February 26-28,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7F8377-17B8-364A-F813-DEF414EA4B1A}"/>
              </a:ext>
            </a:extLst>
          </p:cNvPr>
          <p:cNvSpPr txBox="1"/>
          <p:nvPr/>
        </p:nvSpPr>
        <p:spPr>
          <a:xfrm>
            <a:off x="8949690" y="80248"/>
            <a:ext cx="3173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Governance and Reorganization</a:t>
            </a:r>
          </a:p>
        </p:txBody>
      </p:sp>
    </p:spTree>
    <p:extLst>
      <p:ext uri="{BB962C8B-B14F-4D97-AF65-F5344CB8AC3E}">
        <p14:creationId xmlns:p14="http://schemas.microsoft.com/office/powerpoint/2010/main" val="374874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6BADF6-7CF8-2211-06F7-44E57E7B7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50484"/>
              </p:ext>
            </p:extLst>
          </p:nvPr>
        </p:nvGraphicFramePr>
        <p:xfrm>
          <a:off x="127177" y="334374"/>
          <a:ext cx="11960506" cy="5800917"/>
        </p:xfrm>
        <a:graphic>
          <a:graphicData uri="http://schemas.openxmlformats.org/drawingml/2006/table">
            <a:tbl>
              <a:tblPr firstRow="1" firstCol="1" bandRow="1"/>
              <a:tblGrid>
                <a:gridCol w="1782501">
                  <a:extLst>
                    <a:ext uri="{9D8B030D-6E8A-4147-A177-3AD203B41FA5}">
                      <a16:colId xmlns:a16="http://schemas.microsoft.com/office/drawing/2014/main" val="1378987138"/>
                    </a:ext>
                  </a:extLst>
                </a:gridCol>
                <a:gridCol w="3646025">
                  <a:extLst>
                    <a:ext uri="{9D8B030D-6E8A-4147-A177-3AD203B41FA5}">
                      <a16:colId xmlns:a16="http://schemas.microsoft.com/office/drawing/2014/main" val="2751264407"/>
                    </a:ext>
                  </a:extLst>
                </a:gridCol>
                <a:gridCol w="1724628">
                  <a:extLst>
                    <a:ext uri="{9D8B030D-6E8A-4147-A177-3AD203B41FA5}">
                      <a16:colId xmlns:a16="http://schemas.microsoft.com/office/drawing/2014/main" val="3766259102"/>
                    </a:ext>
                  </a:extLst>
                </a:gridCol>
                <a:gridCol w="2952868">
                  <a:extLst>
                    <a:ext uri="{9D8B030D-6E8A-4147-A177-3AD203B41FA5}">
                      <a16:colId xmlns:a16="http://schemas.microsoft.com/office/drawing/2014/main" val="2745075250"/>
                    </a:ext>
                  </a:extLst>
                </a:gridCol>
                <a:gridCol w="1854484">
                  <a:extLst>
                    <a:ext uri="{9D8B030D-6E8A-4147-A177-3AD203B41FA5}">
                      <a16:colId xmlns:a16="http://schemas.microsoft.com/office/drawing/2014/main" val="3811084577"/>
                    </a:ext>
                  </a:extLst>
                </a:gridCol>
              </a:tblGrid>
              <a:tr h="1002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WG Number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WG Description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 WG Number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 WG Description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Linked to Strategic Pillar number…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571176"/>
                  </a:ext>
                </a:extLst>
              </a:tr>
              <a:tr h="748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 Assessment and Modelling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2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Tsunami Hazard and Risk Assessment</a:t>
                      </a:r>
                      <a:endParaRPr lang="en-GB" sz="24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697372"/>
                  </a:ext>
                </a:extLst>
              </a:tr>
              <a:tr h="1508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&amp; 3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Seismic, Geophysical and Sea Level Measurements and Sea Level Data Collection and Exchange, Including Offshore Tsunami Detection and Instruments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Tsunami Detection, Warning and Dissemination</a:t>
                      </a:r>
                      <a:endParaRPr lang="en-GB" sz="2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79410"/>
                  </a:ext>
                </a:extLst>
              </a:tr>
              <a:tr h="748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Awareness, Preparedness and Mitigation</a:t>
                      </a:r>
                      <a:endParaRPr lang="en-GB" sz="24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24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Tsunami Awareness and Response</a:t>
                      </a:r>
                      <a:endParaRPr lang="en-GB" sz="24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841665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3F915462-CE8C-526E-27AD-0516AC8B7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2581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771CF4-0347-EC07-3034-4AEBDD13C5CF}"/>
              </a:ext>
            </a:extLst>
          </p:cNvPr>
          <p:cNvSpPr/>
          <p:nvPr/>
        </p:nvSpPr>
        <p:spPr>
          <a:xfrm>
            <a:off x="5555703" y="334364"/>
            <a:ext cx="4687747" cy="583362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CD3695-D162-B0E6-0EDA-8548ACC8A619}"/>
              </a:ext>
            </a:extLst>
          </p:cNvPr>
          <p:cNvSpPr txBox="1"/>
          <p:nvPr/>
        </p:nvSpPr>
        <p:spPr>
          <a:xfrm>
            <a:off x="6516548" y="6488668"/>
            <a:ext cx="564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XIX ICG-NEAMTWS Session. Paris, February 26-28, 2024</a:t>
            </a:r>
          </a:p>
        </p:txBody>
      </p:sp>
    </p:spTree>
    <p:extLst>
      <p:ext uri="{BB962C8B-B14F-4D97-AF65-F5344CB8AC3E}">
        <p14:creationId xmlns:p14="http://schemas.microsoft.com/office/powerpoint/2010/main" val="129724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80DBE6-CF94-6EC2-AF50-EAF84FB51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DAF116-4FBF-75F6-345C-EF9BE938A594}"/>
              </a:ext>
            </a:extLst>
          </p:cNvPr>
          <p:cNvSpPr txBox="1"/>
          <p:nvPr/>
        </p:nvSpPr>
        <p:spPr>
          <a:xfrm>
            <a:off x="0" y="0"/>
            <a:ext cx="11933498" cy="5841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/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Plan of Action</a:t>
            </a:r>
          </a:p>
          <a:p>
            <a:pPr lvl="0">
              <a:lnSpc>
                <a:spcPct val="115000"/>
              </a:lnSpc>
            </a:pPr>
            <a:endParaRPr lang="en-GB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proposal presented can be considered as a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preliminary proposal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work on during the next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inter-sessional period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(2024-2025).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 the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establishment of a new temporary TT on Governance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(TT-Gov) during the XIX ICG-NEAMTWS Session, to address and work on the new proposed structure.</a:t>
            </a:r>
          </a:p>
          <a:p>
            <a:pPr marL="1714500" lvl="3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Nomination of Chairs/Committee for TT-Gov.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0" lvl="3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 of new proposed WGs, naming, changes needed regarding adaptation of Terms of Reference, etc.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TT-Gov will work and present the work done in the period Nov. 2024 – April 2025, to the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 meeting in April 2025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Propose for adoption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during XX ICG-NEAMTWS Session (2025).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CD6129-B8BD-99CC-ABE3-1D9DBD7E5788}"/>
              </a:ext>
            </a:extLst>
          </p:cNvPr>
          <p:cNvSpPr txBox="1"/>
          <p:nvPr/>
        </p:nvSpPr>
        <p:spPr>
          <a:xfrm>
            <a:off x="6516548" y="6488668"/>
            <a:ext cx="564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XIX ICG-NEAMTWS Session. Paris, February 26-28,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04151B-702C-8FB4-429E-BF1116602FE5}"/>
              </a:ext>
            </a:extLst>
          </p:cNvPr>
          <p:cNvSpPr txBox="1"/>
          <p:nvPr/>
        </p:nvSpPr>
        <p:spPr>
          <a:xfrm>
            <a:off x="8949690" y="80248"/>
            <a:ext cx="3173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Governance and Reorganization</a:t>
            </a:r>
          </a:p>
        </p:txBody>
      </p:sp>
    </p:spTree>
    <p:extLst>
      <p:ext uri="{BB962C8B-B14F-4D97-AF65-F5344CB8AC3E}">
        <p14:creationId xmlns:p14="http://schemas.microsoft.com/office/powerpoint/2010/main" val="428136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449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Universidad de Cantabria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Aguirre Ayerbe, Ignacio</dc:creator>
  <cp:lastModifiedBy>Aguirre Ayerbe, Ignacio</cp:lastModifiedBy>
  <cp:revision>5</cp:revision>
  <dcterms:created xsi:type="dcterms:W3CDTF">2024-11-28T05:27:13Z</dcterms:created>
  <dcterms:modified xsi:type="dcterms:W3CDTF">2024-11-28T10:18:41Z</dcterms:modified>
</cp:coreProperties>
</file>