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57" r:id="rId4"/>
    <p:sldId id="266" r:id="rId5"/>
    <p:sldId id="263" r:id="rId6"/>
  </p:sldIdLst>
  <p:sldSz cx="9144000" cy="6858000" type="screen4x3"/>
  <p:notesSz cx="6858000" cy="9144000"/>
  <p:embeddedFontLst>
    <p:embeddedFont>
      <p:font typeface="Helvetica Neue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CT1LFnPW230rKu5um9yewznb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/>
    <p:restoredTop sz="84218"/>
  </p:normalViewPr>
  <p:slideViewPr>
    <p:cSldViewPr snapToGrid="0">
      <p:cViewPr varScale="1">
        <p:scale>
          <a:sx n="50" d="100"/>
          <a:sy n="50" d="100"/>
        </p:scale>
        <p:origin x="173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>
          <a:extLst>
            <a:ext uri="{FF2B5EF4-FFF2-40B4-BE49-F238E27FC236}">
              <a16:creationId xmlns:a16="http://schemas.microsoft.com/office/drawing/2014/main" id="{8D3D488A-A65B-32B4-2F86-0D8A41472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>
            <a:extLst>
              <a:ext uri="{FF2B5EF4-FFF2-40B4-BE49-F238E27FC236}">
                <a16:creationId xmlns:a16="http://schemas.microsoft.com/office/drawing/2014/main" id="{4E46FF62-6622-0872-1C80-89879E4EA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" name="Google Shape;21;p2:notes">
            <a:extLst>
              <a:ext uri="{FF2B5EF4-FFF2-40B4-BE49-F238E27FC236}">
                <a16:creationId xmlns:a16="http://schemas.microsoft.com/office/drawing/2014/main" id="{AFC254E7-9ADC-5EBD-2D44-81233F9DFC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599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c229ae75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" name="Google Shape;77;g19c229ae755_0_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69410" y="225793"/>
            <a:ext cx="8229602" cy="75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6144702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0"/>
          <p:cNvSpPr txBox="1"/>
          <p:nvPr/>
        </p:nvSpPr>
        <p:spPr>
          <a:xfrm>
            <a:off x="88898" y="6176879"/>
            <a:ext cx="4295646" cy="307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6365"/>
              </a:buClr>
              <a:buSzPts val="1400"/>
              <a:buFont typeface="Helvetica Neue"/>
              <a:buNone/>
            </a:pPr>
            <a:endParaRPr sz="1400" b="1" i="0" u="none" strike="noStrike" cap="none">
              <a:solidFill>
                <a:srgbClr val="67636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469410" y="225793"/>
            <a:ext cx="8229602" cy="75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/>
          <p:nvPr/>
        </p:nvSpPr>
        <p:spPr>
          <a:xfrm>
            <a:off x="5135526" y="6549015"/>
            <a:ext cx="3729321" cy="40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ICG/NEAMTWS XIX Session, November 27-29, 2024</a:t>
            </a:r>
            <a:endParaRPr sz="1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Helvetica Neue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10"/>
          <p:cNvSpPr txBox="1"/>
          <p:nvPr/>
        </p:nvSpPr>
        <p:spPr>
          <a:xfrm>
            <a:off x="469410" y="6549014"/>
            <a:ext cx="3165796" cy="24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</a:pPr>
            <a:r>
              <a:rPr lang="en-US" sz="1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NEAM-COMMITMENT Project</a:t>
            </a:r>
            <a:endParaRPr sz="1000" b="1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219133" y="2541196"/>
            <a:ext cx="8705734" cy="177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l-GR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Ν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EAM Collaboration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iMproved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tsunaMi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rIsk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miTigation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management</a:t>
            </a:r>
            <a:b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NEAM-COMMITMENT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project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8448C-A986-6103-F08F-926397007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43" y="272886"/>
            <a:ext cx="1818557" cy="1775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>
            <a:extLst>
              <a:ext uri="{FF2B5EF4-FFF2-40B4-BE49-F238E27FC236}">
                <a16:creationId xmlns:a16="http://schemas.microsoft.com/office/drawing/2014/main" id="{873AD4AD-7E9F-5A3E-76B0-934245CDB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4" y="2243012"/>
            <a:ext cx="8856540" cy="4203738"/>
          </a:xfrm>
          <a:prstGeom prst="rect">
            <a:avLst/>
          </a:prstGeom>
        </p:spPr>
      </p:pic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254336" y="243198"/>
            <a:ext cx="8705734" cy="59853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dirty="0"/>
              <a:t>NEAM-COMMITMENT p</a:t>
            </a: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roject partners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A96E2-7F7A-25FF-6689-82C5645BD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64" y="2980749"/>
            <a:ext cx="1006443" cy="1006443"/>
          </a:xfrm>
          <a:prstGeom prst="rect">
            <a:avLst/>
          </a:prstGeom>
        </p:spPr>
      </p:pic>
      <p:pic>
        <p:nvPicPr>
          <p:cNvPr id="3" name="Picture 2" descr="A picture containing text, font, graphics, white&#10;&#10;Description automatically generated">
            <a:extLst>
              <a:ext uri="{FF2B5EF4-FFF2-40B4-BE49-F238E27FC236}">
                <a16:creationId xmlns:a16="http://schemas.microsoft.com/office/drawing/2014/main" id="{B353B5D4-490B-0EB5-88C7-4C3E0FFDC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" y="2271382"/>
            <a:ext cx="1610628" cy="695424"/>
          </a:xfrm>
          <a:prstGeom prst="rect">
            <a:avLst/>
          </a:prstGeom>
        </p:spPr>
      </p:pic>
      <p:pic>
        <p:nvPicPr>
          <p:cNvPr id="4" name="Picture 3" descr="A picture containing ball, circle, colorfulness, screenshot&#10;&#10;Description automatically generated">
            <a:extLst>
              <a:ext uri="{FF2B5EF4-FFF2-40B4-BE49-F238E27FC236}">
                <a16:creationId xmlns:a16="http://schemas.microsoft.com/office/drawing/2014/main" id="{FEC885F1-13DF-B96A-5DF4-BCA4D750B8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24" y="3662389"/>
            <a:ext cx="1376279" cy="1105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93AC1-398B-0DF2-760B-BD9B06C8C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943" y="3763055"/>
            <a:ext cx="959321" cy="8710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537EC-F83D-1C0A-85A7-6D39EEFF0FD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1515" t="15247" r="2787" b="16331"/>
          <a:stretch/>
        </p:blipFill>
        <p:spPr>
          <a:xfrm>
            <a:off x="131400" y="3152000"/>
            <a:ext cx="1448602" cy="510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4C1D2B-B95D-2304-1353-28B3CD5F0A6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270" t="13746" r="5456" b="15052"/>
          <a:stretch/>
        </p:blipFill>
        <p:spPr>
          <a:xfrm>
            <a:off x="4758347" y="3553631"/>
            <a:ext cx="1141644" cy="920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18538A-B432-1B93-3CCE-3036BE3159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4991" y="4921031"/>
            <a:ext cx="904828" cy="9208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0FD24C-C1C3-F8ED-329E-D80C5A555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8045" t="6882" r="6905" b="14499"/>
          <a:stretch/>
        </p:blipFill>
        <p:spPr>
          <a:xfrm>
            <a:off x="6935506" y="4038037"/>
            <a:ext cx="890976" cy="8199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F39116-1246-0430-29BE-F06D7456C16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338" t="25207" r="6581" b="27371"/>
          <a:stretch/>
        </p:blipFill>
        <p:spPr>
          <a:xfrm>
            <a:off x="4382408" y="2848102"/>
            <a:ext cx="1322642" cy="5887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E15B9E-EA25-BEB7-05E5-6196EA47D3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7300" y="3790868"/>
            <a:ext cx="675821" cy="976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66A1B7-FC76-9848-0B98-CEFFA786CC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073" y="4957194"/>
            <a:ext cx="1498598" cy="10754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DFE246-3C5B-ABAE-0FFC-07AA8F8D2F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5136" y="1900308"/>
            <a:ext cx="1815321" cy="961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46B7AC-2DCC-BDAB-016D-9A58E2977C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4466" y="5020487"/>
            <a:ext cx="741139" cy="1286251"/>
          </a:xfrm>
          <a:prstGeom prst="rect">
            <a:avLst/>
          </a:prstGeom>
        </p:spPr>
      </p:pic>
      <p:sp>
        <p:nvSpPr>
          <p:cNvPr id="26" name="Google Shape;80;g19c229ae755_0_7">
            <a:extLst>
              <a:ext uri="{FF2B5EF4-FFF2-40B4-BE49-F238E27FC236}">
                <a16:creationId xmlns:a16="http://schemas.microsoft.com/office/drawing/2014/main" id="{1174C022-57C6-7326-4D52-0C6BBFC80C06}"/>
              </a:ext>
            </a:extLst>
          </p:cNvPr>
          <p:cNvSpPr txBox="1"/>
          <p:nvPr/>
        </p:nvSpPr>
        <p:spPr>
          <a:xfrm>
            <a:off x="254336" y="919075"/>
            <a:ext cx="8705734" cy="825426"/>
          </a:xfrm>
          <a:prstGeom prst="rect">
            <a:avLst/>
          </a:prstGeom>
          <a:solidFill>
            <a:srgbClr val="A5D5E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13 partners from 4 counties: Cyprus, Italy, Greece and Spain.</a:t>
            </a:r>
          </a:p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3 national CPAs (IT, GR, ES), 1 municipality (Lipari), and 1 international organization (GEM).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B41A7-3555-6258-D89C-328C2456C515}"/>
              </a:ext>
            </a:extLst>
          </p:cNvPr>
          <p:cNvCxnSpPr>
            <a:cxnSpLocks/>
          </p:cNvCxnSpPr>
          <p:nvPr/>
        </p:nvCxnSpPr>
        <p:spPr>
          <a:xfrm flipH="1" flipV="1">
            <a:off x="1679246" y="2936011"/>
            <a:ext cx="230324" cy="3941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C7B474-0237-9DB0-AE61-3AB7E37CB3DA}"/>
              </a:ext>
            </a:extLst>
          </p:cNvPr>
          <p:cNvCxnSpPr>
            <a:cxnSpLocks/>
          </p:cNvCxnSpPr>
          <p:nvPr/>
        </p:nvCxnSpPr>
        <p:spPr>
          <a:xfrm flipH="1" flipV="1">
            <a:off x="1455025" y="3672663"/>
            <a:ext cx="322975" cy="28945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393F6-F561-FB7C-8EA4-E5B9B0F339BF}"/>
              </a:ext>
            </a:extLst>
          </p:cNvPr>
          <p:cNvCxnSpPr>
            <a:cxnSpLocks/>
          </p:cNvCxnSpPr>
          <p:nvPr/>
        </p:nvCxnSpPr>
        <p:spPr>
          <a:xfrm flipH="1">
            <a:off x="876681" y="3962119"/>
            <a:ext cx="917727" cy="43411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9997D5-49E0-D403-4AE5-234F5F6188E2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6278031" y="3987192"/>
            <a:ext cx="319255" cy="67473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A582CF-D0FB-6E96-CECF-BFCB14C75884}"/>
              </a:ext>
            </a:extLst>
          </p:cNvPr>
          <p:cNvCxnSpPr>
            <a:cxnSpLocks/>
          </p:cNvCxnSpPr>
          <p:nvPr/>
        </p:nvCxnSpPr>
        <p:spPr>
          <a:xfrm flipV="1">
            <a:off x="6278031" y="4649231"/>
            <a:ext cx="664830" cy="31236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751C61-3C79-05A9-B94B-7FFEBD351B3E}"/>
              </a:ext>
            </a:extLst>
          </p:cNvPr>
          <p:cNvCxnSpPr>
            <a:cxnSpLocks/>
          </p:cNvCxnSpPr>
          <p:nvPr/>
        </p:nvCxnSpPr>
        <p:spPr>
          <a:xfrm flipH="1">
            <a:off x="5782281" y="4673001"/>
            <a:ext cx="495750" cy="44590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41B949C-1E2B-5340-A992-0ED4420CCD3B}"/>
              </a:ext>
            </a:extLst>
          </p:cNvPr>
          <p:cNvCxnSpPr>
            <a:cxnSpLocks/>
          </p:cNvCxnSpPr>
          <p:nvPr/>
        </p:nvCxnSpPr>
        <p:spPr>
          <a:xfrm flipV="1">
            <a:off x="7985125" y="4634119"/>
            <a:ext cx="375412" cy="32780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6A509BB-3279-0833-4297-E429670B66F8}"/>
              </a:ext>
            </a:extLst>
          </p:cNvPr>
          <p:cNvCxnSpPr>
            <a:cxnSpLocks/>
            <a:endCxn id="23" idx="3"/>
          </p:cNvCxnSpPr>
          <p:nvPr/>
        </p:nvCxnSpPr>
        <p:spPr>
          <a:xfrm flipH="1">
            <a:off x="3685605" y="4673001"/>
            <a:ext cx="1091686" cy="99061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3A84D4-A1DE-D6C1-7B93-A91EADF3DBB4}"/>
              </a:ext>
            </a:extLst>
          </p:cNvPr>
          <p:cNvCxnSpPr>
            <a:cxnSpLocks/>
          </p:cNvCxnSpPr>
          <p:nvPr/>
        </p:nvCxnSpPr>
        <p:spPr>
          <a:xfrm flipV="1">
            <a:off x="3889729" y="2625122"/>
            <a:ext cx="499637" cy="59923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CCFA507-1485-5B9B-26B8-AED4B0C368B2}"/>
              </a:ext>
            </a:extLst>
          </p:cNvPr>
          <p:cNvCxnSpPr>
            <a:cxnSpLocks/>
          </p:cNvCxnSpPr>
          <p:nvPr/>
        </p:nvCxnSpPr>
        <p:spPr>
          <a:xfrm flipV="1">
            <a:off x="1237372" y="4693167"/>
            <a:ext cx="262289" cy="49858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D7CCCD-9E6E-7F25-F364-8D6F9AC3E283}"/>
              </a:ext>
            </a:extLst>
          </p:cNvPr>
          <p:cNvCxnSpPr>
            <a:cxnSpLocks/>
          </p:cNvCxnSpPr>
          <p:nvPr/>
        </p:nvCxnSpPr>
        <p:spPr>
          <a:xfrm flipV="1">
            <a:off x="4382408" y="3405799"/>
            <a:ext cx="121809" cy="54900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8F1A1AF-4B0A-277F-22A2-47220A723D44}"/>
              </a:ext>
            </a:extLst>
          </p:cNvPr>
          <p:cNvCxnSpPr>
            <a:cxnSpLocks/>
          </p:cNvCxnSpPr>
          <p:nvPr/>
        </p:nvCxnSpPr>
        <p:spPr>
          <a:xfrm>
            <a:off x="4399280" y="3942080"/>
            <a:ext cx="359067" cy="61827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D70730E-7DC3-DED5-1DE6-ABA80314D817}"/>
              </a:ext>
            </a:extLst>
          </p:cNvPr>
          <p:cNvCxnSpPr>
            <a:cxnSpLocks/>
          </p:cNvCxnSpPr>
          <p:nvPr/>
        </p:nvCxnSpPr>
        <p:spPr>
          <a:xfrm flipV="1">
            <a:off x="3623509" y="3943079"/>
            <a:ext cx="765857" cy="9495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title"/>
          </p:nvPr>
        </p:nvSpPr>
        <p:spPr>
          <a:xfrm>
            <a:off x="254336" y="243198"/>
            <a:ext cx="8705734" cy="59853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 1 – common national maps across NEAM countries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86;p1">
            <a:extLst>
              <a:ext uri="{FF2B5EF4-FFF2-40B4-BE49-F238E27FC236}">
                <a16:creationId xmlns:a16="http://schemas.microsoft.com/office/drawing/2014/main" id="{2D9D9DB9-D0CC-283B-23B9-C9C9EE82AB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265" y="994721"/>
            <a:ext cx="3659470" cy="27109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2FF0CF9A-F49B-E262-1C74-DFE00423F5D5}"/>
              </a:ext>
            </a:extLst>
          </p:cNvPr>
          <p:cNvSpPr txBox="1"/>
          <p:nvPr/>
        </p:nvSpPr>
        <p:spPr>
          <a:xfrm>
            <a:off x="6294554" y="1804810"/>
            <a:ext cx="110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1" u="none" strike="noStrike" cap="none">
                <a:solidFill>
                  <a:schemeClr val="dk1"/>
                </a:solidFill>
              </a:rPr>
              <a:t>project funded by DG-ECHO</a:t>
            </a:r>
            <a:endParaRPr sz="9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F385C152-CC91-EC8B-5D80-0CBBDA4AC68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1064" y="3241784"/>
            <a:ext cx="1124947" cy="49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9;p1">
            <a:extLst>
              <a:ext uri="{FF2B5EF4-FFF2-40B4-BE49-F238E27FC236}">
                <a16:creationId xmlns:a16="http://schemas.microsoft.com/office/drawing/2014/main" id="{4AEC39E9-7735-3780-BB53-D227FA9204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1064" y="2287759"/>
            <a:ext cx="954025" cy="95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72209DC5-5C48-D7DD-7DCB-3E1F348F701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t="20038" b="17183"/>
          <a:stretch/>
        </p:blipFill>
        <p:spPr>
          <a:xfrm>
            <a:off x="278873" y="994721"/>
            <a:ext cx="1341720" cy="79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3;p1">
            <a:extLst>
              <a:ext uri="{FF2B5EF4-FFF2-40B4-BE49-F238E27FC236}">
                <a16:creationId xmlns:a16="http://schemas.microsoft.com/office/drawing/2014/main" id="{2F44FEC7-BBB1-8889-D295-04B0A018B5C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873" y="1807813"/>
            <a:ext cx="1341720" cy="189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5;p1">
            <a:extLst>
              <a:ext uri="{FF2B5EF4-FFF2-40B4-BE49-F238E27FC236}">
                <a16:creationId xmlns:a16="http://schemas.microsoft.com/office/drawing/2014/main" id="{631B74AF-2AD9-FDE4-F621-345D4EB0109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5694" y="2405155"/>
            <a:ext cx="1247837" cy="126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0;p1">
            <a:extLst>
              <a:ext uri="{FF2B5EF4-FFF2-40B4-BE49-F238E27FC236}">
                <a16:creationId xmlns:a16="http://schemas.microsoft.com/office/drawing/2014/main" id="{E77F05BD-7550-53CA-2112-3EA47CAF510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3767" y="4029186"/>
            <a:ext cx="3793475" cy="176161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4" name="Google Shape;110;p1">
            <a:extLst>
              <a:ext uri="{FF2B5EF4-FFF2-40B4-BE49-F238E27FC236}">
                <a16:creationId xmlns:a16="http://schemas.microsoft.com/office/drawing/2014/main" id="{AD81170B-CC06-00E7-6B25-09BC54812F38}"/>
              </a:ext>
            </a:extLst>
          </p:cNvPr>
          <p:cNvSpPr txBox="1"/>
          <p:nvPr/>
        </p:nvSpPr>
        <p:spPr>
          <a:xfrm>
            <a:off x="3303623" y="3632235"/>
            <a:ext cx="2765100" cy="41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National inundation maps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" name="Google Shape;112;p1">
            <a:extLst>
              <a:ext uri="{FF2B5EF4-FFF2-40B4-BE49-F238E27FC236}">
                <a16:creationId xmlns:a16="http://schemas.microsoft.com/office/drawing/2014/main" id="{88C30A6F-977C-4601-EC04-554F574D2F4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56247" y="994721"/>
            <a:ext cx="1803427" cy="1109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7F3F81-A8C3-767B-3C20-77D944F7F9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9549" y="911317"/>
            <a:ext cx="1293339" cy="1262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510498-596B-1FE3-1DF0-F1CC3F6B58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7687" t="30614" r="6711" b="10932"/>
          <a:stretch/>
        </p:blipFill>
        <p:spPr>
          <a:xfrm>
            <a:off x="377101" y="4001435"/>
            <a:ext cx="4141432" cy="1998454"/>
          </a:xfrm>
          <a:prstGeom prst="rect">
            <a:avLst/>
          </a:prstGeom>
        </p:spPr>
      </p:pic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5A3033A9-00CF-9CB1-CB0B-E1AA378A2BC5}"/>
              </a:ext>
            </a:extLst>
          </p:cNvPr>
          <p:cNvSpPr/>
          <p:nvPr/>
        </p:nvSpPr>
        <p:spPr>
          <a:xfrm>
            <a:off x="2757052" y="3081734"/>
            <a:ext cx="307800" cy="15713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1;p1">
            <a:extLst>
              <a:ext uri="{FF2B5EF4-FFF2-40B4-BE49-F238E27FC236}">
                <a16:creationId xmlns:a16="http://schemas.microsoft.com/office/drawing/2014/main" id="{1D557A4F-DDCF-3497-C34F-92BAE5A2B361}"/>
              </a:ext>
            </a:extLst>
          </p:cNvPr>
          <p:cNvSpPr/>
          <p:nvPr/>
        </p:nvSpPr>
        <p:spPr>
          <a:xfrm>
            <a:off x="4074160" y="4783864"/>
            <a:ext cx="2484007" cy="36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0E0E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80;g19c229ae755_0_7">
            <a:extLst>
              <a:ext uri="{FF2B5EF4-FFF2-40B4-BE49-F238E27FC236}">
                <a16:creationId xmlns:a16="http://schemas.microsoft.com/office/drawing/2014/main" id="{6F72DE10-4231-8D6D-75AB-3F3C1FFAAF29}"/>
              </a:ext>
            </a:extLst>
          </p:cNvPr>
          <p:cNvSpPr txBox="1"/>
          <p:nvPr/>
        </p:nvSpPr>
        <p:spPr>
          <a:xfrm>
            <a:off x="254336" y="6048706"/>
            <a:ext cx="8705734" cy="425224"/>
          </a:xfrm>
          <a:prstGeom prst="rect">
            <a:avLst/>
          </a:prstGeom>
          <a:solidFill>
            <a:srgbClr val="A5D5E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Outputs: national tsunami inundation maps (CY, GR, ES); guidelines and tools. </a:t>
            </a:r>
          </a:p>
          <a:p>
            <a:pPr marL="914400" lvl="1" indent="-330200">
              <a:lnSpc>
                <a:spcPct val="150000"/>
              </a:lnSpc>
              <a:buSzPts val="1600"/>
              <a:buFont typeface="Calibri"/>
              <a:buChar char="○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>
          <a:extLst>
            <a:ext uri="{FF2B5EF4-FFF2-40B4-BE49-F238E27FC236}">
              <a16:creationId xmlns:a16="http://schemas.microsoft.com/office/drawing/2014/main" id="{8D396A6E-0B75-B64D-9E05-AD3D9D623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>
            <a:extLst>
              <a:ext uri="{FF2B5EF4-FFF2-40B4-BE49-F238E27FC236}">
                <a16:creationId xmlns:a16="http://schemas.microsoft.com/office/drawing/2014/main" id="{0740A566-867A-A52E-22B2-A7F5D3E3BD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336" y="243198"/>
            <a:ext cx="8705734" cy="59853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 2 – location-specific multi-hazard risk management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97;p1">
            <a:extLst>
              <a:ext uri="{FF2B5EF4-FFF2-40B4-BE49-F238E27FC236}">
                <a16:creationId xmlns:a16="http://schemas.microsoft.com/office/drawing/2014/main" id="{6B62CD06-1C51-AC8C-4B6A-97B1541C6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9936" r="15250"/>
          <a:stretch/>
        </p:blipFill>
        <p:spPr>
          <a:xfrm>
            <a:off x="3475312" y="1339663"/>
            <a:ext cx="2084055" cy="175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8;p1">
            <a:extLst>
              <a:ext uri="{FF2B5EF4-FFF2-40B4-BE49-F238E27FC236}">
                <a16:creationId xmlns:a16="http://schemas.microsoft.com/office/drawing/2014/main" id="{AAAA3B55-56C0-B16C-3976-458C2738A49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1093" y="874142"/>
            <a:ext cx="1365722" cy="1007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9;p1">
            <a:extLst>
              <a:ext uri="{FF2B5EF4-FFF2-40B4-BE49-F238E27FC236}">
                <a16:creationId xmlns:a16="http://schemas.microsoft.com/office/drawing/2014/main" id="{F41FC0AB-C52B-0EE8-8A62-9A8602FBA57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1859" y="1876739"/>
            <a:ext cx="2345788" cy="1728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2;p1">
            <a:extLst>
              <a:ext uri="{FF2B5EF4-FFF2-40B4-BE49-F238E27FC236}">
                <a16:creationId xmlns:a16="http://schemas.microsoft.com/office/drawing/2014/main" id="{B335B954-CCCA-00AE-B63D-DB5A0DD3A823}"/>
              </a:ext>
            </a:extLst>
          </p:cNvPr>
          <p:cNvSpPr txBox="1"/>
          <p:nvPr/>
        </p:nvSpPr>
        <p:spPr>
          <a:xfrm>
            <a:off x="573785" y="899910"/>
            <a:ext cx="2127000" cy="41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Earthquake + tsunami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103;p1">
            <a:extLst>
              <a:ext uri="{FF2B5EF4-FFF2-40B4-BE49-F238E27FC236}">
                <a16:creationId xmlns:a16="http://schemas.microsoft.com/office/drawing/2014/main" id="{2E150B18-A400-1660-6764-B452E1BC7840}"/>
              </a:ext>
            </a:extLst>
          </p:cNvPr>
          <p:cNvSpPr txBox="1"/>
          <p:nvPr/>
        </p:nvSpPr>
        <p:spPr>
          <a:xfrm>
            <a:off x="3613415" y="895976"/>
            <a:ext cx="2495400" cy="415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Times New Roman"/>
                <a:ea typeface="Times New Roman"/>
                <a:cs typeface="Times New Roman"/>
                <a:sym typeface="Times New Roman"/>
              </a:rPr>
              <a:t>Volcanic activity + tsunami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" name="Google Shape;104;p1">
            <a:extLst>
              <a:ext uri="{FF2B5EF4-FFF2-40B4-BE49-F238E27FC236}">
                <a16:creationId xmlns:a16="http://schemas.microsoft.com/office/drawing/2014/main" id="{8D11AB0F-A59F-DA0F-AED8-01AD05BA4AB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1404" t="50000" r="33800" b="6521"/>
          <a:stretch/>
        </p:blipFill>
        <p:spPr>
          <a:xfrm>
            <a:off x="313167" y="3617631"/>
            <a:ext cx="2020976" cy="220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05;p1">
            <a:extLst>
              <a:ext uri="{FF2B5EF4-FFF2-40B4-BE49-F238E27FC236}">
                <a16:creationId xmlns:a16="http://schemas.microsoft.com/office/drawing/2014/main" id="{9E57FD79-0B3E-56F1-1ED8-578C11A6938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19633"/>
          <a:stretch/>
        </p:blipFill>
        <p:spPr>
          <a:xfrm>
            <a:off x="2546406" y="3653256"/>
            <a:ext cx="2726238" cy="21206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06;p1">
            <a:extLst>
              <a:ext uri="{FF2B5EF4-FFF2-40B4-BE49-F238E27FC236}">
                <a16:creationId xmlns:a16="http://schemas.microsoft.com/office/drawing/2014/main" id="{2891C960-50A0-5B14-18BB-72B9EA5ADF8F}"/>
              </a:ext>
            </a:extLst>
          </p:cNvPr>
          <p:cNvSpPr/>
          <p:nvPr/>
        </p:nvSpPr>
        <p:spPr>
          <a:xfrm>
            <a:off x="1915903" y="4597931"/>
            <a:ext cx="923856" cy="3976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25400" cap="flat" cmpd="sng">
            <a:solidFill>
              <a:srgbClr val="4F81BD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108;p1">
            <a:extLst>
              <a:ext uri="{FF2B5EF4-FFF2-40B4-BE49-F238E27FC236}">
                <a16:creationId xmlns:a16="http://schemas.microsoft.com/office/drawing/2014/main" id="{72C293B1-F211-9046-CC43-4A4464F5509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12656"/>
          <a:stretch/>
        </p:blipFill>
        <p:spPr>
          <a:xfrm>
            <a:off x="287185" y="1339663"/>
            <a:ext cx="3020816" cy="1755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09;p1">
            <a:extLst>
              <a:ext uri="{FF2B5EF4-FFF2-40B4-BE49-F238E27FC236}">
                <a16:creationId xmlns:a16="http://schemas.microsoft.com/office/drawing/2014/main" id="{7A749370-B5F7-639D-2C38-90CE112AC7D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10999" r="9407"/>
          <a:stretch/>
        </p:blipFill>
        <p:spPr>
          <a:xfrm>
            <a:off x="7587748" y="2083124"/>
            <a:ext cx="1172411" cy="138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11;p1">
            <a:extLst>
              <a:ext uri="{FF2B5EF4-FFF2-40B4-BE49-F238E27FC236}">
                <a16:creationId xmlns:a16="http://schemas.microsoft.com/office/drawing/2014/main" id="{0E8BC77F-2122-265D-F1F3-FBF351EF146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0690" r="52923"/>
          <a:stretch/>
        </p:blipFill>
        <p:spPr>
          <a:xfrm>
            <a:off x="5764173" y="3670135"/>
            <a:ext cx="3195898" cy="172801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" name="Google Shape;80;g19c229ae755_0_7">
            <a:extLst>
              <a:ext uri="{FF2B5EF4-FFF2-40B4-BE49-F238E27FC236}">
                <a16:creationId xmlns:a16="http://schemas.microsoft.com/office/drawing/2014/main" id="{CCA70274-BA75-3C54-B424-6A29D6E0CE1B}"/>
              </a:ext>
            </a:extLst>
          </p:cNvPr>
          <p:cNvSpPr txBox="1"/>
          <p:nvPr/>
        </p:nvSpPr>
        <p:spPr>
          <a:xfrm>
            <a:off x="254336" y="5845753"/>
            <a:ext cx="8705734" cy="698542"/>
          </a:xfrm>
          <a:prstGeom prst="rect">
            <a:avLst/>
          </a:prstGeom>
          <a:solidFill>
            <a:srgbClr val="A5D5E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Outputs: combined scientific-technical and participatory multi-hazard approach for tsunami evacuation planning and management; application to pilot sites in Greece and Italy; drafting of guidelines.</a:t>
            </a:r>
          </a:p>
          <a:p>
            <a:pPr marL="914400" lvl="1" indent="-330200">
              <a:lnSpc>
                <a:spcPct val="150000"/>
              </a:lnSpc>
              <a:buSzPts val="1600"/>
              <a:buFont typeface="Calibri"/>
              <a:buChar char="○"/>
            </a:pP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C8DB1-78AD-58E3-5DC1-FCA856C0CE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0496" y="950666"/>
            <a:ext cx="830171" cy="8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3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9c229ae755_0_7"/>
          <p:cNvSpPr txBox="1">
            <a:spLocks noGrp="1"/>
          </p:cNvSpPr>
          <p:nvPr>
            <p:ph type="title"/>
          </p:nvPr>
        </p:nvSpPr>
        <p:spPr>
          <a:xfrm>
            <a:off x="254336" y="243198"/>
            <a:ext cx="8705734" cy="598533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lang="en-US" sz="3000" dirty="0"/>
              <a:t>Communication and Dissemination </a:t>
            </a:r>
            <a:endParaRPr sz="3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g19c229ae755_0_7"/>
          <p:cNvSpPr txBox="1"/>
          <p:nvPr/>
        </p:nvSpPr>
        <p:spPr>
          <a:xfrm>
            <a:off x="254336" y="1007460"/>
            <a:ext cx="8705734" cy="2789325"/>
          </a:xfrm>
          <a:prstGeom prst="rect">
            <a:avLst/>
          </a:prstGeom>
          <a:solidFill>
            <a:srgbClr val="A5D5E2"/>
          </a:solidFill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guidelines and perform capacity building to expand the nation-wide planning approach across the NEAM region, in harmony with the NEAMTWS Strategy and with the UNESCO-IOC Tsunami Ready Recognition Program;</a:t>
            </a:r>
          </a:p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Disseminate the nation-wide planning results across the relevant national stakeholders;</a:t>
            </a:r>
          </a:p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isseminate further the planning results within the local communities for a broad acceptance and a better understanding and preparation for adverse events;</a:t>
            </a:r>
          </a:p>
          <a:p>
            <a:pPr marL="457200" indent="-330200">
              <a:lnSpc>
                <a:spcPct val="150000"/>
              </a:lnSpc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Raise tsunami awareness of local population at local pilot sites.</a:t>
            </a:r>
          </a:p>
          <a:p>
            <a:pPr marL="342900" marR="0" lvl="1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80"/>
              <a:buFont typeface="Arial"/>
              <a:buChar char="•"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g22baee880fb_0_0">
            <a:extLst>
              <a:ext uri="{FF2B5EF4-FFF2-40B4-BE49-F238E27FC236}">
                <a16:creationId xmlns:a16="http://schemas.microsoft.com/office/drawing/2014/main" id="{A90F7FFA-985F-7E1F-B16B-C937147E3D5A}"/>
              </a:ext>
            </a:extLst>
          </p:cNvPr>
          <p:cNvSpPr txBox="1"/>
          <p:nvPr/>
        </p:nvSpPr>
        <p:spPr>
          <a:xfrm>
            <a:off x="254370" y="3962515"/>
            <a:ext cx="8705700" cy="13841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127000">
              <a:lnSpc>
                <a:spcPct val="150000"/>
              </a:lnSpc>
              <a:spcBef>
                <a:spcPts val="500"/>
              </a:spcBef>
              <a:buSzPts val="16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Further project information</a:t>
            </a:r>
          </a:p>
          <a:p>
            <a:pPr marL="457200" indent="-330200">
              <a:lnSpc>
                <a:spcPct val="150000"/>
              </a:lnSpc>
              <a:spcBef>
                <a:spcPts val="500"/>
              </a:spcBef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Expected starting date: February 2025;</a:t>
            </a:r>
            <a:endParaRPr lang="en-US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Project duration: 2 years.</a:t>
            </a:r>
            <a:endParaRPr lang="en-US"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227</Words>
  <Application>Microsoft Office PowerPoint</Application>
  <PresentationFormat>On-screen Show (4:3)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Helvetica Neue</vt:lpstr>
      <vt:lpstr>Times New Roman</vt:lpstr>
      <vt:lpstr>Arial</vt:lpstr>
      <vt:lpstr>Calibri</vt:lpstr>
      <vt:lpstr>Office Theme</vt:lpstr>
      <vt:lpstr>The ΝEAM Collaboration fOr iMproved tsunaMi rIsk miTigation and management (NEAM-COMMITMENT) project</vt:lpstr>
      <vt:lpstr>NEAM-COMMITMENT project partners</vt:lpstr>
      <vt:lpstr>Objective 1 – common national maps across NEAM countries</vt:lpstr>
      <vt:lpstr>Objective 2 – location-specific multi-hazard risk management</vt:lpstr>
      <vt:lpstr>Communication and Dissemination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work plans and activities of the Task Team on Documentation</dc:title>
  <dc:creator>Chang Seng, Denis</dc:creator>
  <cp:lastModifiedBy>Chang Seng, Denis</cp:lastModifiedBy>
  <cp:revision>79</cp:revision>
  <dcterms:modified xsi:type="dcterms:W3CDTF">2024-11-24T18:39:21Z</dcterms:modified>
</cp:coreProperties>
</file>